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3"/>
  </p:notesMasterIdLst>
  <p:handoutMasterIdLst>
    <p:handoutMasterId r:id="rId14"/>
  </p:handoutMasterIdLst>
  <p:sldIdLst>
    <p:sldId id="272" r:id="rId5"/>
    <p:sldId id="273" r:id="rId6"/>
    <p:sldId id="285" r:id="rId7"/>
    <p:sldId id="259" r:id="rId8"/>
    <p:sldId id="282" r:id="rId9"/>
    <p:sldId id="284" r:id="rId10"/>
    <p:sldId id="280" r:id="rId11"/>
    <p:sldId id="283" r:id="rId12"/>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830"/>
  </p:normalViewPr>
  <p:slideViewPr>
    <p:cSldViewPr snapToGrid="0">
      <p:cViewPr varScale="1">
        <p:scale>
          <a:sx n="63" d="100"/>
          <a:sy n="63" d="100"/>
        </p:scale>
        <p:origin x="804" y="56"/>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10/03/2023</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10/03/2023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2</a:t>
            </a:fld>
            <a:endParaRPr lang="en-GB" dirty="0"/>
          </a:p>
        </p:txBody>
      </p:sp>
    </p:spTree>
    <p:extLst>
      <p:ext uri="{BB962C8B-B14F-4D97-AF65-F5344CB8AC3E}">
        <p14:creationId xmlns:p14="http://schemas.microsoft.com/office/powerpoint/2010/main" val="291572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Tree>
    <p:extLst>
      <p:ext uri="{BB962C8B-B14F-4D97-AF65-F5344CB8AC3E}">
        <p14:creationId xmlns:p14="http://schemas.microsoft.com/office/powerpoint/2010/main" val="2930538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hyperlink" Target="https://www.nursingtimes.net/roles/nurse-managers/teambuilding-1-how-to-build-effective-teams-in-healthcare-30-03-2015/#:~:text=In%20healthcare%2C%20good%20team%20building,purpose%20should%20never%20be%20assumed" TargetMode="External"/><Relationship Id="rId2" Type="http://schemas.openxmlformats.org/officeDocument/2006/relationships/hyperlink" Target="https://www.rcplondon.ac.uk/projects/outputs/improving-teams-healthcare-resource-1-building-effective-teams" TargetMode="External"/><Relationship Id="rId1" Type="http://schemas.openxmlformats.org/officeDocument/2006/relationships/slideLayout" Target="../slideLayouts/slideLayout5.xml"/><Relationship Id="rId4" Type="http://schemas.openxmlformats.org/officeDocument/2006/relationships/hyperlink" Target="https://www.betterup.com/blog/what-is-team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rtlCol="0"/>
          <a:lstStyle>
            <a:defPPr>
              <a:defRPr lang="en-GB"/>
            </a:defPPr>
          </a:lstStyle>
          <a:p>
            <a:pPr rtl="0"/>
            <a:r>
              <a:rPr lang="en-GB" dirty="0"/>
              <a:t>Team work </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p:txBody>
          <a:bodyPr rtlCol="0"/>
          <a:lstStyle>
            <a:defPPr>
              <a:defRPr lang="en-GB"/>
            </a:defPPr>
          </a:lstStyle>
          <a:p>
            <a:pPr rtl="0"/>
            <a:r>
              <a:rPr lang="en-GB" dirty="0"/>
              <a:t>Sharon Palgrave </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p:txBody>
          <a:bodyPr rtlCol="0"/>
          <a:lstStyle>
            <a:defPPr>
              <a:defRPr lang="en-GB"/>
            </a:defPPr>
          </a:lstStyle>
          <a:p>
            <a:pPr rtl="0"/>
            <a:r>
              <a:rPr lang="en-GB"/>
              <a:t>agenda</a:t>
            </a:r>
          </a:p>
        </p:txBody>
      </p:sp>
      <p:graphicFrame>
        <p:nvGraphicFramePr>
          <p:cNvPr id="2" name="Table 4">
            <a:extLst>
              <a:ext uri="{FF2B5EF4-FFF2-40B4-BE49-F238E27FC236}">
                <a16:creationId xmlns:a16="http://schemas.microsoft.com/office/drawing/2014/main" id="{14883AB6-E6D8-70A9-3CCB-61E120FC6000}"/>
              </a:ext>
            </a:extLst>
          </p:cNvPr>
          <p:cNvGraphicFramePr>
            <a:graphicFrameLocks noGrp="1"/>
          </p:cNvGraphicFramePr>
          <p:nvPr>
            <p:ph idx="1"/>
            <p:extLst>
              <p:ext uri="{D42A27DB-BD31-4B8C-83A1-F6EECF244321}">
                <p14:modId xmlns:p14="http://schemas.microsoft.com/office/powerpoint/2010/main" val="4137026859"/>
              </p:ext>
            </p:extLst>
          </p:nvPr>
        </p:nvGraphicFramePr>
        <p:xfrm>
          <a:off x="7832393" y="549276"/>
          <a:ext cx="4132263" cy="5918216"/>
        </p:xfrm>
        <a:graphic>
          <a:graphicData uri="http://schemas.openxmlformats.org/drawingml/2006/table">
            <a:tbl>
              <a:tblPr firstRow="1" bandRow="1"/>
              <a:tblGrid>
                <a:gridCol w="4132263">
                  <a:extLst>
                    <a:ext uri="{9D8B030D-6E8A-4147-A177-3AD203B41FA5}">
                      <a16:colId xmlns:a16="http://schemas.microsoft.com/office/drawing/2014/main" val="1563570424"/>
                    </a:ext>
                  </a:extLst>
                </a:gridCol>
              </a:tblGrid>
              <a:tr h="755631">
                <a:tc>
                  <a:txBody>
                    <a:bodyPr/>
                    <a:lstStyle>
                      <a:defPPr>
                        <a:defRPr lang="en-GB"/>
                      </a:defPPr>
                    </a:lstStyle>
                    <a:p>
                      <a:pPr algn="r" rtl="0"/>
                      <a:endParaRPr lang="en-GB" sz="1800" dirty="0">
                        <a:latin typeface="+mj-lt"/>
                      </a:endParaRPr>
                    </a:p>
                    <a:p>
                      <a:pPr algn="r" rtl="0"/>
                      <a:endParaRPr lang="en-GB" sz="1800" dirty="0">
                        <a:latin typeface="+mj-lt"/>
                      </a:endParaRPr>
                    </a:p>
                    <a:p>
                      <a:pPr algn="r" rtl="0"/>
                      <a:r>
                        <a:rPr lang="en-GB" sz="1800" dirty="0">
                          <a:latin typeface="+mj-lt"/>
                        </a:rPr>
                        <a:t>Title Page 3</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1054249">
                <a:tc>
                  <a:txBody>
                    <a:bodyPr/>
                    <a:lstStyle>
                      <a:defPPr>
                        <a:defRPr lang="en-GB"/>
                      </a:defPPr>
                    </a:lstStyle>
                    <a:p>
                      <a:pPr marL="0" algn="r" defTabSz="914400" rtl="0" eaLnBrk="1" latinLnBrk="0" hangingPunct="1"/>
                      <a:r>
                        <a:rPr lang="en-GB" sz="1800" kern="1200" dirty="0">
                          <a:solidFill>
                            <a:schemeClr val="tx1"/>
                          </a:solidFill>
                          <a:latin typeface="+mj-lt"/>
                          <a:ea typeface="+mn-ea"/>
                          <a:cs typeface="+mn-cs"/>
                        </a:rPr>
                        <a:t>Introduction 4</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1075765">
                <a:tc>
                  <a:txBody>
                    <a:bodyPr/>
                    <a:lstStyle>
                      <a:defPPr>
                        <a:defRPr lang="en-GB"/>
                      </a:defPPr>
                    </a:lstStyle>
                    <a:p>
                      <a:pPr marL="0" algn="r" defTabSz="914400" rtl="0" eaLnBrk="1" latinLnBrk="0" hangingPunct="1"/>
                      <a:r>
                        <a:rPr lang="en-GB" sz="1800" kern="1200" dirty="0">
                          <a:solidFill>
                            <a:schemeClr val="tx1"/>
                          </a:solidFill>
                          <a:latin typeface="+mj-lt"/>
                          <a:ea typeface="+mn-ea"/>
                          <a:cs typeface="+mn-cs"/>
                        </a:rPr>
                        <a:t>Why is teamwork necessary to healthcare? 5</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1032734">
                <a:tc>
                  <a:txBody>
                    <a:bodyPr/>
                    <a:lstStyle>
                      <a:defPPr>
                        <a:defRPr lang="en-GB"/>
                      </a:defPPr>
                    </a:lstStyle>
                    <a:p>
                      <a:pPr marL="0" algn="r" defTabSz="914400" rtl="0" eaLnBrk="1" latinLnBrk="0" hangingPunct="1"/>
                      <a:r>
                        <a:rPr lang="en-GB" sz="1800" kern="1200" dirty="0">
                          <a:solidFill>
                            <a:schemeClr val="tx1"/>
                          </a:solidFill>
                          <a:latin typeface="+mj-lt"/>
                          <a:ea typeface="+mn-ea"/>
                          <a:cs typeface="+mn-cs"/>
                        </a:rPr>
                        <a:t>Practical example 6</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920534">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endParaRPr lang="en-GB" sz="2400" dirty="0">
                        <a:latin typeface="+mn-lt"/>
                        <a:cs typeface="Gill Sans Light" panose="020B0302020104020203" pitchFamily="34" charset="-79"/>
                      </a:endParaRPr>
                    </a:p>
                    <a:p>
                      <a:pPr marL="0" algn="r" defTabSz="914400" rtl="0" eaLnBrk="1" latinLnBrk="0" hangingPunct="1"/>
                      <a:r>
                        <a:rPr lang="en-GB" sz="1800" kern="1200" dirty="0">
                          <a:solidFill>
                            <a:schemeClr val="tx1"/>
                          </a:solidFill>
                          <a:latin typeface="+mj-lt"/>
                          <a:ea typeface="+mn-ea"/>
                          <a:cs typeface="+mn-cs"/>
                        </a:rPr>
                        <a:t>Summary 7</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r h="920534">
                <a:tc>
                  <a:txBody>
                    <a:bodyPr/>
                    <a:lstStyle/>
                    <a:p>
                      <a:pPr marL="0" algn="r" defTabSz="914400" rtl="0" eaLnBrk="1" latinLnBrk="0" hangingPunct="1"/>
                      <a:r>
                        <a:rPr lang="en-GB" sz="1800" kern="1200" dirty="0">
                          <a:solidFill>
                            <a:schemeClr val="tx1"/>
                          </a:solidFill>
                          <a:latin typeface="+mj-lt"/>
                          <a:ea typeface="+mn-ea"/>
                          <a:cs typeface="+mn-cs"/>
                        </a:rPr>
                        <a:t>Reference list 8</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623363174"/>
                  </a:ext>
                </a:extLst>
              </a:tr>
            </a:tbl>
          </a:graphicData>
        </a:graphic>
      </p:graphicFrame>
    </p:spTree>
    <p:extLst>
      <p:ext uri="{BB962C8B-B14F-4D97-AF65-F5344CB8AC3E}">
        <p14:creationId xmlns:p14="http://schemas.microsoft.com/office/powerpoint/2010/main" val="347413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187A2-FAE3-48EA-A5A1-4222ADD904BF}"/>
              </a:ext>
            </a:extLst>
          </p:cNvPr>
          <p:cNvSpPr>
            <a:spLocks noGrp="1"/>
          </p:cNvSpPr>
          <p:nvPr>
            <p:ph type="ctrTitle"/>
          </p:nvPr>
        </p:nvSpPr>
        <p:spPr>
          <a:xfrm>
            <a:off x="1524000" y="2768283"/>
            <a:ext cx="9144000" cy="2387600"/>
          </a:xfrm>
        </p:spPr>
        <p:txBody>
          <a:bodyPr/>
          <a:lstStyle/>
          <a:p>
            <a:pPr algn="l"/>
            <a:r>
              <a:rPr lang="en-GB" sz="2400" dirty="0"/>
              <a:t>Sharon Palgrave (2133276)</a:t>
            </a:r>
            <a:br>
              <a:rPr lang="en-GB" sz="2400" dirty="0"/>
            </a:br>
            <a:r>
              <a:rPr lang="en-GB" sz="2400" dirty="0"/>
              <a:t>Professional development within health and social care </a:t>
            </a:r>
            <a:br>
              <a:rPr lang="en-GB" sz="2400" b="0" i="0" dirty="0">
                <a:solidFill>
                  <a:srgbClr val="373A3C"/>
                </a:solidFill>
                <a:effectLst/>
                <a:latin typeface="-apple-system"/>
              </a:rPr>
            </a:br>
            <a:r>
              <a:rPr lang="en-GB" sz="2400" b="1" i="0" dirty="0">
                <a:solidFill>
                  <a:srgbClr val="373A3C"/>
                </a:solidFill>
                <a:effectLst/>
                <a:latin typeface="-apple-system"/>
              </a:rPr>
              <a:t>Dr. Opeyemil Odejimi </a:t>
            </a:r>
            <a:br>
              <a:rPr lang="en-GB" b="0" i="0" dirty="0">
                <a:solidFill>
                  <a:srgbClr val="373A3C"/>
                </a:solidFill>
                <a:effectLst/>
                <a:latin typeface="-apple-system"/>
              </a:rPr>
            </a:br>
            <a:endParaRPr lang="en-GB" dirty="0"/>
          </a:p>
        </p:txBody>
      </p:sp>
    </p:spTree>
    <p:extLst>
      <p:ext uri="{BB962C8B-B14F-4D97-AF65-F5344CB8AC3E}">
        <p14:creationId xmlns:p14="http://schemas.microsoft.com/office/powerpoint/2010/main" val="28579523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Content Placeholder 1">
            <a:extLst>
              <a:ext uri="{FF2B5EF4-FFF2-40B4-BE49-F238E27FC236}">
                <a16:creationId xmlns:a16="http://schemas.microsoft.com/office/drawing/2014/main" id="{176796A4-8DF2-61F2-3387-FA34D35B9FED}"/>
              </a:ext>
            </a:extLst>
          </p:cNvPr>
          <p:cNvSpPr>
            <a:spLocks noGrp="1"/>
          </p:cNvSpPr>
          <p:nvPr>
            <p:ph sz="half" idx="1"/>
          </p:nvPr>
        </p:nvSpPr>
        <p:spPr>
          <a:xfrm>
            <a:off x="838200" y="1825625"/>
            <a:ext cx="5181600" cy="4351338"/>
          </a:xfrm>
        </p:spPr>
        <p:txBody>
          <a:bodyPr/>
          <a:lstStyle/>
          <a:p>
            <a:pPr marL="0" indent="0">
              <a:buNone/>
            </a:pPr>
            <a:r>
              <a:rPr lang="en-US" dirty="0"/>
              <a:t>Teamwork is an act of working together with others to make the task easier of reaching a common goal. This goal can either be in a professional setting or something personal like a family or friendly scenario.  (Waters, S. 2022)</a:t>
            </a:r>
          </a:p>
        </p:txBody>
      </p:sp>
      <p:pic>
        <p:nvPicPr>
          <p:cNvPr id="7" name="Picture 6" descr="A group of people clapping&#10;&#10;Description automatically generated with low confidence">
            <a:extLst>
              <a:ext uri="{FF2B5EF4-FFF2-40B4-BE49-F238E27FC236}">
                <a16:creationId xmlns:a16="http://schemas.microsoft.com/office/drawing/2014/main" id="{32C99EA3-00D7-A1EB-1B1F-C0B9E17EFAB4}"/>
              </a:ext>
            </a:extLst>
          </p:cNvPr>
          <p:cNvPicPr>
            <a:picLocks noChangeAspect="1"/>
          </p:cNvPicPr>
          <p:nvPr/>
        </p:nvPicPr>
        <p:blipFill rotWithShape="1">
          <a:blip r:embed="rId3"/>
          <a:srcRect l="3676" r="34095"/>
          <a:stretch/>
        </p:blipFill>
        <p:spPr>
          <a:xfrm>
            <a:off x="6172200" y="1825625"/>
            <a:ext cx="5181600" cy="4351338"/>
          </a:xfrm>
          <a:prstGeom prst="rect">
            <a:avLst/>
          </a:prstGeom>
          <a:noFill/>
        </p:spPr>
      </p:pic>
      <p:sp>
        <p:nvSpPr>
          <p:cNvPr id="2" name="Date Placeholder 1">
            <a:extLst>
              <a:ext uri="{FF2B5EF4-FFF2-40B4-BE49-F238E27FC236}">
                <a16:creationId xmlns:a16="http://schemas.microsoft.com/office/drawing/2014/main" id="{DA884D8B-635B-7402-1437-04A104C24B54}"/>
              </a:ext>
            </a:extLst>
          </p:cNvPr>
          <p:cNvSpPr>
            <a:spLocks noGrp="1"/>
          </p:cNvSpPr>
          <p:nvPr>
            <p:ph type="dt" sz="half" idx="10"/>
          </p:nvPr>
        </p:nvSpPr>
        <p:spPr>
          <a:xfrm>
            <a:off x="365760" y="6464808"/>
            <a:ext cx="987552" cy="310896"/>
          </a:xfrm>
        </p:spPr>
        <p:txBody>
          <a:bodyPr rtlCol="0" anchor="ctr">
            <a:normAutofit/>
          </a:bodyPr>
          <a:lstStyle>
            <a:defPPr>
              <a:defRPr lang="en-GB"/>
            </a:defPPr>
          </a:lstStyle>
          <a:p>
            <a:pPr rtl="0">
              <a:spcAft>
                <a:spcPts val="600"/>
              </a:spcAft>
            </a:pPr>
            <a:r>
              <a:rPr lang="en-GB" dirty="0"/>
              <a:t>20XX</a:t>
            </a:r>
          </a:p>
        </p:txBody>
      </p:sp>
      <p:sp>
        <p:nvSpPr>
          <p:cNvPr id="3" name="Footer Placeholder 2">
            <a:extLst>
              <a:ext uri="{FF2B5EF4-FFF2-40B4-BE49-F238E27FC236}">
                <a16:creationId xmlns:a16="http://schemas.microsoft.com/office/drawing/2014/main" id="{FAD9BE9C-B5EA-5DA0-9156-6E05D3882992}"/>
              </a:ext>
            </a:extLst>
          </p:cNvPr>
          <p:cNvSpPr>
            <a:spLocks noGrp="1"/>
          </p:cNvSpPr>
          <p:nvPr>
            <p:ph type="ftr" sz="quarter" idx="11"/>
          </p:nvPr>
        </p:nvSpPr>
        <p:spPr>
          <a:xfrm>
            <a:off x="4379976" y="6464808"/>
            <a:ext cx="3438144" cy="310896"/>
          </a:xfrm>
        </p:spPr>
        <p:txBody>
          <a:bodyPr rtlCol="0" anchor="ctr">
            <a:normAutofit/>
          </a:bodyPr>
          <a:lstStyle>
            <a:defPPr>
              <a:defRPr lang="en-GB"/>
            </a:defPPr>
          </a:lstStyle>
          <a:p>
            <a:pPr rtl="0">
              <a:spcAft>
                <a:spcPts val="600"/>
              </a:spcAft>
            </a:pPr>
            <a:r>
              <a:rPr lang="en-GB"/>
              <a:t>presentation title</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4</a:t>
            </a:fld>
            <a:endParaRPr lang="en-GB"/>
          </a:p>
        </p:txBody>
      </p:sp>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576071" y="704088"/>
            <a:ext cx="9144000" cy="676656"/>
          </a:xfrm>
        </p:spPr>
        <p:txBody>
          <a:bodyPr rtlCol="0" anchor="b">
            <a:normAutofit/>
          </a:bodyPr>
          <a:lstStyle>
            <a:defPPr>
              <a:defRPr lang="en-GB"/>
            </a:defPPr>
          </a:lstStyle>
          <a:p>
            <a:pPr rtl="0"/>
            <a:r>
              <a:rPr lang="en-GB" sz="4100"/>
              <a:t>introduction</a:t>
            </a:r>
          </a:p>
        </p:txBody>
      </p:sp>
    </p:spTree>
    <p:extLst>
      <p:ext uri="{BB962C8B-B14F-4D97-AF65-F5344CB8AC3E}">
        <p14:creationId xmlns:p14="http://schemas.microsoft.com/office/powerpoint/2010/main" val="3435077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1FC2F-AD29-85DD-DED3-317985143649}"/>
              </a:ext>
            </a:extLst>
          </p:cNvPr>
          <p:cNvSpPr>
            <a:spLocks noGrp="1"/>
          </p:cNvSpPr>
          <p:nvPr>
            <p:ph type="title"/>
          </p:nvPr>
        </p:nvSpPr>
        <p:spPr/>
        <p:txBody>
          <a:bodyPr/>
          <a:lstStyle/>
          <a:p>
            <a:r>
              <a:rPr lang="en-GB" dirty="0"/>
              <a:t>Why is teamwork necessary in healthcare?</a:t>
            </a:r>
          </a:p>
        </p:txBody>
      </p:sp>
      <p:sp>
        <p:nvSpPr>
          <p:cNvPr id="3" name="Content Placeholder 2">
            <a:extLst>
              <a:ext uri="{FF2B5EF4-FFF2-40B4-BE49-F238E27FC236}">
                <a16:creationId xmlns:a16="http://schemas.microsoft.com/office/drawing/2014/main" id="{28BCA644-86D5-C617-6537-F3CEB0C77A43}"/>
              </a:ext>
            </a:extLst>
          </p:cNvPr>
          <p:cNvSpPr>
            <a:spLocks noGrp="1"/>
          </p:cNvSpPr>
          <p:nvPr>
            <p:ph idx="1"/>
          </p:nvPr>
        </p:nvSpPr>
        <p:spPr/>
        <p:txBody>
          <a:bodyPr>
            <a:normAutofit fontScale="77500" lnSpcReduction="20000"/>
          </a:bodyPr>
          <a:lstStyle/>
          <a:p>
            <a:pPr marL="0" indent="0">
              <a:buNone/>
            </a:pPr>
            <a:r>
              <a:rPr lang="en-GB" dirty="0"/>
              <a:t>As mentioned previously teamwork is the act of working together towards a shared common goal. However in healthcare this common goal is the caring and support of the patients. In order to work in a team successfully there needs to be an air of transparency and trust especially when it comes to the patients. (McKeown, C. 2015) </a:t>
            </a:r>
          </a:p>
          <a:p>
            <a:pPr marL="0" indent="0">
              <a:buNone/>
            </a:pPr>
            <a:r>
              <a:rPr lang="en-GB" dirty="0"/>
              <a:t>The patient are the top priority and should be treated as such healthcare professionals need to be able to work together in order to make sure that the patients are getting the treatment that they deserve. </a:t>
            </a:r>
          </a:p>
          <a:p>
            <a:pPr marL="0" indent="0">
              <a:buNone/>
            </a:pPr>
            <a:r>
              <a:rPr lang="en-GB" dirty="0"/>
              <a:t>If healthcare professionals cannot work together in a mature fashion then the safety, identity and the amount of trust the patient has with healthcare professionals is compromised. Not only is it essential for patients to experience this air of teamwork in healthcare it is essential for health care workers as they need to Able to have people to trust in healthcare as they cannot do this alone. </a:t>
            </a:r>
          </a:p>
        </p:txBody>
      </p:sp>
      <p:sp>
        <p:nvSpPr>
          <p:cNvPr id="4" name="Date Placeholder 3">
            <a:extLst>
              <a:ext uri="{FF2B5EF4-FFF2-40B4-BE49-F238E27FC236}">
                <a16:creationId xmlns:a16="http://schemas.microsoft.com/office/drawing/2014/main" id="{493923D8-AC8F-06E3-F3B9-7D158B04E6FD}"/>
              </a:ext>
            </a:extLst>
          </p:cNvPr>
          <p:cNvSpPr>
            <a:spLocks noGrp="1"/>
          </p:cNvSpPr>
          <p:nvPr>
            <p:ph type="dt" sz="half" idx="10"/>
          </p:nvPr>
        </p:nvSpPr>
        <p:spPr/>
        <p:txBody>
          <a:bodyPr/>
          <a:lstStyle/>
          <a:p>
            <a:pPr rtl="0"/>
            <a:r>
              <a:rPr lang="en-GB"/>
              <a:t>20XX</a:t>
            </a:r>
          </a:p>
        </p:txBody>
      </p:sp>
      <p:sp>
        <p:nvSpPr>
          <p:cNvPr id="5" name="Footer Placeholder 4">
            <a:extLst>
              <a:ext uri="{FF2B5EF4-FFF2-40B4-BE49-F238E27FC236}">
                <a16:creationId xmlns:a16="http://schemas.microsoft.com/office/drawing/2014/main" id="{B1311B6D-FA27-0251-A5B1-39BD9663BEF5}"/>
              </a:ext>
            </a:extLst>
          </p:cNvPr>
          <p:cNvSpPr>
            <a:spLocks noGrp="1"/>
          </p:cNvSpPr>
          <p:nvPr>
            <p:ph type="ftr" sz="quarter" idx="11"/>
          </p:nvPr>
        </p:nvSpPr>
        <p:spPr/>
        <p:txBody>
          <a:bodyPr/>
          <a:lstStyle/>
          <a:p>
            <a:pPr rtl="0"/>
            <a:r>
              <a:rPr lang="en-GB"/>
              <a:t>presentation title</a:t>
            </a:r>
          </a:p>
        </p:txBody>
      </p:sp>
      <p:sp>
        <p:nvSpPr>
          <p:cNvPr id="6" name="Slide Number Placeholder 5">
            <a:extLst>
              <a:ext uri="{FF2B5EF4-FFF2-40B4-BE49-F238E27FC236}">
                <a16:creationId xmlns:a16="http://schemas.microsoft.com/office/drawing/2014/main" id="{ADBAA5C8-BD75-CAC8-F8AB-92E75621D7D3}"/>
              </a:ext>
            </a:extLst>
          </p:cNvPr>
          <p:cNvSpPr>
            <a:spLocks noGrp="1"/>
          </p:cNvSpPr>
          <p:nvPr>
            <p:ph type="sldNum" sz="quarter" idx="12"/>
          </p:nvPr>
        </p:nvSpPr>
        <p:spPr/>
        <p:txBody>
          <a:bodyPr/>
          <a:lstStyle/>
          <a:p>
            <a:pPr rtl="0"/>
            <a:fld id="{58FB4751-880F-D840-AAA9-3A15815CC996}" type="slidenum">
              <a:rPr lang="en-GB" smtClean="0"/>
              <a:t>5</a:t>
            </a:fld>
            <a:endParaRPr lang="en-GB" dirty="0"/>
          </a:p>
        </p:txBody>
      </p:sp>
    </p:spTree>
    <p:extLst>
      <p:ext uri="{BB962C8B-B14F-4D97-AF65-F5344CB8AC3E}">
        <p14:creationId xmlns:p14="http://schemas.microsoft.com/office/powerpoint/2010/main" val="182487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70093-D2BD-FFCF-E30B-42BAE839C121}"/>
              </a:ext>
            </a:extLst>
          </p:cNvPr>
          <p:cNvSpPr>
            <a:spLocks noGrp="1"/>
          </p:cNvSpPr>
          <p:nvPr>
            <p:ph type="title"/>
          </p:nvPr>
        </p:nvSpPr>
        <p:spPr/>
        <p:txBody>
          <a:bodyPr/>
          <a:lstStyle/>
          <a:p>
            <a:r>
              <a:rPr lang="en-GB" dirty="0"/>
              <a:t>Practical example </a:t>
            </a:r>
          </a:p>
        </p:txBody>
      </p:sp>
      <p:sp>
        <p:nvSpPr>
          <p:cNvPr id="3" name="Content Placeholder 2">
            <a:extLst>
              <a:ext uri="{FF2B5EF4-FFF2-40B4-BE49-F238E27FC236}">
                <a16:creationId xmlns:a16="http://schemas.microsoft.com/office/drawing/2014/main" id="{29A4EE68-5503-F20D-0C46-8D2827602F9D}"/>
              </a:ext>
            </a:extLst>
          </p:cNvPr>
          <p:cNvSpPr>
            <a:spLocks noGrp="1"/>
          </p:cNvSpPr>
          <p:nvPr>
            <p:ph idx="1"/>
          </p:nvPr>
        </p:nvSpPr>
        <p:spPr/>
        <p:txBody>
          <a:bodyPr/>
          <a:lstStyle/>
          <a:p>
            <a:pPr marL="0" indent="0">
              <a:buNone/>
            </a:pPr>
            <a:r>
              <a:rPr lang="en-GB" dirty="0"/>
              <a:t>An example where teamwork is required in health care is if a patient is in need of a care plan. This is because health care professionals will need to work together, if required by more than one health care professional, to create the best care plan for this patient as the patients care and health is of upmost importance. It is shown that team training interventions had a very big improvement on patient outcomes and when staff are supported in a team they don’t go through as much negative affects of the day to day challenges of being a healthcare professional.</a:t>
            </a:r>
          </a:p>
        </p:txBody>
      </p:sp>
      <p:sp>
        <p:nvSpPr>
          <p:cNvPr id="4" name="Date Placeholder 3">
            <a:extLst>
              <a:ext uri="{FF2B5EF4-FFF2-40B4-BE49-F238E27FC236}">
                <a16:creationId xmlns:a16="http://schemas.microsoft.com/office/drawing/2014/main" id="{5629DADC-B002-4BA3-5FF5-E7FFA0851413}"/>
              </a:ext>
            </a:extLst>
          </p:cNvPr>
          <p:cNvSpPr>
            <a:spLocks noGrp="1"/>
          </p:cNvSpPr>
          <p:nvPr>
            <p:ph type="dt" sz="half" idx="10"/>
          </p:nvPr>
        </p:nvSpPr>
        <p:spPr/>
        <p:txBody>
          <a:bodyPr/>
          <a:lstStyle/>
          <a:p>
            <a:pPr rtl="0"/>
            <a:r>
              <a:rPr lang="en-GB"/>
              <a:t>20XX</a:t>
            </a:r>
          </a:p>
        </p:txBody>
      </p:sp>
      <p:sp>
        <p:nvSpPr>
          <p:cNvPr id="5" name="Footer Placeholder 4">
            <a:extLst>
              <a:ext uri="{FF2B5EF4-FFF2-40B4-BE49-F238E27FC236}">
                <a16:creationId xmlns:a16="http://schemas.microsoft.com/office/drawing/2014/main" id="{8E948621-4FB7-C18E-8560-DA75416FD506}"/>
              </a:ext>
            </a:extLst>
          </p:cNvPr>
          <p:cNvSpPr>
            <a:spLocks noGrp="1"/>
          </p:cNvSpPr>
          <p:nvPr>
            <p:ph type="ftr" sz="quarter" idx="11"/>
          </p:nvPr>
        </p:nvSpPr>
        <p:spPr/>
        <p:txBody>
          <a:bodyPr/>
          <a:lstStyle/>
          <a:p>
            <a:pPr rtl="0"/>
            <a:r>
              <a:rPr lang="en-GB"/>
              <a:t>presentation title</a:t>
            </a:r>
          </a:p>
        </p:txBody>
      </p:sp>
      <p:sp>
        <p:nvSpPr>
          <p:cNvPr id="6" name="Slide Number Placeholder 5">
            <a:extLst>
              <a:ext uri="{FF2B5EF4-FFF2-40B4-BE49-F238E27FC236}">
                <a16:creationId xmlns:a16="http://schemas.microsoft.com/office/drawing/2014/main" id="{164468F0-20CF-0435-D11C-028922F0910C}"/>
              </a:ext>
            </a:extLst>
          </p:cNvPr>
          <p:cNvSpPr>
            <a:spLocks noGrp="1"/>
          </p:cNvSpPr>
          <p:nvPr>
            <p:ph type="sldNum" sz="quarter" idx="12"/>
          </p:nvPr>
        </p:nvSpPr>
        <p:spPr/>
        <p:txBody>
          <a:bodyPr/>
          <a:lstStyle/>
          <a:p>
            <a:pPr rtl="0"/>
            <a:fld id="{58FB4751-880F-D840-AAA9-3A15815CC996}" type="slidenum">
              <a:rPr lang="en-GB" smtClean="0"/>
              <a:t>6</a:t>
            </a:fld>
            <a:endParaRPr lang="en-GB" dirty="0"/>
          </a:p>
        </p:txBody>
      </p:sp>
    </p:spTree>
    <p:extLst>
      <p:ext uri="{BB962C8B-B14F-4D97-AF65-F5344CB8AC3E}">
        <p14:creationId xmlns:p14="http://schemas.microsoft.com/office/powerpoint/2010/main" val="3263563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p:txBody>
          <a:bodyPr rtlCol="0"/>
          <a:lstStyle>
            <a:defPPr>
              <a:defRPr lang="en-GB"/>
            </a:defPPr>
          </a:lstStyle>
          <a:p>
            <a:pPr rtl="0"/>
            <a:r>
              <a:rPr lang="en-GB"/>
              <a:t>summary</a:t>
            </a:r>
          </a:p>
        </p:txBody>
      </p:sp>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p:txBody>
          <a:bodyPr rtlCol="0"/>
          <a:lstStyle>
            <a:defPPr>
              <a:defRPr lang="en-GB"/>
            </a:defPPr>
          </a:lstStyle>
          <a:p>
            <a:pPr rtl="0"/>
            <a:r>
              <a:rPr lang="en-GB" dirty="0"/>
              <a:t>Team work is very important for the patients that access the healthcare service. Healthcare professionals need to make sure that they are working together in a non-toxic environment to ensure that the patients are getting the best care possible and as said previously that can be done through team work as well as other factors.</a:t>
            </a:r>
          </a:p>
        </p:txBody>
      </p:sp>
      <p:pic>
        <p:nvPicPr>
          <p:cNvPr id="8" name="Picture Placeholder 7" descr="Person harvesting lettuce from a garden">
            <a:extLst>
              <a:ext uri="{FF2B5EF4-FFF2-40B4-BE49-F238E27FC236}">
                <a16:creationId xmlns:a16="http://schemas.microsoft.com/office/drawing/2014/main" id="{71DAFD00-5660-EAA6-4DE3-83F373055A99}"/>
              </a:ext>
            </a:extLst>
          </p:cNvPr>
          <p:cNvPicPr>
            <a:picLocks noGrp="1" noChangeAspect="1"/>
          </p:cNvPicPr>
          <p:nvPr>
            <p:ph type="pic" idx="1"/>
          </p:nvPr>
        </p:nvPicPr>
        <p:blipFill>
          <a:blip r:embed="rId3"/>
          <a:srcRect l="32" r="32"/>
          <a:stretch>
            <a:fillRect/>
          </a:stretch>
        </p:blipFill>
        <p:spPr/>
      </p:pic>
      <p:sp>
        <p:nvSpPr>
          <p:cNvPr id="4" name="Date Placeholder 3">
            <a:extLst>
              <a:ext uri="{FF2B5EF4-FFF2-40B4-BE49-F238E27FC236}">
                <a16:creationId xmlns:a16="http://schemas.microsoft.com/office/drawing/2014/main" id="{90EE3569-F451-360A-870F-C2F3992E9A8C}"/>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79E5D029-257A-C084-D723-B5E115AFEAF9}"/>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7</a:t>
            </a:fld>
            <a:endParaRPr lang="en-GB" dirty="0"/>
          </a:p>
        </p:txBody>
      </p:sp>
    </p:spTree>
    <p:extLst>
      <p:ext uri="{BB962C8B-B14F-4D97-AF65-F5344CB8AC3E}">
        <p14:creationId xmlns:p14="http://schemas.microsoft.com/office/powerpoint/2010/main" val="3418206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513D9-55CD-FC44-BDD9-CAA1A57BD493}"/>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CA6D04F7-6C83-D5F0-CCEC-5D0169E2B6B9}"/>
              </a:ext>
            </a:extLst>
          </p:cNvPr>
          <p:cNvSpPr>
            <a:spLocks noGrp="1"/>
          </p:cNvSpPr>
          <p:nvPr>
            <p:ph idx="1"/>
          </p:nvPr>
        </p:nvSpPr>
        <p:spPr/>
        <p:txBody>
          <a:bodyPr>
            <a:normAutofit fontScale="77500" lnSpcReduction="20000"/>
          </a:bodyPr>
          <a:lstStyle/>
          <a:p>
            <a:r>
              <a:rPr lang="en-GB" i="1" dirty="0">
                <a:effectLst/>
              </a:rPr>
              <a:t>Improving teams in healthcare: Resource 1 - building effective teams</a:t>
            </a:r>
            <a:r>
              <a:rPr lang="en-GB" dirty="0">
                <a:effectLst/>
              </a:rPr>
              <a:t> (2017) </a:t>
            </a:r>
            <a:r>
              <a:rPr lang="en-GB" i="1" dirty="0">
                <a:effectLst/>
              </a:rPr>
              <a:t>RCP London</a:t>
            </a:r>
            <a:r>
              <a:rPr lang="en-GB" dirty="0">
                <a:effectLst/>
              </a:rPr>
              <a:t>. Available at: </a:t>
            </a:r>
            <a:r>
              <a:rPr lang="en-GB" dirty="0">
                <a:effectLst/>
                <a:hlinkClick r:id="rId2"/>
              </a:rPr>
              <a:t>https://www.rcplondon.ac.uk/projects/outputs/improving-teams-healthcare-resource-1-building-effective-teams</a:t>
            </a:r>
            <a:r>
              <a:rPr lang="en-GB" dirty="0">
                <a:effectLst/>
              </a:rPr>
              <a:t>  (Accessed: March 9, 2023). </a:t>
            </a:r>
          </a:p>
          <a:p>
            <a:r>
              <a:rPr lang="en-GB" dirty="0" err="1">
                <a:effectLst/>
              </a:rPr>
              <a:t>Mckeown</a:t>
            </a:r>
            <a:r>
              <a:rPr lang="en-GB" dirty="0">
                <a:effectLst/>
              </a:rPr>
              <a:t>, C. (2021) </a:t>
            </a:r>
            <a:r>
              <a:rPr lang="en-GB" i="1" dirty="0">
                <a:effectLst/>
              </a:rPr>
              <a:t>Teambuilding 1: How to build effective teams in healthcare</a:t>
            </a:r>
            <a:r>
              <a:rPr lang="en-GB" dirty="0">
                <a:effectLst/>
              </a:rPr>
              <a:t>, </a:t>
            </a:r>
            <a:r>
              <a:rPr lang="en-GB" i="1" dirty="0">
                <a:effectLst/>
              </a:rPr>
              <a:t>Nursing Times</a:t>
            </a:r>
            <a:r>
              <a:rPr lang="en-GB" dirty="0">
                <a:effectLst/>
              </a:rPr>
              <a:t>. Available at: </a:t>
            </a:r>
            <a:r>
              <a:rPr lang="en-GB" dirty="0">
                <a:effectLst/>
                <a:hlinkClick r:id="rId3"/>
              </a:rPr>
              <a:t>https://www.nursingtimes.net/roles/nurse-managers/teambuilding-1-how-to-build-effective-teams-in-healthcare-30-03-2015/#:~:text=In%20healthcare%2C%20good%20team%20building,purpose%20should%20never%20be%20assumed</a:t>
            </a:r>
            <a:r>
              <a:rPr lang="en-GB" dirty="0">
                <a:effectLst/>
              </a:rPr>
              <a:t>.  (Accessed: March 9, 2023). </a:t>
            </a:r>
          </a:p>
          <a:p>
            <a:r>
              <a:rPr lang="en-GB" dirty="0">
                <a:effectLst/>
              </a:rPr>
              <a:t>Waters, S. (2022) </a:t>
            </a:r>
            <a:r>
              <a:rPr lang="en-GB" i="1" dirty="0">
                <a:effectLst/>
              </a:rPr>
              <a:t>What is teamwork and why does it matter?</a:t>
            </a:r>
            <a:r>
              <a:rPr lang="en-GB" dirty="0">
                <a:effectLst/>
              </a:rPr>
              <a:t>, </a:t>
            </a:r>
            <a:r>
              <a:rPr lang="en-GB" i="1" dirty="0">
                <a:effectLst/>
              </a:rPr>
              <a:t>What Is Teamwork and Why Does It Matter?</a:t>
            </a:r>
            <a:r>
              <a:rPr lang="en-GB" dirty="0">
                <a:effectLst/>
              </a:rPr>
              <a:t> Available at: </a:t>
            </a:r>
            <a:r>
              <a:rPr lang="en-GB" dirty="0">
                <a:effectLst/>
                <a:hlinkClick r:id="rId4"/>
              </a:rPr>
              <a:t>https://www.betterup.com/blog/what-is-teamwork</a:t>
            </a:r>
            <a:r>
              <a:rPr lang="en-GB" dirty="0">
                <a:effectLst/>
              </a:rPr>
              <a:t>  (Accessed: March 9, 2023). </a:t>
            </a:r>
          </a:p>
          <a:p>
            <a:pPr marL="0" indent="0">
              <a:buNone/>
            </a:pPr>
            <a:endParaRPr lang="en-GB" dirty="0"/>
          </a:p>
        </p:txBody>
      </p:sp>
      <p:sp>
        <p:nvSpPr>
          <p:cNvPr id="4" name="Date Placeholder 3">
            <a:extLst>
              <a:ext uri="{FF2B5EF4-FFF2-40B4-BE49-F238E27FC236}">
                <a16:creationId xmlns:a16="http://schemas.microsoft.com/office/drawing/2014/main" id="{87BFC2BC-D4F8-FCA9-64EF-CDD3DAF4882E}"/>
              </a:ext>
            </a:extLst>
          </p:cNvPr>
          <p:cNvSpPr>
            <a:spLocks noGrp="1"/>
          </p:cNvSpPr>
          <p:nvPr>
            <p:ph type="dt" sz="half" idx="10"/>
          </p:nvPr>
        </p:nvSpPr>
        <p:spPr/>
        <p:txBody>
          <a:bodyPr/>
          <a:lstStyle/>
          <a:p>
            <a:pPr rtl="0"/>
            <a:r>
              <a:rPr lang="en-GB"/>
              <a:t>20XX</a:t>
            </a:r>
          </a:p>
        </p:txBody>
      </p:sp>
      <p:sp>
        <p:nvSpPr>
          <p:cNvPr id="5" name="Footer Placeholder 4">
            <a:extLst>
              <a:ext uri="{FF2B5EF4-FFF2-40B4-BE49-F238E27FC236}">
                <a16:creationId xmlns:a16="http://schemas.microsoft.com/office/drawing/2014/main" id="{2BF64408-4597-0AA1-8233-962627FA8C0F}"/>
              </a:ext>
            </a:extLst>
          </p:cNvPr>
          <p:cNvSpPr>
            <a:spLocks noGrp="1"/>
          </p:cNvSpPr>
          <p:nvPr>
            <p:ph type="ftr" sz="quarter" idx="11"/>
          </p:nvPr>
        </p:nvSpPr>
        <p:spPr/>
        <p:txBody>
          <a:bodyPr/>
          <a:lstStyle/>
          <a:p>
            <a:pPr rtl="0"/>
            <a:r>
              <a:rPr lang="en-GB"/>
              <a:t>presentation title</a:t>
            </a:r>
          </a:p>
        </p:txBody>
      </p:sp>
      <p:sp>
        <p:nvSpPr>
          <p:cNvPr id="6" name="Slide Number Placeholder 5">
            <a:extLst>
              <a:ext uri="{FF2B5EF4-FFF2-40B4-BE49-F238E27FC236}">
                <a16:creationId xmlns:a16="http://schemas.microsoft.com/office/drawing/2014/main" id="{34DCF14D-2965-4F43-6F5A-C5A3191EE9F2}"/>
              </a:ext>
            </a:extLst>
          </p:cNvPr>
          <p:cNvSpPr>
            <a:spLocks noGrp="1"/>
          </p:cNvSpPr>
          <p:nvPr>
            <p:ph type="sldNum" sz="quarter" idx="12"/>
          </p:nvPr>
        </p:nvSpPr>
        <p:spPr/>
        <p:txBody>
          <a:bodyPr/>
          <a:lstStyle/>
          <a:p>
            <a:pPr rtl="0"/>
            <a:fld id="{58FB4751-880F-D840-AAA9-3A15815CC996}" type="slidenum">
              <a:rPr lang="en-GB" smtClean="0"/>
              <a:t>8</a:t>
            </a:fld>
            <a:endParaRPr lang="en-GB" dirty="0"/>
          </a:p>
        </p:txBody>
      </p:sp>
    </p:spTree>
    <p:extLst>
      <p:ext uri="{BB962C8B-B14F-4D97-AF65-F5344CB8AC3E}">
        <p14:creationId xmlns:p14="http://schemas.microsoft.com/office/powerpoint/2010/main" val="2924128525"/>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E2F794267AB9149A1F1026143A8FACF" ma:contentTypeVersion="8" ma:contentTypeDescription="Create a new document." ma:contentTypeScope="" ma:versionID="7dde1136cf1ee6ed47f7217272c7aec6">
  <xsd:schema xmlns:xsd="http://www.w3.org/2001/XMLSchema" xmlns:xs="http://www.w3.org/2001/XMLSchema" xmlns:p="http://schemas.microsoft.com/office/2006/metadata/properties" xmlns:ns3="ec64fcab-bbc9-4804-8cc6-0a77e40cec50" xmlns:ns4="ab0404f2-73f1-4c8b-8b8f-e15f0c5ca697" targetNamespace="http://schemas.microsoft.com/office/2006/metadata/properties" ma:root="true" ma:fieldsID="10ae61eaaffa9c2a0eca41108eeff71f" ns3:_="" ns4:_="">
    <xsd:import namespace="ec64fcab-bbc9-4804-8cc6-0a77e40cec50"/>
    <xsd:import namespace="ab0404f2-73f1-4c8b-8b8f-e15f0c5ca69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c64fcab-bbc9-4804-8cc6-0a77e40cec5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b0404f2-73f1-4c8b-8b8f-e15f0c5ca697"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0FF3F3B-E6F7-43C8-8254-40BF74DBF1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c64fcab-bbc9-4804-8cc6-0a77e40cec50"/>
    <ds:schemaRef ds:uri="ab0404f2-73f1-4c8b-8b8f-e15f0c5ca69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D022BEE-A4B7-479D-A9A5-A48448D3B507}">
  <ds:schemaRefs>
    <ds:schemaRef ds:uri="http://schemas.microsoft.com/sharepoint/v3/contenttype/forms"/>
  </ds:schemaRefs>
</ds:datastoreItem>
</file>

<file path=customXml/itemProps3.xml><?xml version="1.0" encoding="utf-8"?>
<ds:datastoreItem xmlns:ds="http://schemas.openxmlformats.org/officeDocument/2006/customXml" ds:itemID="{F7126594-91E0-48CF-8451-000573B57881}">
  <ds:schemaRefs>
    <ds:schemaRef ds:uri="http://purl.org/dc/terms/"/>
    <ds:schemaRef ds:uri="http://www.w3.org/XML/1998/namespace"/>
    <ds:schemaRef ds:uri="http://schemas.microsoft.com/office/2006/documentManagement/types"/>
    <ds:schemaRef ds:uri="http://purl.org/dc/dcmitype/"/>
    <ds:schemaRef ds:uri="http://schemas.microsoft.com/office/infopath/2007/PartnerControls"/>
    <ds:schemaRef ds:uri="http://schemas.microsoft.com/office/2006/metadata/properties"/>
    <ds:schemaRef ds:uri="http://purl.org/dc/elements/1.1/"/>
    <ds:schemaRef ds:uri="http://schemas.openxmlformats.org/package/2006/metadata/core-properties"/>
    <ds:schemaRef ds:uri="ab0404f2-73f1-4c8b-8b8f-e15f0c5ca697"/>
    <ds:schemaRef ds:uri="ec64fcab-bbc9-4804-8cc6-0a77e40cec50"/>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{D87C4B55-9390-4616-9637-911D44AFED9C}tf11964407_win32</Template>
  <TotalTime>3241</TotalTime>
  <Words>623</Words>
  <Application>Microsoft Office PowerPoint</Application>
  <PresentationFormat>Widescreen</PresentationFormat>
  <Paragraphs>46</Paragraphs>
  <Slides>8</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-apple-system</vt:lpstr>
      <vt:lpstr>Arial</vt:lpstr>
      <vt:lpstr>Calibri</vt:lpstr>
      <vt:lpstr>Courier New</vt:lpstr>
      <vt:lpstr>Gill Sans Nova</vt:lpstr>
      <vt:lpstr>Gill Sans Nova Light</vt:lpstr>
      <vt:lpstr>Sagona Book</vt:lpstr>
      <vt:lpstr>Office Theme</vt:lpstr>
      <vt:lpstr>Team work </vt:lpstr>
      <vt:lpstr>agenda</vt:lpstr>
      <vt:lpstr>Sharon Palgrave (2133276) Professional development within health and social care  Dr. Opeyemil Odejimi  </vt:lpstr>
      <vt:lpstr>introduction</vt:lpstr>
      <vt:lpstr>Why is teamwork necessary in healthcare?</vt:lpstr>
      <vt:lpstr>Practical example </vt:lpstr>
      <vt:lpstr>summary</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work</dc:title>
  <dc:creator>Sharon Palgrave (2133276)</dc:creator>
  <cp:lastModifiedBy>Sharon Palgrave (2133276)</cp:lastModifiedBy>
  <cp:revision>22</cp:revision>
  <dcterms:created xsi:type="dcterms:W3CDTF">2023-03-04T10:24:19Z</dcterms:created>
  <dcterms:modified xsi:type="dcterms:W3CDTF">2023-03-12T20:38:23Z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0x0101003E2F794267AB9149A1F1026143A8FACF</vt:lpwstr>
  </property>
</Properties>
</file>