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7" r:id="rId2"/>
    <p:sldMasterId id="2147483688" r:id="rId3"/>
  </p:sldMasterIdLst>
  <p:notesMasterIdLst>
    <p:notesMasterId r:id="rId19"/>
  </p:notesMasterIdLst>
  <p:handoutMasterIdLst>
    <p:handoutMasterId r:id="rId20"/>
  </p:handoutMasterIdLst>
  <p:sldIdLst>
    <p:sldId id="714" r:id="rId4"/>
    <p:sldId id="336" r:id="rId5"/>
    <p:sldId id="578" r:id="rId6"/>
    <p:sldId id="577" r:id="rId7"/>
    <p:sldId id="701" r:id="rId8"/>
    <p:sldId id="362" r:id="rId9"/>
    <p:sldId id="700" r:id="rId10"/>
    <p:sldId id="707" r:id="rId11"/>
    <p:sldId id="709" r:id="rId12"/>
    <p:sldId id="702" r:id="rId13"/>
    <p:sldId id="703" r:id="rId14"/>
    <p:sldId id="704" r:id="rId15"/>
    <p:sldId id="705" r:id="rId16"/>
    <p:sldId id="706" r:id="rId17"/>
    <p:sldId id="71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37"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tephen Muessig" initials="SM" lastIdx="1" clrIdx="0">
    <p:extLst>
      <p:ext uri="{19B8F6BF-5375-455C-9EA6-DF929625EA0E}">
        <p15:presenceInfo xmlns:p15="http://schemas.microsoft.com/office/powerpoint/2012/main" userId="S::783655@derby.ac.uk::7cbef656-c224-4823-a7ca-5bdfffe5167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FEFBEC"/>
    <a:srgbClr val="FBE5D5"/>
    <a:srgbClr val="E83A5F"/>
    <a:srgbClr val="9DA0A1"/>
    <a:srgbClr val="CECFD0"/>
    <a:srgbClr val="EDF4F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280" autoAdjust="0"/>
    <p:restoredTop sz="94764" autoAdjust="0"/>
  </p:normalViewPr>
  <p:slideViewPr>
    <p:cSldViewPr snapToGrid="0" showGuides="1">
      <p:cViewPr varScale="1">
        <p:scale>
          <a:sx n="54" d="100"/>
          <a:sy n="54" d="100"/>
        </p:scale>
        <p:origin x="716" y="52"/>
      </p:cViewPr>
      <p:guideLst>
        <p:guide orient="horz" pos="2137"/>
        <p:guide pos="3840"/>
      </p:guideLst>
    </p:cSldViewPr>
  </p:slideViewPr>
  <p:notesTextViewPr>
    <p:cViewPr>
      <p:scale>
        <a:sx n="1" d="1"/>
        <a:sy n="1" d="1"/>
      </p:scale>
      <p:origin x="0" y="0"/>
    </p:cViewPr>
  </p:notesTextViewPr>
  <p:sorterViewPr>
    <p:cViewPr>
      <p:scale>
        <a:sx n="60" d="100"/>
        <a:sy n="60" d="100"/>
      </p:scale>
      <p:origin x="0" y="0"/>
    </p:cViewPr>
  </p:sorterViewPr>
  <p:notesViewPr>
    <p:cSldViewPr snapToGrid="0" showGuides="1">
      <p:cViewPr varScale="1">
        <p:scale>
          <a:sx n="123" d="100"/>
          <a:sy n="123" d="100"/>
        </p:scale>
        <p:origin x="4974"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microsoft.com/office/2016/11/relationships/changesInfo" Target="changesInfos/changesInfo1.xml"/><Relationship Id="rId3" Type="http://schemas.openxmlformats.org/officeDocument/2006/relationships/slideMaster" Target="slideMasters/slideMaster3.xml"/><Relationship Id="rId21" Type="http://schemas.openxmlformats.org/officeDocument/2006/relationships/commentAuthors" Target="commentAuthor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 Howell" userId="7af10844-cab5-4856-8244-80a7f2d2bfe9" providerId="ADAL" clId="{1ABA096A-70F0-4A32-B7A2-7EAC3B995F4E}"/>
    <pc:docChg chg="custSel delSld modSld delMainMaster">
      <pc:chgData name="Tim Howell" userId="7af10844-cab5-4856-8244-80a7f2d2bfe9" providerId="ADAL" clId="{1ABA096A-70F0-4A32-B7A2-7EAC3B995F4E}" dt="2021-09-22T14:07:53.857" v="303" actId="20577"/>
      <pc:docMkLst>
        <pc:docMk/>
      </pc:docMkLst>
      <pc:sldChg chg="del">
        <pc:chgData name="Tim Howell" userId="7af10844-cab5-4856-8244-80a7f2d2bfe9" providerId="ADAL" clId="{1ABA096A-70F0-4A32-B7A2-7EAC3B995F4E}" dt="2021-09-22T13:48:17.532" v="0" actId="47"/>
        <pc:sldMkLst>
          <pc:docMk/>
          <pc:sldMk cId="1538907210" sldId="260"/>
        </pc:sldMkLst>
      </pc:sldChg>
      <pc:sldChg chg="del">
        <pc:chgData name="Tim Howell" userId="7af10844-cab5-4856-8244-80a7f2d2bfe9" providerId="ADAL" clId="{1ABA096A-70F0-4A32-B7A2-7EAC3B995F4E}" dt="2021-09-22T13:58:13.120" v="286" actId="47"/>
        <pc:sldMkLst>
          <pc:docMk/>
          <pc:sldMk cId="794871873" sldId="271"/>
        </pc:sldMkLst>
      </pc:sldChg>
      <pc:sldChg chg="del">
        <pc:chgData name="Tim Howell" userId="7af10844-cab5-4856-8244-80a7f2d2bfe9" providerId="ADAL" clId="{1ABA096A-70F0-4A32-B7A2-7EAC3B995F4E}" dt="2021-09-22T13:48:17.532" v="0" actId="47"/>
        <pc:sldMkLst>
          <pc:docMk/>
          <pc:sldMk cId="2172117742" sldId="278"/>
        </pc:sldMkLst>
      </pc:sldChg>
      <pc:sldChg chg="del">
        <pc:chgData name="Tim Howell" userId="7af10844-cab5-4856-8244-80a7f2d2bfe9" providerId="ADAL" clId="{1ABA096A-70F0-4A32-B7A2-7EAC3B995F4E}" dt="2021-09-22T13:48:17.532" v="0" actId="47"/>
        <pc:sldMkLst>
          <pc:docMk/>
          <pc:sldMk cId="1886509363" sldId="283"/>
        </pc:sldMkLst>
      </pc:sldChg>
      <pc:sldChg chg="del">
        <pc:chgData name="Tim Howell" userId="7af10844-cab5-4856-8244-80a7f2d2bfe9" providerId="ADAL" clId="{1ABA096A-70F0-4A32-B7A2-7EAC3B995F4E}" dt="2021-09-22T13:48:17.532" v="0" actId="47"/>
        <pc:sldMkLst>
          <pc:docMk/>
          <pc:sldMk cId="726792630" sldId="287"/>
        </pc:sldMkLst>
      </pc:sldChg>
      <pc:sldChg chg="del">
        <pc:chgData name="Tim Howell" userId="7af10844-cab5-4856-8244-80a7f2d2bfe9" providerId="ADAL" clId="{1ABA096A-70F0-4A32-B7A2-7EAC3B995F4E}" dt="2021-09-22T13:48:17.532" v="0" actId="47"/>
        <pc:sldMkLst>
          <pc:docMk/>
          <pc:sldMk cId="781539915" sldId="288"/>
        </pc:sldMkLst>
      </pc:sldChg>
      <pc:sldChg chg="del">
        <pc:chgData name="Tim Howell" userId="7af10844-cab5-4856-8244-80a7f2d2bfe9" providerId="ADAL" clId="{1ABA096A-70F0-4A32-B7A2-7EAC3B995F4E}" dt="2021-09-22T13:48:17.532" v="0" actId="47"/>
        <pc:sldMkLst>
          <pc:docMk/>
          <pc:sldMk cId="2224851580" sldId="289"/>
        </pc:sldMkLst>
      </pc:sldChg>
      <pc:sldChg chg="del">
        <pc:chgData name="Tim Howell" userId="7af10844-cab5-4856-8244-80a7f2d2bfe9" providerId="ADAL" clId="{1ABA096A-70F0-4A32-B7A2-7EAC3B995F4E}" dt="2021-09-22T13:48:17.532" v="0" actId="47"/>
        <pc:sldMkLst>
          <pc:docMk/>
          <pc:sldMk cId="3541775917" sldId="290"/>
        </pc:sldMkLst>
      </pc:sldChg>
      <pc:sldChg chg="del">
        <pc:chgData name="Tim Howell" userId="7af10844-cab5-4856-8244-80a7f2d2bfe9" providerId="ADAL" clId="{1ABA096A-70F0-4A32-B7A2-7EAC3B995F4E}" dt="2021-09-22T13:48:17.532" v="0" actId="47"/>
        <pc:sldMkLst>
          <pc:docMk/>
          <pc:sldMk cId="3306198238" sldId="291"/>
        </pc:sldMkLst>
      </pc:sldChg>
      <pc:sldChg chg="del">
        <pc:chgData name="Tim Howell" userId="7af10844-cab5-4856-8244-80a7f2d2bfe9" providerId="ADAL" clId="{1ABA096A-70F0-4A32-B7A2-7EAC3B995F4E}" dt="2021-09-22T13:48:17.532" v="0" actId="47"/>
        <pc:sldMkLst>
          <pc:docMk/>
          <pc:sldMk cId="4188987842" sldId="292"/>
        </pc:sldMkLst>
      </pc:sldChg>
      <pc:sldChg chg="del">
        <pc:chgData name="Tim Howell" userId="7af10844-cab5-4856-8244-80a7f2d2bfe9" providerId="ADAL" clId="{1ABA096A-70F0-4A32-B7A2-7EAC3B995F4E}" dt="2021-09-22T13:48:17.532" v="0" actId="47"/>
        <pc:sldMkLst>
          <pc:docMk/>
          <pc:sldMk cId="2123397527" sldId="293"/>
        </pc:sldMkLst>
      </pc:sldChg>
      <pc:sldChg chg="del">
        <pc:chgData name="Tim Howell" userId="7af10844-cab5-4856-8244-80a7f2d2bfe9" providerId="ADAL" clId="{1ABA096A-70F0-4A32-B7A2-7EAC3B995F4E}" dt="2021-09-22T13:48:17.532" v="0" actId="47"/>
        <pc:sldMkLst>
          <pc:docMk/>
          <pc:sldMk cId="361439385" sldId="294"/>
        </pc:sldMkLst>
      </pc:sldChg>
      <pc:sldChg chg="del">
        <pc:chgData name="Tim Howell" userId="7af10844-cab5-4856-8244-80a7f2d2bfe9" providerId="ADAL" clId="{1ABA096A-70F0-4A32-B7A2-7EAC3B995F4E}" dt="2021-09-22T13:48:17.532" v="0" actId="47"/>
        <pc:sldMkLst>
          <pc:docMk/>
          <pc:sldMk cId="1149130910" sldId="296"/>
        </pc:sldMkLst>
      </pc:sldChg>
      <pc:sldChg chg="del">
        <pc:chgData name="Tim Howell" userId="7af10844-cab5-4856-8244-80a7f2d2bfe9" providerId="ADAL" clId="{1ABA096A-70F0-4A32-B7A2-7EAC3B995F4E}" dt="2021-09-22T13:48:17.532" v="0" actId="47"/>
        <pc:sldMkLst>
          <pc:docMk/>
          <pc:sldMk cId="1153046667" sldId="297"/>
        </pc:sldMkLst>
      </pc:sldChg>
      <pc:sldChg chg="addSp delSp modSp mod">
        <pc:chgData name="Tim Howell" userId="7af10844-cab5-4856-8244-80a7f2d2bfe9" providerId="ADAL" clId="{1ABA096A-70F0-4A32-B7A2-7EAC3B995F4E}" dt="2021-09-22T13:57:23.685" v="281" actId="478"/>
        <pc:sldMkLst>
          <pc:docMk/>
          <pc:sldMk cId="110901367" sldId="362"/>
        </pc:sldMkLst>
        <pc:spChg chg="del">
          <ac:chgData name="Tim Howell" userId="7af10844-cab5-4856-8244-80a7f2d2bfe9" providerId="ADAL" clId="{1ABA096A-70F0-4A32-B7A2-7EAC3B995F4E}" dt="2021-09-22T13:57:23.685" v="281" actId="478"/>
          <ac:spMkLst>
            <pc:docMk/>
            <pc:sldMk cId="110901367" sldId="362"/>
            <ac:spMk id="5" creationId="{C63DA0AC-AA4A-4837-8DE5-F7B0C10AF54A}"/>
          </ac:spMkLst>
        </pc:spChg>
        <pc:spChg chg="add mod">
          <ac:chgData name="Tim Howell" userId="7af10844-cab5-4856-8244-80a7f2d2bfe9" providerId="ADAL" clId="{1ABA096A-70F0-4A32-B7A2-7EAC3B995F4E}" dt="2021-09-22T13:57:18.410" v="279" actId="1076"/>
          <ac:spMkLst>
            <pc:docMk/>
            <pc:sldMk cId="110901367" sldId="362"/>
            <ac:spMk id="6" creationId="{DDB6A164-5150-4E6D-85DF-EB2209B54EA8}"/>
          </ac:spMkLst>
        </pc:spChg>
        <pc:spChg chg="mod">
          <ac:chgData name="Tim Howell" userId="7af10844-cab5-4856-8244-80a7f2d2bfe9" providerId="ADAL" clId="{1ABA096A-70F0-4A32-B7A2-7EAC3B995F4E}" dt="2021-09-22T13:57:21.142" v="280" actId="1076"/>
          <ac:spMkLst>
            <pc:docMk/>
            <pc:sldMk cId="110901367" sldId="362"/>
            <ac:spMk id="8" creationId="{00000000-0000-0000-0000-000000000000}"/>
          </ac:spMkLst>
        </pc:spChg>
      </pc:sldChg>
      <pc:sldChg chg="modSp mod">
        <pc:chgData name="Tim Howell" userId="7af10844-cab5-4856-8244-80a7f2d2bfe9" providerId="ADAL" clId="{1ABA096A-70F0-4A32-B7A2-7EAC3B995F4E}" dt="2021-09-22T13:54:48.734" v="275" actId="6549"/>
        <pc:sldMkLst>
          <pc:docMk/>
          <pc:sldMk cId="1509494038" sldId="577"/>
        </pc:sldMkLst>
        <pc:spChg chg="mod">
          <ac:chgData name="Tim Howell" userId="7af10844-cab5-4856-8244-80a7f2d2bfe9" providerId="ADAL" clId="{1ABA096A-70F0-4A32-B7A2-7EAC3B995F4E}" dt="2021-09-22T13:54:48.734" v="275" actId="6549"/>
          <ac:spMkLst>
            <pc:docMk/>
            <pc:sldMk cId="1509494038" sldId="577"/>
            <ac:spMk id="157699" creationId="{00000000-0000-0000-0000-000000000000}"/>
          </ac:spMkLst>
        </pc:spChg>
      </pc:sldChg>
      <pc:sldChg chg="addSp delSp modSp mod">
        <pc:chgData name="Tim Howell" userId="7af10844-cab5-4856-8244-80a7f2d2bfe9" providerId="ADAL" clId="{1ABA096A-70F0-4A32-B7A2-7EAC3B995F4E}" dt="2021-09-22T13:57:29.287" v="282" actId="478"/>
        <pc:sldMkLst>
          <pc:docMk/>
          <pc:sldMk cId="1622052890" sldId="700"/>
        </pc:sldMkLst>
        <pc:spChg chg="del">
          <ac:chgData name="Tim Howell" userId="7af10844-cab5-4856-8244-80a7f2d2bfe9" providerId="ADAL" clId="{1ABA096A-70F0-4A32-B7A2-7EAC3B995F4E}" dt="2021-09-22T13:57:29.287" v="282" actId="478"/>
          <ac:spMkLst>
            <pc:docMk/>
            <pc:sldMk cId="1622052890" sldId="700"/>
            <ac:spMk id="5" creationId="{C63DA0AC-AA4A-4837-8DE5-F7B0C10AF54A}"/>
          </ac:spMkLst>
        </pc:spChg>
        <pc:spChg chg="add mod">
          <ac:chgData name="Tim Howell" userId="7af10844-cab5-4856-8244-80a7f2d2bfe9" providerId="ADAL" clId="{1ABA096A-70F0-4A32-B7A2-7EAC3B995F4E}" dt="2021-09-22T13:56:34.979" v="277" actId="1076"/>
          <ac:spMkLst>
            <pc:docMk/>
            <pc:sldMk cId="1622052890" sldId="700"/>
            <ac:spMk id="7" creationId="{E9A81079-E300-43F1-9168-E1137171652F}"/>
          </ac:spMkLst>
        </pc:spChg>
      </pc:sldChg>
      <pc:sldChg chg="modSp mod">
        <pc:chgData name="Tim Howell" userId="7af10844-cab5-4856-8244-80a7f2d2bfe9" providerId="ADAL" clId="{1ABA096A-70F0-4A32-B7A2-7EAC3B995F4E}" dt="2021-09-22T13:49:54.345" v="129" actId="20577"/>
        <pc:sldMkLst>
          <pc:docMk/>
          <pc:sldMk cId="3932607435" sldId="702"/>
        </pc:sldMkLst>
        <pc:spChg chg="mod">
          <ac:chgData name="Tim Howell" userId="7af10844-cab5-4856-8244-80a7f2d2bfe9" providerId="ADAL" clId="{1ABA096A-70F0-4A32-B7A2-7EAC3B995F4E}" dt="2021-09-22T13:49:54.345" v="129" actId="20577"/>
          <ac:spMkLst>
            <pc:docMk/>
            <pc:sldMk cId="3932607435" sldId="702"/>
            <ac:spMk id="5" creationId="{F5B252FB-6D45-433E-BF8F-1C6C982C158D}"/>
          </ac:spMkLst>
        </pc:spChg>
      </pc:sldChg>
      <pc:sldChg chg="modSp mod">
        <pc:chgData name="Tim Howell" userId="7af10844-cab5-4856-8244-80a7f2d2bfe9" providerId="ADAL" clId="{1ABA096A-70F0-4A32-B7A2-7EAC3B995F4E}" dt="2021-09-22T13:50:08.516" v="143" actId="6549"/>
        <pc:sldMkLst>
          <pc:docMk/>
          <pc:sldMk cId="2354067155" sldId="703"/>
        </pc:sldMkLst>
        <pc:spChg chg="mod">
          <ac:chgData name="Tim Howell" userId="7af10844-cab5-4856-8244-80a7f2d2bfe9" providerId="ADAL" clId="{1ABA096A-70F0-4A32-B7A2-7EAC3B995F4E}" dt="2021-09-22T13:50:08.516" v="143" actId="6549"/>
          <ac:spMkLst>
            <pc:docMk/>
            <pc:sldMk cId="2354067155" sldId="703"/>
            <ac:spMk id="3" creationId="{00000000-0000-0000-0000-000000000000}"/>
          </ac:spMkLst>
        </pc:spChg>
      </pc:sldChg>
      <pc:sldChg chg="modSp mod">
        <pc:chgData name="Tim Howell" userId="7af10844-cab5-4856-8244-80a7f2d2bfe9" providerId="ADAL" clId="{1ABA096A-70F0-4A32-B7A2-7EAC3B995F4E}" dt="2021-09-22T13:50:39.137" v="163" actId="207"/>
        <pc:sldMkLst>
          <pc:docMk/>
          <pc:sldMk cId="1477828357" sldId="704"/>
        </pc:sldMkLst>
        <pc:spChg chg="mod">
          <ac:chgData name="Tim Howell" userId="7af10844-cab5-4856-8244-80a7f2d2bfe9" providerId="ADAL" clId="{1ABA096A-70F0-4A32-B7A2-7EAC3B995F4E}" dt="2021-09-22T13:50:39.137" v="163" actId="207"/>
          <ac:spMkLst>
            <pc:docMk/>
            <pc:sldMk cId="1477828357" sldId="704"/>
            <ac:spMk id="5" creationId="{F5B252FB-6D45-433E-BF8F-1C6C982C158D}"/>
          </ac:spMkLst>
        </pc:spChg>
      </pc:sldChg>
      <pc:sldChg chg="modSp mod">
        <pc:chgData name="Tim Howell" userId="7af10844-cab5-4856-8244-80a7f2d2bfe9" providerId="ADAL" clId="{1ABA096A-70F0-4A32-B7A2-7EAC3B995F4E}" dt="2021-09-22T14:07:53.857" v="303" actId="20577"/>
        <pc:sldMkLst>
          <pc:docMk/>
          <pc:sldMk cId="2141371566" sldId="710"/>
        </pc:sldMkLst>
        <pc:spChg chg="mod">
          <ac:chgData name="Tim Howell" userId="7af10844-cab5-4856-8244-80a7f2d2bfe9" providerId="ADAL" clId="{1ABA096A-70F0-4A32-B7A2-7EAC3B995F4E}" dt="2021-09-22T14:07:53.857" v="303" actId="20577"/>
          <ac:spMkLst>
            <pc:docMk/>
            <pc:sldMk cId="2141371566" sldId="710"/>
            <ac:spMk id="5" creationId="{F5B252FB-6D45-433E-BF8F-1C6C982C158D}"/>
          </ac:spMkLst>
        </pc:spChg>
      </pc:sldChg>
      <pc:sldChg chg="del">
        <pc:chgData name="Tim Howell" userId="7af10844-cab5-4856-8244-80a7f2d2bfe9" providerId="ADAL" clId="{1ABA096A-70F0-4A32-B7A2-7EAC3B995F4E}" dt="2021-09-22T13:58:02.609" v="283" actId="47"/>
        <pc:sldMkLst>
          <pc:docMk/>
          <pc:sldMk cId="1300172742" sldId="711"/>
        </pc:sldMkLst>
      </pc:sldChg>
      <pc:sldChg chg="del">
        <pc:chgData name="Tim Howell" userId="7af10844-cab5-4856-8244-80a7f2d2bfe9" providerId="ADAL" clId="{1ABA096A-70F0-4A32-B7A2-7EAC3B995F4E}" dt="2021-09-22T13:58:04.895" v="284" actId="47"/>
        <pc:sldMkLst>
          <pc:docMk/>
          <pc:sldMk cId="472901782" sldId="712"/>
        </pc:sldMkLst>
      </pc:sldChg>
      <pc:sldChg chg="del">
        <pc:chgData name="Tim Howell" userId="7af10844-cab5-4856-8244-80a7f2d2bfe9" providerId="ADAL" clId="{1ABA096A-70F0-4A32-B7A2-7EAC3B995F4E}" dt="2021-09-22T13:58:11.126" v="285" actId="47"/>
        <pc:sldMkLst>
          <pc:docMk/>
          <pc:sldMk cId="298909851" sldId="713"/>
        </pc:sldMkLst>
      </pc:sldChg>
      <pc:sldMasterChg chg="del delSldLayout">
        <pc:chgData name="Tim Howell" userId="7af10844-cab5-4856-8244-80a7f2d2bfe9" providerId="ADAL" clId="{1ABA096A-70F0-4A32-B7A2-7EAC3B995F4E}" dt="2021-09-22T13:48:17.532" v="0" actId="47"/>
        <pc:sldMasterMkLst>
          <pc:docMk/>
          <pc:sldMasterMk cId="2852761611" sldId="2147483682"/>
        </pc:sldMasterMkLst>
        <pc:sldLayoutChg chg="del">
          <pc:chgData name="Tim Howell" userId="7af10844-cab5-4856-8244-80a7f2d2bfe9" providerId="ADAL" clId="{1ABA096A-70F0-4A32-B7A2-7EAC3B995F4E}" dt="2021-09-22T13:48:17.532" v="0" actId="47"/>
          <pc:sldLayoutMkLst>
            <pc:docMk/>
            <pc:sldMasterMk cId="2852761611" sldId="2147483682"/>
            <pc:sldLayoutMk cId="3451753086" sldId="2147483683"/>
          </pc:sldLayoutMkLst>
        </pc:sldLayoutChg>
        <pc:sldLayoutChg chg="del">
          <pc:chgData name="Tim Howell" userId="7af10844-cab5-4856-8244-80a7f2d2bfe9" providerId="ADAL" clId="{1ABA096A-70F0-4A32-B7A2-7EAC3B995F4E}" dt="2021-09-22T13:48:17.532" v="0" actId="47"/>
          <pc:sldLayoutMkLst>
            <pc:docMk/>
            <pc:sldMasterMk cId="2852761611" sldId="2147483682"/>
            <pc:sldLayoutMk cId="2243380472" sldId="2147483684"/>
          </pc:sldLayoutMkLst>
        </pc:sldLayoutChg>
        <pc:sldLayoutChg chg="del">
          <pc:chgData name="Tim Howell" userId="7af10844-cab5-4856-8244-80a7f2d2bfe9" providerId="ADAL" clId="{1ABA096A-70F0-4A32-B7A2-7EAC3B995F4E}" dt="2021-09-22T13:48:17.532" v="0" actId="47"/>
          <pc:sldLayoutMkLst>
            <pc:docMk/>
            <pc:sldMasterMk cId="2852761611" sldId="2147483682"/>
            <pc:sldLayoutMk cId="157367214" sldId="2147483685"/>
          </pc:sldLayoutMkLst>
        </pc:sldLayoutChg>
        <pc:sldLayoutChg chg="del">
          <pc:chgData name="Tim Howell" userId="7af10844-cab5-4856-8244-80a7f2d2bfe9" providerId="ADAL" clId="{1ABA096A-70F0-4A32-B7A2-7EAC3B995F4E}" dt="2021-09-22T13:48:17.532" v="0" actId="47"/>
          <pc:sldLayoutMkLst>
            <pc:docMk/>
            <pc:sldMasterMk cId="2852761611" sldId="2147483682"/>
            <pc:sldLayoutMk cId="2483996729" sldId="2147483686"/>
          </pc:sldLayoutMkLst>
        </pc:sldLayoutChg>
        <pc:sldLayoutChg chg="del">
          <pc:chgData name="Tim Howell" userId="7af10844-cab5-4856-8244-80a7f2d2bfe9" providerId="ADAL" clId="{1ABA096A-70F0-4A32-B7A2-7EAC3B995F4E}" dt="2021-09-22T13:48:17.532" v="0" actId="47"/>
          <pc:sldLayoutMkLst>
            <pc:docMk/>
            <pc:sldMasterMk cId="2852761611" sldId="2147483682"/>
            <pc:sldLayoutMk cId="3262443148" sldId="2147483690"/>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8604652-5E11-4230-9000-8C35082972E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9595CF6F-D16A-4F0E-B917-05BE8D08348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5DA0036-09DF-4D2A-AEFF-E9AB792F28D5}" type="datetimeFigureOut">
              <a:rPr lang="en-GB" smtClean="0"/>
              <a:t>22/09/2021</a:t>
            </a:fld>
            <a:endParaRPr lang="en-GB" dirty="0"/>
          </a:p>
        </p:txBody>
      </p:sp>
      <p:sp>
        <p:nvSpPr>
          <p:cNvPr id="4" name="Footer Placeholder 3">
            <a:extLst>
              <a:ext uri="{FF2B5EF4-FFF2-40B4-BE49-F238E27FC236}">
                <a16:creationId xmlns:a16="http://schemas.microsoft.com/office/drawing/2014/main" id="{1E6F2FA1-71D1-470E-B479-A40F3282949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151055A2-8A6C-43FA-9F2D-E10D53E42CB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A48236D-37A7-43F7-9CEB-34F295D135FD}" type="slidenum">
              <a:rPr lang="en-GB" smtClean="0"/>
              <a:t>‹#›</a:t>
            </a:fld>
            <a:endParaRPr lang="en-GB" dirty="0"/>
          </a:p>
        </p:txBody>
      </p:sp>
    </p:spTree>
    <p:extLst>
      <p:ext uri="{BB962C8B-B14F-4D97-AF65-F5344CB8AC3E}">
        <p14:creationId xmlns:p14="http://schemas.microsoft.com/office/powerpoint/2010/main" val="267640945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318221-6307-4003-A09C-6183737382D9}" type="datetimeFigureOut">
              <a:rPr lang="en-GB" smtClean="0"/>
              <a:t>22/09/2021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D94044-06C0-49B4-ADCC-F0B99C9DE09A}" type="slidenum">
              <a:rPr lang="en-GB" smtClean="0"/>
              <a:t>‹#›</a:t>
            </a:fld>
            <a:endParaRPr lang="en-GB"/>
          </a:p>
        </p:txBody>
      </p:sp>
    </p:spTree>
    <p:extLst>
      <p:ext uri="{BB962C8B-B14F-4D97-AF65-F5344CB8AC3E}">
        <p14:creationId xmlns:p14="http://schemas.microsoft.com/office/powerpoint/2010/main" val="1702696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Slide Image Placeholder 1"/>
          <p:cNvSpPr>
            <a:spLocks noGrp="1" noRot="1" noChangeAspect="1" noTextEdit="1"/>
          </p:cNvSpPr>
          <p:nvPr>
            <p:ph type="sldImg"/>
          </p:nvPr>
        </p:nvSpPr>
        <p:spPr>
          <a:ln/>
        </p:spPr>
      </p:sp>
      <p:sp>
        <p:nvSpPr>
          <p:cNvPr id="156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Adapt this for whoever is speaking to express range of job roles and sectors and doors opened by degrees …if you have not done a great range e.g. 6-10</a:t>
            </a:r>
            <a:endParaRPr lang="en-US" altLang="en-US" dirty="0"/>
          </a:p>
        </p:txBody>
      </p:sp>
      <p:sp>
        <p:nvSpPr>
          <p:cNvPr id="156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19E34A71-7D9B-4153-BA5E-1A01BFCC68A3}" type="slidenum">
              <a:rPr lang="en-GB" altLang="en-US" smtClean="0">
                <a:solidFill>
                  <a:srgbClr val="000000"/>
                </a:solidFill>
              </a:rPr>
              <a:pPr>
                <a:spcBef>
                  <a:spcPct val="0"/>
                </a:spcBef>
              </a:pPr>
              <a:t>3</a:t>
            </a:fld>
            <a:endParaRPr lang="en-GB" altLang="en-US">
              <a:solidFill>
                <a:srgbClr val="000000"/>
              </a:solidFill>
            </a:endParaRPr>
          </a:p>
        </p:txBody>
      </p:sp>
    </p:spTree>
    <p:extLst>
      <p:ext uri="{BB962C8B-B14F-4D97-AF65-F5344CB8AC3E}">
        <p14:creationId xmlns:p14="http://schemas.microsoft.com/office/powerpoint/2010/main" val="23493239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42DE324-3174-45A3-BBD4-384A427F81C1}" type="slidenum">
              <a:rPr lang="en-GB" smtClean="0">
                <a:solidFill>
                  <a:prstClr val="black"/>
                </a:solidFill>
              </a:rPr>
              <a:pPr/>
              <a:t>4</a:t>
            </a:fld>
            <a:endParaRPr lang="en-GB">
              <a:solidFill>
                <a:prstClr val="black"/>
              </a:solidFill>
            </a:endParaRPr>
          </a:p>
        </p:txBody>
      </p:sp>
    </p:spTree>
    <p:extLst>
      <p:ext uri="{BB962C8B-B14F-4D97-AF65-F5344CB8AC3E}">
        <p14:creationId xmlns:p14="http://schemas.microsoft.com/office/powerpoint/2010/main" val="39423568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Default Inner Slide">
    <p:bg>
      <p:bgPr>
        <a:solidFill>
          <a:schemeClr val="bg1"/>
        </a:solidFill>
        <a:effectLst/>
      </p:bgPr>
    </p:bg>
    <p:spTree>
      <p:nvGrpSpPr>
        <p:cNvPr id="1" name=""/>
        <p:cNvGrpSpPr/>
        <p:nvPr/>
      </p:nvGrpSpPr>
      <p:grpSpPr>
        <a:xfrm>
          <a:off x="0" y="0"/>
          <a:ext cx="0" cy="0"/>
          <a:chOff x="0" y="0"/>
          <a:chExt cx="0" cy="0"/>
        </a:xfrm>
      </p:grpSpPr>
      <p:pic>
        <p:nvPicPr>
          <p:cNvPr id="2" name="Picture 1" descr="University of Derby Online Learning Logo">
            <a:extLst>
              <a:ext uri="{FF2B5EF4-FFF2-40B4-BE49-F238E27FC236}">
                <a16:creationId xmlns:a16="http://schemas.microsoft.com/office/drawing/2014/main" id="{57E8B2E3-AE59-4A10-8561-E5DF1D6FE51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997249" y="226334"/>
            <a:ext cx="970338" cy="1217679"/>
          </a:xfrm>
          <a:prstGeom prst="rect">
            <a:avLst/>
          </a:prstGeom>
        </p:spPr>
      </p:pic>
      <p:sp>
        <p:nvSpPr>
          <p:cNvPr id="3" name="Title 2"/>
          <p:cNvSpPr>
            <a:spLocks noGrp="1"/>
          </p:cNvSpPr>
          <p:nvPr>
            <p:ph type="title"/>
          </p:nvPr>
        </p:nvSpPr>
        <p:spPr>
          <a:xfrm>
            <a:off x="838200" y="365125"/>
            <a:ext cx="10515600" cy="1325563"/>
          </a:xfrm>
          <a:prstGeom prst="rect">
            <a:avLst/>
          </a:prstGeom>
        </p:spPr>
        <p:txBody>
          <a:bodyPr/>
          <a:lstStyle/>
          <a:p>
            <a:r>
              <a:rPr lang="en-US"/>
              <a:t>Click to edit Master title style</a:t>
            </a:r>
            <a:endParaRPr lang="en-GB"/>
          </a:p>
        </p:txBody>
      </p:sp>
    </p:spTree>
    <p:extLst>
      <p:ext uri="{BB962C8B-B14F-4D97-AF65-F5344CB8AC3E}">
        <p14:creationId xmlns:p14="http://schemas.microsoft.com/office/powerpoint/2010/main" val="371660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Grey/Blue Accessibility Option">
    <p:bg>
      <p:bgPr>
        <a:solidFill>
          <a:srgbClr val="EDF4F5"/>
        </a:solidFill>
        <a:effectLst/>
      </p:bgPr>
    </p:bg>
    <p:spTree>
      <p:nvGrpSpPr>
        <p:cNvPr id="1" name=""/>
        <p:cNvGrpSpPr/>
        <p:nvPr/>
      </p:nvGrpSpPr>
      <p:grpSpPr>
        <a:xfrm>
          <a:off x="0" y="0"/>
          <a:ext cx="0" cy="0"/>
          <a:chOff x="0" y="0"/>
          <a:chExt cx="0" cy="0"/>
        </a:xfrm>
      </p:grpSpPr>
      <p:pic>
        <p:nvPicPr>
          <p:cNvPr id="2" name="Picture 1" descr="University of Derby Online Learning Logo">
            <a:extLst>
              <a:ext uri="{FF2B5EF4-FFF2-40B4-BE49-F238E27FC236}">
                <a16:creationId xmlns:a16="http://schemas.microsoft.com/office/drawing/2014/main" id="{336BAF8D-3B5B-4C5B-9924-581532331B4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997249" y="226334"/>
            <a:ext cx="970338" cy="1217679"/>
          </a:xfrm>
          <a:prstGeom prst="rect">
            <a:avLst/>
          </a:prstGeom>
        </p:spPr>
      </p:pic>
      <p:sp>
        <p:nvSpPr>
          <p:cNvPr id="3" name="Title 2"/>
          <p:cNvSpPr>
            <a:spLocks noGrp="1"/>
          </p:cNvSpPr>
          <p:nvPr>
            <p:ph type="title"/>
          </p:nvPr>
        </p:nvSpPr>
        <p:spPr>
          <a:xfrm>
            <a:off x="838200" y="365125"/>
            <a:ext cx="10515600" cy="1325563"/>
          </a:xfrm>
          <a:prstGeom prst="rect">
            <a:avLst/>
          </a:prstGeom>
        </p:spPr>
        <p:txBody>
          <a:bodyPr/>
          <a:lstStyle/>
          <a:p>
            <a:r>
              <a:rPr lang="en-US"/>
              <a:t>Click to edit Master title style</a:t>
            </a:r>
            <a:endParaRPr lang="en-GB"/>
          </a:p>
        </p:txBody>
      </p:sp>
    </p:spTree>
    <p:extLst>
      <p:ext uri="{BB962C8B-B14F-4D97-AF65-F5344CB8AC3E}">
        <p14:creationId xmlns:p14="http://schemas.microsoft.com/office/powerpoint/2010/main" val="22475505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yslexia Accessibility Option">
    <p:bg>
      <p:bgPr>
        <a:solidFill>
          <a:srgbClr val="FEFBEC"/>
        </a:solidFill>
        <a:effectLst/>
      </p:bgPr>
    </p:bg>
    <p:spTree>
      <p:nvGrpSpPr>
        <p:cNvPr id="1" name=""/>
        <p:cNvGrpSpPr/>
        <p:nvPr/>
      </p:nvGrpSpPr>
      <p:grpSpPr>
        <a:xfrm>
          <a:off x="0" y="0"/>
          <a:ext cx="0" cy="0"/>
          <a:chOff x="0" y="0"/>
          <a:chExt cx="0" cy="0"/>
        </a:xfrm>
      </p:grpSpPr>
      <p:pic>
        <p:nvPicPr>
          <p:cNvPr id="2" name="Picture 1" descr="University of Derby Online Learning Logo">
            <a:extLst>
              <a:ext uri="{FF2B5EF4-FFF2-40B4-BE49-F238E27FC236}">
                <a16:creationId xmlns:a16="http://schemas.microsoft.com/office/drawing/2014/main" id="{DF5EDB8D-2207-421A-95A3-77CBB6C4970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0997249" y="226334"/>
            <a:ext cx="970338" cy="1217679"/>
          </a:xfrm>
          <a:prstGeom prst="rect">
            <a:avLst/>
          </a:prstGeom>
        </p:spPr>
      </p:pic>
      <p:sp>
        <p:nvSpPr>
          <p:cNvPr id="3" name="Title 2"/>
          <p:cNvSpPr>
            <a:spLocks noGrp="1"/>
          </p:cNvSpPr>
          <p:nvPr>
            <p:ph type="title"/>
          </p:nvPr>
        </p:nvSpPr>
        <p:spPr>
          <a:xfrm>
            <a:off x="838200" y="365125"/>
            <a:ext cx="10515600" cy="1325563"/>
          </a:xfrm>
          <a:prstGeom prst="rect">
            <a:avLst/>
          </a:prstGeom>
        </p:spPr>
        <p:txBody>
          <a:bodyPr/>
          <a:lstStyle/>
          <a:p>
            <a:r>
              <a:rPr lang="en-US"/>
              <a:t>Click to edit Master title style</a:t>
            </a:r>
            <a:endParaRPr lang="en-GB"/>
          </a:p>
        </p:txBody>
      </p:sp>
    </p:spTree>
    <p:extLst>
      <p:ext uri="{BB962C8B-B14F-4D97-AF65-F5344CB8AC3E}">
        <p14:creationId xmlns:p14="http://schemas.microsoft.com/office/powerpoint/2010/main" val="16475262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508D7-2280-7445-9E56-56259A07FC8A}"/>
              </a:ext>
            </a:extLst>
          </p:cNvPr>
          <p:cNvSpPr>
            <a:spLocks noGrp="1"/>
          </p:cNvSpPr>
          <p:nvPr>
            <p:ph type="ctrTitle" hasCustomPrompt="1"/>
          </p:nvPr>
        </p:nvSpPr>
        <p:spPr>
          <a:xfrm>
            <a:off x="2392564" y="373769"/>
            <a:ext cx="8275435" cy="540631"/>
          </a:xfrm>
          <a:prstGeom prst="rect">
            <a:avLst/>
          </a:prstGeom>
        </p:spPr>
        <p:txBody>
          <a:bodyPr anchor="t"/>
          <a:lstStyle>
            <a:lvl1pPr algn="l">
              <a:lnSpc>
                <a:spcPct val="100000"/>
              </a:lnSpc>
              <a:defRPr sz="3200" b="1" i="0">
                <a:latin typeface="Arial" panose="020B0604020202020204" pitchFamily="34" charset="0"/>
                <a:cs typeface="Arial" panose="020B0604020202020204" pitchFamily="34" charset="0"/>
              </a:defRPr>
            </a:lvl1pPr>
          </a:lstStyle>
          <a:p>
            <a:r>
              <a:rPr lang="en-US"/>
              <a:t>Title Arial 32pt</a:t>
            </a:r>
          </a:p>
        </p:txBody>
      </p:sp>
      <p:sp>
        <p:nvSpPr>
          <p:cNvPr id="3" name="Subtitle 2">
            <a:extLst>
              <a:ext uri="{FF2B5EF4-FFF2-40B4-BE49-F238E27FC236}">
                <a16:creationId xmlns:a16="http://schemas.microsoft.com/office/drawing/2014/main" id="{C1FF6D12-0445-E148-BB09-E64C08B1BA55}"/>
              </a:ext>
            </a:extLst>
          </p:cNvPr>
          <p:cNvSpPr>
            <a:spLocks noGrp="1"/>
          </p:cNvSpPr>
          <p:nvPr>
            <p:ph type="subTitle" idx="1" hasCustomPrompt="1"/>
          </p:nvPr>
        </p:nvSpPr>
        <p:spPr>
          <a:xfrm>
            <a:off x="2392564" y="1435007"/>
            <a:ext cx="8275436" cy="5039212"/>
          </a:xfrm>
          <a:prstGeom prst="rect">
            <a:avLst/>
          </a:prstGeom>
        </p:spPr>
        <p:txBody>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Body Copy  ARIAL 16pt</a:t>
            </a:r>
          </a:p>
        </p:txBody>
      </p:sp>
    </p:spTree>
    <p:extLst>
      <p:ext uri="{BB962C8B-B14F-4D97-AF65-F5344CB8AC3E}">
        <p14:creationId xmlns:p14="http://schemas.microsoft.com/office/powerpoint/2010/main" val="38110151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67440" y="274638"/>
            <a:ext cx="11114961" cy="1143000"/>
          </a:xfrm>
          <a:prstGeom prst="rect">
            <a:avLst/>
          </a:prstGeom>
        </p:spPr>
        <p:txBody>
          <a:bodyPr anchor="ctr"/>
          <a:lstStyle/>
          <a:p>
            <a:r>
              <a:rPr lang="en-GB" dirty="0"/>
              <a:t>Click to edit Master title style</a:t>
            </a:r>
            <a:endParaRPr lang="en-US" dirty="0"/>
          </a:p>
        </p:txBody>
      </p:sp>
      <p:sp>
        <p:nvSpPr>
          <p:cNvPr id="3" name="Content Placeholder 2"/>
          <p:cNvSpPr>
            <a:spLocks noGrp="1"/>
          </p:cNvSpPr>
          <p:nvPr>
            <p:ph idx="1"/>
          </p:nvPr>
        </p:nvSpPr>
        <p:spPr>
          <a:xfrm>
            <a:off x="467440" y="1600201"/>
            <a:ext cx="11114961" cy="4088616"/>
          </a:xfrm>
          <a:prstGeom prst="rect">
            <a:avLst/>
          </a:prstGeom>
        </p:spPr>
        <p:txBody>
          <a:bodyPr/>
          <a:lstStyle/>
          <a:p>
            <a:pPr lvl="0"/>
            <a:r>
              <a:rPr lang="en-GB" dirty="0"/>
              <a:t>Click to edit Master text styles</a:t>
            </a:r>
          </a:p>
        </p:txBody>
      </p:sp>
    </p:spTree>
    <p:extLst>
      <p:ext uri="{BB962C8B-B14F-4D97-AF65-F5344CB8AC3E}">
        <p14:creationId xmlns:p14="http://schemas.microsoft.com/office/powerpoint/2010/main" val="14601018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6327" y="2130426"/>
            <a:ext cx="10951275" cy="1210101"/>
          </a:xfrm>
          <a:prstGeom prst="rect">
            <a:avLst/>
          </a:prstGeom>
        </p:spPr>
        <p:txBody>
          <a:bodyPr anchor="ctr">
            <a:normAutofit/>
          </a:bodyPr>
          <a:lstStyle>
            <a:lvl1pPr>
              <a:defRPr sz="2000"/>
            </a:lvl1pPr>
          </a:lstStyle>
          <a:p>
            <a:r>
              <a:rPr lang="en-GB" dirty="0"/>
              <a:t>Click to edit Master title style</a:t>
            </a:r>
            <a:endParaRPr lang="en-US" dirty="0"/>
          </a:p>
        </p:txBody>
      </p:sp>
    </p:spTree>
    <p:extLst>
      <p:ext uri="{BB962C8B-B14F-4D97-AF65-F5344CB8AC3E}">
        <p14:creationId xmlns:p14="http://schemas.microsoft.com/office/powerpoint/2010/main" val="27467503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Section Title Slide Option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4AD82556-2707-4120-AE1E-2EDE4D78BF8F}"/>
              </a:ext>
            </a:extLst>
          </p:cNvPr>
          <p:cNvSpPr txBox="1"/>
          <p:nvPr userDrawn="1"/>
        </p:nvSpPr>
        <p:spPr>
          <a:xfrm>
            <a:off x="10243930" y="6266587"/>
            <a:ext cx="1667418" cy="307777"/>
          </a:xfrm>
          <a:prstGeom prst="rect">
            <a:avLst/>
          </a:prstGeom>
          <a:noFill/>
        </p:spPr>
        <p:txBody>
          <a:bodyPr wrap="square" rtlCol="0">
            <a:spAutoFit/>
          </a:bodyPr>
          <a:lstStyle/>
          <a:p>
            <a:r>
              <a:rPr lang="en-GB" sz="1400" b="1" dirty="0">
                <a:solidFill>
                  <a:schemeClr val="tx1"/>
                </a:solidFill>
                <a:latin typeface="Arial" panose="020B0604020202020204" pitchFamily="34" charset="0"/>
                <a:cs typeface="Arial" panose="020B0604020202020204" pitchFamily="34" charset="0"/>
              </a:rPr>
              <a:t>derby</a:t>
            </a:r>
            <a:r>
              <a:rPr lang="en-GB" sz="1400" dirty="0">
                <a:solidFill>
                  <a:schemeClr val="tx1"/>
                </a:solidFill>
                <a:latin typeface="Arial" panose="020B0604020202020204" pitchFamily="34" charset="0"/>
                <a:cs typeface="Arial" panose="020B0604020202020204" pitchFamily="34" charset="0"/>
              </a:rPr>
              <a:t>.ac.uk/online</a:t>
            </a:r>
          </a:p>
        </p:txBody>
      </p:sp>
      <p:pic>
        <p:nvPicPr>
          <p:cNvPr id="5" name="Picture 4" descr="University of Derby Online Learning Logo">
            <a:extLst>
              <a:ext uri="{FF2B5EF4-FFF2-40B4-BE49-F238E27FC236}">
                <a16:creationId xmlns:a16="http://schemas.microsoft.com/office/drawing/2014/main" id="{AAA0F9BA-6F90-460B-873F-66D7951E2EA3}"/>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371077" y="373818"/>
            <a:ext cx="970338" cy="1217679"/>
          </a:xfrm>
          <a:prstGeom prst="rect">
            <a:avLst/>
          </a:prstGeom>
        </p:spPr>
      </p:pic>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endParaRPr lang="en-GB"/>
          </a:p>
        </p:txBody>
      </p:sp>
    </p:spTree>
    <p:extLst>
      <p:ext uri="{BB962C8B-B14F-4D97-AF65-F5344CB8AC3E}">
        <p14:creationId xmlns:p14="http://schemas.microsoft.com/office/powerpoint/2010/main" val="36617141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Section Title Slide Option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4AD82556-2707-4120-AE1E-2EDE4D78BF8F}"/>
              </a:ext>
            </a:extLst>
          </p:cNvPr>
          <p:cNvSpPr txBox="1"/>
          <p:nvPr userDrawn="1"/>
        </p:nvSpPr>
        <p:spPr>
          <a:xfrm>
            <a:off x="10155583" y="6266587"/>
            <a:ext cx="1755765" cy="307777"/>
          </a:xfrm>
          <a:prstGeom prst="rect">
            <a:avLst/>
          </a:prstGeom>
          <a:noFill/>
          <a:effectLst>
            <a:outerShdw blurRad="50800" dir="2700000" algn="tl" rotWithShape="0">
              <a:prstClr val="black">
                <a:alpha val="14000"/>
              </a:prstClr>
            </a:outerShdw>
          </a:effectLst>
        </p:spPr>
        <p:txBody>
          <a:bodyPr wrap="square" rtlCol="0">
            <a:spAutoFit/>
          </a:bodyPr>
          <a:lstStyle/>
          <a:p>
            <a:r>
              <a:rPr lang="en-GB" sz="1400" b="1" dirty="0">
                <a:solidFill>
                  <a:schemeClr val="bg1"/>
                </a:solidFill>
                <a:effectLst>
                  <a:outerShdw blurRad="571500" dir="5400000" algn="ctr" rotWithShape="0">
                    <a:srgbClr val="000000">
                      <a:alpha val="19000"/>
                    </a:srgbClr>
                  </a:outerShdw>
                </a:effectLst>
                <a:latin typeface="Arial" panose="020B0604020202020204" pitchFamily="34" charset="0"/>
                <a:cs typeface="Arial" panose="020B0604020202020204" pitchFamily="34" charset="0"/>
              </a:rPr>
              <a:t>derby</a:t>
            </a:r>
            <a:r>
              <a:rPr lang="en-GB" sz="1400" dirty="0">
                <a:solidFill>
                  <a:schemeClr val="bg1"/>
                </a:solidFill>
                <a:effectLst>
                  <a:outerShdw blurRad="571500" dir="5400000" algn="ctr" rotWithShape="0">
                    <a:srgbClr val="000000">
                      <a:alpha val="19000"/>
                    </a:srgbClr>
                  </a:outerShdw>
                </a:effectLst>
                <a:latin typeface="Arial" panose="020B0604020202020204" pitchFamily="34" charset="0"/>
                <a:cs typeface="Arial" panose="020B0604020202020204" pitchFamily="34" charset="0"/>
              </a:rPr>
              <a:t>.ac.uk/online</a:t>
            </a:r>
          </a:p>
        </p:txBody>
      </p:sp>
      <p:pic>
        <p:nvPicPr>
          <p:cNvPr id="5" name="Picture 4" descr="University of Derby Online Learning Logo">
            <a:extLst>
              <a:ext uri="{FF2B5EF4-FFF2-40B4-BE49-F238E27FC236}">
                <a16:creationId xmlns:a16="http://schemas.microsoft.com/office/drawing/2014/main" id="{F3D8928E-7429-4772-95CF-48272D637CA1}"/>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371077" y="373818"/>
            <a:ext cx="970338" cy="1217679"/>
          </a:xfrm>
          <a:prstGeom prst="rect">
            <a:avLst/>
          </a:prstGeom>
        </p:spPr>
      </p:pic>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endParaRPr lang="en-GB"/>
          </a:p>
        </p:txBody>
      </p:sp>
    </p:spTree>
    <p:extLst>
      <p:ext uri="{BB962C8B-B14F-4D97-AF65-F5344CB8AC3E}">
        <p14:creationId xmlns:p14="http://schemas.microsoft.com/office/powerpoint/2010/main" val="36448816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End Title Slide Option">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endParaRPr lang="en-GB"/>
          </a:p>
        </p:txBody>
      </p:sp>
    </p:spTree>
    <p:extLst>
      <p:ext uri="{BB962C8B-B14F-4D97-AF65-F5344CB8AC3E}">
        <p14:creationId xmlns:p14="http://schemas.microsoft.com/office/powerpoint/2010/main" val="86567955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 Id="rId5" Type="http://schemas.openxmlformats.org/officeDocument/2006/relationships/image" Target="../media/image1.png"/><Relationship Id="rId4" Type="http://schemas.openxmlformats.org/officeDocument/2006/relationships/image" Target="../media/image2.jp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theme" Target="../theme/theme3.xml"/><Relationship Id="rId1" Type="http://schemas.openxmlformats.org/officeDocument/2006/relationships/slideLayout" Target="../slideLayouts/slideLayout9.xml"/><Relationship Id="rId5" Type="http://schemas.openxmlformats.org/officeDocument/2006/relationships/image" Target="../media/image6.png"/><Relationship Id="rId4"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7846C0F0-6525-4640-8756-D75A5DA09724}"/>
              </a:ext>
            </a:extLst>
          </p:cNvPr>
          <p:cNvCxnSpPr>
            <a:cxnSpLocks/>
          </p:cNvCxnSpPr>
          <p:nvPr userDrawn="1"/>
        </p:nvCxnSpPr>
        <p:spPr>
          <a:xfrm flipH="1">
            <a:off x="224413" y="6064371"/>
            <a:ext cx="11716378" cy="0"/>
          </a:xfrm>
          <a:prstGeom prst="line">
            <a:avLst/>
          </a:prstGeom>
          <a:ln w="25400">
            <a:solidFill>
              <a:srgbClr val="9DA0A1"/>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09BB7826-BDB1-4376-8783-E00BD22989CB}"/>
              </a:ext>
            </a:extLst>
          </p:cNvPr>
          <p:cNvSpPr txBox="1"/>
          <p:nvPr userDrawn="1"/>
        </p:nvSpPr>
        <p:spPr>
          <a:xfrm>
            <a:off x="10243930" y="6266587"/>
            <a:ext cx="1667418" cy="307777"/>
          </a:xfrm>
          <a:prstGeom prst="rect">
            <a:avLst/>
          </a:prstGeom>
          <a:noFill/>
        </p:spPr>
        <p:txBody>
          <a:bodyPr wrap="square" rtlCol="0">
            <a:spAutoFit/>
          </a:bodyPr>
          <a:lstStyle/>
          <a:p>
            <a:r>
              <a:rPr lang="en-GB" sz="1400" b="1" dirty="0">
                <a:solidFill>
                  <a:schemeClr val="tx1"/>
                </a:solidFill>
                <a:latin typeface="Arial" panose="020B0604020202020204" pitchFamily="34" charset="0"/>
                <a:cs typeface="Arial" panose="020B0604020202020204" pitchFamily="34" charset="0"/>
              </a:rPr>
              <a:t>derby</a:t>
            </a:r>
            <a:r>
              <a:rPr lang="en-GB" sz="1400" dirty="0">
                <a:solidFill>
                  <a:schemeClr val="tx1"/>
                </a:solidFill>
                <a:latin typeface="Arial" panose="020B0604020202020204" pitchFamily="34" charset="0"/>
                <a:cs typeface="Arial" panose="020B0604020202020204" pitchFamily="34" charset="0"/>
              </a:rPr>
              <a:t>.ac.uk/online</a:t>
            </a:r>
          </a:p>
        </p:txBody>
      </p:sp>
      <p:sp>
        <p:nvSpPr>
          <p:cNvPr id="2" name="MSIPCMContentMarking" descr="{&quot;HashCode&quot;:-2055965497,&quot;Placement&quot;:&quot;Footer&quot;}">
            <a:extLst>
              <a:ext uri="{FF2B5EF4-FFF2-40B4-BE49-F238E27FC236}">
                <a16:creationId xmlns:a16="http://schemas.microsoft.com/office/drawing/2014/main" id="{9DEE3C1B-96C2-4AF3-BBB2-01E8C573C33F}"/>
              </a:ext>
            </a:extLst>
          </p:cNvPr>
          <p:cNvSpPr txBox="1"/>
          <p:nvPr userDrawn="1"/>
        </p:nvSpPr>
        <p:spPr>
          <a:xfrm>
            <a:off x="0" y="6561475"/>
            <a:ext cx="1405865" cy="296525"/>
          </a:xfrm>
          <a:prstGeom prst="rect">
            <a:avLst/>
          </a:prstGeom>
          <a:noFill/>
        </p:spPr>
        <p:txBody>
          <a:bodyPr vert="horz" wrap="square" lIns="0" tIns="0" rIns="0" bIns="0" rtlCol="0" anchor="ctr" anchorCtr="1">
            <a:spAutoFit/>
          </a:bodyPr>
          <a:lstStyle/>
          <a:p>
            <a:pPr algn="l">
              <a:spcBef>
                <a:spcPts val="0"/>
              </a:spcBef>
              <a:spcAft>
                <a:spcPts val="0"/>
              </a:spcAft>
            </a:pPr>
            <a:r>
              <a:rPr lang="en-GB" sz="1200">
                <a:solidFill>
                  <a:srgbClr val="000000"/>
                </a:solidFill>
                <a:latin typeface="Calibri" panose="020F0502020204030204" pitchFamily="34" charset="0"/>
              </a:rPr>
              <a:t>Sensitivity: Public</a:t>
            </a:r>
          </a:p>
        </p:txBody>
      </p:sp>
    </p:spTree>
    <p:extLst>
      <p:ext uri="{BB962C8B-B14F-4D97-AF65-F5344CB8AC3E}">
        <p14:creationId xmlns:p14="http://schemas.microsoft.com/office/powerpoint/2010/main" val="1476196712"/>
      </p:ext>
    </p:extLst>
  </p:cSld>
  <p:clrMap bg1="lt1" tx1="dk1" bg2="lt2" tx2="dk2" accent1="accent1" accent2="accent2" accent3="accent3" accent4="accent4" accent5="accent5" accent6="accent6" hlink="hlink" folHlink="folHlink"/>
  <p:sldLayoutIdLst>
    <p:sldLayoutId id="2147483674" r:id="rId1"/>
    <p:sldLayoutId id="2147483676" r:id="rId2"/>
    <p:sldLayoutId id="2147483678" r:id="rId3"/>
    <p:sldLayoutId id="2147483698" r:id="rId4"/>
    <p:sldLayoutId id="2147483700" r:id="rId5"/>
    <p:sldLayoutId id="2147483701" r:id="rId6"/>
  </p:sldLayoutIdLst>
  <p:txStyles>
    <p:titleStyle>
      <a:lvl1pPr algn="l" defTabSz="914400" rtl="0" eaLnBrk="1" latinLnBrk="0" hangingPunct="1">
        <a:lnSpc>
          <a:spcPct val="90000"/>
        </a:lnSpc>
        <a:spcBef>
          <a:spcPct val="0"/>
        </a:spcBef>
        <a:buNone/>
        <a:defRPr sz="4000" b="1"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5" name="Picture 4" descr="University of Derby Online Learning Logo">
            <a:extLst>
              <a:ext uri="{FF2B5EF4-FFF2-40B4-BE49-F238E27FC236}">
                <a16:creationId xmlns:a16="http://schemas.microsoft.com/office/drawing/2014/main" id="{AA93F92C-61D8-4D85-A831-010B2052929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71077" y="373818"/>
            <a:ext cx="970338" cy="1217679"/>
          </a:xfrm>
          <a:prstGeom prst="rect">
            <a:avLst/>
          </a:prstGeom>
        </p:spPr>
      </p:pic>
      <p:sp>
        <p:nvSpPr>
          <p:cNvPr id="2" name="MSIPCMContentMarking" descr="{&quot;HashCode&quot;:-2055965497,&quot;Placement&quot;:&quot;Footer&quot;}">
            <a:extLst>
              <a:ext uri="{FF2B5EF4-FFF2-40B4-BE49-F238E27FC236}">
                <a16:creationId xmlns:a16="http://schemas.microsoft.com/office/drawing/2014/main" id="{BAFAA44D-BC90-4894-A837-CD2797222302}"/>
              </a:ext>
            </a:extLst>
          </p:cNvPr>
          <p:cNvSpPr txBox="1"/>
          <p:nvPr userDrawn="1"/>
        </p:nvSpPr>
        <p:spPr>
          <a:xfrm>
            <a:off x="0" y="6561475"/>
            <a:ext cx="1405865" cy="296525"/>
          </a:xfrm>
          <a:prstGeom prst="rect">
            <a:avLst/>
          </a:prstGeom>
          <a:noFill/>
        </p:spPr>
        <p:txBody>
          <a:bodyPr vert="horz" wrap="square" lIns="0" tIns="0" rIns="0" bIns="0" rtlCol="0" anchor="ctr" anchorCtr="1">
            <a:spAutoFit/>
          </a:bodyPr>
          <a:lstStyle/>
          <a:p>
            <a:pPr algn="l">
              <a:spcBef>
                <a:spcPts val="0"/>
              </a:spcBef>
              <a:spcAft>
                <a:spcPts val="0"/>
              </a:spcAft>
            </a:pPr>
            <a:r>
              <a:rPr lang="en-GB" sz="1200">
                <a:solidFill>
                  <a:srgbClr val="000000"/>
                </a:solidFill>
                <a:latin typeface="Calibri" panose="020F0502020204030204" pitchFamily="34" charset="0"/>
              </a:rPr>
              <a:t>Sensitivity: Public</a:t>
            </a:r>
          </a:p>
        </p:txBody>
      </p:sp>
    </p:spTree>
    <p:extLst>
      <p:ext uri="{BB962C8B-B14F-4D97-AF65-F5344CB8AC3E}">
        <p14:creationId xmlns:p14="http://schemas.microsoft.com/office/powerpoint/2010/main" val="1957608729"/>
      </p:ext>
    </p:extLst>
  </p:cSld>
  <p:clrMap bg1="lt1" tx1="dk1" bg2="lt2" tx2="dk2" accent1="accent1" accent2="accent2" accent3="accent3" accent4="accent4" accent5="accent5" accent6="accent6" hlink="hlink" folHlink="folHlink"/>
  <p:sldLayoutIdLst>
    <p:sldLayoutId id="2147483648" r:id="rId1"/>
    <p:sldLayoutId id="214748367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F2E1A538-DB2A-4A51-BE42-F32633149C5E}"/>
              </a:ext>
            </a:extLst>
          </p:cNvPr>
          <p:cNvSpPr txBox="1"/>
          <p:nvPr userDrawn="1"/>
        </p:nvSpPr>
        <p:spPr>
          <a:xfrm>
            <a:off x="10221843" y="6266587"/>
            <a:ext cx="1689505" cy="307777"/>
          </a:xfrm>
          <a:prstGeom prst="rect">
            <a:avLst/>
          </a:prstGeom>
          <a:noFill/>
        </p:spPr>
        <p:txBody>
          <a:bodyPr wrap="square" rtlCol="0">
            <a:spAutoFit/>
          </a:bodyPr>
          <a:lstStyle/>
          <a:p>
            <a:r>
              <a:rPr lang="en-GB" sz="1400" b="1" dirty="0">
                <a:solidFill>
                  <a:schemeClr val="bg1"/>
                </a:solidFill>
                <a:latin typeface="Arial" panose="020B0604020202020204" pitchFamily="34" charset="0"/>
                <a:cs typeface="Arial" panose="020B0604020202020204" pitchFamily="34" charset="0"/>
              </a:rPr>
              <a:t>derby</a:t>
            </a:r>
            <a:r>
              <a:rPr lang="en-GB" sz="1400" dirty="0">
                <a:solidFill>
                  <a:schemeClr val="bg1"/>
                </a:solidFill>
                <a:latin typeface="Arial" panose="020B0604020202020204" pitchFamily="34" charset="0"/>
                <a:cs typeface="Arial" panose="020B0604020202020204" pitchFamily="34" charset="0"/>
              </a:rPr>
              <a:t>.ac.uk/online</a:t>
            </a:r>
          </a:p>
        </p:txBody>
      </p:sp>
      <p:pic>
        <p:nvPicPr>
          <p:cNvPr id="9" name="Picture 8" descr="University of Derby Logo">
            <a:extLst>
              <a:ext uri="{FF2B5EF4-FFF2-40B4-BE49-F238E27FC236}">
                <a16:creationId xmlns:a16="http://schemas.microsoft.com/office/drawing/2014/main" id="{1ED7BD53-FEB5-4B7E-A03C-B2E105D4E372}"/>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368041" y="373818"/>
            <a:ext cx="976408" cy="989171"/>
          </a:xfrm>
          <a:prstGeom prst="rect">
            <a:avLst/>
          </a:prstGeom>
        </p:spPr>
      </p:pic>
      <p:pic>
        <p:nvPicPr>
          <p:cNvPr id="10" name="Picture 9" descr="University of Derby Social Media Icons - Instagram, Facebook and Twitter.">
            <a:extLst>
              <a:ext uri="{FF2B5EF4-FFF2-40B4-BE49-F238E27FC236}">
                <a16:creationId xmlns:a16="http://schemas.microsoft.com/office/drawing/2014/main" id="{23918B86-6EAC-48BC-934C-E30B4D7295A7}"/>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10740010" y="776986"/>
            <a:ext cx="1063361" cy="267204"/>
          </a:xfrm>
          <a:prstGeom prst="rect">
            <a:avLst/>
          </a:prstGeom>
        </p:spPr>
      </p:pic>
      <p:sp>
        <p:nvSpPr>
          <p:cNvPr id="2" name="MSIPCMContentMarking" descr="{&quot;HashCode&quot;:-2055965497,&quot;Placement&quot;:&quot;Footer&quot;}">
            <a:extLst>
              <a:ext uri="{FF2B5EF4-FFF2-40B4-BE49-F238E27FC236}">
                <a16:creationId xmlns:a16="http://schemas.microsoft.com/office/drawing/2014/main" id="{C31755DE-3399-4347-A6F4-8CD8468DEBA4}"/>
              </a:ext>
            </a:extLst>
          </p:cNvPr>
          <p:cNvSpPr txBox="1"/>
          <p:nvPr userDrawn="1"/>
        </p:nvSpPr>
        <p:spPr>
          <a:xfrm>
            <a:off x="0" y="6561475"/>
            <a:ext cx="1405865" cy="296525"/>
          </a:xfrm>
          <a:prstGeom prst="rect">
            <a:avLst/>
          </a:prstGeom>
          <a:noFill/>
        </p:spPr>
        <p:txBody>
          <a:bodyPr vert="horz" wrap="square" lIns="0" tIns="0" rIns="0" bIns="0" rtlCol="0" anchor="ctr" anchorCtr="1">
            <a:spAutoFit/>
          </a:bodyPr>
          <a:lstStyle/>
          <a:p>
            <a:pPr algn="l">
              <a:spcBef>
                <a:spcPts val="0"/>
              </a:spcBef>
              <a:spcAft>
                <a:spcPts val="0"/>
              </a:spcAft>
            </a:pPr>
            <a:r>
              <a:rPr lang="en-GB" sz="1200">
                <a:solidFill>
                  <a:srgbClr val="000000"/>
                </a:solidFill>
                <a:latin typeface="Calibri" panose="020F0502020204030204" pitchFamily="34" charset="0"/>
              </a:rPr>
              <a:t>Sensitivity: Public</a:t>
            </a:r>
          </a:p>
        </p:txBody>
      </p:sp>
    </p:spTree>
    <p:extLst>
      <p:ext uri="{BB962C8B-B14F-4D97-AF65-F5344CB8AC3E}">
        <p14:creationId xmlns:p14="http://schemas.microsoft.com/office/powerpoint/2010/main" val="4251857140"/>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image" Target="../media/image19.png"/><Relationship Id="rId18" Type="http://schemas.openxmlformats.org/officeDocument/2006/relationships/image" Target="../media/image24.jpeg"/><Relationship Id="rId3" Type="http://schemas.openxmlformats.org/officeDocument/2006/relationships/image" Target="../media/image9.png"/><Relationship Id="rId21" Type="http://schemas.openxmlformats.org/officeDocument/2006/relationships/image" Target="../media/image27.png"/><Relationship Id="rId7" Type="http://schemas.openxmlformats.org/officeDocument/2006/relationships/image" Target="../media/image13.png"/><Relationship Id="rId12" Type="http://schemas.openxmlformats.org/officeDocument/2006/relationships/image" Target="../media/image18.png"/><Relationship Id="rId17" Type="http://schemas.openxmlformats.org/officeDocument/2006/relationships/image" Target="../media/image23.png"/><Relationship Id="rId2" Type="http://schemas.openxmlformats.org/officeDocument/2006/relationships/image" Target="../media/image8.png"/><Relationship Id="rId16" Type="http://schemas.openxmlformats.org/officeDocument/2006/relationships/image" Target="../media/image22.png"/><Relationship Id="rId20" Type="http://schemas.openxmlformats.org/officeDocument/2006/relationships/image" Target="../media/image26.png"/><Relationship Id="rId1" Type="http://schemas.openxmlformats.org/officeDocument/2006/relationships/slideLayout" Target="../slideLayouts/slideLayout4.xml"/><Relationship Id="rId6" Type="http://schemas.openxmlformats.org/officeDocument/2006/relationships/image" Target="../media/image12.png"/><Relationship Id="rId11" Type="http://schemas.openxmlformats.org/officeDocument/2006/relationships/image" Target="../media/image17.png"/><Relationship Id="rId24" Type="http://schemas.openxmlformats.org/officeDocument/2006/relationships/image" Target="../media/image30.png"/><Relationship Id="rId5" Type="http://schemas.openxmlformats.org/officeDocument/2006/relationships/image" Target="../media/image11.png"/><Relationship Id="rId15" Type="http://schemas.openxmlformats.org/officeDocument/2006/relationships/image" Target="../media/image21.png"/><Relationship Id="rId23" Type="http://schemas.openxmlformats.org/officeDocument/2006/relationships/image" Target="../media/image29.png"/><Relationship Id="rId10" Type="http://schemas.openxmlformats.org/officeDocument/2006/relationships/image" Target="../media/image16.png"/><Relationship Id="rId19" Type="http://schemas.openxmlformats.org/officeDocument/2006/relationships/image" Target="../media/image25.png"/><Relationship Id="rId4" Type="http://schemas.openxmlformats.org/officeDocument/2006/relationships/image" Target="../media/image10.png"/><Relationship Id="rId9" Type="http://schemas.openxmlformats.org/officeDocument/2006/relationships/image" Target="../media/image15.png"/><Relationship Id="rId14" Type="http://schemas.openxmlformats.org/officeDocument/2006/relationships/image" Target="../media/image20.png"/><Relationship Id="rId22" Type="http://schemas.openxmlformats.org/officeDocument/2006/relationships/image" Target="../media/image28.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4.xml"/><Relationship Id="rId1" Type="http://schemas.openxmlformats.org/officeDocument/2006/relationships/video" Target="https://www.youtube.com/embed/w_dRh3grAik?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slideLayout" Target="../slideLayouts/slideLayout4.xml"/><Relationship Id="rId1" Type="http://schemas.openxmlformats.org/officeDocument/2006/relationships/video" Target="https://www.youtube.com/embed/eAsFmELT0Gk?feature=oembed" TargetMode="External"/><Relationship Id="rId4" Type="http://schemas.openxmlformats.org/officeDocument/2006/relationships/image" Target="../media/image33.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hyperlink" Target="https://youtu.be/ROtxoLM_olw" TargetMode="Externa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0848" y="155791"/>
            <a:ext cx="10515600" cy="598722"/>
          </a:xfrm>
        </p:spPr>
        <p:txBody>
          <a:bodyPr/>
          <a:lstStyle/>
          <a:p>
            <a:r>
              <a:rPr lang="en-US" sz="3200" dirty="0"/>
              <a:t>Working with at-risk young people in practice</a:t>
            </a:r>
            <a:endParaRPr lang="en-GB" sz="3200" dirty="0"/>
          </a:p>
        </p:txBody>
      </p:sp>
      <p:pic>
        <p:nvPicPr>
          <p:cNvPr id="2" name="Picture 1">
            <a:extLst>
              <a:ext uri="{FF2B5EF4-FFF2-40B4-BE49-F238E27FC236}">
                <a16:creationId xmlns:a16="http://schemas.microsoft.com/office/drawing/2014/main" id="{8B2C1DD5-D475-4D21-A164-AB99217610C6}"/>
              </a:ext>
            </a:extLst>
          </p:cNvPr>
          <p:cNvPicPr>
            <a:picLocks noChangeAspect="1"/>
          </p:cNvPicPr>
          <p:nvPr/>
        </p:nvPicPr>
        <p:blipFill>
          <a:blip r:embed="rId2"/>
          <a:stretch>
            <a:fillRect/>
          </a:stretch>
        </p:blipFill>
        <p:spPr>
          <a:xfrm>
            <a:off x="1044575" y="1000125"/>
            <a:ext cx="7858125" cy="4857750"/>
          </a:xfrm>
          <a:prstGeom prst="rect">
            <a:avLst/>
          </a:prstGeom>
        </p:spPr>
      </p:pic>
    </p:spTree>
    <p:extLst>
      <p:ext uri="{BB962C8B-B14F-4D97-AF65-F5344CB8AC3E}">
        <p14:creationId xmlns:p14="http://schemas.microsoft.com/office/powerpoint/2010/main" val="15239810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EAF63DA-F4D7-442B-8AB9-4CCAE7D80C11}"/>
              </a:ext>
            </a:extLst>
          </p:cNvPr>
          <p:cNvPicPr>
            <a:picLocks noChangeAspect="1"/>
          </p:cNvPicPr>
          <p:nvPr/>
        </p:nvPicPr>
        <p:blipFill>
          <a:blip r:embed="rId2"/>
          <a:stretch>
            <a:fillRect/>
          </a:stretch>
        </p:blipFill>
        <p:spPr>
          <a:xfrm>
            <a:off x="2305889" y="3267950"/>
            <a:ext cx="2391732" cy="716571"/>
          </a:xfrm>
          <a:prstGeom prst="rect">
            <a:avLst/>
          </a:prstGeom>
        </p:spPr>
      </p:pic>
      <p:pic>
        <p:nvPicPr>
          <p:cNvPr id="4" name="Picture 3">
            <a:extLst>
              <a:ext uri="{FF2B5EF4-FFF2-40B4-BE49-F238E27FC236}">
                <a16:creationId xmlns:a16="http://schemas.microsoft.com/office/drawing/2014/main" id="{4B6EE0B7-E0E1-4053-8346-8D97CBA39E7C}"/>
              </a:ext>
            </a:extLst>
          </p:cNvPr>
          <p:cNvPicPr>
            <a:picLocks noChangeAspect="1"/>
          </p:cNvPicPr>
          <p:nvPr/>
        </p:nvPicPr>
        <p:blipFill>
          <a:blip r:embed="rId3"/>
          <a:stretch>
            <a:fillRect/>
          </a:stretch>
        </p:blipFill>
        <p:spPr>
          <a:xfrm>
            <a:off x="2312860" y="2038290"/>
            <a:ext cx="2386431" cy="1106436"/>
          </a:xfrm>
          <a:prstGeom prst="rect">
            <a:avLst/>
          </a:prstGeom>
        </p:spPr>
      </p:pic>
      <p:pic>
        <p:nvPicPr>
          <p:cNvPr id="11" name="Picture 10">
            <a:extLst>
              <a:ext uri="{FF2B5EF4-FFF2-40B4-BE49-F238E27FC236}">
                <a16:creationId xmlns:a16="http://schemas.microsoft.com/office/drawing/2014/main" id="{CB867983-1B74-4065-8D18-5DBC35C15A51}"/>
              </a:ext>
            </a:extLst>
          </p:cNvPr>
          <p:cNvPicPr>
            <a:picLocks noChangeAspect="1"/>
          </p:cNvPicPr>
          <p:nvPr/>
        </p:nvPicPr>
        <p:blipFill rotWithShape="1">
          <a:blip r:embed="rId4"/>
          <a:srcRect l="25497" t="21422" r="21587" b="20084"/>
          <a:stretch/>
        </p:blipFill>
        <p:spPr>
          <a:xfrm>
            <a:off x="211060" y="3604187"/>
            <a:ext cx="1964475" cy="1480614"/>
          </a:xfrm>
          <a:prstGeom prst="rect">
            <a:avLst/>
          </a:prstGeom>
        </p:spPr>
      </p:pic>
      <p:pic>
        <p:nvPicPr>
          <p:cNvPr id="12" name="Picture 11">
            <a:extLst>
              <a:ext uri="{FF2B5EF4-FFF2-40B4-BE49-F238E27FC236}">
                <a16:creationId xmlns:a16="http://schemas.microsoft.com/office/drawing/2014/main" id="{66EB2D44-1990-4A00-99A7-311133AF2DC7}"/>
              </a:ext>
            </a:extLst>
          </p:cNvPr>
          <p:cNvPicPr>
            <a:picLocks noChangeAspect="1"/>
          </p:cNvPicPr>
          <p:nvPr/>
        </p:nvPicPr>
        <p:blipFill>
          <a:blip r:embed="rId5"/>
          <a:stretch>
            <a:fillRect/>
          </a:stretch>
        </p:blipFill>
        <p:spPr>
          <a:xfrm>
            <a:off x="2318923" y="4130004"/>
            <a:ext cx="2417350" cy="991061"/>
          </a:xfrm>
          <a:prstGeom prst="rect">
            <a:avLst/>
          </a:prstGeom>
        </p:spPr>
      </p:pic>
      <p:pic>
        <p:nvPicPr>
          <p:cNvPr id="13" name="Picture 12">
            <a:extLst>
              <a:ext uri="{FF2B5EF4-FFF2-40B4-BE49-F238E27FC236}">
                <a16:creationId xmlns:a16="http://schemas.microsoft.com/office/drawing/2014/main" id="{60F18319-0B4B-4C48-AA5C-8EE6CE784042}"/>
              </a:ext>
            </a:extLst>
          </p:cNvPr>
          <p:cNvPicPr>
            <a:picLocks noChangeAspect="1"/>
          </p:cNvPicPr>
          <p:nvPr/>
        </p:nvPicPr>
        <p:blipFill>
          <a:blip r:embed="rId6"/>
          <a:stretch>
            <a:fillRect/>
          </a:stretch>
        </p:blipFill>
        <p:spPr>
          <a:xfrm>
            <a:off x="9490204" y="286187"/>
            <a:ext cx="2381250" cy="609600"/>
          </a:xfrm>
          <a:prstGeom prst="rect">
            <a:avLst/>
          </a:prstGeom>
        </p:spPr>
      </p:pic>
      <p:pic>
        <p:nvPicPr>
          <p:cNvPr id="14" name="Picture 13">
            <a:extLst>
              <a:ext uri="{FF2B5EF4-FFF2-40B4-BE49-F238E27FC236}">
                <a16:creationId xmlns:a16="http://schemas.microsoft.com/office/drawing/2014/main" id="{663136BE-534E-40B4-BA48-EEE273D0DA4B}"/>
              </a:ext>
            </a:extLst>
          </p:cNvPr>
          <p:cNvPicPr>
            <a:picLocks noChangeAspect="1"/>
          </p:cNvPicPr>
          <p:nvPr/>
        </p:nvPicPr>
        <p:blipFill rotWithShape="1">
          <a:blip r:embed="rId7"/>
          <a:srcRect t="13422" b="20785"/>
          <a:stretch/>
        </p:blipFill>
        <p:spPr>
          <a:xfrm>
            <a:off x="6638564" y="2287703"/>
            <a:ext cx="1642965" cy="754149"/>
          </a:xfrm>
          <a:prstGeom prst="rect">
            <a:avLst/>
          </a:prstGeom>
        </p:spPr>
      </p:pic>
      <p:pic>
        <p:nvPicPr>
          <p:cNvPr id="15" name="Picture 14">
            <a:extLst>
              <a:ext uri="{FF2B5EF4-FFF2-40B4-BE49-F238E27FC236}">
                <a16:creationId xmlns:a16="http://schemas.microsoft.com/office/drawing/2014/main" id="{FC8F1E40-D8EC-414A-AA03-FCBCE9F47CEB}"/>
              </a:ext>
            </a:extLst>
          </p:cNvPr>
          <p:cNvPicPr>
            <a:picLocks noChangeAspect="1"/>
          </p:cNvPicPr>
          <p:nvPr/>
        </p:nvPicPr>
        <p:blipFill rotWithShape="1">
          <a:blip r:embed="rId8"/>
          <a:srcRect t="16832" b="16688"/>
          <a:stretch/>
        </p:blipFill>
        <p:spPr>
          <a:xfrm>
            <a:off x="4883115" y="2028753"/>
            <a:ext cx="1571625" cy="1044821"/>
          </a:xfrm>
          <a:prstGeom prst="rect">
            <a:avLst/>
          </a:prstGeom>
        </p:spPr>
      </p:pic>
      <p:pic>
        <p:nvPicPr>
          <p:cNvPr id="16" name="Picture 15">
            <a:extLst>
              <a:ext uri="{FF2B5EF4-FFF2-40B4-BE49-F238E27FC236}">
                <a16:creationId xmlns:a16="http://schemas.microsoft.com/office/drawing/2014/main" id="{E10C39EC-1091-4C82-9880-25EC86462197}"/>
              </a:ext>
            </a:extLst>
          </p:cNvPr>
          <p:cNvPicPr>
            <a:picLocks noChangeAspect="1"/>
          </p:cNvPicPr>
          <p:nvPr/>
        </p:nvPicPr>
        <p:blipFill rotWithShape="1">
          <a:blip r:embed="rId9"/>
          <a:srcRect l="20705" t="12043" r="29435" b="58394"/>
          <a:stretch/>
        </p:blipFill>
        <p:spPr>
          <a:xfrm>
            <a:off x="4883115" y="3195194"/>
            <a:ext cx="1571625" cy="1318124"/>
          </a:xfrm>
          <a:prstGeom prst="rect">
            <a:avLst/>
          </a:prstGeom>
        </p:spPr>
      </p:pic>
      <p:pic>
        <p:nvPicPr>
          <p:cNvPr id="17" name="Picture 16">
            <a:extLst>
              <a:ext uri="{FF2B5EF4-FFF2-40B4-BE49-F238E27FC236}">
                <a16:creationId xmlns:a16="http://schemas.microsoft.com/office/drawing/2014/main" id="{005734A4-4936-4B3A-8CE8-CB3E496560DD}"/>
              </a:ext>
            </a:extLst>
          </p:cNvPr>
          <p:cNvPicPr>
            <a:picLocks noChangeAspect="1"/>
          </p:cNvPicPr>
          <p:nvPr/>
        </p:nvPicPr>
        <p:blipFill>
          <a:blip r:embed="rId10"/>
          <a:stretch>
            <a:fillRect/>
          </a:stretch>
        </p:blipFill>
        <p:spPr>
          <a:xfrm>
            <a:off x="10043865" y="1259683"/>
            <a:ext cx="1922050" cy="759775"/>
          </a:xfrm>
          <a:prstGeom prst="rect">
            <a:avLst/>
          </a:prstGeom>
        </p:spPr>
      </p:pic>
      <p:pic>
        <p:nvPicPr>
          <p:cNvPr id="18" name="Picture 17">
            <a:extLst>
              <a:ext uri="{FF2B5EF4-FFF2-40B4-BE49-F238E27FC236}">
                <a16:creationId xmlns:a16="http://schemas.microsoft.com/office/drawing/2014/main" id="{6EFD4DFF-4AEA-40B8-A501-7F7399EDF32D}"/>
              </a:ext>
            </a:extLst>
          </p:cNvPr>
          <p:cNvPicPr>
            <a:picLocks noChangeAspect="1"/>
          </p:cNvPicPr>
          <p:nvPr/>
        </p:nvPicPr>
        <p:blipFill rotWithShape="1">
          <a:blip r:embed="rId11"/>
          <a:srcRect t="14641" b="15791"/>
          <a:stretch/>
        </p:blipFill>
        <p:spPr>
          <a:xfrm>
            <a:off x="340135" y="1952285"/>
            <a:ext cx="1571625" cy="1366684"/>
          </a:xfrm>
          <a:prstGeom prst="rect">
            <a:avLst/>
          </a:prstGeom>
        </p:spPr>
      </p:pic>
      <p:pic>
        <p:nvPicPr>
          <p:cNvPr id="19" name="Picture 18">
            <a:extLst>
              <a:ext uri="{FF2B5EF4-FFF2-40B4-BE49-F238E27FC236}">
                <a16:creationId xmlns:a16="http://schemas.microsoft.com/office/drawing/2014/main" id="{1D16EC19-5C64-4252-988D-FAFED24B3802}"/>
              </a:ext>
            </a:extLst>
          </p:cNvPr>
          <p:cNvPicPr>
            <a:picLocks noChangeAspect="1"/>
          </p:cNvPicPr>
          <p:nvPr/>
        </p:nvPicPr>
        <p:blipFill>
          <a:blip r:embed="rId12"/>
          <a:stretch>
            <a:fillRect/>
          </a:stretch>
        </p:blipFill>
        <p:spPr>
          <a:xfrm>
            <a:off x="8563107" y="5050768"/>
            <a:ext cx="2054530" cy="813426"/>
          </a:xfrm>
          <a:prstGeom prst="rect">
            <a:avLst/>
          </a:prstGeom>
        </p:spPr>
      </p:pic>
      <p:pic>
        <p:nvPicPr>
          <p:cNvPr id="20" name="Picture 19">
            <a:extLst>
              <a:ext uri="{FF2B5EF4-FFF2-40B4-BE49-F238E27FC236}">
                <a16:creationId xmlns:a16="http://schemas.microsoft.com/office/drawing/2014/main" id="{2669D0D9-AE33-4189-AA1D-FDC5232173BE}"/>
              </a:ext>
            </a:extLst>
          </p:cNvPr>
          <p:cNvPicPr>
            <a:picLocks noChangeAspect="1"/>
          </p:cNvPicPr>
          <p:nvPr/>
        </p:nvPicPr>
        <p:blipFill>
          <a:blip r:embed="rId13"/>
          <a:stretch>
            <a:fillRect/>
          </a:stretch>
        </p:blipFill>
        <p:spPr>
          <a:xfrm>
            <a:off x="4820546" y="4807885"/>
            <a:ext cx="1398379" cy="955177"/>
          </a:xfrm>
          <a:prstGeom prst="rect">
            <a:avLst/>
          </a:prstGeom>
        </p:spPr>
      </p:pic>
      <p:pic>
        <p:nvPicPr>
          <p:cNvPr id="21" name="Picture 20">
            <a:extLst>
              <a:ext uri="{FF2B5EF4-FFF2-40B4-BE49-F238E27FC236}">
                <a16:creationId xmlns:a16="http://schemas.microsoft.com/office/drawing/2014/main" id="{0307448C-0FD9-4083-A939-46027BE6EC11}"/>
              </a:ext>
            </a:extLst>
          </p:cNvPr>
          <p:cNvPicPr>
            <a:picLocks noChangeAspect="1"/>
          </p:cNvPicPr>
          <p:nvPr/>
        </p:nvPicPr>
        <p:blipFill>
          <a:blip r:embed="rId14"/>
          <a:stretch>
            <a:fillRect/>
          </a:stretch>
        </p:blipFill>
        <p:spPr>
          <a:xfrm>
            <a:off x="8563107" y="2256552"/>
            <a:ext cx="2054530" cy="1085182"/>
          </a:xfrm>
          <a:prstGeom prst="rect">
            <a:avLst/>
          </a:prstGeom>
        </p:spPr>
      </p:pic>
      <p:pic>
        <p:nvPicPr>
          <p:cNvPr id="22" name="Picture 21">
            <a:extLst>
              <a:ext uri="{FF2B5EF4-FFF2-40B4-BE49-F238E27FC236}">
                <a16:creationId xmlns:a16="http://schemas.microsoft.com/office/drawing/2014/main" id="{6804B536-3648-41BE-9AF0-AF14D3AC14DD}"/>
              </a:ext>
            </a:extLst>
          </p:cNvPr>
          <p:cNvPicPr>
            <a:picLocks noChangeAspect="1"/>
          </p:cNvPicPr>
          <p:nvPr/>
        </p:nvPicPr>
        <p:blipFill>
          <a:blip r:embed="rId15"/>
          <a:stretch>
            <a:fillRect/>
          </a:stretch>
        </p:blipFill>
        <p:spPr>
          <a:xfrm>
            <a:off x="8563107" y="3508893"/>
            <a:ext cx="2054530" cy="598493"/>
          </a:xfrm>
          <a:prstGeom prst="rect">
            <a:avLst/>
          </a:prstGeom>
        </p:spPr>
      </p:pic>
      <p:pic>
        <p:nvPicPr>
          <p:cNvPr id="23" name="Picture 22">
            <a:extLst>
              <a:ext uri="{FF2B5EF4-FFF2-40B4-BE49-F238E27FC236}">
                <a16:creationId xmlns:a16="http://schemas.microsoft.com/office/drawing/2014/main" id="{0D571B5B-AFEE-447A-923E-222856BA46C2}"/>
              </a:ext>
            </a:extLst>
          </p:cNvPr>
          <p:cNvPicPr>
            <a:picLocks noChangeAspect="1"/>
          </p:cNvPicPr>
          <p:nvPr/>
        </p:nvPicPr>
        <p:blipFill rotWithShape="1">
          <a:blip r:embed="rId16"/>
          <a:srcRect l="13140" t="12898" r="6202" b="14881"/>
          <a:stretch/>
        </p:blipFill>
        <p:spPr>
          <a:xfrm>
            <a:off x="6630438" y="3208829"/>
            <a:ext cx="1567590" cy="790715"/>
          </a:xfrm>
          <a:prstGeom prst="rect">
            <a:avLst/>
          </a:prstGeom>
        </p:spPr>
      </p:pic>
      <p:pic>
        <p:nvPicPr>
          <p:cNvPr id="24" name="Picture 23">
            <a:extLst>
              <a:ext uri="{FF2B5EF4-FFF2-40B4-BE49-F238E27FC236}">
                <a16:creationId xmlns:a16="http://schemas.microsoft.com/office/drawing/2014/main" id="{205FD6F9-4543-45C8-8B96-E9DEF779D472}"/>
              </a:ext>
            </a:extLst>
          </p:cNvPr>
          <p:cNvPicPr>
            <a:picLocks noChangeAspect="1"/>
          </p:cNvPicPr>
          <p:nvPr/>
        </p:nvPicPr>
        <p:blipFill>
          <a:blip r:embed="rId17"/>
          <a:stretch>
            <a:fillRect/>
          </a:stretch>
        </p:blipFill>
        <p:spPr>
          <a:xfrm>
            <a:off x="10823249" y="3892456"/>
            <a:ext cx="1200150" cy="942975"/>
          </a:xfrm>
          <a:prstGeom prst="rect">
            <a:avLst/>
          </a:prstGeom>
        </p:spPr>
      </p:pic>
      <p:pic>
        <p:nvPicPr>
          <p:cNvPr id="1028" name="Picture 4" descr="No photo description available.">
            <a:extLst>
              <a:ext uri="{FF2B5EF4-FFF2-40B4-BE49-F238E27FC236}">
                <a16:creationId xmlns:a16="http://schemas.microsoft.com/office/drawing/2014/main" id="{77018206-A6CE-4963-B982-1B85BF491780}"/>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10909643" y="2689081"/>
            <a:ext cx="1085182" cy="1085182"/>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24">
            <a:extLst>
              <a:ext uri="{FF2B5EF4-FFF2-40B4-BE49-F238E27FC236}">
                <a16:creationId xmlns:a16="http://schemas.microsoft.com/office/drawing/2014/main" id="{75FFD8C9-00E3-49C8-87DF-A1A34ABB2C17}"/>
              </a:ext>
            </a:extLst>
          </p:cNvPr>
          <p:cNvPicPr>
            <a:picLocks noChangeAspect="1"/>
          </p:cNvPicPr>
          <p:nvPr/>
        </p:nvPicPr>
        <p:blipFill rotWithShape="1">
          <a:blip r:embed="rId19"/>
          <a:srcRect l="4695" t="33152" r="4029" b="34662"/>
          <a:stretch/>
        </p:blipFill>
        <p:spPr>
          <a:xfrm>
            <a:off x="8281529" y="4275816"/>
            <a:ext cx="2417350" cy="568267"/>
          </a:xfrm>
          <a:prstGeom prst="rect">
            <a:avLst/>
          </a:prstGeom>
        </p:spPr>
      </p:pic>
      <p:pic>
        <p:nvPicPr>
          <p:cNvPr id="28" name="Picture 27">
            <a:extLst>
              <a:ext uri="{FF2B5EF4-FFF2-40B4-BE49-F238E27FC236}">
                <a16:creationId xmlns:a16="http://schemas.microsoft.com/office/drawing/2014/main" id="{56C94745-BC3F-4A1F-98FF-1C8E1E4537B9}"/>
              </a:ext>
            </a:extLst>
          </p:cNvPr>
          <p:cNvPicPr>
            <a:picLocks noChangeAspect="1"/>
          </p:cNvPicPr>
          <p:nvPr/>
        </p:nvPicPr>
        <p:blipFill>
          <a:blip r:embed="rId20"/>
          <a:stretch>
            <a:fillRect/>
          </a:stretch>
        </p:blipFill>
        <p:spPr>
          <a:xfrm>
            <a:off x="2329387" y="5250662"/>
            <a:ext cx="2396244" cy="677627"/>
          </a:xfrm>
          <a:prstGeom prst="rect">
            <a:avLst/>
          </a:prstGeom>
        </p:spPr>
      </p:pic>
      <p:pic>
        <p:nvPicPr>
          <p:cNvPr id="29" name="Picture 28">
            <a:extLst>
              <a:ext uri="{FF2B5EF4-FFF2-40B4-BE49-F238E27FC236}">
                <a16:creationId xmlns:a16="http://schemas.microsoft.com/office/drawing/2014/main" id="{469C390B-BE6A-4FCD-B299-C949C8D4C4EA}"/>
              </a:ext>
            </a:extLst>
          </p:cNvPr>
          <p:cNvPicPr>
            <a:picLocks noChangeAspect="1"/>
          </p:cNvPicPr>
          <p:nvPr/>
        </p:nvPicPr>
        <p:blipFill>
          <a:blip r:embed="rId21"/>
          <a:stretch>
            <a:fillRect/>
          </a:stretch>
        </p:blipFill>
        <p:spPr>
          <a:xfrm>
            <a:off x="211060" y="5285474"/>
            <a:ext cx="1829776" cy="771260"/>
          </a:xfrm>
          <a:prstGeom prst="rect">
            <a:avLst/>
          </a:prstGeom>
        </p:spPr>
      </p:pic>
      <p:pic>
        <p:nvPicPr>
          <p:cNvPr id="30" name="Picture 29">
            <a:extLst>
              <a:ext uri="{FF2B5EF4-FFF2-40B4-BE49-F238E27FC236}">
                <a16:creationId xmlns:a16="http://schemas.microsoft.com/office/drawing/2014/main" id="{48F1D853-00C8-41A8-A0C2-2791A9296649}"/>
              </a:ext>
            </a:extLst>
          </p:cNvPr>
          <p:cNvPicPr>
            <a:picLocks noChangeAspect="1"/>
          </p:cNvPicPr>
          <p:nvPr/>
        </p:nvPicPr>
        <p:blipFill>
          <a:blip r:embed="rId22"/>
          <a:stretch>
            <a:fillRect/>
          </a:stretch>
        </p:blipFill>
        <p:spPr>
          <a:xfrm>
            <a:off x="6698299" y="4177102"/>
            <a:ext cx="1439382" cy="568267"/>
          </a:xfrm>
          <a:prstGeom prst="rect">
            <a:avLst/>
          </a:prstGeom>
        </p:spPr>
      </p:pic>
      <p:pic>
        <p:nvPicPr>
          <p:cNvPr id="1030" name="Picture 6">
            <a:extLst>
              <a:ext uri="{FF2B5EF4-FFF2-40B4-BE49-F238E27FC236}">
                <a16:creationId xmlns:a16="http://schemas.microsoft.com/office/drawing/2014/main" id="{7CAD3502-A3EC-4EE3-B198-F005660A7475}"/>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6638564" y="5179966"/>
            <a:ext cx="1431455" cy="684228"/>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30">
            <a:extLst>
              <a:ext uri="{FF2B5EF4-FFF2-40B4-BE49-F238E27FC236}">
                <a16:creationId xmlns:a16="http://schemas.microsoft.com/office/drawing/2014/main" id="{9C82B6A5-91C0-412A-B3B7-676F5A983227}"/>
              </a:ext>
            </a:extLst>
          </p:cNvPr>
          <p:cNvPicPr>
            <a:picLocks noChangeAspect="1"/>
          </p:cNvPicPr>
          <p:nvPr/>
        </p:nvPicPr>
        <p:blipFill>
          <a:blip r:embed="rId24"/>
          <a:stretch>
            <a:fillRect/>
          </a:stretch>
        </p:blipFill>
        <p:spPr>
          <a:xfrm>
            <a:off x="10880733" y="4909104"/>
            <a:ext cx="1085182" cy="1085182"/>
          </a:xfrm>
          <a:prstGeom prst="rect">
            <a:avLst/>
          </a:prstGeom>
        </p:spPr>
      </p:pic>
      <p:sp>
        <p:nvSpPr>
          <p:cNvPr id="27" name="Title 2">
            <a:extLst>
              <a:ext uri="{FF2B5EF4-FFF2-40B4-BE49-F238E27FC236}">
                <a16:creationId xmlns:a16="http://schemas.microsoft.com/office/drawing/2014/main" id="{485C886A-2B74-433E-B039-E0E76B500AF4}"/>
              </a:ext>
            </a:extLst>
          </p:cNvPr>
          <p:cNvSpPr txBox="1">
            <a:spLocks/>
          </p:cNvSpPr>
          <p:nvPr/>
        </p:nvSpPr>
        <p:spPr>
          <a:xfrm>
            <a:off x="370848" y="155791"/>
            <a:ext cx="10515600" cy="598722"/>
          </a:xfrm>
          <a:prstGeom prst="rect">
            <a:avLst/>
          </a:prstGeom>
        </p:spPr>
        <p:txBody>
          <a:bodyPr anchor="t"/>
          <a:lstStyle>
            <a:lvl1pPr algn="l" defTabSz="914400" rtl="0" eaLnBrk="1" latinLnBrk="0" hangingPunct="1">
              <a:lnSpc>
                <a:spcPct val="100000"/>
              </a:lnSpc>
              <a:spcBef>
                <a:spcPct val="0"/>
              </a:spcBef>
              <a:buNone/>
              <a:defRPr sz="3200" b="1" i="0" kern="1200">
                <a:solidFill>
                  <a:schemeClr val="tx1"/>
                </a:solidFill>
                <a:latin typeface="Arial" panose="020B0604020202020204" pitchFamily="34" charset="0"/>
                <a:ea typeface="+mj-ea"/>
                <a:cs typeface="Arial" panose="020B0604020202020204" pitchFamily="34" charset="0"/>
              </a:defRPr>
            </a:lvl1pPr>
          </a:lstStyle>
          <a:p>
            <a:r>
              <a:rPr lang="en-US"/>
              <a:t>Tim Howell – youth worker, educator</a:t>
            </a:r>
            <a:endParaRPr lang="en-GB" dirty="0"/>
          </a:p>
        </p:txBody>
      </p:sp>
      <p:sp>
        <p:nvSpPr>
          <p:cNvPr id="32" name="TextBox 31">
            <a:extLst>
              <a:ext uri="{FF2B5EF4-FFF2-40B4-BE49-F238E27FC236}">
                <a16:creationId xmlns:a16="http://schemas.microsoft.com/office/drawing/2014/main" id="{B5FF0FE6-7F4A-4DC7-B25B-CBF2EDB1AB37}"/>
              </a:ext>
            </a:extLst>
          </p:cNvPr>
          <p:cNvSpPr txBox="1"/>
          <p:nvPr/>
        </p:nvSpPr>
        <p:spPr>
          <a:xfrm>
            <a:off x="875804" y="1033813"/>
            <a:ext cx="8078189" cy="1107996"/>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30 year career in schools, local authorities, college, university, charities, and commercial companies.</a:t>
            </a:r>
            <a:endParaRPr lang="en-GB" dirty="0"/>
          </a:p>
          <a:p>
            <a:endParaRPr lang="en-GB" dirty="0"/>
          </a:p>
        </p:txBody>
      </p:sp>
    </p:spTree>
    <p:extLst>
      <p:ext uri="{BB962C8B-B14F-4D97-AF65-F5344CB8AC3E}">
        <p14:creationId xmlns:p14="http://schemas.microsoft.com/office/powerpoint/2010/main" val="1958031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Title 1"/>
          <p:cNvSpPr>
            <a:spLocks noGrp="1"/>
          </p:cNvSpPr>
          <p:nvPr>
            <p:ph type="ctrTitle"/>
          </p:nvPr>
        </p:nvSpPr>
        <p:spPr bwMode="auto">
          <a:xfrm>
            <a:off x="257298" y="-213756"/>
            <a:ext cx="9979697" cy="13398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p>
            <a:pPr eaLnBrk="1" hangingPunct="1"/>
            <a:r>
              <a:rPr lang="en-GB" altLang="en-US" sz="4000" dirty="0"/>
              <a:t>My career working with young people</a:t>
            </a:r>
            <a:endParaRPr lang="en-US" altLang="en-US" sz="4000" dirty="0"/>
          </a:p>
        </p:txBody>
      </p:sp>
      <p:sp>
        <p:nvSpPr>
          <p:cNvPr id="155651" name="Rectangle 4"/>
          <p:cNvSpPr>
            <a:spLocks noChangeArrowheads="1"/>
          </p:cNvSpPr>
          <p:nvPr/>
        </p:nvSpPr>
        <p:spPr bwMode="auto">
          <a:xfrm>
            <a:off x="391876" y="840716"/>
            <a:ext cx="5611256" cy="56938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defTabSz="457200">
              <a:defRPr sz="1400">
                <a:solidFill>
                  <a:schemeClr val="tx1"/>
                </a:solidFill>
                <a:latin typeface="Times New Roman" panose="02020603050405020304" pitchFamily="18" charset="0"/>
              </a:defRPr>
            </a:lvl1pPr>
            <a:lvl2pPr marL="742950" indent="-285750" defTabSz="457200">
              <a:defRPr sz="1400">
                <a:solidFill>
                  <a:schemeClr val="tx1"/>
                </a:solidFill>
                <a:latin typeface="Times New Roman" panose="02020603050405020304" pitchFamily="18" charset="0"/>
              </a:defRPr>
            </a:lvl2pPr>
            <a:lvl3pPr marL="1143000" indent="-228600" defTabSz="457200">
              <a:defRPr sz="1400">
                <a:solidFill>
                  <a:schemeClr val="tx1"/>
                </a:solidFill>
                <a:latin typeface="Times New Roman" panose="02020603050405020304" pitchFamily="18" charset="0"/>
              </a:defRPr>
            </a:lvl3pPr>
            <a:lvl4pPr marL="1600200" indent="-228600" defTabSz="457200">
              <a:defRPr sz="1400">
                <a:solidFill>
                  <a:schemeClr val="tx1"/>
                </a:solidFill>
                <a:latin typeface="Times New Roman" panose="02020603050405020304" pitchFamily="18" charset="0"/>
              </a:defRPr>
            </a:lvl4pPr>
            <a:lvl5pPr marL="2057400" indent="-228600" defTabSz="457200">
              <a:defRPr sz="1400">
                <a:solidFill>
                  <a:schemeClr val="tx1"/>
                </a:solidFill>
                <a:latin typeface="Times New Roman" panose="02020603050405020304" pitchFamily="18" charset="0"/>
              </a:defRPr>
            </a:lvl5pPr>
            <a:lvl6pPr marL="2514600" indent="-228600" defTabSz="457200" eaLnBrk="0" fontAlgn="base" hangingPunct="0">
              <a:spcBef>
                <a:spcPct val="0"/>
              </a:spcBef>
              <a:spcAft>
                <a:spcPct val="0"/>
              </a:spcAft>
              <a:defRPr sz="1400">
                <a:solidFill>
                  <a:schemeClr val="tx1"/>
                </a:solidFill>
                <a:latin typeface="Times New Roman" panose="02020603050405020304" pitchFamily="18" charset="0"/>
              </a:defRPr>
            </a:lvl6pPr>
            <a:lvl7pPr marL="2971800" indent="-228600" defTabSz="457200" eaLnBrk="0" fontAlgn="base" hangingPunct="0">
              <a:spcBef>
                <a:spcPct val="0"/>
              </a:spcBef>
              <a:spcAft>
                <a:spcPct val="0"/>
              </a:spcAft>
              <a:defRPr sz="1400">
                <a:solidFill>
                  <a:schemeClr val="tx1"/>
                </a:solidFill>
                <a:latin typeface="Times New Roman" panose="02020603050405020304" pitchFamily="18" charset="0"/>
              </a:defRPr>
            </a:lvl7pPr>
            <a:lvl8pPr marL="3429000" indent="-228600" defTabSz="457200" eaLnBrk="0" fontAlgn="base" hangingPunct="0">
              <a:spcBef>
                <a:spcPct val="0"/>
              </a:spcBef>
              <a:spcAft>
                <a:spcPct val="0"/>
              </a:spcAft>
              <a:defRPr sz="1400">
                <a:solidFill>
                  <a:schemeClr val="tx1"/>
                </a:solidFill>
                <a:latin typeface="Times New Roman" panose="02020603050405020304" pitchFamily="18" charset="0"/>
              </a:defRPr>
            </a:lvl8pPr>
            <a:lvl9pPr marL="3886200" indent="-228600" defTabSz="457200" eaLnBrk="0" fontAlgn="base" hangingPunct="0">
              <a:spcBef>
                <a:spcPct val="0"/>
              </a:spcBef>
              <a:spcAft>
                <a:spcPct val="0"/>
              </a:spcAft>
              <a:defRPr sz="1400">
                <a:solidFill>
                  <a:schemeClr val="tx1"/>
                </a:solidFill>
                <a:latin typeface="Times New Roman" panose="02020603050405020304" pitchFamily="18" charset="0"/>
              </a:defRPr>
            </a:lvl9pPr>
          </a:lstStyle>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Community safety project</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Anti-bullying project</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Learning mentor</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Playground buddy schemes</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Training midday supervisors</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After school club</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Summer activity programme</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Motorbike project</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Adventurous activity project</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Street based youth work</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Skate park</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Beach based youth worker</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Youth council</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Trips and residentials</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Young men’s project</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Youth club</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Drop in centre</a:t>
            </a:r>
          </a:p>
          <a:p>
            <a:pPr fontAlgn="base">
              <a:spcBef>
                <a:spcPct val="0"/>
              </a:spcBef>
              <a:spcAft>
                <a:spcPct val="0"/>
              </a:spcAft>
              <a:buFont typeface="Arial" panose="020B0604020202020204" pitchFamily="34" charset="0"/>
              <a:buChar char="•"/>
            </a:pPr>
            <a:endParaRPr lang="en-GB" altLang="en-US" sz="2400" dirty="0">
              <a:solidFill>
                <a:srgbClr val="000000"/>
              </a:solidFill>
              <a:latin typeface="Arial" panose="020B0604020202020204" pitchFamily="34" charset="0"/>
              <a:cs typeface="Arial" panose="020B0604020202020204" pitchFamily="34" charset="0"/>
            </a:endParaRPr>
          </a:p>
        </p:txBody>
      </p:sp>
      <p:sp>
        <p:nvSpPr>
          <p:cNvPr id="155652" name="Rectangle 1"/>
          <p:cNvSpPr>
            <a:spLocks noChangeArrowheads="1"/>
          </p:cNvSpPr>
          <p:nvPr/>
        </p:nvSpPr>
        <p:spPr bwMode="auto">
          <a:xfrm>
            <a:off x="5415148" y="731695"/>
            <a:ext cx="6519554" cy="6678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defTabSz="457200">
              <a:defRPr sz="1400">
                <a:solidFill>
                  <a:schemeClr val="tx1"/>
                </a:solidFill>
                <a:latin typeface="Times New Roman" panose="02020603050405020304" pitchFamily="18" charset="0"/>
              </a:defRPr>
            </a:lvl1pPr>
            <a:lvl2pPr marL="742950" indent="-285750" defTabSz="457200">
              <a:defRPr sz="1400">
                <a:solidFill>
                  <a:schemeClr val="tx1"/>
                </a:solidFill>
                <a:latin typeface="Times New Roman" panose="02020603050405020304" pitchFamily="18" charset="0"/>
              </a:defRPr>
            </a:lvl2pPr>
            <a:lvl3pPr marL="1143000" indent="-228600" defTabSz="457200">
              <a:defRPr sz="1400">
                <a:solidFill>
                  <a:schemeClr val="tx1"/>
                </a:solidFill>
                <a:latin typeface="Times New Roman" panose="02020603050405020304" pitchFamily="18" charset="0"/>
              </a:defRPr>
            </a:lvl3pPr>
            <a:lvl4pPr marL="1600200" indent="-228600" defTabSz="457200">
              <a:defRPr sz="1400">
                <a:solidFill>
                  <a:schemeClr val="tx1"/>
                </a:solidFill>
                <a:latin typeface="Times New Roman" panose="02020603050405020304" pitchFamily="18" charset="0"/>
              </a:defRPr>
            </a:lvl4pPr>
            <a:lvl5pPr marL="2057400" indent="-228600" defTabSz="457200">
              <a:defRPr sz="1400">
                <a:solidFill>
                  <a:schemeClr val="tx1"/>
                </a:solidFill>
                <a:latin typeface="Times New Roman" panose="02020603050405020304" pitchFamily="18" charset="0"/>
              </a:defRPr>
            </a:lvl5pPr>
            <a:lvl6pPr marL="2514600" indent="-228600" defTabSz="457200" eaLnBrk="0" fontAlgn="base" hangingPunct="0">
              <a:spcBef>
                <a:spcPct val="0"/>
              </a:spcBef>
              <a:spcAft>
                <a:spcPct val="0"/>
              </a:spcAft>
              <a:defRPr sz="1400">
                <a:solidFill>
                  <a:schemeClr val="tx1"/>
                </a:solidFill>
                <a:latin typeface="Times New Roman" panose="02020603050405020304" pitchFamily="18" charset="0"/>
              </a:defRPr>
            </a:lvl6pPr>
            <a:lvl7pPr marL="2971800" indent="-228600" defTabSz="457200" eaLnBrk="0" fontAlgn="base" hangingPunct="0">
              <a:spcBef>
                <a:spcPct val="0"/>
              </a:spcBef>
              <a:spcAft>
                <a:spcPct val="0"/>
              </a:spcAft>
              <a:defRPr sz="1400">
                <a:solidFill>
                  <a:schemeClr val="tx1"/>
                </a:solidFill>
                <a:latin typeface="Times New Roman" panose="02020603050405020304" pitchFamily="18" charset="0"/>
              </a:defRPr>
            </a:lvl7pPr>
            <a:lvl8pPr marL="3429000" indent="-228600" defTabSz="457200" eaLnBrk="0" fontAlgn="base" hangingPunct="0">
              <a:spcBef>
                <a:spcPct val="0"/>
              </a:spcBef>
              <a:spcAft>
                <a:spcPct val="0"/>
              </a:spcAft>
              <a:defRPr sz="1400">
                <a:solidFill>
                  <a:schemeClr val="tx1"/>
                </a:solidFill>
                <a:latin typeface="Times New Roman" panose="02020603050405020304" pitchFamily="18" charset="0"/>
              </a:defRPr>
            </a:lvl8pPr>
            <a:lvl9pPr marL="3886200" indent="-228600" defTabSz="457200" eaLnBrk="0" fontAlgn="base" hangingPunct="0">
              <a:spcBef>
                <a:spcPct val="0"/>
              </a:spcBef>
              <a:spcAft>
                <a:spcPct val="0"/>
              </a:spcAft>
              <a:defRPr sz="1400">
                <a:solidFill>
                  <a:schemeClr val="tx1"/>
                </a:solidFill>
                <a:latin typeface="Times New Roman" panose="02020603050405020304" pitchFamily="18" charset="0"/>
              </a:defRPr>
            </a:lvl9pPr>
          </a:lstStyle>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Internet café / information shop for young people</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Sexual health project</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Community garden</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Arts project</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Adventurous activities instructor</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PHSE teacher</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Crime, disorder and </a:t>
            </a:r>
            <a:r>
              <a:rPr lang="en-GB" altLang="en-US" sz="2000">
                <a:solidFill>
                  <a:srgbClr val="000000"/>
                </a:solidFill>
                <a:latin typeface="Arial" panose="020B0604020202020204" pitchFamily="34" charset="0"/>
                <a:cs typeface="Arial" panose="020B0604020202020204" pitchFamily="34" charset="0"/>
              </a:rPr>
              <a:t>safety liaison</a:t>
            </a:r>
            <a:endParaRPr lang="en-GB" altLang="en-US" sz="2000" dirty="0">
              <a:solidFill>
                <a:srgbClr val="000000"/>
              </a:solidFill>
              <a:latin typeface="Arial" panose="020B0604020202020204" pitchFamily="34" charset="0"/>
              <a:cs typeface="Arial" panose="020B0604020202020204" pitchFamily="34" charset="0"/>
            </a:endParaRP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College lecturer</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University lecturer</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Trainer</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Social media trainer</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Sports project</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Twilight football</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Health forum</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Special needs project</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Respite Volunteer</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Care Leaver Support</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Young Offenders Project</a:t>
            </a:r>
          </a:p>
          <a:p>
            <a:pPr fontAlgn="base">
              <a:spcBef>
                <a:spcPct val="0"/>
              </a:spcBef>
              <a:spcAft>
                <a:spcPct val="0"/>
              </a:spcAft>
              <a:buFont typeface="Arial" panose="020B0604020202020204" pitchFamily="34" charset="0"/>
              <a:buChar char="•"/>
            </a:pPr>
            <a:r>
              <a:rPr lang="en-GB" altLang="en-US" sz="2000" dirty="0">
                <a:solidFill>
                  <a:srgbClr val="000000"/>
                </a:solidFill>
                <a:latin typeface="Arial" panose="020B0604020202020204" pitchFamily="34" charset="0"/>
                <a:cs typeface="Arial" panose="020B0604020202020204" pitchFamily="34" charset="0"/>
              </a:rPr>
              <a:t>Support worker</a:t>
            </a:r>
          </a:p>
          <a:p>
            <a:pPr fontAlgn="base">
              <a:spcBef>
                <a:spcPct val="0"/>
              </a:spcBef>
              <a:spcAft>
                <a:spcPct val="0"/>
              </a:spcAft>
              <a:buFont typeface="Arial" panose="020B0604020202020204" pitchFamily="34" charset="0"/>
              <a:buChar char="•"/>
            </a:pPr>
            <a:endParaRPr lang="en-GB" altLang="en-US" sz="2400" b="1" dirty="0">
              <a:solidFill>
                <a:srgbClr val="000000"/>
              </a:solidFill>
              <a:latin typeface="Arial" panose="020B0604020202020204" pitchFamily="34" charset="0"/>
              <a:cs typeface="Arial" panose="020B0604020202020204" pitchFamily="34" charset="0"/>
            </a:endParaRPr>
          </a:p>
          <a:p>
            <a:pPr fontAlgn="base">
              <a:spcBef>
                <a:spcPct val="0"/>
              </a:spcBef>
              <a:spcAft>
                <a:spcPct val="0"/>
              </a:spcAft>
              <a:buFont typeface="Arial" panose="020B0604020202020204" pitchFamily="34" charset="0"/>
              <a:buChar char="•"/>
            </a:pPr>
            <a:endParaRPr lang="en-GB" altLang="en-US" sz="2400" b="1"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72796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Title 1"/>
          <p:cNvSpPr>
            <a:spLocks noGrp="1"/>
          </p:cNvSpPr>
          <p:nvPr>
            <p:ph type="title"/>
          </p:nvPr>
        </p:nvSpPr>
        <p:spPr bwMode="auto">
          <a:xfrm>
            <a:off x="415636" y="-207736"/>
            <a:ext cx="11685319"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r>
              <a:rPr lang="en-GB" altLang="en-US" dirty="0"/>
              <a:t>Youth Workers Employment Opportunities</a:t>
            </a:r>
          </a:p>
        </p:txBody>
      </p:sp>
      <p:sp>
        <p:nvSpPr>
          <p:cNvPr id="157699" name="Content Placeholder 2"/>
          <p:cNvSpPr>
            <a:spLocks noGrp="1"/>
          </p:cNvSpPr>
          <p:nvPr>
            <p:ph idx="1"/>
          </p:nvPr>
        </p:nvSpPr>
        <p:spPr bwMode="auto">
          <a:xfrm>
            <a:off x="0" y="946151"/>
            <a:ext cx="11970327" cy="4089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457200" indent="-457200">
              <a:spcBef>
                <a:spcPct val="0"/>
              </a:spcBef>
              <a:buFont typeface="+mj-lt"/>
              <a:buAutoNum type="arabicPeriod"/>
            </a:pPr>
            <a:r>
              <a:rPr lang="en-GB" altLang="en-US" sz="2400" b="1" dirty="0">
                <a:latin typeface="Arial" panose="020B0604020202020204" pitchFamily="34" charset="0"/>
                <a:cs typeface="Arial" panose="020B0604020202020204" pitchFamily="34" charset="0"/>
              </a:rPr>
              <a:t>Education and Training </a:t>
            </a:r>
            <a:r>
              <a:rPr lang="en-GB" altLang="en-US" sz="2400" dirty="0">
                <a:latin typeface="Arial" panose="020B0604020202020204" pitchFamily="34" charset="0"/>
                <a:cs typeface="Arial" panose="020B0604020202020204" pitchFamily="34" charset="0"/>
              </a:rPr>
              <a:t>– Schools, adult education, FE, HE, training and development, Pupil Referral Units, alternative provision, hospital, prison, SEN</a:t>
            </a:r>
            <a:endParaRPr lang="en-GB" altLang="en-US" sz="2400" dirty="0">
              <a:solidFill>
                <a:srgbClr val="FF0000"/>
              </a:solidFill>
              <a:latin typeface="Arial" panose="020B0604020202020204" pitchFamily="34" charset="0"/>
              <a:cs typeface="Arial" panose="020B0604020202020204" pitchFamily="34" charset="0"/>
            </a:endParaRPr>
          </a:p>
          <a:p>
            <a:pPr marL="457200" indent="-457200">
              <a:buFont typeface="+mj-lt"/>
              <a:buAutoNum type="arabicPeriod"/>
            </a:pPr>
            <a:r>
              <a:rPr lang="en-GB" altLang="en-US" sz="2400" b="1" dirty="0">
                <a:latin typeface="Arial" panose="020B0604020202020204" pitchFamily="34" charset="0"/>
                <a:cs typeface="Arial" panose="020B0604020202020204" pitchFamily="34" charset="0"/>
              </a:rPr>
              <a:t>Support – </a:t>
            </a:r>
            <a:r>
              <a:rPr lang="en-GB" altLang="en-US" sz="2400" dirty="0">
                <a:latin typeface="Arial" panose="020B0604020202020204" pitchFamily="34" charset="0"/>
                <a:cs typeface="Arial" panose="020B0604020202020204" pitchFamily="34" charset="0"/>
              </a:rPr>
              <a:t>Information Advice and Guidance, careers, advocacy, rights, counselling, psychology and therapies, schools liaison, attendance, inclusion, child protection and safeguarding, welfare, mental health</a:t>
            </a:r>
          </a:p>
          <a:p>
            <a:pPr marL="457200" indent="-457200">
              <a:buFont typeface="+mj-lt"/>
              <a:buAutoNum type="arabicPeriod"/>
            </a:pPr>
            <a:r>
              <a:rPr lang="en-GB" altLang="en-US" sz="2400" b="1" dirty="0">
                <a:latin typeface="Arial" panose="020B0604020202020204" pitchFamily="34" charset="0"/>
                <a:cs typeface="Arial" panose="020B0604020202020204" pitchFamily="34" charset="0"/>
              </a:rPr>
              <a:t>Community and Youth - </a:t>
            </a:r>
            <a:r>
              <a:rPr lang="en-GB" altLang="en-US" sz="2400" dirty="0">
                <a:latin typeface="Arial" panose="020B0604020202020204" pitchFamily="34" charset="0"/>
                <a:cs typeface="Arial" panose="020B0604020202020204" pitchFamily="34" charset="0"/>
              </a:rPr>
              <a:t>Outdoor / environmental education and sport, voluntary sector, faith based work, charities, community groups, unemployment, children’s centres, youth offending and probation, youth clubs, family support</a:t>
            </a:r>
          </a:p>
          <a:p>
            <a:pPr marL="457200" indent="-457200">
              <a:buFont typeface="+mj-lt"/>
              <a:buAutoNum type="arabicPeriod"/>
            </a:pPr>
            <a:r>
              <a:rPr lang="en-GB" altLang="en-US" sz="2400" b="1" dirty="0">
                <a:latin typeface="Arial" panose="020B0604020202020204" pitchFamily="34" charset="0"/>
                <a:cs typeface="Arial" panose="020B0604020202020204" pitchFamily="34" charset="0"/>
              </a:rPr>
              <a:t>Health</a:t>
            </a:r>
            <a:r>
              <a:rPr lang="en-GB" altLang="en-US" sz="2400" dirty="0">
                <a:latin typeface="Arial" panose="020B0604020202020204" pitchFamily="34" charset="0"/>
                <a:cs typeface="Arial" panose="020B0604020202020204" pitchFamily="34" charset="0"/>
              </a:rPr>
              <a:t> - promotion and education, hospitals, drugs, alcohol, smoking, mental health</a:t>
            </a:r>
          </a:p>
          <a:p>
            <a:pPr marL="457200" indent="-457200">
              <a:buFont typeface="+mj-lt"/>
              <a:buAutoNum type="arabicPeriod"/>
            </a:pPr>
            <a:r>
              <a:rPr lang="en-GB" altLang="en-US" sz="2400" b="1" dirty="0">
                <a:latin typeface="Arial" panose="020B0604020202020204" pitchFamily="34" charset="0"/>
                <a:cs typeface="Arial" panose="020B0604020202020204" pitchFamily="34" charset="0"/>
              </a:rPr>
              <a:t>Care – </a:t>
            </a:r>
            <a:r>
              <a:rPr lang="en-GB" altLang="en-US" sz="2400" dirty="0">
                <a:latin typeface="Arial" panose="020B0604020202020204" pitchFamily="34" charset="0"/>
                <a:cs typeface="Arial" panose="020B0604020202020204" pitchFamily="34" charset="0"/>
              </a:rPr>
              <a:t>residential</a:t>
            </a:r>
            <a:r>
              <a:rPr lang="en-GB" altLang="en-US" sz="2400" b="1" dirty="0">
                <a:latin typeface="Arial" panose="020B0604020202020204" pitchFamily="34" charset="0"/>
                <a:cs typeface="Arial" panose="020B0604020202020204" pitchFamily="34" charset="0"/>
              </a:rPr>
              <a:t> </a:t>
            </a:r>
            <a:r>
              <a:rPr lang="en-GB" altLang="en-US" sz="2400" dirty="0">
                <a:latin typeface="Arial" panose="020B0604020202020204" pitchFamily="34" charset="0"/>
                <a:cs typeface="Arial" panose="020B0604020202020204" pitchFamily="34" charset="0"/>
              </a:rPr>
              <a:t>care homes, hospices, community healthcare, supporting independent living, housing, care planning, respite, LAC, fostering and adoption</a:t>
            </a:r>
          </a:p>
          <a:p>
            <a:pPr marL="457200" indent="-457200">
              <a:buFont typeface="+mj-lt"/>
              <a:buAutoNum type="arabicPeriod"/>
            </a:pPr>
            <a:r>
              <a:rPr lang="en-GB" altLang="en-US" sz="2400" b="1" dirty="0">
                <a:latin typeface="Arial" panose="020B0604020202020204" pitchFamily="34" charset="0"/>
                <a:cs typeface="Arial" panose="020B0604020202020204" pitchFamily="34" charset="0"/>
              </a:rPr>
              <a:t>Management – </a:t>
            </a:r>
            <a:r>
              <a:rPr lang="en-GB" altLang="en-US" sz="2400" dirty="0">
                <a:latin typeface="Arial" panose="020B0604020202020204" pitchFamily="34" charset="0"/>
                <a:cs typeface="Arial" panose="020B0604020202020204" pitchFamily="34" charset="0"/>
              </a:rPr>
              <a:t>funding, business development, administration and project management</a:t>
            </a:r>
          </a:p>
        </p:txBody>
      </p:sp>
      <p:sp>
        <p:nvSpPr>
          <p:cNvPr id="157700" name="Rectangle 1"/>
          <p:cNvSpPr>
            <a:spLocks noChangeArrowheads="1"/>
          </p:cNvSpPr>
          <p:nvPr/>
        </p:nvSpPr>
        <p:spPr bwMode="auto">
          <a:xfrm>
            <a:off x="6799263" y="946151"/>
            <a:ext cx="367665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defTabSz="457200">
              <a:defRPr sz="1400">
                <a:solidFill>
                  <a:schemeClr val="tx1"/>
                </a:solidFill>
                <a:latin typeface="Times New Roman" panose="02020603050405020304" pitchFamily="18" charset="0"/>
              </a:defRPr>
            </a:lvl1pPr>
            <a:lvl2pPr marL="742950" indent="-285750" defTabSz="457200">
              <a:defRPr sz="1400">
                <a:solidFill>
                  <a:schemeClr val="tx1"/>
                </a:solidFill>
                <a:latin typeface="Times New Roman" panose="02020603050405020304" pitchFamily="18" charset="0"/>
              </a:defRPr>
            </a:lvl2pPr>
            <a:lvl3pPr marL="1143000" indent="-228600" defTabSz="457200">
              <a:defRPr sz="1400">
                <a:solidFill>
                  <a:schemeClr val="tx1"/>
                </a:solidFill>
                <a:latin typeface="Times New Roman" panose="02020603050405020304" pitchFamily="18" charset="0"/>
              </a:defRPr>
            </a:lvl3pPr>
            <a:lvl4pPr marL="1600200" indent="-228600" defTabSz="457200">
              <a:defRPr sz="1400">
                <a:solidFill>
                  <a:schemeClr val="tx1"/>
                </a:solidFill>
                <a:latin typeface="Times New Roman" panose="02020603050405020304" pitchFamily="18" charset="0"/>
              </a:defRPr>
            </a:lvl4pPr>
            <a:lvl5pPr marL="2057400" indent="-228600" defTabSz="457200">
              <a:defRPr sz="1400">
                <a:solidFill>
                  <a:schemeClr val="tx1"/>
                </a:solidFill>
                <a:latin typeface="Times New Roman" panose="02020603050405020304" pitchFamily="18" charset="0"/>
              </a:defRPr>
            </a:lvl5pPr>
            <a:lvl6pPr marL="2514600" indent="-228600" defTabSz="457200" eaLnBrk="0" fontAlgn="base" hangingPunct="0">
              <a:spcBef>
                <a:spcPct val="0"/>
              </a:spcBef>
              <a:spcAft>
                <a:spcPct val="0"/>
              </a:spcAft>
              <a:defRPr sz="1400">
                <a:solidFill>
                  <a:schemeClr val="tx1"/>
                </a:solidFill>
                <a:latin typeface="Times New Roman" panose="02020603050405020304" pitchFamily="18" charset="0"/>
              </a:defRPr>
            </a:lvl6pPr>
            <a:lvl7pPr marL="2971800" indent="-228600" defTabSz="457200" eaLnBrk="0" fontAlgn="base" hangingPunct="0">
              <a:spcBef>
                <a:spcPct val="0"/>
              </a:spcBef>
              <a:spcAft>
                <a:spcPct val="0"/>
              </a:spcAft>
              <a:defRPr sz="1400">
                <a:solidFill>
                  <a:schemeClr val="tx1"/>
                </a:solidFill>
                <a:latin typeface="Times New Roman" panose="02020603050405020304" pitchFamily="18" charset="0"/>
              </a:defRPr>
            </a:lvl7pPr>
            <a:lvl8pPr marL="3429000" indent="-228600" defTabSz="457200" eaLnBrk="0" fontAlgn="base" hangingPunct="0">
              <a:spcBef>
                <a:spcPct val="0"/>
              </a:spcBef>
              <a:spcAft>
                <a:spcPct val="0"/>
              </a:spcAft>
              <a:defRPr sz="1400">
                <a:solidFill>
                  <a:schemeClr val="tx1"/>
                </a:solidFill>
                <a:latin typeface="Times New Roman" panose="02020603050405020304" pitchFamily="18" charset="0"/>
              </a:defRPr>
            </a:lvl8pPr>
            <a:lvl9pPr marL="3886200" indent="-228600" defTabSz="457200" eaLnBrk="0" fontAlgn="base" hangingPunct="0">
              <a:spcBef>
                <a:spcPct val="0"/>
              </a:spcBef>
              <a:spcAft>
                <a:spcPct val="0"/>
              </a:spcAft>
              <a:defRPr sz="1400">
                <a:solidFill>
                  <a:schemeClr val="tx1"/>
                </a:solidFill>
                <a:latin typeface="Times New Roman" panose="02020603050405020304" pitchFamily="18" charset="0"/>
              </a:defRPr>
            </a:lvl9pPr>
          </a:lstStyle>
          <a:p>
            <a:pPr fontAlgn="base">
              <a:spcBef>
                <a:spcPct val="0"/>
              </a:spcBef>
              <a:spcAft>
                <a:spcPct val="0"/>
              </a:spcAft>
              <a:buFont typeface="Arial" panose="020B0604020202020204" pitchFamily="34" charset="0"/>
              <a:buChar char="•"/>
            </a:pPr>
            <a:endParaRPr lang="en-GB" altLang="en-US" sz="2400">
              <a:solidFill>
                <a:srgbClr val="000000"/>
              </a:solidFill>
              <a:latin typeface="Arial" panose="020B0604020202020204" pitchFamily="34" charset="0"/>
              <a:cs typeface="Arial" panose="020B0604020202020204" pitchFamily="34" charset="0"/>
            </a:endParaRPr>
          </a:p>
          <a:p>
            <a:pPr fontAlgn="base">
              <a:spcBef>
                <a:spcPct val="0"/>
              </a:spcBef>
              <a:spcAft>
                <a:spcPct val="0"/>
              </a:spcAft>
              <a:buFont typeface="Arial" panose="020B0604020202020204" pitchFamily="34" charset="0"/>
              <a:buChar char="•"/>
            </a:pPr>
            <a:endParaRPr lang="en-GB" altLang="en-US" sz="2400">
              <a:solidFill>
                <a:srgbClr val="000000"/>
              </a:solidFill>
              <a:latin typeface="Arial" panose="020B0604020202020204" pitchFamily="34" charset="0"/>
              <a:cs typeface="Arial" panose="020B0604020202020204" pitchFamily="34" charset="0"/>
            </a:endParaRPr>
          </a:p>
          <a:p>
            <a:pPr fontAlgn="base">
              <a:spcBef>
                <a:spcPct val="0"/>
              </a:spcBef>
              <a:spcAft>
                <a:spcPct val="0"/>
              </a:spcAft>
              <a:buFont typeface="Arial" panose="020B0604020202020204" pitchFamily="34" charset="0"/>
              <a:buChar char="•"/>
            </a:pPr>
            <a:endParaRPr lang="en-GB" altLang="en-US" sz="180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094940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0848" y="155791"/>
            <a:ext cx="10515600" cy="598722"/>
          </a:xfrm>
        </p:spPr>
        <p:txBody>
          <a:bodyPr/>
          <a:lstStyle/>
          <a:p>
            <a:r>
              <a:rPr lang="en-US" sz="3200" dirty="0"/>
              <a:t>What is youth work?</a:t>
            </a:r>
            <a:endParaRPr lang="en-GB" sz="3200" dirty="0"/>
          </a:p>
        </p:txBody>
      </p:sp>
      <p:sp>
        <p:nvSpPr>
          <p:cNvPr id="5" name="Subtitle 2">
            <a:extLst>
              <a:ext uri="{FF2B5EF4-FFF2-40B4-BE49-F238E27FC236}">
                <a16:creationId xmlns:a16="http://schemas.microsoft.com/office/drawing/2014/main" id="{F5B252FB-6D45-433E-BF8F-1C6C982C158D}"/>
              </a:ext>
            </a:extLst>
          </p:cNvPr>
          <p:cNvSpPr txBox="1">
            <a:spLocks/>
          </p:cNvSpPr>
          <p:nvPr/>
        </p:nvSpPr>
        <p:spPr>
          <a:xfrm>
            <a:off x="376813" y="1206274"/>
            <a:ext cx="10375650" cy="4656554"/>
          </a:xfrm>
          <a:prstGeom prst="rect">
            <a:avLst/>
          </a:prstGeom>
        </p:spPr>
        <p:txBody>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0070C0"/>
                </a:solidFill>
                <a:effectLst/>
                <a:uLnTx/>
                <a:uFillTx/>
                <a:latin typeface="Arial" panose="020B0604020202020204"/>
                <a:ea typeface="+mn-ea"/>
                <a:cs typeface="Arial" panose="020B0604020202020204" pitchFamily="34" charset="0"/>
              </a:rPr>
              <a:t>Watch the following two videos and take notes: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srgbClr val="0070C0"/>
              </a:solidFill>
              <a:effectLst/>
              <a:uLnTx/>
              <a:uFillTx/>
              <a:latin typeface="Arial" panose="020B0604020202020204"/>
              <a:ea typeface="+mn-ea"/>
              <a:cs typeface="Arial" panose="020B0604020202020204" pitchFamily="34" charset="0"/>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a:ea typeface="+mn-ea"/>
                <a:cs typeface="Arial" panose="020B0604020202020204" pitchFamily="34" charset="0"/>
              </a:rPr>
              <a:t>Identify the key components of the youth work approach</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400" b="1" dirty="0">
              <a:solidFill>
                <a:prstClr val="black"/>
              </a:solidFill>
              <a:latin typeface="Arial" panose="020B0604020202020204"/>
              <a:cs typeface="Arial" panose="020B0604020202020204" pitchFamily="34" charset="0"/>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a:ea typeface="+mn-ea"/>
                <a:cs typeface="Arial" panose="020B0604020202020204" pitchFamily="34" charset="0"/>
              </a:rPr>
              <a:t>Are there any you strongly agree or disagree with?</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1" i="0" u="none" strike="noStrike" kern="1200" cap="none" spc="0" normalizeH="0" baseline="0" noProof="0" dirty="0">
              <a:ln>
                <a:noFill/>
              </a:ln>
              <a:solidFill>
                <a:prstClr val="black"/>
              </a:solidFill>
              <a:effectLst/>
              <a:uLnTx/>
              <a:uFillTx/>
              <a:latin typeface="Arial" panose="020B0604020202020204"/>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prstClr val="black"/>
              </a:solidFill>
              <a:effectLst/>
              <a:uLnTx/>
              <a:uFillTx/>
              <a:latin typeface="Arial" panose="020B0604020202020204"/>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a:ea typeface="+mn-ea"/>
                <a:cs typeface="Arial" panose="020B0604020202020204" pitchFamily="34" charset="0"/>
              </a:rPr>
              <a:t>We will discuss this in more detail…!</a:t>
            </a:r>
          </a:p>
          <a:p>
            <a:pPr marL="342900" indent="-342900" algn="l">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99440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549852" y="272554"/>
            <a:ext cx="922629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0070C0"/>
                </a:solidFill>
                <a:effectLst/>
                <a:uLnTx/>
                <a:uFillTx/>
                <a:latin typeface="Arial" panose="020B0604020202020204"/>
                <a:ea typeface="+mn-ea"/>
                <a:cs typeface="+mn-cs"/>
              </a:rPr>
              <a:t>What is youth work?</a:t>
            </a:r>
          </a:p>
        </p:txBody>
      </p:sp>
      <p:pic>
        <p:nvPicPr>
          <p:cNvPr id="2" name="Online Media 1" title="What is youth work today?">
            <a:hlinkClick r:id="" action="ppaction://media"/>
            <a:extLst>
              <a:ext uri="{FF2B5EF4-FFF2-40B4-BE49-F238E27FC236}">
                <a16:creationId xmlns:a16="http://schemas.microsoft.com/office/drawing/2014/main" id="{C5034ED6-BD86-4ED6-A89F-E779E8A1C90C}"/>
              </a:ext>
            </a:extLst>
          </p:cNvPr>
          <p:cNvPicPr>
            <a:picLocks noRot="1" noChangeAspect="1"/>
          </p:cNvPicPr>
          <p:nvPr>
            <a:videoFile r:link="rId1"/>
          </p:nvPr>
        </p:nvPicPr>
        <p:blipFill>
          <a:blip r:embed="rId3"/>
          <a:stretch>
            <a:fillRect/>
          </a:stretch>
        </p:blipFill>
        <p:spPr>
          <a:xfrm>
            <a:off x="2295524" y="1016000"/>
            <a:ext cx="9909460" cy="5598845"/>
          </a:xfrm>
          <a:prstGeom prst="rect">
            <a:avLst/>
          </a:prstGeom>
        </p:spPr>
      </p:pic>
      <p:sp>
        <p:nvSpPr>
          <p:cNvPr id="6" name="TextBox 5">
            <a:extLst>
              <a:ext uri="{FF2B5EF4-FFF2-40B4-BE49-F238E27FC236}">
                <a16:creationId xmlns:a16="http://schemas.microsoft.com/office/drawing/2014/main" id="{DDB6A164-5150-4E6D-85DF-EB2209B54EA8}"/>
              </a:ext>
            </a:extLst>
          </p:cNvPr>
          <p:cNvSpPr txBox="1"/>
          <p:nvPr/>
        </p:nvSpPr>
        <p:spPr>
          <a:xfrm>
            <a:off x="6908673" y="381654"/>
            <a:ext cx="6103916" cy="369332"/>
          </a:xfrm>
          <a:prstGeom prst="rect">
            <a:avLst/>
          </a:prstGeom>
          <a:noFill/>
        </p:spPr>
        <p:txBody>
          <a:bodyPr wrap="square">
            <a:spAutoFit/>
          </a:bodyPr>
          <a:lstStyle/>
          <a:p>
            <a:r>
              <a:rPr lang="en-GB" dirty="0"/>
              <a:t>https://youtu.be/w_dRh3grAik</a:t>
            </a:r>
          </a:p>
        </p:txBody>
      </p:sp>
    </p:spTree>
    <p:extLst>
      <p:ext uri="{BB962C8B-B14F-4D97-AF65-F5344CB8AC3E}">
        <p14:creationId xmlns:p14="http://schemas.microsoft.com/office/powerpoint/2010/main" val="110901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295524" y="243155"/>
            <a:ext cx="922629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0070C0"/>
                </a:solidFill>
                <a:effectLst/>
                <a:uLnTx/>
                <a:uFillTx/>
                <a:latin typeface="Arial" panose="020B0604020202020204"/>
                <a:ea typeface="+mn-ea"/>
                <a:cs typeface="+mn-cs"/>
              </a:rPr>
              <a:t>What is youth work?</a:t>
            </a:r>
          </a:p>
        </p:txBody>
      </p:sp>
      <p:pic>
        <p:nvPicPr>
          <p:cNvPr id="4" name="Picture 3">
            <a:extLst>
              <a:ext uri="{FF2B5EF4-FFF2-40B4-BE49-F238E27FC236}">
                <a16:creationId xmlns:a16="http://schemas.microsoft.com/office/drawing/2014/main" id="{961C3783-6B0C-4050-81C7-8D4CA3DD491B}"/>
              </a:ext>
            </a:extLst>
          </p:cNvPr>
          <p:cNvPicPr>
            <a:picLocks noChangeAspect="1"/>
          </p:cNvPicPr>
          <p:nvPr/>
        </p:nvPicPr>
        <p:blipFill>
          <a:blip r:embed="rId3"/>
          <a:stretch>
            <a:fillRect/>
          </a:stretch>
        </p:blipFill>
        <p:spPr>
          <a:xfrm>
            <a:off x="9267289" y="243156"/>
            <a:ext cx="2254533" cy="1106130"/>
          </a:xfrm>
          <a:prstGeom prst="rect">
            <a:avLst/>
          </a:prstGeom>
        </p:spPr>
      </p:pic>
      <p:pic>
        <p:nvPicPr>
          <p:cNvPr id="9" name="Online Media 2" title="What is youth work?">
            <a:hlinkClick r:id="" action="ppaction://media"/>
            <a:extLst>
              <a:ext uri="{FF2B5EF4-FFF2-40B4-BE49-F238E27FC236}">
                <a16:creationId xmlns:a16="http://schemas.microsoft.com/office/drawing/2014/main" id="{FDD0A777-6370-43BE-A046-78F98D00E843}"/>
              </a:ext>
            </a:extLst>
          </p:cNvPr>
          <p:cNvPicPr>
            <a:picLocks noRot="1" noChangeAspect="1"/>
          </p:cNvPicPr>
          <p:nvPr>
            <a:videoFile r:link="rId1"/>
          </p:nvPr>
        </p:nvPicPr>
        <p:blipFill>
          <a:blip r:embed="rId4"/>
          <a:stretch>
            <a:fillRect/>
          </a:stretch>
        </p:blipFill>
        <p:spPr>
          <a:xfrm>
            <a:off x="2155241" y="1427181"/>
            <a:ext cx="9366581" cy="5292118"/>
          </a:xfrm>
          <a:prstGeom prst="rect">
            <a:avLst/>
          </a:prstGeom>
        </p:spPr>
      </p:pic>
      <p:sp>
        <p:nvSpPr>
          <p:cNvPr id="7" name="TextBox 6">
            <a:extLst>
              <a:ext uri="{FF2B5EF4-FFF2-40B4-BE49-F238E27FC236}">
                <a16:creationId xmlns:a16="http://schemas.microsoft.com/office/drawing/2014/main" id="{E9A81079-E300-43F1-9168-E1137171652F}"/>
              </a:ext>
            </a:extLst>
          </p:cNvPr>
          <p:cNvSpPr txBox="1"/>
          <p:nvPr/>
        </p:nvSpPr>
        <p:spPr>
          <a:xfrm>
            <a:off x="1104472" y="979954"/>
            <a:ext cx="6097978" cy="369332"/>
          </a:xfrm>
          <a:prstGeom prst="rect">
            <a:avLst/>
          </a:prstGeom>
          <a:noFill/>
        </p:spPr>
        <p:txBody>
          <a:bodyPr wrap="square">
            <a:spAutoFit/>
          </a:bodyPr>
          <a:lstStyle/>
          <a:p>
            <a:r>
              <a:rPr lang="en-GB" dirty="0"/>
              <a:t>https://youtu.be/eAsFmELT0Gk</a:t>
            </a:r>
          </a:p>
        </p:txBody>
      </p:sp>
    </p:spTree>
    <p:extLst>
      <p:ext uri="{BB962C8B-B14F-4D97-AF65-F5344CB8AC3E}">
        <p14:creationId xmlns:p14="http://schemas.microsoft.com/office/powerpoint/2010/main" val="1622052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9"/>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9"/>
                                        </p:tgtEl>
                                      </p:cBhvr>
                                    </p:cmd>
                                  </p:childTnLst>
                                </p:cTn>
                              </p:par>
                            </p:childTnLst>
                          </p:cTn>
                        </p:par>
                      </p:childTnLst>
                    </p:cTn>
                  </p:par>
                </p:childTnLst>
              </p:cTn>
              <p:nextCondLst>
                <p:cond evt="onClick" delay="0">
                  <p:tgtEl>
                    <p:spTgt spid="9"/>
                  </p:tgtEl>
                </p:cond>
              </p:nextCondLst>
            </p:seq>
            <p:video>
              <p:cMediaNode vol="80000">
                <p:cTn id="12" fill="hold" display="0">
                  <p:stCondLst>
                    <p:cond delay="indefinite"/>
                  </p:stCondLst>
                </p:cTn>
                <p:tgtEl>
                  <p:spTgt spid="9"/>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0848" y="155791"/>
            <a:ext cx="10515600" cy="598722"/>
          </a:xfrm>
        </p:spPr>
        <p:txBody>
          <a:bodyPr/>
          <a:lstStyle/>
          <a:p>
            <a:r>
              <a:rPr lang="en-US" sz="3200" dirty="0"/>
              <a:t>Youth work is</a:t>
            </a:r>
            <a:endParaRPr lang="en-GB" sz="3200" dirty="0"/>
          </a:p>
        </p:txBody>
      </p:sp>
      <p:sp>
        <p:nvSpPr>
          <p:cNvPr id="5" name="Subtitle 2">
            <a:extLst>
              <a:ext uri="{FF2B5EF4-FFF2-40B4-BE49-F238E27FC236}">
                <a16:creationId xmlns:a16="http://schemas.microsoft.com/office/drawing/2014/main" id="{F5B252FB-6D45-433E-BF8F-1C6C982C158D}"/>
              </a:ext>
            </a:extLst>
          </p:cNvPr>
          <p:cNvSpPr txBox="1">
            <a:spLocks/>
          </p:cNvSpPr>
          <p:nvPr/>
        </p:nvSpPr>
        <p:spPr>
          <a:xfrm>
            <a:off x="0" y="1526908"/>
            <a:ext cx="12338462" cy="4656554"/>
          </a:xfrm>
          <a:prstGeom prst="rect">
            <a:avLst/>
          </a:prstGeom>
        </p:spPr>
        <p:txBody>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Arial" panose="020B0604020202020204" pitchFamily="34" charset="0"/>
              <a:buChar char="•"/>
            </a:pPr>
            <a:r>
              <a:rPr lang="en-GB" altLang="en-US" sz="2100" dirty="0">
                <a:latin typeface="Arial" panose="020B0604020202020204" pitchFamily="34" charset="0"/>
                <a:cs typeface="Arial" panose="020B0604020202020204" pitchFamily="34" charset="0"/>
              </a:rPr>
              <a:t>Based on fundamental principles of </a:t>
            </a:r>
            <a:r>
              <a:rPr lang="en-GB" altLang="en-US" sz="2100" b="1" dirty="0">
                <a:latin typeface="Arial" panose="020B0604020202020204" pitchFamily="34" charset="0"/>
                <a:cs typeface="Arial" panose="020B0604020202020204" pitchFamily="34" charset="0"/>
              </a:rPr>
              <a:t>human rights and social justice </a:t>
            </a:r>
            <a:r>
              <a:rPr lang="en-GB" altLang="en-US" sz="2100" dirty="0">
                <a:latin typeface="Arial" panose="020B0604020202020204" pitchFamily="34" charset="0"/>
                <a:cs typeface="Arial" panose="020B0604020202020204" pitchFamily="34" charset="0"/>
              </a:rPr>
              <a:t>… forms part of a range of interventions in young people’s lives designed to improve their life chances.  It operates within a political and social climate (Maguire, 2009)</a:t>
            </a:r>
          </a:p>
          <a:p>
            <a:pPr marL="342900" indent="-342900" algn="l">
              <a:buFont typeface="Arial" panose="020B0604020202020204" pitchFamily="34" charset="0"/>
              <a:buChar char="•"/>
            </a:pPr>
            <a:r>
              <a:rPr lang="en-GB" altLang="en-US" sz="2100" dirty="0">
                <a:latin typeface="Arial" panose="020B0604020202020204" pitchFamily="34" charset="0"/>
                <a:cs typeface="Arial" panose="020B0604020202020204" pitchFamily="34" charset="0"/>
              </a:rPr>
              <a:t>A skill set that is used to build trusting, </a:t>
            </a:r>
            <a:r>
              <a:rPr lang="en-GB" altLang="en-US" sz="2100" b="1" dirty="0">
                <a:latin typeface="Arial" panose="020B0604020202020204" pitchFamily="34" charset="0"/>
                <a:cs typeface="Arial" panose="020B0604020202020204" pitchFamily="34" charset="0"/>
              </a:rPr>
              <a:t>participatory relationships </a:t>
            </a:r>
            <a:r>
              <a:rPr lang="en-GB" altLang="en-US" sz="2100" dirty="0">
                <a:latin typeface="Arial" panose="020B0604020202020204" pitchFamily="34" charset="0"/>
                <a:cs typeface="Arial" panose="020B0604020202020204" pitchFamily="34" charset="0"/>
              </a:rPr>
              <a:t>with young people, wherever they are found; engaging in informal education, group work skills and anti-oppressive practice to promote critical, political discussion and action to create change (Williams, 2018)</a:t>
            </a:r>
          </a:p>
          <a:p>
            <a:pPr marL="342900" indent="-342900" algn="l">
              <a:buFont typeface="Arial" panose="020B0604020202020204" pitchFamily="34" charset="0"/>
              <a:buChar char="•"/>
            </a:pPr>
            <a:r>
              <a:rPr lang="en-GB" altLang="en-US" sz="2100" dirty="0">
                <a:latin typeface="Arial" panose="020B0604020202020204" pitchFamily="34" charset="0"/>
                <a:cs typeface="Arial" panose="020B0604020202020204" pitchFamily="34" charset="0"/>
              </a:rPr>
              <a:t>Trusts young people – based on a fundamental belief that there is good in all. Facilitates relationships that allow young people to grow and flourish. Creates space for the chance to reflect, learn and grow. Enables opportunities to join together to organise and take part in groups and activities that are </a:t>
            </a:r>
            <a:r>
              <a:rPr lang="en-GB" altLang="en-US" sz="2100" b="1" dirty="0">
                <a:latin typeface="Arial" panose="020B0604020202020204" pitchFamily="34" charset="0"/>
                <a:cs typeface="Arial" panose="020B0604020202020204" pitchFamily="34" charset="0"/>
              </a:rPr>
              <a:t>educational and developmental  </a:t>
            </a:r>
            <a:r>
              <a:rPr lang="en-GB" altLang="en-US" sz="2100" dirty="0">
                <a:latin typeface="Arial" panose="020B0604020202020204" pitchFamily="34" charset="0"/>
                <a:cs typeface="Arial" panose="020B0604020202020204" pitchFamily="34" charset="0"/>
              </a:rPr>
              <a:t>(Harris, Rogers and Smith, 2010)</a:t>
            </a:r>
          </a:p>
          <a:p>
            <a:pPr marL="342900" indent="-342900" algn="l">
              <a:buFont typeface="Arial" panose="020B0604020202020204" pitchFamily="34" charset="0"/>
              <a:buChar char="•"/>
            </a:pPr>
            <a:r>
              <a:rPr lang="en-GB" sz="2100" dirty="0">
                <a:latin typeface="Arial" panose="020B0604020202020204" pitchFamily="34" charset="0"/>
                <a:cs typeface="Arial" panose="020B0604020202020204" pitchFamily="34" charset="0"/>
              </a:rPr>
              <a:t>Young people choose to be involved. </a:t>
            </a:r>
            <a:r>
              <a:rPr lang="en-GB" sz="2100" b="1" dirty="0">
                <a:latin typeface="Arial" panose="020B0604020202020204" pitchFamily="34" charset="0"/>
                <a:cs typeface="Arial" panose="020B0604020202020204" pitchFamily="34" charset="0"/>
              </a:rPr>
              <a:t>Start where young people are at</a:t>
            </a:r>
            <a:r>
              <a:rPr lang="en-GB" sz="2100" dirty="0">
                <a:latin typeface="Arial" panose="020B0604020202020204" pitchFamily="34" charset="0"/>
                <a:cs typeface="Arial" panose="020B0604020202020204" pitchFamily="34" charset="0"/>
              </a:rPr>
              <a:t>. Develop trusting relationships with young people. Tipping balances of power and control in young people’s favour. Promoting equality of opportunity and diversity. Working with and through young people’s friendship groups. Youth work is a process, a reflective practice. Youth work is improvisation (Davies, 2010).   </a:t>
            </a:r>
            <a:r>
              <a:rPr lang="en-GB" sz="2800" dirty="0">
                <a:solidFill>
                  <a:schemeClr val="accent1"/>
                </a:solidFill>
              </a:rPr>
              <a:t>How are your values different?</a:t>
            </a:r>
          </a:p>
          <a:p>
            <a:pPr marL="342900" indent="-342900" algn="l">
              <a:buFont typeface="Arial" panose="020B0604020202020204" pitchFamily="34" charset="0"/>
              <a:buChar char="•"/>
            </a:pPr>
            <a:endParaRPr lang="en-GB" altLang="en-US" sz="2400" dirty="0">
              <a:solidFill>
                <a:schemeClr val="accent1"/>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663871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047012" y="155791"/>
            <a:ext cx="5839435" cy="598722"/>
          </a:xfrm>
        </p:spPr>
        <p:txBody>
          <a:bodyPr/>
          <a:lstStyle/>
          <a:p>
            <a:r>
              <a:rPr lang="en-US" sz="3200" dirty="0"/>
              <a:t>Social Policy Context</a:t>
            </a:r>
            <a:endParaRPr lang="en-GB" sz="3200" dirty="0"/>
          </a:p>
        </p:txBody>
      </p:sp>
      <p:sp>
        <p:nvSpPr>
          <p:cNvPr id="5" name="Subtitle 2">
            <a:extLst>
              <a:ext uri="{FF2B5EF4-FFF2-40B4-BE49-F238E27FC236}">
                <a16:creationId xmlns:a16="http://schemas.microsoft.com/office/drawing/2014/main" id="{F5B252FB-6D45-433E-BF8F-1C6C982C158D}"/>
              </a:ext>
            </a:extLst>
          </p:cNvPr>
          <p:cNvSpPr txBox="1">
            <a:spLocks/>
          </p:cNvSpPr>
          <p:nvPr/>
        </p:nvSpPr>
        <p:spPr>
          <a:xfrm>
            <a:off x="302706" y="155791"/>
            <a:ext cx="11586587" cy="4656554"/>
          </a:xfrm>
          <a:prstGeom prst="rect">
            <a:avLst/>
          </a:prstGeom>
        </p:spPr>
        <p:txBody>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R="0" lvl="0" algn="l" defTabSz="914400" rtl="0" eaLnBrk="1" fontAlgn="auto" latinLnBrk="0" hangingPunct="1">
              <a:lnSpc>
                <a:spcPct val="90000"/>
              </a:lnSpc>
              <a:spcBef>
                <a:spcPts val="1000"/>
              </a:spcBef>
              <a:spcAft>
                <a:spcPts val="0"/>
              </a:spcAft>
              <a:buClrTx/>
              <a:buSzTx/>
              <a:tabLst/>
              <a:defRPr/>
            </a:pPr>
            <a:r>
              <a:rPr lang="en-GB" altLang="en-US" sz="1800" dirty="0">
                <a:solidFill>
                  <a:prstClr val="black"/>
                </a:solidFill>
                <a:latin typeface="Arial" panose="020B0604020202020204" pitchFamily="34" charset="0"/>
                <a:cs typeface="Arial" panose="020B0604020202020204" pitchFamily="34" charset="0"/>
              </a:rPr>
              <a:t>Youth Work</a:t>
            </a:r>
            <a:endPar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New Labour – Connexions 2000; Transforming Youth Work 2002 - government wanted higher standards of youth work and set benchmarks – </a:t>
            </a:r>
          </a:p>
          <a:p>
            <a:pPr marL="285750" marR="0" lvl="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Every Child Matters 2003; Children Act 2004 – Government wanted a team around the child, multi- professional joined up teams. This brought about significant changes</a:t>
            </a:r>
          </a:p>
          <a:p>
            <a:pPr marL="285750" marR="0" lvl="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Youth Matters 2005 – Government wanted to target support so all young people had somewhere to go, something to do, and someone to talk to – but those in greatest need had greatest support; </a:t>
            </a:r>
          </a:p>
          <a:p>
            <a:pPr marL="285750" marR="0" lvl="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Coalition, 2010 and Conservatives 2015 – vacuum of policy – austerity, cuts, ‘troubled families’ tackling greatest need, Prevent, tackling radicalisation and flagship policy – NCS. </a:t>
            </a:r>
          </a:p>
          <a:p>
            <a:pPr marL="285750" marR="0" lvl="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2020 youth work is in Department of Digital, Culture, Media and Sport, and creating a new Youth Covenant as part of the Civil Society Policy – nice soundbites but no funding or delivery</a:t>
            </a:r>
          </a:p>
          <a:p>
            <a:pPr marR="0" lvl="0" algn="l" defTabSz="914400" rtl="0" eaLnBrk="1" fontAlgn="auto" latinLnBrk="0" hangingPunct="1">
              <a:lnSpc>
                <a:spcPct val="90000"/>
              </a:lnSpc>
              <a:spcBef>
                <a:spcPts val="1000"/>
              </a:spcBef>
              <a:spcAft>
                <a:spcPts val="0"/>
              </a:spcAft>
              <a:buClrTx/>
              <a:buSzTx/>
              <a:tabLst/>
              <a:defRPr/>
            </a:pPr>
            <a:r>
              <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Outdoor Education</a:t>
            </a:r>
          </a:p>
          <a:p>
            <a:pPr marL="285750" marR="0" lvl="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Alternative Provision (DfE, 2013) pupils being directed by schools to off-site provision to improve their behaviour. </a:t>
            </a:r>
          </a:p>
          <a:p>
            <a:pPr marL="285750" marR="0" lvl="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National Citizen Service (2009) to include one week residential of outdoors and adventurous activities</a:t>
            </a:r>
          </a:p>
          <a:p>
            <a:pPr marL="285750" marR="0" lvl="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GP social prescribing (2006)</a:t>
            </a:r>
          </a:p>
          <a:p>
            <a:pPr marL="285750" marR="0" lvl="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Learning Outside of the Classroom (2009)</a:t>
            </a:r>
          </a:p>
          <a:p>
            <a:pPr marL="285750" marR="0" lvl="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Outdoor education on Physical Education National Curriculum (1988)</a:t>
            </a:r>
          </a:p>
          <a:p>
            <a:pPr marL="285750" marR="0" lvl="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Where might you find yourself working with young people?</a:t>
            </a:r>
          </a:p>
          <a:p>
            <a:pPr marL="342900" indent="-342900" algn="l">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67962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0848" y="155791"/>
            <a:ext cx="10515600" cy="598722"/>
          </a:xfrm>
        </p:spPr>
        <p:txBody>
          <a:bodyPr/>
          <a:lstStyle/>
          <a:p>
            <a:r>
              <a:rPr lang="en-US" sz="3200" dirty="0"/>
              <a:t>Youth sub-cultures</a:t>
            </a:r>
            <a:endParaRPr lang="en-GB" sz="3200" dirty="0"/>
          </a:p>
        </p:txBody>
      </p:sp>
      <p:sp>
        <p:nvSpPr>
          <p:cNvPr id="5" name="Subtitle 2">
            <a:extLst>
              <a:ext uri="{FF2B5EF4-FFF2-40B4-BE49-F238E27FC236}">
                <a16:creationId xmlns:a16="http://schemas.microsoft.com/office/drawing/2014/main" id="{F5B252FB-6D45-433E-BF8F-1C6C982C158D}"/>
              </a:ext>
            </a:extLst>
          </p:cNvPr>
          <p:cNvSpPr txBox="1">
            <a:spLocks/>
          </p:cNvSpPr>
          <p:nvPr/>
        </p:nvSpPr>
        <p:spPr>
          <a:xfrm>
            <a:off x="370847" y="754513"/>
            <a:ext cx="11725673" cy="4656554"/>
          </a:xfrm>
          <a:prstGeom prst="rect">
            <a:avLst/>
          </a:prstGeom>
        </p:spPr>
        <p:txBody>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457200" indent="-457200" algn="l">
              <a:lnSpc>
                <a:spcPct val="80000"/>
              </a:lnSpc>
              <a:buFont typeface="Arial" panose="020B0604020202020204" pitchFamily="34" charset="0"/>
              <a:buChar char="•"/>
              <a:defRPr/>
            </a:pPr>
            <a:r>
              <a:rPr lang="en-US" dirty="0">
                <a:latin typeface="Arial" panose="020B0604020202020204" pitchFamily="34" charset="0"/>
                <a:cs typeface="Arial" panose="020B0604020202020204" pitchFamily="34" charset="0"/>
              </a:rPr>
              <a:t>In the 1980s young people identified as Casuals, Rastas, </a:t>
            </a:r>
            <a:r>
              <a:rPr lang="en-US" dirty="0" err="1">
                <a:latin typeface="Arial" panose="020B0604020202020204" pitchFamily="34" charset="0"/>
                <a:cs typeface="Arial" panose="020B0604020202020204" pitchFamily="34" charset="0"/>
              </a:rPr>
              <a:t>Sloans</a:t>
            </a:r>
            <a:r>
              <a:rPr lang="en-US" dirty="0">
                <a:latin typeface="Arial" panose="020B0604020202020204" pitchFamily="34" charset="0"/>
                <a:cs typeface="Arial" panose="020B0604020202020204" pitchFamily="34" charset="0"/>
              </a:rPr>
              <a:t>, Goths, Punks and Straights. </a:t>
            </a:r>
            <a:r>
              <a:rPr lang="en-US" dirty="0">
                <a:solidFill>
                  <a:srgbClr val="FF0000"/>
                </a:solidFill>
                <a:latin typeface="Arial" panose="020B0604020202020204" pitchFamily="34" charset="0"/>
                <a:cs typeface="Arial" panose="020B0604020202020204" pitchFamily="34" charset="0"/>
              </a:rPr>
              <a:t>How many youth sub-cultures can you identify in 2021?</a:t>
            </a:r>
          </a:p>
          <a:p>
            <a:pPr algn="l">
              <a:lnSpc>
                <a:spcPct val="80000"/>
              </a:lnSpc>
              <a:defRPr/>
            </a:pPr>
            <a:r>
              <a:rPr lang="en-US" dirty="0">
                <a:latin typeface="Arial" panose="020B0604020202020204" pitchFamily="34" charset="0"/>
                <a:cs typeface="Arial" panose="020B0604020202020204" pitchFamily="34" charset="0"/>
              </a:rPr>
              <a:t>Youth sub-cultures provide a purpose:</a:t>
            </a:r>
          </a:p>
          <a:p>
            <a:pPr marL="457200" indent="-457200" algn="l">
              <a:buFont typeface="Arial" panose="020B0604020202020204" pitchFamily="34" charset="0"/>
              <a:buChar char="•"/>
              <a:defRPr/>
            </a:pPr>
            <a:r>
              <a:rPr lang="en-US" altLang="en-US" b="1" dirty="0">
                <a:latin typeface="Arial" panose="020B0604020202020204" pitchFamily="34" charset="0"/>
                <a:cs typeface="Arial" panose="020B0604020202020204" pitchFamily="34" charset="0"/>
              </a:rPr>
              <a:t>Survival</a:t>
            </a:r>
            <a:r>
              <a:rPr lang="en-US" altLang="en-US" dirty="0">
                <a:latin typeface="Arial" panose="020B0604020202020204" pitchFamily="34" charset="0"/>
                <a:cs typeface="Arial" panose="020B0604020202020204" pitchFamily="34" charset="0"/>
              </a:rPr>
              <a:t> on journey from childhood to adulthood</a:t>
            </a:r>
          </a:p>
          <a:p>
            <a:pPr marL="457200" indent="-457200" algn="l">
              <a:buFont typeface="Arial" panose="020B0604020202020204" pitchFamily="34" charset="0"/>
              <a:buChar char="•"/>
              <a:defRPr/>
            </a:pPr>
            <a:r>
              <a:rPr lang="en-US" altLang="en-US" b="1" dirty="0">
                <a:latin typeface="Arial" panose="020B0604020202020204" pitchFamily="34" charset="0"/>
                <a:cs typeface="Arial" panose="020B0604020202020204" pitchFamily="34" charset="0"/>
              </a:rPr>
              <a:t>Class struggle </a:t>
            </a:r>
            <a:r>
              <a:rPr lang="en-US" altLang="en-US" dirty="0">
                <a:latin typeface="Arial" panose="020B0604020202020204" pitchFamily="34" charset="0"/>
                <a:cs typeface="Arial" panose="020B0604020202020204" pitchFamily="34" charset="0"/>
              </a:rPr>
              <a:t>expressed through use of style </a:t>
            </a:r>
          </a:p>
          <a:p>
            <a:pPr marL="457200" indent="-457200" algn="l">
              <a:buFont typeface="Arial" panose="020B0604020202020204" pitchFamily="34" charset="0"/>
              <a:buChar char="•"/>
              <a:defRPr/>
            </a:pPr>
            <a:r>
              <a:rPr lang="en-US" altLang="en-US" b="1" dirty="0">
                <a:latin typeface="Arial" panose="020B0604020202020204" pitchFamily="34" charset="0"/>
                <a:cs typeface="Arial" panose="020B0604020202020204" pitchFamily="34" charset="0"/>
              </a:rPr>
              <a:t>Rebellion</a:t>
            </a:r>
            <a:r>
              <a:rPr lang="en-US" altLang="en-US" dirty="0">
                <a:latin typeface="Arial" panose="020B0604020202020204" pitchFamily="34" charset="0"/>
                <a:cs typeface="Arial" panose="020B0604020202020204" pitchFamily="34" charset="0"/>
              </a:rPr>
              <a:t> through use of shock tactics </a:t>
            </a:r>
          </a:p>
          <a:p>
            <a:pPr marL="457200" indent="-457200" algn="l">
              <a:buFont typeface="Arial" panose="020B0604020202020204" pitchFamily="34" charset="0"/>
              <a:buChar char="•"/>
              <a:defRPr/>
            </a:pPr>
            <a:r>
              <a:rPr lang="en-US" altLang="en-US" dirty="0">
                <a:latin typeface="Arial" panose="020B0604020202020204" pitchFamily="34" charset="0"/>
                <a:cs typeface="Arial" panose="020B0604020202020204" pitchFamily="34" charset="0"/>
              </a:rPr>
              <a:t>Young people construct a </a:t>
            </a:r>
            <a:r>
              <a:rPr lang="en-US" altLang="en-US" b="1" dirty="0">
                <a:latin typeface="Arial" panose="020B0604020202020204" pitchFamily="34" charset="0"/>
                <a:cs typeface="Arial" panose="020B0604020202020204" pitchFamily="34" charset="0"/>
              </a:rPr>
              <a:t>new identity </a:t>
            </a:r>
            <a:r>
              <a:rPr lang="en-US" altLang="en-US" dirty="0">
                <a:latin typeface="Arial" panose="020B0604020202020204" pitchFamily="34" charset="0"/>
                <a:cs typeface="Arial" panose="020B0604020202020204" pitchFamily="34" charset="0"/>
              </a:rPr>
              <a:t>based on </a:t>
            </a:r>
          </a:p>
          <a:p>
            <a:pPr marL="971550" lvl="1" indent="-457200" algn="l">
              <a:buFont typeface="Arial" panose="020B0604020202020204" pitchFamily="34" charset="0"/>
              <a:buChar char="•"/>
              <a:defRPr/>
            </a:pPr>
            <a:r>
              <a:rPr lang="en-US" altLang="en-US" sz="2400" b="1" dirty="0">
                <a:latin typeface="Arial" panose="020B0604020202020204" pitchFamily="34" charset="0"/>
                <a:cs typeface="Arial" panose="020B0604020202020204" pitchFamily="34" charset="0"/>
              </a:rPr>
              <a:t>Stable</a:t>
            </a:r>
            <a:r>
              <a:rPr lang="en-US" altLang="en-US" sz="2400" dirty="0">
                <a:latin typeface="Arial" panose="020B0604020202020204" pitchFamily="34" charset="0"/>
                <a:cs typeface="Arial" panose="020B0604020202020204" pitchFamily="34" charset="0"/>
              </a:rPr>
              <a:t> subcultures </a:t>
            </a:r>
          </a:p>
          <a:p>
            <a:pPr marL="971550" lvl="1" indent="-457200" algn="l">
              <a:buFont typeface="Arial" panose="020B0604020202020204" pitchFamily="34" charset="0"/>
              <a:buChar char="•"/>
              <a:defRPr/>
            </a:pPr>
            <a:r>
              <a:rPr lang="en-US" altLang="en-US" sz="2400" b="1" dirty="0">
                <a:latin typeface="Arial" panose="020B0604020202020204" pitchFamily="34" charset="0"/>
                <a:cs typeface="Arial" panose="020B0604020202020204" pitchFamily="34" charset="0"/>
              </a:rPr>
              <a:t>Developing</a:t>
            </a:r>
            <a:r>
              <a:rPr lang="en-US" altLang="en-US" sz="2400" dirty="0">
                <a:latin typeface="Arial" panose="020B0604020202020204" pitchFamily="34" charset="0"/>
                <a:cs typeface="Arial" panose="020B0604020202020204" pitchFamily="34" charset="0"/>
              </a:rPr>
              <a:t> subcultures </a:t>
            </a:r>
          </a:p>
          <a:p>
            <a:pPr marL="971550" lvl="1" indent="-457200" algn="l">
              <a:buFont typeface="Arial" panose="020B0604020202020204" pitchFamily="34" charset="0"/>
              <a:buChar char="•"/>
              <a:defRPr/>
            </a:pPr>
            <a:r>
              <a:rPr lang="en-US" altLang="en-US" sz="2400" b="1" dirty="0">
                <a:latin typeface="Arial" panose="020B0604020202020204" pitchFamily="34" charset="0"/>
                <a:cs typeface="Arial" panose="020B0604020202020204" pitchFamily="34" charset="0"/>
              </a:rPr>
              <a:t>Counter</a:t>
            </a:r>
            <a:r>
              <a:rPr lang="en-US" altLang="en-US" sz="2400" dirty="0">
                <a:latin typeface="Arial" panose="020B0604020202020204" pitchFamily="34" charset="0"/>
                <a:cs typeface="Arial" panose="020B0604020202020204" pitchFamily="34" charset="0"/>
              </a:rPr>
              <a:t> cultures</a:t>
            </a:r>
          </a:p>
          <a:p>
            <a:pPr marL="514350" indent="-457200" algn="l">
              <a:buFont typeface="Arial" panose="020B0604020202020204" pitchFamily="34" charset="0"/>
              <a:buChar char="•"/>
              <a:defRPr/>
            </a:pPr>
            <a:r>
              <a:rPr lang="en-US" altLang="en-US" dirty="0">
                <a:latin typeface="Arial" panose="020B0604020202020204" pitchFamily="34" charset="0"/>
                <a:cs typeface="Arial" panose="020B0604020202020204" pitchFamily="34" charset="0"/>
              </a:rPr>
              <a:t>They go through a process of Identity formation – diffusion, foreclosure, moratorium, achievement (Marcia, 1980)</a:t>
            </a:r>
          </a:p>
          <a:p>
            <a:pPr marL="457200" indent="-457200">
              <a:lnSpc>
                <a:spcPct val="80000"/>
              </a:lnSpc>
              <a:buFont typeface="Arial" panose="020B0604020202020204" pitchFamily="34" charset="0"/>
              <a:buChar char="•"/>
              <a:defRPr/>
            </a:pPr>
            <a:endParaRPr lang="en-US" sz="2400" dirty="0">
              <a:solidFill>
                <a:srgbClr val="FF0000"/>
              </a:solidFill>
            </a:endParaRPr>
          </a:p>
          <a:p>
            <a:pPr>
              <a:lnSpc>
                <a:spcPct val="80000"/>
              </a:lnSpc>
              <a:defRPr/>
            </a:pPr>
            <a:endParaRPr lang="en-US" sz="2400" dirty="0">
              <a:solidFill>
                <a:srgbClr val="FF0000"/>
              </a:solidFill>
            </a:endParaRPr>
          </a:p>
          <a:p>
            <a:pPr marL="342900" indent="-342900" algn="l">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26074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0848" y="155791"/>
            <a:ext cx="10515600" cy="598722"/>
          </a:xfrm>
        </p:spPr>
        <p:txBody>
          <a:bodyPr/>
          <a:lstStyle/>
          <a:p>
            <a:r>
              <a:rPr lang="en-US" sz="3200" dirty="0"/>
              <a:t>Sub-group as meaning making</a:t>
            </a:r>
            <a:endParaRPr lang="en-GB" sz="3200" dirty="0"/>
          </a:p>
        </p:txBody>
      </p:sp>
      <p:sp>
        <p:nvSpPr>
          <p:cNvPr id="5" name="Subtitle 2">
            <a:extLst>
              <a:ext uri="{FF2B5EF4-FFF2-40B4-BE49-F238E27FC236}">
                <a16:creationId xmlns:a16="http://schemas.microsoft.com/office/drawing/2014/main" id="{F5B252FB-6D45-433E-BF8F-1C6C982C158D}"/>
              </a:ext>
            </a:extLst>
          </p:cNvPr>
          <p:cNvSpPr txBox="1">
            <a:spLocks/>
          </p:cNvSpPr>
          <p:nvPr/>
        </p:nvSpPr>
        <p:spPr>
          <a:xfrm>
            <a:off x="370847" y="754513"/>
            <a:ext cx="11725673" cy="4656554"/>
          </a:xfrm>
          <a:prstGeom prst="rect">
            <a:avLst/>
          </a:prstGeom>
        </p:spPr>
        <p:txBody>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Arial" panose="020B0604020202020204" pitchFamily="34" charset="0"/>
              <a:buChar char="•"/>
              <a:defRPr/>
            </a:pPr>
            <a:r>
              <a:rPr lang="en-US" altLang="en-US" sz="2400" b="1" dirty="0">
                <a:latin typeface="Arial" panose="020B0604020202020204" pitchFamily="34" charset="0"/>
                <a:cs typeface="Arial" panose="020B0604020202020204" pitchFamily="34" charset="0"/>
              </a:rPr>
              <a:t>Subgroup (not subculture)</a:t>
            </a:r>
            <a:r>
              <a:rPr lang="en-US" altLang="en-US" sz="2400" dirty="0">
                <a:latin typeface="Arial" panose="020B0604020202020204" pitchFamily="34" charset="0"/>
                <a:cs typeface="Arial" panose="020B0604020202020204" pitchFamily="34" charset="0"/>
              </a:rPr>
              <a:t> based on vocation, hobby, or special skills, that, provide patterns of </a:t>
            </a:r>
            <a:r>
              <a:rPr lang="en-US" altLang="en-US" sz="2400" dirty="0" err="1">
                <a:latin typeface="Arial" panose="020B0604020202020204" pitchFamily="34" charset="0"/>
                <a:cs typeface="Arial" panose="020B0604020202020204" pitchFamily="34" charset="0"/>
              </a:rPr>
              <a:t>behaviour</a:t>
            </a:r>
            <a:r>
              <a:rPr lang="en-US" altLang="en-US" sz="2400" dirty="0">
                <a:latin typeface="Arial" panose="020B0604020202020204" pitchFamily="34" charset="0"/>
                <a:cs typeface="Arial" panose="020B0604020202020204" pitchFamily="34" charset="0"/>
              </a:rPr>
              <a:t> and values (</a:t>
            </a:r>
            <a:r>
              <a:rPr lang="en-US" altLang="en-US" sz="2400" dirty="0" err="1">
                <a:latin typeface="Arial" panose="020B0604020202020204" pitchFamily="34" charset="0"/>
                <a:cs typeface="Arial" panose="020B0604020202020204" pitchFamily="34" charset="0"/>
              </a:rPr>
              <a:t>Jandt</a:t>
            </a:r>
            <a:r>
              <a:rPr lang="en-US" altLang="en-US" sz="2400" dirty="0">
                <a:latin typeface="Arial" panose="020B0604020202020204" pitchFamily="34" charset="0"/>
                <a:cs typeface="Arial" panose="020B0604020202020204" pitchFamily="34" charset="0"/>
              </a:rPr>
              <a:t>, 2007)</a:t>
            </a:r>
          </a:p>
          <a:p>
            <a:pPr marL="342900" indent="-342900" algn="l">
              <a:buFont typeface="Arial" panose="020B0604020202020204" pitchFamily="34" charset="0"/>
              <a:buChar char="•"/>
              <a:defRPr/>
            </a:pPr>
            <a:r>
              <a:rPr lang="en-US" altLang="en-US" sz="2400" b="1" dirty="0">
                <a:latin typeface="Arial" panose="020B0604020202020204" pitchFamily="34" charset="0"/>
                <a:cs typeface="Arial" panose="020B0604020202020204" pitchFamily="34" charset="0"/>
              </a:rPr>
              <a:t>Argot - </a:t>
            </a:r>
            <a:r>
              <a:rPr lang="en-US" altLang="en-US" sz="2400" dirty="0">
                <a:latin typeface="Arial" panose="020B0604020202020204" pitchFamily="34" charset="0"/>
                <a:cs typeface="Arial" panose="020B0604020202020204" pitchFamily="34" charset="0"/>
              </a:rPr>
              <a:t>the vocabulary of a subgroup, part of the identity and establishes the boundary of the subgroup. Sometimes reclaim previously abusive terms. So much more than slang!</a:t>
            </a:r>
          </a:p>
          <a:p>
            <a:pPr marL="342900" indent="-342900" algn="l">
              <a:buFont typeface="Arial" panose="020B0604020202020204" pitchFamily="34" charset="0"/>
              <a:buChar char="•"/>
              <a:defRPr/>
            </a:pPr>
            <a:r>
              <a:rPr lang="en-US" altLang="en-US" sz="2400" dirty="0">
                <a:solidFill>
                  <a:srgbClr val="00B0F0"/>
                </a:solidFill>
                <a:latin typeface="Arial" panose="020B0604020202020204" pitchFamily="34" charset="0"/>
                <a:cs typeface="Arial" panose="020B0604020202020204" pitchFamily="34" charset="0"/>
              </a:rPr>
              <a:t>What argot did you share as a young person?</a:t>
            </a:r>
          </a:p>
          <a:p>
            <a:pPr marL="342900" indent="-342900" algn="l">
              <a:buFont typeface="Arial" panose="020B0604020202020204" pitchFamily="34" charset="0"/>
              <a:buChar char="•"/>
              <a:defRPr/>
            </a:pPr>
            <a:r>
              <a:rPr lang="en-US" altLang="en-US" sz="2400" dirty="0">
                <a:solidFill>
                  <a:srgbClr val="FF0000"/>
                </a:solidFill>
                <a:latin typeface="Arial" panose="020B0604020202020204" pitchFamily="34" charset="0"/>
                <a:cs typeface="Arial" panose="020B0604020202020204" pitchFamily="34" charset="0"/>
                <a:hlinkClick r:id="rId2"/>
              </a:rPr>
              <a:t>https://youtu.be/ROtxoLM_olw</a:t>
            </a:r>
            <a:endParaRPr lang="en-US" altLang="en-US" sz="2400" dirty="0">
              <a:solidFill>
                <a:srgbClr val="FF0000"/>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defRPr/>
            </a:pPr>
            <a:r>
              <a:rPr lang="en-US" sz="2400" dirty="0">
                <a:latin typeface="Arial" panose="020B0604020202020204" pitchFamily="34" charset="0"/>
                <a:cs typeface="Arial" panose="020B0604020202020204" pitchFamily="34" charset="0"/>
              </a:rPr>
              <a:t>Offer </a:t>
            </a:r>
            <a:r>
              <a:rPr lang="en-US" sz="2400" b="1" dirty="0">
                <a:latin typeface="Arial" panose="020B0604020202020204" pitchFamily="34" charset="0"/>
                <a:cs typeface="Arial" panose="020B0604020202020204" pitchFamily="34" charset="0"/>
              </a:rPr>
              <a:t>solutions</a:t>
            </a:r>
            <a:r>
              <a:rPr lang="en-US" sz="2400" dirty="0">
                <a:latin typeface="Arial" panose="020B0604020202020204" pitchFamily="34" charset="0"/>
                <a:cs typeface="Arial" panose="020B0604020202020204" pitchFamily="34" charset="0"/>
              </a:rPr>
              <a:t> to certain structural problems collectively experienced; often class problems experienced generationally. </a:t>
            </a:r>
          </a:p>
          <a:p>
            <a:pPr marL="342900" indent="-342900" algn="l">
              <a:buFont typeface="Arial" panose="020B0604020202020204" pitchFamily="34" charset="0"/>
              <a:buChar char="•"/>
              <a:defRPr/>
            </a:pPr>
            <a:r>
              <a:rPr lang="en-US" sz="2400" dirty="0">
                <a:latin typeface="Arial" panose="020B0604020202020204" pitchFamily="34" charset="0"/>
                <a:cs typeface="Arial" panose="020B0604020202020204" pitchFamily="34" charset="0"/>
              </a:rPr>
              <a:t>They offer an </a:t>
            </a:r>
            <a:r>
              <a:rPr lang="en-US" sz="2400" b="1" dirty="0">
                <a:latin typeface="Arial" panose="020B0604020202020204" pitchFamily="34" charset="0"/>
                <a:cs typeface="Arial" panose="020B0604020202020204" pitchFamily="34" charset="0"/>
              </a:rPr>
              <a:t>achieved identity </a:t>
            </a:r>
            <a:r>
              <a:rPr lang="en-US" sz="2400" dirty="0">
                <a:latin typeface="Arial" panose="020B0604020202020204" pitchFamily="34" charset="0"/>
                <a:cs typeface="Arial" panose="020B0604020202020204" pitchFamily="34" charset="0"/>
              </a:rPr>
              <a:t>outside the ascribed identity offered by work, home or school. </a:t>
            </a:r>
          </a:p>
          <a:p>
            <a:pPr marL="342900" indent="-342900" algn="l">
              <a:buFont typeface="Arial" panose="020B0604020202020204" pitchFamily="34" charset="0"/>
              <a:buChar char="•"/>
              <a:defRPr/>
            </a:pPr>
            <a:r>
              <a:rPr lang="en-US" sz="2400" dirty="0">
                <a:latin typeface="Arial" panose="020B0604020202020204" pitchFamily="34" charset="0"/>
                <a:cs typeface="Arial" panose="020B0604020202020204" pitchFamily="34" charset="0"/>
              </a:rPr>
              <a:t>An alternative form of </a:t>
            </a:r>
            <a:r>
              <a:rPr lang="en-US" sz="2400" b="1" dirty="0">
                <a:latin typeface="Arial" panose="020B0604020202020204" pitchFamily="34" charset="0"/>
                <a:cs typeface="Arial" panose="020B0604020202020204" pitchFamily="34" charset="0"/>
              </a:rPr>
              <a:t>social reality </a:t>
            </a:r>
            <a:r>
              <a:rPr lang="en-US" sz="2400" dirty="0">
                <a:latin typeface="Arial" panose="020B0604020202020204" pitchFamily="34" charset="0"/>
                <a:cs typeface="Arial" panose="020B0604020202020204" pitchFamily="34" charset="0"/>
              </a:rPr>
              <a:t>and a meaningful way of life during leisure, removed from the instrumental world of work or school (Brake,1985).</a:t>
            </a:r>
          </a:p>
          <a:p>
            <a:pPr marL="342900" indent="-342900" algn="l">
              <a:buFont typeface="Arial" panose="020B0604020202020204" pitchFamily="34" charset="0"/>
              <a:buChar char="•"/>
              <a:defRPr/>
            </a:pPr>
            <a:endParaRPr lang="en-US" altLang="en-US" sz="2400" dirty="0">
              <a:solidFill>
                <a:srgbClr val="FF0000"/>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defRPr/>
            </a:pPr>
            <a:endParaRPr lang="en-US" altLang="en-US" sz="2400" dirty="0">
              <a:latin typeface="Arial" panose="020B0604020202020204" pitchFamily="34" charset="0"/>
              <a:cs typeface="Arial" panose="020B0604020202020204" pitchFamily="34" charset="0"/>
            </a:endParaRPr>
          </a:p>
          <a:p>
            <a:pPr algn="l">
              <a:lnSpc>
                <a:spcPct val="80000"/>
              </a:lnSpc>
              <a:defRPr/>
            </a:pPr>
            <a:endParaRPr lang="en-US" sz="2400" dirty="0">
              <a:solidFill>
                <a:srgbClr val="FF0000"/>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40671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0848" y="155791"/>
            <a:ext cx="10515600" cy="598722"/>
          </a:xfrm>
        </p:spPr>
        <p:txBody>
          <a:bodyPr/>
          <a:lstStyle/>
          <a:p>
            <a:r>
              <a:rPr lang="en-US" sz="3200" dirty="0"/>
              <a:t>Generation Z – values, historical events, priorities, social problems (2001+)</a:t>
            </a:r>
            <a:endParaRPr lang="en-GB" sz="3200" dirty="0"/>
          </a:p>
        </p:txBody>
      </p:sp>
      <p:sp>
        <p:nvSpPr>
          <p:cNvPr id="5" name="Subtitle 2">
            <a:extLst>
              <a:ext uri="{FF2B5EF4-FFF2-40B4-BE49-F238E27FC236}">
                <a16:creationId xmlns:a16="http://schemas.microsoft.com/office/drawing/2014/main" id="{F5B252FB-6D45-433E-BF8F-1C6C982C158D}"/>
              </a:ext>
            </a:extLst>
          </p:cNvPr>
          <p:cNvSpPr txBox="1">
            <a:spLocks/>
          </p:cNvSpPr>
          <p:nvPr/>
        </p:nvSpPr>
        <p:spPr>
          <a:xfrm>
            <a:off x="370848" y="1316373"/>
            <a:ext cx="11725673" cy="4656554"/>
          </a:xfrm>
          <a:prstGeom prst="rect">
            <a:avLst/>
          </a:prstGeom>
        </p:spPr>
        <p:txBody>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Arial" panose="020B0604020202020204" pitchFamily="34" charset="0"/>
              <a:buChar char="•"/>
            </a:pPr>
            <a:r>
              <a:rPr lang="en-US" altLang="en-US" sz="2400" dirty="0">
                <a:latin typeface="Arial" panose="020B0604020202020204" pitchFamily="34" charset="0"/>
                <a:cs typeface="Arial" panose="020B0604020202020204" pitchFamily="34" charset="0"/>
              </a:rPr>
              <a:t>Latch key kids, blended families </a:t>
            </a:r>
          </a:p>
          <a:p>
            <a:pPr marL="342900" indent="-342900" algn="l">
              <a:buFont typeface="Arial" panose="020B0604020202020204" pitchFamily="34" charset="0"/>
              <a:buChar char="•"/>
            </a:pPr>
            <a:r>
              <a:rPr lang="en-US" altLang="en-US" sz="2400" dirty="0">
                <a:latin typeface="Arial" panose="020B0604020202020204" pitchFamily="34" charset="0"/>
                <a:cs typeface="Arial" panose="020B0604020202020204" pitchFamily="34" charset="0"/>
              </a:rPr>
              <a:t>Media and technology is everything, no handwriting more typing, staying connected is essential, zero tolerance for delays. Consumer and creator roles are blurring. Reality is no longer real. (Perspectives) Multitasking is a way of life, online dating, instant messaging</a:t>
            </a:r>
          </a:p>
          <a:p>
            <a:pPr marL="342900" indent="-342900" algn="l">
              <a:buFont typeface="Arial" panose="020B0604020202020204" pitchFamily="34" charset="0"/>
              <a:buChar char="•"/>
            </a:pPr>
            <a:r>
              <a:rPr lang="en-US" altLang="en-US" sz="2400" dirty="0">
                <a:latin typeface="Arial" panose="020B0604020202020204" pitchFamily="34" charset="0"/>
                <a:cs typeface="Arial" panose="020B0604020202020204" pitchFamily="34" charset="0"/>
              </a:rPr>
              <a:t>More time doing homework and housework and less time watching TV</a:t>
            </a:r>
          </a:p>
          <a:p>
            <a:pPr marL="342900" indent="-342900" algn="l">
              <a:buFont typeface="Arial" panose="020B0604020202020204" pitchFamily="34" charset="0"/>
              <a:buChar char="•"/>
            </a:pPr>
            <a:r>
              <a:rPr lang="en-US" altLang="en-US" sz="2400" dirty="0">
                <a:latin typeface="Arial" panose="020B0604020202020204" pitchFamily="34" charset="0"/>
                <a:cs typeface="Arial" panose="020B0604020202020204" pitchFamily="34" charset="0"/>
              </a:rPr>
              <a:t>Terrorism, First black President, worst economy Since 1930’s, Immigration, social media crazes, climate change, covid pandemic</a:t>
            </a:r>
          </a:p>
          <a:p>
            <a:pPr marL="342900" indent="-342900" algn="l">
              <a:buFont typeface="Arial" panose="020B0604020202020204" pitchFamily="34" charset="0"/>
              <a:buChar char="•"/>
            </a:pPr>
            <a:r>
              <a:rPr lang="en-US" altLang="en-US" sz="2400" dirty="0">
                <a:latin typeface="Arial" panose="020B0604020202020204" pitchFamily="34" charset="0"/>
                <a:cs typeface="Arial" panose="020B0604020202020204" pitchFamily="34" charset="0"/>
              </a:rPr>
              <a:t>Poor interpersonal skills &amp; listeners, technology infused, highly intelligent &amp; self-directed, not interested in “team,” sensitive to environment &amp; finances.</a:t>
            </a:r>
          </a:p>
          <a:p>
            <a:pPr marL="342900" indent="-342900" algn="l">
              <a:buFont typeface="Arial" panose="020B0604020202020204" pitchFamily="34" charset="0"/>
              <a:buChar char="•"/>
            </a:pPr>
            <a:r>
              <a:rPr lang="en-US" altLang="en-US" dirty="0">
                <a:solidFill>
                  <a:srgbClr val="00B0F0"/>
                </a:solidFill>
                <a:latin typeface="Arial" panose="020B0604020202020204" pitchFamily="34" charset="0"/>
                <a:cs typeface="Arial" panose="020B0604020202020204" pitchFamily="34" charset="0"/>
              </a:rPr>
              <a:t>Have I missed any?</a:t>
            </a:r>
            <a:endParaRPr lang="en-US" altLang="en-US" sz="2400" dirty="0">
              <a:solidFill>
                <a:srgbClr val="00B0F0"/>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defRPr/>
            </a:pPr>
            <a:endParaRPr lang="en-US" altLang="en-US" sz="2400" dirty="0">
              <a:solidFill>
                <a:srgbClr val="FF0000"/>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defRPr/>
            </a:pPr>
            <a:endParaRPr lang="en-US" altLang="en-US" sz="2400" dirty="0">
              <a:latin typeface="Arial" panose="020B0604020202020204" pitchFamily="34" charset="0"/>
              <a:cs typeface="Arial" panose="020B0604020202020204" pitchFamily="34" charset="0"/>
            </a:endParaRPr>
          </a:p>
          <a:p>
            <a:pPr algn="l">
              <a:lnSpc>
                <a:spcPct val="80000"/>
              </a:lnSpc>
              <a:defRPr/>
            </a:pPr>
            <a:endParaRPr lang="en-US" sz="2400" dirty="0">
              <a:solidFill>
                <a:srgbClr val="FF0000"/>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778283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0848" y="155791"/>
            <a:ext cx="10515600" cy="598722"/>
          </a:xfrm>
        </p:spPr>
        <p:txBody>
          <a:bodyPr/>
          <a:lstStyle/>
          <a:p>
            <a:r>
              <a:rPr lang="en-US" sz="3200" dirty="0"/>
              <a:t>Needs ….. </a:t>
            </a:r>
            <a:endParaRPr lang="en-GB" sz="3200" dirty="0"/>
          </a:p>
        </p:txBody>
      </p:sp>
      <p:sp>
        <p:nvSpPr>
          <p:cNvPr id="5" name="Subtitle 2">
            <a:extLst>
              <a:ext uri="{FF2B5EF4-FFF2-40B4-BE49-F238E27FC236}">
                <a16:creationId xmlns:a16="http://schemas.microsoft.com/office/drawing/2014/main" id="{F5B252FB-6D45-433E-BF8F-1C6C982C158D}"/>
              </a:ext>
            </a:extLst>
          </p:cNvPr>
          <p:cNvSpPr txBox="1">
            <a:spLocks/>
          </p:cNvSpPr>
          <p:nvPr/>
        </p:nvSpPr>
        <p:spPr>
          <a:xfrm>
            <a:off x="35810" y="834755"/>
            <a:ext cx="7371446" cy="4656554"/>
          </a:xfrm>
          <a:prstGeom prst="rect">
            <a:avLst/>
          </a:prstGeom>
        </p:spPr>
        <p:txBody>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Arial" panose="020B0604020202020204" pitchFamily="34" charset="0"/>
              <a:buChar char="•"/>
            </a:pPr>
            <a:r>
              <a:rPr lang="en-US" altLang="en-US" sz="2200" dirty="0">
                <a:latin typeface="Arial" panose="020B0604020202020204" pitchFamily="34" charset="0"/>
                <a:cs typeface="Arial" panose="020B0604020202020204" pitchFamily="34" charset="0"/>
              </a:rPr>
              <a:t>Online risks - bullying, grooming, FOMO, airbrushing</a:t>
            </a:r>
          </a:p>
          <a:p>
            <a:pPr marL="342900" indent="-342900" algn="l">
              <a:buFont typeface="Arial" panose="020B0604020202020204" pitchFamily="34" charset="0"/>
              <a:buChar char="•"/>
            </a:pPr>
            <a:r>
              <a:rPr lang="en-US" altLang="en-US" sz="2200" dirty="0">
                <a:latin typeface="Arial" panose="020B0604020202020204" pitchFamily="34" charset="0"/>
                <a:cs typeface="Arial" panose="020B0604020202020204" pitchFamily="34" charset="0"/>
              </a:rPr>
              <a:t>Poor mental health, self esteem, self image, peer pressure</a:t>
            </a:r>
          </a:p>
          <a:p>
            <a:pPr marL="342900" indent="-342900" algn="l">
              <a:buFont typeface="Arial" panose="020B0604020202020204" pitchFamily="34" charset="0"/>
              <a:buChar char="•"/>
            </a:pPr>
            <a:r>
              <a:rPr lang="en-US" altLang="en-US" sz="2200" dirty="0">
                <a:latin typeface="Arial" panose="020B0604020202020204" pitchFamily="34" charset="0"/>
                <a:cs typeface="Arial" panose="020B0604020202020204" pitchFamily="34" charset="0"/>
              </a:rPr>
              <a:t>Poor education and unemployment, SEN, ESOL</a:t>
            </a:r>
          </a:p>
          <a:p>
            <a:pPr marL="342900" indent="-342900" algn="l">
              <a:buFont typeface="Arial" panose="020B0604020202020204" pitchFamily="34" charset="0"/>
              <a:buChar char="•"/>
            </a:pPr>
            <a:r>
              <a:rPr lang="en-US" altLang="en-US" sz="2200" dirty="0">
                <a:latin typeface="Arial" panose="020B0604020202020204" pitchFamily="34" charset="0"/>
                <a:cs typeface="Arial" panose="020B0604020202020204" pitchFamily="34" charset="0"/>
              </a:rPr>
              <a:t>Vulnerable to be victims of crime yet perceived as perpetrators – violence, county lines, sexual exploitation, crime, smoking, alcohol and drug use, child protection</a:t>
            </a:r>
          </a:p>
          <a:p>
            <a:pPr marL="342900" indent="-342900" algn="l">
              <a:buFont typeface="Arial" panose="020B0604020202020204" pitchFamily="34" charset="0"/>
              <a:buChar char="•"/>
            </a:pPr>
            <a:r>
              <a:rPr lang="en-US" altLang="en-US" sz="2200" dirty="0">
                <a:latin typeface="Arial" panose="020B0604020202020204" pitchFamily="34" charset="0"/>
                <a:cs typeface="Arial" panose="020B0604020202020204" pitchFamily="34" charset="0"/>
              </a:rPr>
              <a:t>Poverty, housing, family breakdown, domestic violence, foodbanks</a:t>
            </a:r>
          </a:p>
          <a:p>
            <a:pPr marL="342900" indent="-342900" algn="l">
              <a:buFont typeface="Arial" panose="020B0604020202020204" pitchFamily="34" charset="0"/>
              <a:buChar char="•"/>
            </a:pPr>
            <a:r>
              <a:rPr lang="en-US" altLang="en-US" sz="2200" dirty="0">
                <a:latin typeface="Arial" panose="020B0604020202020204" pitchFamily="34" charset="0"/>
                <a:cs typeface="Arial" panose="020B0604020202020204" pitchFamily="34" charset="0"/>
              </a:rPr>
              <a:t>Racism, disability, structural oppression and        political disenfranchisement, low aspiration,              climate change, fear of authority, </a:t>
            </a:r>
            <a:r>
              <a:rPr lang="en-US" altLang="en-US" sz="2200" dirty="0" err="1">
                <a:latin typeface="Arial" panose="020B0604020202020204" pitchFamily="34" charset="0"/>
                <a:cs typeface="Arial" panose="020B0604020202020204" pitchFamily="34" charset="0"/>
              </a:rPr>
              <a:t>defence</a:t>
            </a:r>
            <a:r>
              <a:rPr lang="en-US" altLang="en-US" sz="2200" dirty="0">
                <a:latin typeface="Arial" panose="020B0604020202020204" pitchFamily="34" charset="0"/>
                <a:cs typeface="Arial" panose="020B0604020202020204" pitchFamily="34" charset="0"/>
              </a:rPr>
              <a:t> me</a:t>
            </a:r>
            <a:r>
              <a:rPr lang="en-GB" altLang="en-US" sz="2200" dirty="0" err="1">
                <a:latin typeface="Arial" panose="020B0604020202020204" pitchFamily="34" charset="0"/>
                <a:cs typeface="Arial" panose="020B0604020202020204" pitchFamily="34" charset="0"/>
              </a:rPr>
              <a:t>chanisms</a:t>
            </a:r>
            <a:endParaRPr lang="en-GB" altLang="en-US" sz="2200"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US" altLang="en-US" sz="2200" dirty="0">
                <a:latin typeface="Arial" panose="020B0604020202020204" pitchFamily="34" charset="0"/>
                <a:cs typeface="Arial" panose="020B0604020202020204" pitchFamily="34" charset="0"/>
              </a:rPr>
              <a:t>Labels – socially excluded, disadvantaged, marginalized, disaffected, at-risk</a:t>
            </a:r>
          </a:p>
          <a:p>
            <a:pPr marL="342900" indent="-342900" algn="l">
              <a:buFont typeface="Arial" panose="020B0604020202020204" pitchFamily="34" charset="0"/>
              <a:buChar char="•"/>
              <a:defRPr/>
            </a:pPr>
            <a:endParaRPr lang="en-US" altLang="en-US" sz="2200" dirty="0">
              <a:solidFill>
                <a:srgbClr val="FF0000"/>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defRPr/>
            </a:pPr>
            <a:endParaRPr lang="en-US" altLang="en-US" sz="2200" dirty="0">
              <a:latin typeface="Arial" panose="020B0604020202020204" pitchFamily="34" charset="0"/>
              <a:cs typeface="Arial" panose="020B0604020202020204" pitchFamily="34" charset="0"/>
            </a:endParaRPr>
          </a:p>
          <a:p>
            <a:pPr algn="l">
              <a:lnSpc>
                <a:spcPct val="80000"/>
              </a:lnSpc>
              <a:defRPr/>
            </a:pPr>
            <a:endParaRPr lang="en-US" sz="2200" dirty="0">
              <a:solidFill>
                <a:srgbClr val="FF0000"/>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pic>
        <p:nvPicPr>
          <p:cNvPr id="4" name="Picture 1">
            <a:extLst>
              <a:ext uri="{FF2B5EF4-FFF2-40B4-BE49-F238E27FC236}">
                <a16:creationId xmlns:a16="http://schemas.microsoft.com/office/drawing/2014/main" id="{2209358B-5C75-4850-B3CD-8BE6D316E4D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161814" y="3163032"/>
            <a:ext cx="4994376" cy="28184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a:extLst>
              <a:ext uri="{FF2B5EF4-FFF2-40B4-BE49-F238E27FC236}">
                <a16:creationId xmlns:a16="http://schemas.microsoft.com/office/drawing/2014/main" id="{882DAFE2-D4F2-4E9D-A9E3-E2E936EFB9B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812912" y="155791"/>
            <a:ext cx="2270125" cy="2268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1600D359-5A33-48C9-8BD0-648BEC8CB417}"/>
              </a:ext>
            </a:extLst>
          </p:cNvPr>
          <p:cNvSpPr txBox="1"/>
          <p:nvPr/>
        </p:nvSpPr>
        <p:spPr>
          <a:xfrm>
            <a:off x="7805011" y="2609014"/>
            <a:ext cx="6097978" cy="584775"/>
          </a:xfrm>
          <a:prstGeom prst="rect">
            <a:avLst/>
          </a:prstGeom>
          <a:noFill/>
        </p:spPr>
        <p:txBody>
          <a:bodyPr wrap="square">
            <a:spAutoFit/>
          </a:bodyPr>
          <a:lstStyle/>
          <a:p>
            <a:r>
              <a:rPr lang="en-US" sz="3200" b="1" dirty="0">
                <a:latin typeface="Arial" panose="020B0604020202020204" pitchFamily="34" charset="0"/>
                <a:cs typeface="Arial" panose="020B0604020202020204" pitchFamily="34" charset="0"/>
              </a:rPr>
              <a:t>and interventions</a:t>
            </a:r>
            <a:endParaRPr lang="en-GB"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33251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0848" y="155791"/>
            <a:ext cx="10515600" cy="598722"/>
          </a:xfrm>
        </p:spPr>
        <p:txBody>
          <a:bodyPr/>
          <a:lstStyle/>
          <a:p>
            <a:r>
              <a:rPr lang="en-US" sz="3200" dirty="0"/>
              <a:t>Deficit narrative – located in poverty or education</a:t>
            </a:r>
            <a:endParaRPr lang="en-GB" sz="3200" dirty="0"/>
          </a:p>
        </p:txBody>
      </p:sp>
      <p:sp>
        <p:nvSpPr>
          <p:cNvPr id="5" name="Subtitle 2">
            <a:extLst>
              <a:ext uri="{FF2B5EF4-FFF2-40B4-BE49-F238E27FC236}">
                <a16:creationId xmlns:a16="http://schemas.microsoft.com/office/drawing/2014/main" id="{F5B252FB-6D45-433E-BF8F-1C6C982C158D}"/>
              </a:ext>
            </a:extLst>
          </p:cNvPr>
          <p:cNvSpPr txBox="1">
            <a:spLocks/>
          </p:cNvSpPr>
          <p:nvPr/>
        </p:nvSpPr>
        <p:spPr>
          <a:xfrm>
            <a:off x="233163" y="1518913"/>
            <a:ext cx="11958837" cy="4656554"/>
          </a:xfrm>
          <a:prstGeom prst="rect">
            <a:avLst/>
          </a:prstGeom>
        </p:spPr>
        <p:txBody>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171450" indent="-171450" algn="l">
              <a:buFont typeface="Arial" panose="020B0604020202020204" pitchFamily="34" charset="0"/>
              <a:buChar char="•"/>
              <a:defRPr/>
            </a:pPr>
            <a:r>
              <a:rPr lang="en-GB" sz="2000" dirty="0">
                <a:latin typeface="Arial" panose="020B0604020202020204" pitchFamily="34" charset="0"/>
                <a:cs typeface="Arial" panose="020B0604020202020204" pitchFamily="34" charset="0"/>
              </a:rPr>
              <a:t>‘</a:t>
            </a:r>
            <a:r>
              <a:rPr lang="en-GB" sz="2000" b="1" dirty="0">
                <a:latin typeface="Arial" panose="020B0604020202020204" pitchFamily="34" charset="0"/>
                <a:cs typeface="Arial" panose="020B0604020202020204" pitchFamily="34" charset="0"/>
              </a:rPr>
              <a:t>Social exclusion</a:t>
            </a:r>
            <a:r>
              <a:rPr lang="en-GB" sz="2000" dirty="0">
                <a:latin typeface="Arial" panose="020B0604020202020204" pitchFamily="34" charset="0"/>
                <a:cs typeface="Arial" panose="020B0604020202020204" pitchFamily="34" charset="0"/>
              </a:rPr>
              <a:t>’ became a key policy to tackle those not in education, employment and training (NEET) to tackle individual failings of transitions, rather than structural barriers (Fergusson, 2004). </a:t>
            </a:r>
          </a:p>
          <a:p>
            <a:pPr marL="171450" indent="-171450" algn="l">
              <a:buFont typeface="Arial" panose="020B0604020202020204" pitchFamily="34" charset="0"/>
              <a:buChar char="•"/>
              <a:defRPr/>
            </a:pPr>
            <a:r>
              <a:rPr lang="en-GB" sz="2000" b="1" dirty="0">
                <a:latin typeface="Arial" panose="020B0604020202020204" pitchFamily="34" charset="0"/>
                <a:cs typeface="Arial" panose="020B0604020202020204" pitchFamily="34" charset="0"/>
              </a:rPr>
              <a:t>Disadvantage</a:t>
            </a:r>
            <a:r>
              <a:rPr lang="en-GB" sz="2000" dirty="0">
                <a:latin typeface="Arial" panose="020B0604020202020204" pitchFamily="34" charset="0"/>
                <a:cs typeface="Arial" panose="020B0604020202020204" pitchFamily="34" charset="0"/>
              </a:rPr>
              <a:t> recognises it is not a level playing field and fate of the family, poverty or community you are born into is passed through generations (</a:t>
            </a:r>
            <a:r>
              <a:rPr lang="en-GB" sz="2000" dirty="0" err="1">
                <a:latin typeface="Arial" panose="020B0604020202020204" pitchFamily="34" charset="0"/>
                <a:cs typeface="Arial" panose="020B0604020202020204" pitchFamily="34" charset="0"/>
              </a:rPr>
              <a:t>Lareasu</a:t>
            </a:r>
            <a:r>
              <a:rPr lang="en-GB" sz="2000" dirty="0">
                <a:latin typeface="Arial" panose="020B0604020202020204" pitchFamily="34" charset="0"/>
                <a:cs typeface="Arial" panose="020B0604020202020204" pitchFamily="34" charset="0"/>
              </a:rPr>
              <a:t>, 2002) </a:t>
            </a:r>
          </a:p>
          <a:p>
            <a:pPr marL="171450" indent="-171450" algn="l">
              <a:buFont typeface="Arial" panose="020B0604020202020204" pitchFamily="34" charset="0"/>
              <a:buChar char="•"/>
              <a:defRPr/>
            </a:pPr>
            <a:r>
              <a:rPr lang="en-GB" sz="2000" b="1" dirty="0">
                <a:latin typeface="Arial" panose="020B0604020202020204" pitchFamily="34" charset="0"/>
                <a:cs typeface="Arial" panose="020B0604020202020204" pitchFamily="34" charset="0"/>
              </a:rPr>
              <a:t>Marginalisation</a:t>
            </a:r>
            <a:r>
              <a:rPr lang="en-GB" sz="2000" dirty="0">
                <a:latin typeface="Arial" panose="020B0604020202020204" pitchFamily="34" charset="0"/>
                <a:cs typeface="Arial" panose="020B0604020202020204" pitchFamily="34" charset="0"/>
              </a:rPr>
              <a:t> refers to groups of people ‘shaped and constrained by social and economic structures  and individualises societal problems of youth unemployment and inequality (Mowat, 2015).  </a:t>
            </a:r>
          </a:p>
          <a:p>
            <a:pPr marL="171450" indent="-171450" algn="l">
              <a:buFont typeface="Arial" panose="020B0604020202020204" pitchFamily="34" charset="0"/>
              <a:buChar char="•"/>
              <a:defRPr/>
            </a:pPr>
            <a:r>
              <a:rPr lang="en-GB" sz="2000" b="1" dirty="0">
                <a:latin typeface="Arial" panose="020B0604020202020204" pitchFamily="34" charset="0"/>
                <a:cs typeface="Arial" panose="020B0604020202020204" pitchFamily="34" charset="0"/>
              </a:rPr>
              <a:t>Disaffection</a:t>
            </a:r>
            <a:r>
              <a:rPr lang="en-GB" sz="2000" dirty="0">
                <a:latin typeface="Arial" panose="020B0604020202020204" pitchFamily="34" charset="0"/>
                <a:cs typeface="Arial" panose="020B0604020202020204" pitchFamily="34" charset="0"/>
              </a:rPr>
              <a:t> is the dark side of educational engagement marked by passivity, withdrawal, apathy and lack of effort (Henry and Thorson, 2018), boredom, fatigue, frustration and anger often in response to coerced participation (Skinner, </a:t>
            </a:r>
            <a:r>
              <a:rPr lang="en-GB" sz="2000" dirty="0" err="1">
                <a:latin typeface="Arial" panose="020B0604020202020204" pitchFamily="34" charset="0"/>
                <a:cs typeface="Arial" panose="020B0604020202020204" pitchFamily="34" charset="0"/>
              </a:rPr>
              <a:t>Kindermann</a:t>
            </a:r>
            <a:r>
              <a:rPr lang="en-GB" sz="2000" dirty="0">
                <a:latin typeface="Arial" panose="020B0604020202020204" pitchFamily="34" charset="0"/>
                <a:cs typeface="Arial" panose="020B0604020202020204" pitchFamily="34" charset="0"/>
              </a:rPr>
              <a:t> and </a:t>
            </a:r>
            <a:r>
              <a:rPr lang="en-GB" sz="2000" dirty="0" err="1">
                <a:latin typeface="Arial" panose="020B0604020202020204" pitchFamily="34" charset="0"/>
                <a:cs typeface="Arial" panose="020B0604020202020204" pitchFamily="34" charset="0"/>
              </a:rPr>
              <a:t>Furrer</a:t>
            </a:r>
            <a:r>
              <a:rPr lang="en-GB" sz="2000" dirty="0">
                <a:latin typeface="Arial" panose="020B0604020202020204" pitchFamily="34" charset="0"/>
                <a:cs typeface="Arial" panose="020B0604020202020204" pitchFamily="34" charset="0"/>
              </a:rPr>
              <a:t>, 2009). </a:t>
            </a:r>
          </a:p>
          <a:p>
            <a:pPr marL="171450" indent="-171450" algn="l">
              <a:buFont typeface="Arial" panose="020B0604020202020204" pitchFamily="34" charset="0"/>
              <a:buChar char="•"/>
              <a:defRPr/>
            </a:pPr>
            <a:r>
              <a:rPr lang="en-GB" sz="2000" b="1" dirty="0">
                <a:latin typeface="Arial" panose="020B0604020202020204" pitchFamily="34" charset="0"/>
                <a:cs typeface="Arial" panose="020B0604020202020204" pitchFamily="34" charset="0"/>
              </a:rPr>
              <a:t>At Risk </a:t>
            </a:r>
            <a:r>
              <a:rPr lang="en-GB" sz="2000" dirty="0">
                <a:latin typeface="Arial" panose="020B0604020202020204" pitchFamily="34" charset="0"/>
                <a:cs typeface="Arial" panose="020B0604020202020204" pitchFamily="34" charset="0"/>
              </a:rPr>
              <a:t>- These deficit pathologies are a risk, nothing more. Case (2006, p. 171) argues ‘all adolescents are, by definition, </a:t>
            </a:r>
            <a:r>
              <a:rPr lang="en-GB" sz="2000" i="1" dirty="0">
                <a:latin typeface="Arial" panose="020B0604020202020204" pitchFamily="34" charset="0"/>
                <a:cs typeface="Arial" panose="020B0604020202020204" pitchFamily="34" charset="0"/>
              </a:rPr>
              <a:t>at-risk</a:t>
            </a:r>
            <a:r>
              <a:rPr lang="en-GB" sz="2000" dirty="0">
                <a:latin typeface="Arial" panose="020B0604020202020204" pitchFamily="34" charset="0"/>
                <a:cs typeface="Arial" panose="020B0604020202020204" pitchFamily="34" charset="0"/>
              </a:rPr>
              <a:t> of problem outcomes based on their powerlessness in society’. </a:t>
            </a:r>
          </a:p>
          <a:p>
            <a:pPr marL="171450" indent="-171450" algn="l">
              <a:buFont typeface="Arial" panose="020B0604020202020204" pitchFamily="34" charset="0"/>
              <a:buChar char="•"/>
              <a:defRPr/>
            </a:pPr>
            <a:r>
              <a:rPr lang="en-GB" sz="2000" dirty="0">
                <a:latin typeface="Arial" panose="020B0604020202020204" pitchFamily="34" charset="0"/>
                <a:cs typeface="Arial" panose="020B0604020202020204" pitchFamily="34" charset="0"/>
              </a:rPr>
              <a:t>This notion of risk individualises problems ignoring the structural and political factors (Thompson and Howell, 2019) and breeds laziness and discrimination in addressing the needs of the individuals stigmatized (</a:t>
            </a:r>
            <a:r>
              <a:rPr lang="en-GB" sz="2000" dirty="0" err="1">
                <a:latin typeface="Arial" panose="020B0604020202020204" pitchFamily="34" charset="0"/>
                <a:cs typeface="Arial" panose="020B0604020202020204" pitchFamily="34" charset="0"/>
              </a:rPr>
              <a:t>Mckay</a:t>
            </a:r>
            <a:r>
              <a:rPr lang="en-GB" sz="2000" dirty="0">
                <a:latin typeface="Arial" panose="020B0604020202020204" pitchFamily="34" charset="0"/>
                <a:cs typeface="Arial" panose="020B0604020202020204" pitchFamily="34" charset="0"/>
              </a:rPr>
              <a:t> and Devlin, 2015). </a:t>
            </a:r>
          </a:p>
          <a:p>
            <a:pPr algn="l"/>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80487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0848" y="155791"/>
            <a:ext cx="10515600" cy="598722"/>
          </a:xfrm>
        </p:spPr>
        <p:txBody>
          <a:bodyPr/>
          <a:lstStyle/>
          <a:p>
            <a:r>
              <a:rPr lang="en-GB" altLang="en-US" sz="3200" dirty="0"/>
              <a:t>Is youth work part of outdoor education or outdoor education part of youth work?</a:t>
            </a:r>
            <a:endParaRPr lang="en-GB" sz="4800" dirty="0"/>
          </a:p>
        </p:txBody>
      </p:sp>
      <p:sp>
        <p:nvSpPr>
          <p:cNvPr id="5" name="Subtitle 2">
            <a:extLst>
              <a:ext uri="{FF2B5EF4-FFF2-40B4-BE49-F238E27FC236}">
                <a16:creationId xmlns:a16="http://schemas.microsoft.com/office/drawing/2014/main" id="{F5B252FB-6D45-433E-BF8F-1C6C982C158D}"/>
              </a:ext>
            </a:extLst>
          </p:cNvPr>
          <p:cNvSpPr txBox="1">
            <a:spLocks/>
          </p:cNvSpPr>
          <p:nvPr/>
        </p:nvSpPr>
        <p:spPr>
          <a:xfrm>
            <a:off x="467806" y="1659523"/>
            <a:ext cx="11586587" cy="4656554"/>
          </a:xfrm>
          <a:prstGeom prst="rect">
            <a:avLst/>
          </a:prstGeom>
        </p:spPr>
        <p:txBody>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285750" indent="-285750" algn="l">
              <a:buFont typeface="Arial" panose="020B0604020202020204" pitchFamily="34" charset="0"/>
              <a:buChar char="•"/>
              <a:defRPr/>
            </a:pPr>
            <a:r>
              <a:rPr lang="en-GB" altLang="en-US" sz="2800" dirty="0">
                <a:latin typeface="Arial" panose="020B0604020202020204" pitchFamily="34" charset="0"/>
                <a:cs typeface="Arial" panose="020B0604020202020204" pitchFamily="34" charset="0"/>
              </a:rPr>
              <a:t>How can you work in the outdoors </a:t>
            </a:r>
            <a:r>
              <a:rPr lang="en-GB" altLang="en-US" sz="2800" b="1" dirty="0">
                <a:latin typeface="Arial" panose="020B0604020202020204" pitchFamily="34" charset="0"/>
                <a:cs typeface="Arial" panose="020B0604020202020204" pitchFamily="34" charset="0"/>
              </a:rPr>
              <a:t>as a</a:t>
            </a:r>
            <a:r>
              <a:rPr lang="en-GB" altLang="en-US" sz="2800" dirty="0">
                <a:latin typeface="Arial" panose="020B0604020202020204" pitchFamily="34" charset="0"/>
                <a:cs typeface="Arial" panose="020B0604020202020204" pitchFamily="34" charset="0"/>
              </a:rPr>
              <a:t> youth worker?</a:t>
            </a:r>
          </a:p>
          <a:p>
            <a:pPr marL="285750" indent="-285750" algn="l">
              <a:buFont typeface="Arial" panose="020B0604020202020204" pitchFamily="34" charset="0"/>
              <a:buChar char="•"/>
              <a:defRPr/>
            </a:pPr>
            <a:endParaRPr lang="en-GB" altLang="en-US" sz="28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defRPr/>
            </a:pPr>
            <a:r>
              <a:rPr lang="en-GB" altLang="en-US" sz="2800" dirty="0">
                <a:latin typeface="Arial" panose="020B0604020202020204" pitchFamily="34" charset="0"/>
                <a:cs typeface="Arial" panose="020B0604020202020204" pitchFamily="34" charset="0"/>
              </a:rPr>
              <a:t>How is that different to other instructors?</a:t>
            </a:r>
          </a:p>
          <a:p>
            <a:pPr algn="l">
              <a:defRPr/>
            </a:pPr>
            <a:endParaRPr lang="en-GB" altLang="en-US" sz="28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defRPr/>
            </a:pPr>
            <a:r>
              <a:rPr lang="en-GB" altLang="en-US" sz="2800" dirty="0">
                <a:latin typeface="Arial" panose="020B0604020202020204" pitchFamily="34" charset="0"/>
                <a:cs typeface="Arial" panose="020B0604020202020204" pitchFamily="34" charset="0"/>
              </a:rPr>
              <a:t>How can you work outdoors </a:t>
            </a:r>
            <a:r>
              <a:rPr lang="en-GB" altLang="en-US" sz="2800" b="1" dirty="0">
                <a:latin typeface="Arial" panose="020B0604020202020204" pitchFamily="34" charset="0"/>
                <a:cs typeface="Arial" panose="020B0604020202020204" pitchFamily="34" charset="0"/>
              </a:rPr>
              <a:t>with </a:t>
            </a:r>
            <a:r>
              <a:rPr lang="en-GB" altLang="en-US" sz="2800" dirty="0">
                <a:latin typeface="Arial" panose="020B0604020202020204" pitchFamily="34" charset="0"/>
                <a:cs typeface="Arial" panose="020B0604020202020204" pitchFamily="34" charset="0"/>
              </a:rPr>
              <a:t>youth workers? </a:t>
            </a:r>
          </a:p>
          <a:p>
            <a:pPr marL="285750" indent="-285750" algn="l">
              <a:buFont typeface="Arial" panose="020B0604020202020204" pitchFamily="34" charset="0"/>
              <a:buChar char="•"/>
              <a:defRPr/>
            </a:pPr>
            <a:endParaRPr lang="en-GB" altLang="en-US" sz="28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defRPr/>
            </a:pPr>
            <a:r>
              <a:rPr lang="en-GB" altLang="en-US" sz="2800" dirty="0">
                <a:latin typeface="Arial" panose="020B0604020202020204" pitchFamily="34" charset="0"/>
                <a:cs typeface="Arial" panose="020B0604020202020204" pitchFamily="34" charset="0"/>
              </a:rPr>
              <a:t>What are the challenges you face working with at-risk young </a:t>
            </a:r>
            <a:r>
              <a:rPr lang="en-GB" altLang="en-US" sz="2800">
                <a:latin typeface="Arial" panose="020B0604020202020204" pitchFamily="34" charset="0"/>
                <a:cs typeface="Arial" panose="020B0604020202020204" pitchFamily="34" charset="0"/>
              </a:rPr>
              <a:t>people outdoors?</a:t>
            </a:r>
            <a:endParaRPr lang="en-GB" altLang="en-US" sz="28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defRPr/>
            </a:pPr>
            <a:endParaRPr lang="en-GB" sz="28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defRPr/>
            </a:pPr>
            <a:r>
              <a:rPr lang="en-GB" sz="2800" dirty="0">
                <a:latin typeface="Arial" panose="020B0604020202020204" pitchFamily="34" charset="0"/>
                <a:cs typeface="Arial" panose="020B0604020202020204" pitchFamily="34" charset="0"/>
              </a:rPr>
              <a:t>Any questions /comments from the previous slides?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1371566"/>
      </p:ext>
    </p:extLst>
  </p:cSld>
  <p:clrMapOvr>
    <a:masterClrMapping/>
  </p:clrMapOvr>
</p:sld>
</file>

<file path=ppt/theme/theme1.xml><?xml version="1.0" encoding="utf-8"?>
<a:theme xmlns:a="http://schemas.openxmlformats.org/drawingml/2006/main" name="Default Inner Slide Options">
  <a:themeElements>
    <a:clrScheme name="Custom 1">
      <a:dk1>
        <a:sysClr val="windowText" lastClr="000000"/>
      </a:dk1>
      <a:lt1>
        <a:srgbClr val="FBE5D5"/>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ection Title Slide Options">
  <a:themeElements>
    <a:clrScheme name="Custom 1">
      <a:dk1>
        <a:sysClr val="windowText" lastClr="000000"/>
      </a:dk1>
      <a:lt1>
        <a:srgbClr val="FBE5D5"/>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End Title Slide Optio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1322</TotalTime>
  <Words>1646</Words>
  <Application>Microsoft Office PowerPoint</Application>
  <PresentationFormat>Widescreen</PresentationFormat>
  <Paragraphs>142</Paragraphs>
  <Slides>15</Slides>
  <Notes>2</Notes>
  <HiddenSlides>0</HiddenSlides>
  <MMClips>2</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15</vt:i4>
      </vt:variant>
    </vt:vector>
  </HeadingPairs>
  <TitlesOfParts>
    <vt:vector size="22" baseType="lpstr">
      <vt:lpstr>Arial</vt:lpstr>
      <vt:lpstr>Calibri</vt:lpstr>
      <vt:lpstr>Calibri Light</vt:lpstr>
      <vt:lpstr>Times New Roman</vt:lpstr>
      <vt:lpstr>Default Inner Slide Options</vt:lpstr>
      <vt:lpstr>Section Title Slide Options</vt:lpstr>
      <vt:lpstr>End Title Slide Option</vt:lpstr>
      <vt:lpstr>Working with at-risk young people in practice</vt:lpstr>
      <vt:lpstr>PowerPoint Presentation</vt:lpstr>
      <vt:lpstr>My career working with young people</vt:lpstr>
      <vt:lpstr>Youth Workers Employment Opportunities</vt:lpstr>
      <vt:lpstr>What is youth work?</vt:lpstr>
      <vt:lpstr>PowerPoint Presentation</vt:lpstr>
      <vt:lpstr>PowerPoint Presentation</vt:lpstr>
      <vt:lpstr>Youth work is</vt:lpstr>
      <vt:lpstr>Social Policy Context</vt:lpstr>
      <vt:lpstr>Youth sub-cultures</vt:lpstr>
      <vt:lpstr>Sub-group as meaning making</vt:lpstr>
      <vt:lpstr>Generation Z – values, historical events, priorities, social problems (2001+)</vt:lpstr>
      <vt:lpstr>Needs ….. </vt:lpstr>
      <vt:lpstr>Deficit narrative – located in poverty or education</vt:lpstr>
      <vt:lpstr>Is youth work part of outdoor education or outdoor education part of youth 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Stephen Muessig</dc:creator>
  <cp:lastModifiedBy>Tim Howell</cp:lastModifiedBy>
  <cp:revision>68</cp:revision>
  <dcterms:created xsi:type="dcterms:W3CDTF">2021-03-18T09:19:43Z</dcterms:created>
  <dcterms:modified xsi:type="dcterms:W3CDTF">2021-09-22T14:20:27Z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5f24b03-a7ad-4cfc-ae25-5f5e655700e8_Enabled">
    <vt:lpwstr>True</vt:lpwstr>
  </property>
  <property fmtid="{D5CDD505-2E9C-101B-9397-08002B2CF9AE}" pid="3" name="MSIP_Label_d5f24b03-a7ad-4cfc-ae25-5f5e655700e8_SiteId">
    <vt:lpwstr>98f1bb3a-5efa-4782-88ba-bd897db60e62</vt:lpwstr>
  </property>
  <property fmtid="{D5CDD505-2E9C-101B-9397-08002B2CF9AE}" pid="4" name="MSIP_Label_d5f24b03-a7ad-4cfc-ae25-5f5e655700e8_Owner">
    <vt:lpwstr>STF6325@derby.ac.uk</vt:lpwstr>
  </property>
  <property fmtid="{D5CDD505-2E9C-101B-9397-08002B2CF9AE}" pid="5" name="MSIP_Label_d5f24b03-a7ad-4cfc-ae25-5f5e655700e8_SetDate">
    <vt:lpwstr>2021-09-15T07:53:00.4397334Z</vt:lpwstr>
  </property>
  <property fmtid="{D5CDD505-2E9C-101B-9397-08002B2CF9AE}" pid="6" name="MSIP_Label_d5f24b03-a7ad-4cfc-ae25-5f5e655700e8_Name">
    <vt:lpwstr>Public</vt:lpwstr>
  </property>
  <property fmtid="{D5CDD505-2E9C-101B-9397-08002B2CF9AE}" pid="7" name="MSIP_Label_d5f24b03-a7ad-4cfc-ae25-5f5e655700e8_Application">
    <vt:lpwstr>Microsoft Azure Information Protection</vt:lpwstr>
  </property>
  <property fmtid="{D5CDD505-2E9C-101B-9397-08002B2CF9AE}" pid="8" name="MSIP_Label_d5f24b03-a7ad-4cfc-ae25-5f5e655700e8_Extended_MSFT_Method">
    <vt:lpwstr>Manual</vt:lpwstr>
  </property>
  <property fmtid="{D5CDD505-2E9C-101B-9397-08002B2CF9AE}" pid="9" name="Sensitivity">
    <vt:lpwstr>Public</vt:lpwstr>
  </property>
</Properties>
</file>