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D78744-9001-459C-BF6B-3F9A209325AD}" v="27" dt="2023-05-02T19:36:09.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6" d="100"/>
          <a:sy n="96" d="100"/>
        </p:scale>
        <p:origin x="1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9950E1-FF3D-4DA1-A2B6-41A7C47A0B33}" type="doc">
      <dgm:prSet loTypeId="urn:microsoft.com/office/officeart/2005/8/layout/process5" loCatId="process" qsTypeId="urn:microsoft.com/office/officeart/2005/8/quickstyle/simple2" qsCatId="simple" csTypeId="urn:microsoft.com/office/officeart/2005/8/colors/accent0_3" csCatId="mainScheme"/>
      <dgm:spPr/>
      <dgm:t>
        <a:bodyPr/>
        <a:lstStyle/>
        <a:p>
          <a:endParaRPr lang="en-US"/>
        </a:p>
      </dgm:t>
    </dgm:pt>
    <dgm:pt modelId="{7FA8AD57-3409-4218-8B8F-84685E070C26}">
      <dgm:prSet/>
      <dgm:spPr/>
      <dgm:t>
        <a:bodyPr/>
        <a:lstStyle/>
        <a:p>
          <a:r>
            <a:rPr lang="en-GB" dirty="0"/>
            <a:t>Cognitive behavioural therapy with Exposure therapy incorporated.</a:t>
          </a:r>
          <a:endParaRPr lang="en-US" dirty="0"/>
        </a:p>
      </dgm:t>
    </dgm:pt>
    <dgm:pt modelId="{CE988451-0F57-4DA7-95C1-B73B3FA519B7}" type="parTrans" cxnId="{FD323983-C07A-4D49-981E-9C614C487D2D}">
      <dgm:prSet/>
      <dgm:spPr/>
      <dgm:t>
        <a:bodyPr/>
        <a:lstStyle/>
        <a:p>
          <a:endParaRPr lang="en-US"/>
        </a:p>
      </dgm:t>
    </dgm:pt>
    <dgm:pt modelId="{48EBA023-A5BF-4909-9BF6-AF482037A82B}" type="sibTrans" cxnId="{FD323983-C07A-4D49-981E-9C614C487D2D}">
      <dgm:prSet/>
      <dgm:spPr/>
      <dgm:t>
        <a:bodyPr/>
        <a:lstStyle/>
        <a:p>
          <a:endParaRPr lang="en-US"/>
        </a:p>
      </dgm:t>
    </dgm:pt>
    <dgm:pt modelId="{16F63607-F101-4DEC-AF46-9842EF4E3454}">
      <dgm:prSet/>
      <dgm:spPr/>
      <dgm:t>
        <a:bodyPr/>
        <a:lstStyle/>
        <a:p>
          <a:r>
            <a:rPr lang="en-GB"/>
            <a:t>All individuals will have to meet DSM-5 diagnostic criteria for social anxiety disorder. </a:t>
          </a:r>
          <a:endParaRPr lang="en-US"/>
        </a:p>
      </dgm:t>
    </dgm:pt>
    <dgm:pt modelId="{EB8804D7-352D-4A9E-BD2A-F47CCD72B2D3}" type="parTrans" cxnId="{01C62923-1F66-459D-8677-E3F382B568D6}">
      <dgm:prSet/>
      <dgm:spPr/>
      <dgm:t>
        <a:bodyPr/>
        <a:lstStyle/>
        <a:p>
          <a:endParaRPr lang="en-US"/>
        </a:p>
      </dgm:t>
    </dgm:pt>
    <dgm:pt modelId="{E60C3F7C-9316-49F8-A789-FCC33748E6B2}" type="sibTrans" cxnId="{01C62923-1F66-459D-8677-E3F382B568D6}">
      <dgm:prSet/>
      <dgm:spPr/>
      <dgm:t>
        <a:bodyPr/>
        <a:lstStyle/>
        <a:p>
          <a:endParaRPr lang="en-US"/>
        </a:p>
      </dgm:t>
    </dgm:pt>
    <dgm:pt modelId="{74BC1715-8BE2-4470-ADD3-24747424169A}">
      <dgm:prSet/>
      <dgm:spPr/>
      <dgm:t>
        <a:bodyPr/>
        <a:lstStyle/>
        <a:p>
          <a:r>
            <a:rPr lang="en-GB"/>
            <a:t>Social Interaction Anxiety Scale (SIAS) </a:t>
          </a:r>
          <a:endParaRPr lang="en-US"/>
        </a:p>
      </dgm:t>
    </dgm:pt>
    <dgm:pt modelId="{70360954-FA9E-4BD3-8778-BD7CCF75F99B}" type="parTrans" cxnId="{985E44E5-98F4-4366-8FD3-7ED8BDB563E7}">
      <dgm:prSet/>
      <dgm:spPr/>
      <dgm:t>
        <a:bodyPr/>
        <a:lstStyle/>
        <a:p>
          <a:endParaRPr lang="en-US"/>
        </a:p>
      </dgm:t>
    </dgm:pt>
    <dgm:pt modelId="{2E4C0961-1704-46DC-994F-CC422043B568}" type="sibTrans" cxnId="{985E44E5-98F4-4366-8FD3-7ED8BDB563E7}">
      <dgm:prSet/>
      <dgm:spPr/>
      <dgm:t>
        <a:bodyPr/>
        <a:lstStyle/>
        <a:p>
          <a:endParaRPr lang="en-US"/>
        </a:p>
      </dgm:t>
    </dgm:pt>
    <dgm:pt modelId="{82EC606B-15E6-431D-B49F-1B52F34B2A55}">
      <dgm:prSet/>
      <dgm:spPr/>
      <dgm:t>
        <a:bodyPr/>
        <a:lstStyle/>
        <a:p>
          <a:r>
            <a:rPr lang="en-GB"/>
            <a:t>Individuals will then take part in a twelve-week programme of CBT using exposure therapy and will attend one session a week (Osborne et al., 2019). </a:t>
          </a:r>
          <a:endParaRPr lang="en-US"/>
        </a:p>
      </dgm:t>
    </dgm:pt>
    <dgm:pt modelId="{C91061BD-CCBC-4FB8-B93D-C909BE3C5238}" type="parTrans" cxnId="{FA7950E0-722A-48A3-AEE3-5DA3C0DDD910}">
      <dgm:prSet/>
      <dgm:spPr/>
      <dgm:t>
        <a:bodyPr/>
        <a:lstStyle/>
        <a:p>
          <a:endParaRPr lang="en-US"/>
        </a:p>
      </dgm:t>
    </dgm:pt>
    <dgm:pt modelId="{878EB4EA-471B-4FB8-981B-F6B092789B95}" type="sibTrans" cxnId="{FA7950E0-722A-48A3-AEE3-5DA3C0DDD910}">
      <dgm:prSet/>
      <dgm:spPr/>
      <dgm:t>
        <a:bodyPr/>
        <a:lstStyle/>
        <a:p>
          <a:endParaRPr lang="en-US"/>
        </a:p>
      </dgm:t>
    </dgm:pt>
    <dgm:pt modelId="{E4B1280E-9ADD-4D15-809C-52B41D0BF0A3}">
      <dgm:prSet/>
      <dgm:spPr/>
      <dgm:t>
        <a:bodyPr/>
        <a:lstStyle/>
        <a:p>
          <a:r>
            <a:rPr lang="en-GB" dirty="0"/>
            <a:t>Exposure therapy will be virtual reality based (Chard et al., 2023).</a:t>
          </a:r>
          <a:endParaRPr lang="en-US" dirty="0"/>
        </a:p>
      </dgm:t>
    </dgm:pt>
    <dgm:pt modelId="{4756E31A-0E3E-4AC9-9749-2C90DB1AEAC4}" type="parTrans" cxnId="{3AF9DDD0-B3E3-45EF-8419-65D7BFB20FED}">
      <dgm:prSet/>
      <dgm:spPr/>
      <dgm:t>
        <a:bodyPr/>
        <a:lstStyle/>
        <a:p>
          <a:endParaRPr lang="en-US"/>
        </a:p>
      </dgm:t>
    </dgm:pt>
    <dgm:pt modelId="{C75E672E-43DA-405E-A1DE-894411B3C4A6}" type="sibTrans" cxnId="{3AF9DDD0-B3E3-45EF-8419-65D7BFB20FED}">
      <dgm:prSet/>
      <dgm:spPr/>
      <dgm:t>
        <a:bodyPr/>
        <a:lstStyle/>
        <a:p>
          <a:endParaRPr lang="en-US"/>
        </a:p>
      </dgm:t>
    </dgm:pt>
    <dgm:pt modelId="{9B907927-94D0-4DD8-9A73-4E5C940ADD67}" type="pres">
      <dgm:prSet presAssocID="{CC9950E1-FF3D-4DA1-A2B6-41A7C47A0B33}" presName="diagram" presStyleCnt="0">
        <dgm:presLayoutVars>
          <dgm:dir/>
          <dgm:resizeHandles val="exact"/>
        </dgm:presLayoutVars>
      </dgm:prSet>
      <dgm:spPr/>
    </dgm:pt>
    <dgm:pt modelId="{18A37F2F-5157-40C3-926F-41C73F8EC370}" type="pres">
      <dgm:prSet presAssocID="{7FA8AD57-3409-4218-8B8F-84685E070C26}" presName="node" presStyleLbl="node1" presStyleIdx="0" presStyleCnt="1">
        <dgm:presLayoutVars>
          <dgm:bulletEnabled val="1"/>
        </dgm:presLayoutVars>
      </dgm:prSet>
      <dgm:spPr/>
    </dgm:pt>
  </dgm:ptLst>
  <dgm:cxnLst>
    <dgm:cxn modelId="{492B6C12-2B39-4427-BBF0-490EF81D8E0B}" type="presOf" srcId="{E4B1280E-9ADD-4D15-809C-52B41D0BF0A3}" destId="{18A37F2F-5157-40C3-926F-41C73F8EC370}" srcOrd="0" destOrd="4" presId="urn:microsoft.com/office/officeart/2005/8/layout/process5"/>
    <dgm:cxn modelId="{DC86F91E-6560-4DE4-A6BD-CF7DA1B41D8E}" type="presOf" srcId="{CC9950E1-FF3D-4DA1-A2B6-41A7C47A0B33}" destId="{9B907927-94D0-4DD8-9A73-4E5C940ADD67}" srcOrd="0" destOrd="0" presId="urn:microsoft.com/office/officeart/2005/8/layout/process5"/>
    <dgm:cxn modelId="{01C62923-1F66-459D-8677-E3F382B568D6}" srcId="{7FA8AD57-3409-4218-8B8F-84685E070C26}" destId="{16F63607-F101-4DEC-AF46-9842EF4E3454}" srcOrd="0" destOrd="0" parTransId="{EB8804D7-352D-4A9E-BD2A-F47CCD72B2D3}" sibTransId="{E60C3F7C-9316-49F8-A789-FCC33748E6B2}"/>
    <dgm:cxn modelId="{863D5643-55D4-4A2E-9EC3-90CDD246FE79}" type="presOf" srcId="{82EC606B-15E6-431D-B49F-1B52F34B2A55}" destId="{18A37F2F-5157-40C3-926F-41C73F8EC370}" srcOrd="0" destOrd="3" presId="urn:microsoft.com/office/officeart/2005/8/layout/process5"/>
    <dgm:cxn modelId="{AA751E80-C496-4341-BEEB-0FEB739C454A}" type="presOf" srcId="{74BC1715-8BE2-4470-ADD3-24747424169A}" destId="{18A37F2F-5157-40C3-926F-41C73F8EC370}" srcOrd="0" destOrd="2" presId="urn:microsoft.com/office/officeart/2005/8/layout/process5"/>
    <dgm:cxn modelId="{FD323983-C07A-4D49-981E-9C614C487D2D}" srcId="{CC9950E1-FF3D-4DA1-A2B6-41A7C47A0B33}" destId="{7FA8AD57-3409-4218-8B8F-84685E070C26}" srcOrd="0" destOrd="0" parTransId="{CE988451-0F57-4DA7-95C1-B73B3FA519B7}" sibTransId="{48EBA023-A5BF-4909-9BF6-AF482037A82B}"/>
    <dgm:cxn modelId="{45D7D498-45D8-44F9-A1FD-D202787001CA}" type="presOf" srcId="{7FA8AD57-3409-4218-8B8F-84685E070C26}" destId="{18A37F2F-5157-40C3-926F-41C73F8EC370}" srcOrd="0" destOrd="0" presId="urn:microsoft.com/office/officeart/2005/8/layout/process5"/>
    <dgm:cxn modelId="{04B646AC-CFE0-4E33-8196-60BD55264ED4}" type="presOf" srcId="{16F63607-F101-4DEC-AF46-9842EF4E3454}" destId="{18A37F2F-5157-40C3-926F-41C73F8EC370}" srcOrd="0" destOrd="1" presId="urn:microsoft.com/office/officeart/2005/8/layout/process5"/>
    <dgm:cxn modelId="{3AF9DDD0-B3E3-45EF-8419-65D7BFB20FED}" srcId="{7FA8AD57-3409-4218-8B8F-84685E070C26}" destId="{E4B1280E-9ADD-4D15-809C-52B41D0BF0A3}" srcOrd="3" destOrd="0" parTransId="{4756E31A-0E3E-4AC9-9749-2C90DB1AEAC4}" sibTransId="{C75E672E-43DA-405E-A1DE-894411B3C4A6}"/>
    <dgm:cxn modelId="{FA7950E0-722A-48A3-AEE3-5DA3C0DDD910}" srcId="{7FA8AD57-3409-4218-8B8F-84685E070C26}" destId="{82EC606B-15E6-431D-B49F-1B52F34B2A55}" srcOrd="2" destOrd="0" parTransId="{C91061BD-CCBC-4FB8-B93D-C909BE3C5238}" sibTransId="{878EB4EA-471B-4FB8-981B-F6B092789B95}"/>
    <dgm:cxn modelId="{985E44E5-98F4-4366-8FD3-7ED8BDB563E7}" srcId="{7FA8AD57-3409-4218-8B8F-84685E070C26}" destId="{74BC1715-8BE2-4470-ADD3-24747424169A}" srcOrd="1" destOrd="0" parTransId="{70360954-FA9E-4BD3-8778-BD7CCF75F99B}" sibTransId="{2E4C0961-1704-46DC-994F-CC422043B568}"/>
    <dgm:cxn modelId="{9FDB614C-5B8C-4D6E-B151-BE4B28E93628}" type="presParOf" srcId="{9B907927-94D0-4DD8-9A73-4E5C940ADD67}" destId="{18A37F2F-5157-40C3-926F-41C73F8EC370}"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3F9120-39CB-4170-A662-5CC5FDEED02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150A3E1-D555-4C2F-88D9-96447CB8C3C1}">
      <dgm:prSet/>
      <dgm:spPr/>
      <dgm:t>
        <a:bodyPr/>
        <a:lstStyle/>
        <a:p>
          <a:r>
            <a:rPr lang="en-GB" dirty="0"/>
            <a:t>Social Anxiety Session Change Index (SACI) by Hayes et al. (2008)</a:t>
          </a:r>
          <a:endParaRPr lang="en-US" dirty="0"/>
        </a:p>
      </dgm:t>
    </dgm:pt>
    <dgm:pt modelId="{BE2F4C23-E621-4752-AFE4-5DB22D51938F}" type="parTrans" cxnId="{99C7BBEC-5A7D-4F8C-9B72-51063D17AE07}">
      <dgm:prSet/>
      <dgm:spPr/>
      <dgm:t>
        <a:bodyPr/>
        <a:lstStyle/>
        <a:p>
          <a:endParaRPr lang="en-US"/>
        </a:p>
      </dgm:t>
    </dgm:pt>
    <dgm:pt modelId="{BBC9B905-839F-4679-9BA5-91CE13B9C2B3}" type="sibTrans" cxnId="{99C7BBEC-5A7D-4F8C-9B72-51063D17AE07}">
      <dgm:prSet/>
      <dgm:spPr/>
      <dgm:t>
        <a:bodyPr/>
        <a:lstStyle/>
        <a:p>
          <a:endParaRPr lang="en-US"/>
        </a:p>
      </dgm:t>
    </dgm:pt>
    <dgm:pt modelId="{83450455-BD9C-45D6-A80E-64515FF4C85B}">
      <dgm:prSet/>
      <dgm:spPr/>
      <dgm:t>
        <a:bodyPr/>
        <a:lstStyle/>
        <a:p>
          <a:r>
            <a:rPr lang="en-GB"/>
            <a:t>From the use of virtual reality exposure-based CBT, it is anticipated that participants will view virtual reality-based CBT in a positive light</a:t>
          </a:r>
          <a:endParaRPr lang="en-US"/>
        </a:p>
      </dgm:t>
    </dgm:pt>
    <dgm:pt modelId="{1663A257-1227-410F-863C-09A63D44B409}" type="parTrans" cxnId="{75581417-3F35-47FD-B384-81B893AE578D}">
      <dgm:prSet/>
      <dgm:spPr/>
      <dgm:t>
        <a:bodyPr/>
        <a:lstStyle/>
        <a:p>
          <a:endParaRPr lang="en-US"/>
        </a:p>
      </dgm:t>
    </dgm:pt>
    <dgm:pt modelId="{783CEE85-1481-4D16-A198-BF35B7B09ACC}" type="sibTrans" cxnId="{75581417-3F35-47FD-B384-81B893AE578D}">
      <dgm:prSet/>
      <dgm:spPr/>
      <dgm:t>
        <a:bodyPr/>
        <a:lstStyle/>
        <a:p>
          <a:endParaRPr lang="en-US"/>
        </a:p>
      </dgm:t>
    </dgm:pt>
    <dgm:pt modelId="{727A6246-ED94-489E-BB84-32E9F3627616}">
      <dgm:prSet/>
      <dgm:spPr/>
      <dgm:t>
        <a:bodyPr/>
        <a:lstStyle/>
        <a:p>
          <a:r>
            <a:rPr lang="en-GB"/>
            <a:t>it is anticipated that the use of virtual reality exposure-based CBT will result in reduced anxiety symptoms (Wu et al, 2021).</a:t>
          </a:r>
          <a:endParaRPr lang="en-US"/>
        </a:p>
      </dgm:t>
    </dgm:pt>
    <dgm:pt modelId="{49D3EBEA-4CB6-4F02-B557-888D786347F7}" type="parTrans" cxnId="{C152434C-2C61-4180-B814-5F3CAF98E9A9}">
      <dgm:prSet/>
      <dgm:spPr/>
      <dgm:t>
        <a:bodyPr/>
        <a:lstStyle/>
        <a:p>
          <a:endParaRPr lang="en-US"/>
        </a:p>
      </dgm:t>
    </dgm:pt>
    <dgm:pt modelId="{2D4DA77B-1DA7-409E-9987-F5030B42A896}" type="sibTrans" cxnId="{C152434C-2C61-4180-B814-5F3CAF98E9A9}">
      <dgm:prSet/>
      <dgm:spPr/>
      <dgm:t>
        <a:bodyPr/>
        <a:lstStyle/>
        <a:p>
          <a:endParaRPr lang="en-US"/>
        </a:p>
      </dgm:t>
    </dgm:pt>
    <dgm:pt modelId="{493731EB-7B98-4A96-9689-C61DCF63FC38}" type="pres">
      <dgm:prSet presAssocID="{493F9120-39CB-4170-A662-5CC5FDEED02C}" presName="linear" presStyleCnt="0">
        <dgm:presLayoutVars>
          <dgm:animLvl val="lvl"/>
          <dgm:resizeHandles val="exact"/>
        </dgm:presLayoutVars>
      </dgm:prSet>
      <dgm:spPr/>
    </dgm:pt>
    <dgm:pt modelId="{F3C2B919-136C-4E15-A7A1-6CD55C99F602}" type="pres">
      <dgm:prSet presAssocID="{5150A3E1-D555-4C2F-88D9-96447CB8C3C1}" presName="parentText" presStyleLbl="node1" presStyleIdx="0" presStyleCnt="3">
        <dgm:presLayoutVars>
          <dgm:chMax val="0"/>
          <dgm:bulletEnabled val="1"/>
        </dgm:presLayoutVars>
      </dgm:prSet>
      <dgm:spPr/>
    </dgm:pt>
    <dgm:pt modelId="{A474440C-5B41-4E82-BE06-4E49EC2E4FC0}" type="pres">
      <dgm:prSet presAssocID="{BBC9B905-839F-4679-9BA5-91CE13B9C2B3}" presName="spacer" presStyleCnt="0"/>
      <dgm:spPr/>
    </dgm:pt>
    <dgm:pt modelId="{5DF49D5B-9816-46C0-8774-535FC1108657}" type="pres">
      <dgm:prSet presAssocID="{83450455-BD9C-45D6-A80E-64515FF4C85B}" presName="parentText" presStyleLbl="node1" presStyleIdx="1" presStyleCnt="3">
        <dgm:presLayoutVars>
          <dgm:chMax val="0"/>
          <dgm:bulletEnabled val="1"/>
        </dgm:presLayoutVars>
      </dgm:prSet>
      <dgm:spPr/>
    </dgm:pt>
    <dgm:pt modelId="{B29F163F-4C70-4CF7-AA71-744AE28C464C}" type="pres">
      <dgm:prSet presAssocID="{783CEE85-1481-4D16-A198-BF35B7B09ACC}" presName="spacer" presStyleCnt="0"/>
      <dgm:spPr/>
    </dgm:pt>
    <dgm:pt modelId="{6BC5467B-C0BF-44C5-9CFD-4974C0C8B518}" type="pres">
      <dgm:prSet presAssocID="{727A6246-ED94-489E-BB84-32E9F3627616}" presName="parentText" presStyleLbl="node1" presStyleIdx="2" presStyleCnt="3">
        <dgm:presLayoutVars>
          <dgm:chMax val="0"/>
          <dgm:bulletEnabled val="1"/>
        </dgm:presLayoutVars>
      </dgm:prSet>
      <dgm:spPr/>
    </dgm:pt>
  </dgm:ptLst>
  <dgm:cxnLst>
    <dgm:cxn modelId="{75581417-3F35-47FD-B384-81B893AE578D}" srcId="{493F9120-39CB-4170-A662-5CC5FDEED02C}" destId="{83450455-BD9C-45D6-A80E-64515FF4C85B}" srcOrd="1" destOrd="0" parTransId="{1663A257-1227-410F-863C-09A63D44B409}" sibTransId="{783CEE85-1481-4D16-A198-BF35B7B09ACC}"/>
    <dgm:cxn modelId="{17E2D547-100F-4707-82B8-93EB47CF2EDE}" type="presOf" srcId="{727A6246-ED94-489E-BB84-32E9F3627616}" destId="{6BC5467B-C0BF-44C5-9CFD-4974C0C8B518}" srcOrd="0" destOrd="0" presId="urn:microsoft.com/office/officeart/2005/8/layout/vList2"/>
    <dgm:cxn modelId="{C152434C-2C61-4180-B814-5F3CAF98E9A9}" srcId="{493F9120-39CB-4170-A662-5CC5FDEED02C}" destId="{727A6246-ED94-489E-BB84-32E9F3627616}" srcOrd="2" destOrd="0" parTransId="{49D3EBEA-4CB6-4F02-B557-888D786347F7}" sibTransId="{2D4DA77B-1DA7-409E-9987-F5030B42A896}"/>
    <dgm:cxn modelId="{66700D73-6EAE-4123-B710-5496BCBAD193}" type="presOf" srcId="{5150A3E1-D555-4C2F-88D9-96447CB8C3C1}" destId="{F3C2B919-136C-4E15-A7A1-6CD55C99F602}" srcOrd="0" destOrd="0" presId="urn:microsoft.com/office/officeart/2005/8/layout/vList2"/>
    <dgm:cxn modelId="{0B0E08B6-C486-4140-95E4-7EB055086645}" type="presOf" srcId="{493F9120-39CB-4170-A662-5CC5FDEED02C}" destId="{493731EB-7B98-4A96-9689-C61DCF63FC38}" srcOrd="0" destOrd="0" presId="urn:microsoft.com/office/officeart/2005/8/layout/vList2"/>
    <dgm:cxn modelId="{1A9FC1DC-6946-45F0-A2B6-88A6C7911A6C}" type="presOf" srcId="{83450455-BD9C-45D6-A80E-64515FF4C85B}" destId="{5DF49D5B-9816-46C0-8774-535FC1108657}" srcOrd="0" destOrd="0" presId="urn:microsoft.com/office/officeart/2005/8/layout/vList2"/>
    <dgm:cxn modelId="{99C7BBEC-5A7D-4F8C-9B72-51063D17AE07}" srcId="{493F9120-39CB-4170-A662-5CC5FDEED02C}" destId="{5150A3E1-D555-4C2F-88D9-96447CB8C3C1}" srcOrd="0" destOrd="0" parTransId="{BE2F4C23-E621-4752-AFE4-5DB22D51938F}" sibTransId="{BBC9B905-839F-4679-9BA5-91CE13B9C2B3}"/>
    <dgm:cxn modelId="{C511725A-C105-4792-A3EC-30C7527E49C6}" type="presParOf" srcId="{493731EB-7B98-4A96-9689-C61DCF63FC38}" destId="{F3C2B919-136C-4E15-A7A1-6CD55C99F602}" srcOrd="0" destOrd="0" presId="urn:microsoft.com/office/officeart/2005/8/layout/vList2"/>
    <dgm:cxn modelId="{77E4E43F-2B55-4647-B8E0-3DAA31F90720}" type="presParOf" srcId="{493731EB-7B98-4A96-9689-C61DCF63FC38}" destId="{A474440C-5B41-4E82-BE06-4E49EC2E4FC0}" srcOrd="1" destOrd="0" presId="urn:microsoft.com/office/officeart/2005/8/layout/vList2"/>
    <dgm:cxn modelId="{009B9766-E838-404D-BDCE-DC69803B7EC8}" type="presParOf" srcId="{493731EB-7B98-4A96-9689-C61DCF63FC38}" destId="{5DF49D5B-9816-46C0-8774-535FC1108657}" srcOrd="2" destOrd="0" presId="urn:microsoft.com/office/officeart/2005/8/layout/vList2"/>
    <dgm:cxn modelId="{D16EFE14-3D7B-4890-A216-D6971C75291D}" type="presParOf" srcId="{493731EB-7B98-4A96-9689-C61DCF63FC38}" destId="{B29F163F-4C70-4CF7-AA71-744AE28C464C}" srcOrd="3" destOrd="0" presId="urn:microsoft.com/office/officeart/2005/8/layout/vList2"/>
    <dgm:cxn modelId="{F4AE10D7-3316-48F3-9299-0AA51A0614CF}" type="presParOf" srcId="{493731EB-7B98-4A96-9689-C61DCF63FC38}" destId="{6BC5467B-C0BF-44C5-9CFD-4974C0C8B51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9EF891-DBA0-4336-A847-63048D95EE9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4310AF7-A9F2-4D61-BF01-40475EDCF4A0}">
      <dgm:prSet/>
      <dgm:spPr/>
      <dgm:t>
        <a:bodyPr/>
        <a:lstStyle/>
        <a:p>
          <a:r>
            <a:rPr lang="en-GB"/>
            <a:t>The therapeutic procedure should gain full ethical approval prior to the study taking place.</a:t>
          </a:r>
          <a:endParaRPr lang="en-US"/>
        </a:p>
      </dgm:t>
    </dgm:pt>
    <dgm:pt modelId="{B1F2ECBC-B36A-4E24-8AA5-28B5E050815A}" type="parTrans" cxnId="{39D83698-C857-4D05-B0D6-952EFEE3D418}">
      <dgm:prSet/>
      <dgm:spPr/>
      <dgm:t>
        <a:bodyPr/>
        <a:lstStyle/>
        <a:p>
          <a:endParaRPr lang="en-US"/>
        </a:p>
      </dgm:t>
    </dgm:pt>
    <dgm:pt modelId="{50A387A2-E7C1-4F34-BA54-CD7F2EC9C8FA}" type="sibTrans" cxnId="{39D83698-C857-4D05-B0D6-952EFEE3D418}">
      <dgm:prSet/>
      <dgm:spPr/>
      <dgm:t>
        <a:bodyPr/>
        <a:lstStyle/>
        <a:p>
          <a:endParaRPr lang="en-US"/>
        </a:p>
      </dgm:t>
    </dgm:pt>
    <dgm:pt modelId="{C651A0BC-957B-4D26-B764-9900F8D99534}">
      <dgm:prSet/>
      <dgm:spPr/>
      <dgm:t>
        <a:bodyPr/>
        <a:lstStyle/>
        <a:p>
          <a:r>
            <a:rPr lang="en-GB"/>
            <a:t>Those participating will have given full written consent. </a:t>
          </a:r>
          <a:endParaRPr lang="en-US"/>
        </a:p>
      </dgm:t>
    </dgm:pt>
    <dgm:pt modelId="{521EE518-ED48-439A-BB78-7BFB725DED46}" type="parTrans" cxnId="{B37FC040-0A70-4D72-AA03-EF4ED84D2B0D}">
      <dgm:prSet/>
      <dgm:spPr/>
      <dgm:t>
        <a:bodyPr/>
        <a:lstStyle/>
        <a:p>
          <a:endParaRPr lang="en-US"/>
        </a:p>
      </dgm:t>
    </dgm:pt>
    <dgm:pt modelId="{CBCA5637-81FC-416B-A13D-5863958DDBE5}" type="sibTrans" cxnId="{B37FC040-0A70-4D72-AA03-EF4ED84D2B0D}">
      <dgm:prSet/>
      <dgm:spPr/>
      <dgm:t>
        <a:bodyPr/>
        <a:lstStyle/>
        <a:p>
          <a:endParaRPr lang="en-US"/>
        </a:p>
      </dgm:t>
    </dgm:pt>
    <dgm:pt modelId="{CD0E48F3-ABCD-4A10-8A41-109BBB2B67B3}">
      <dgm:prSet/>
      <dgm:spPr/>
      <dgm:t>
        <a:bodyPr/>
        <a:lstStyle/>
        <a:p>
          <a:r>
            <a:rPr lang="en-GB"/>
            <a:t>Those participating should be given the right to withdraw from the therapy at any time.</a:t>
          </a:r>
          <a:endParaRPr lang="en-US"/>
        </a:p>
      </dgm:t>
    </dgm:pt>
    <dgm:pt modelId="{5A90107A-2765-4D3F-A0D3-D66B40DA7FCC}" type="parTrans" cxnId="{F287B32E-6727-4163-BABF-922109C4FD2C}">
      <dgm:prSet/>
      <dgm:spPr/>
      <dgm:t>
        <a:bodyPr/>
        <a:lstStyle/>
        <a:p>
          <a:endParaRPr lang="en-US"/>
        </a:p>
      </dgm:t>
    </dgm:pt>
    <dgm:pt modelId="{8B4F9BFD-6C66-4E09-9971-1C1E467F4E46}" type="sibTrans" cxnId="{F287B32E-6727-4163-BABF-922109C4FD2C}">
      <dgm:prSet/>
      <dgm:spPr/>
      <dgm:t>
        <a:bodyPr/>
        <a:lstStyle/>
        <a:p>
          <a:endParaRPr lang="en-US"/>
        </a:p>
      </dgm:t>
    </dgm:pt>
    <dgm:pt modelId="{E2BC131D-E4AE-4ECE-AFC9-2BE02063DC88}">
      <dgm:prSet/>
      <dgm:spPr/>
      <dgm:t>
        <a:bodyPr/>
        <a:lstStyle/>
        <a:p>
          <a:r>
            <a:rPr lang="en-GB"/>
            <a:t>Those participating should be made fully aware of the procedures taking place for the therapy.</a:t>
          </a:r>
          <a:endParaRPr lang="en-US"/>
        </a:p>
      </dgm:t>
    </dgm:pt>
    <dgm:pt modelId="{1F95327F-795E-4AD4-AF7D-72C57E6F45CE}" type="parTrans" cxnId="{2C35BE27-4C00-442D-88F8-12E6BE7782B5}">
      <dgm:prSet/>
      <dgm:spPr/>
      <dgm:t>
        <a:bodyPr/>
        <a:lstStyle/>
        <a:p>
          <a:endParaRPr lang="en-US"/>
        </a:p>
      </dgm:t>
    </dgm:pt>
    <dgm:pt modelId="{1EB9B476-3F26-445F-89B8-661FA00E325B}" type="sibTrans" cxnId="{2C35BE27-4C00-442D-88F8-12E6BE7782B5}">
      <dgm:prSet/>
      <dgm:spPr/>
      <dgm:t>
        <a:bodyPr/>
        <a:lstStyle/>
        <a:p>
          <a:endParaRPr lang="en-US"/>
        </a:p>
      </dgm:t>
    </dgm:pt>
    <dgm:pt modelId="{7B4ACFBD-12A7-4BA4-8F5E-B300DDEB886E}">
      <dgm:prSet/>
      <dgm:spPr/>
      <dgm:t>
        <a:bodyPr/>
        <a:lstStyle/>
        <a:p>
          <a:r>
            <a:rPr lang="en-GB"/>
            <a:t>Full confidentiality should be practiced throughout the intervention, always adhering to BPS code of conduct. </a:t>
          </a:r>
          <a:endParaRPr lang="en-US"/>
        </a:p>
      </dgm:t>
    </dgm:pt>
    <dgm:pt modelId="{63CB1B67-17B5-4A3C-B3F3-B98997C81FB2}" type="parTrans" cxnId="{521C8843-B165-40AF-AC88-7B56FCC49EE9}">
      <dgm:prSet/>
      <dgm:spPr/>
      <dgm:t>
        <a:bodyPr/>
        <a:lstStyle/>
        <a:p>
          <a:endParaRPr lang="en-US"/>
        </a:p>
      </dgm:t>
    </dgm:pt>
    <dgm:pt modelId="{43AF56D4-FDEB-4DF9-A56C-111373E0B7C3}" type="sibTrans" cxnId="{521C8843-B165-40AF-AC88-7B56FCC49EE9}">
      <dgm:prSet/>
      <dgm:spPr/>
      <dgm:t>
        <a:bodyPr/>
        <a:lstStyle/>
        <a:p>
          <a:endParaRPr lang="en-US"/>
        </a:p>
      </dgm:t>
    </dgm:pt>
    <dgm:pt modelId="{A5656047-5152-4CDA-BF5A-5F2443E92966}">
      <dgm:prSet/>
      <dgm:spPr/>
      <dgm:t>
        <a:bodyPr/>
        <a:lstStyle/>
        <a:p>
          <a:r>
            <a:rPr lang="en-GB"/>
            <a:t>GDPR should be always adhered to in order to keep individuals taking part safe. </a:t>
          </a:r>
          <a:endParaRPr lang="en-US"/>
        </a:p>
      </dgm:t>
    </dgm:pt>
    <dgm:pt modelId="{97C1DE82-90B6-420F-8176-0D313427F74C}" type="parTrans" cxnId="{035EC738-5B5D-4A42-A3CE-52A9E6B0EB7F}">
      <dgm:prSet/>
      <dgm:spPr/>
      <dgm:t>
        <a:bodyPr/>
        <a:lstStyle/>
        <a:p>
          <a:endParaRPr lang="en-US"/>
        </a:p>
      </dgm:t>
    </dgm:pt>
    <dgm:pt modelId="{C1B6FCB4-D1F3-402D-9C8B-396E34A9F7C9}" type="sibTrans" cxnId="{035EC738-5B5D-4A42-A3CE-52A9E6B0EB7F}">
      <dgm:prSet/>
      <dgm:spPr/>
      <dgm:t>
        <a:bodyPr/>
        <a:lstStyle/>
        <a:p>
          <a:endParaRPr lang="en-US"/>
        </a:p>
      </dgm:t>
    </dgm:pt>
    <dgm:pt modelId="{A39F3988-DAC3-416B-97EC-7191548B6D89}">
      <dgm:prSet/>
      <dgm:spPr/>
      <dgm:t>
        <a:bodyPr/>
        <a:lstStyle/>
        <a:p>
          <a:r>
            <a:rPr lang="en-GB"/>
            <a:t>Finally, all individuals will be fully debriefed.</a:t>
          </a:r>
          <a:endParaRPr lang="en-US"/>
        </a:p>
      </dgm:t>
    </dgm:pt>
    <dgm:pt modelId="{7FFDB225-00A9-4A0D-8762-80453CC55224}" type="parTrans" cxnId="{02B26401-6C8C-4F3C-825B-D506613D6D14}">
      <dgm:prSet/>
      <dgm:spPr/>
      <dgm:t>
        <a:bodyPr/>
        <a:lstStyle/>
        <a:p>
          <a:endParaRPr lang="en-US"/>
        </a:p>
      </dgm:t>
    </dgm:pt>
    <dgm:pt modelId="{00EA0B33-08F5-4600-9D5A-3436248211B4}" type="sibTrans" cxnId="{02B26401-6C8C-4F3C-825B-D506613D6D14}">
      <dgm:prSet/>
      <dgm:spPr/>
      <dgm:t>
        <a:bodyPr/>
        <a:lstStyle/>
        <a:p>
          <a:endParaRPr lang="en-US"/>
        </a:p>
      </dgm:t>
    </dgm:pt>
    <dgm:pt modelId="{5F6DE00E-1C8A-4E53-ACC1-043E6093BFF0}">
      <dgm:prSet/>
      <dgm:spPr/>
      <dgm:t>
        <a:bodyPr/>
        <a:lstStyle/>
        <a:p>
          <a:r>
            <a:rPr lang="en-GB"/>
            <a:t>(The British Psychological Society, 2021) </a:t>
          </a:r>
          <a:endParaRPr lang="en-US"/>
        </a:p>
      </dgm:t>
    </dgm:pt>
    <dgm:pt modelId="{7D82E6BF-F579-4F9C-A6E4-8BB2935F1FE4}" type="parTrans" cxnId="{F7138765-7A2A-4F12-B809-6672331C8C0B}">
      <dgm:prSet/>
      <dgm:spPr/>
      <dgm:t>
        <a:bodyPr/>
        <a:lstStyle/>
        <a:p>
          <a:endParaRPr lang="en-US"/>
        </a:p>
      </dgm:t>
    </dgm:pt>
    <dgm:pt modelId="{424DADF4-64AC-441E-A753-87D241F2564A}" type="sibTrans" cxnId="{F7138765-7A2A-4F12-B809-6672331C8C0B}">
      <dgm:prSet/>
      <dgm:spPr/>
      <dgm:t>
        <a:bodyPr/>
        <a:lstStyle/>
        <a:p>
          <a:endParaRPr lang="en-US"/>
        </a:p>
      </dgm:t>
    </dgm:pt>
    <dgm:pt modelId="{41128877-28ED-4DC6-A96E-8BEFED0A23F9}" type="pres">
      <dgm:prSet presAssocID="{BC9EF891-DBA0-4336-A847-63048D95EE95}" presName="diagram" presStyleCnt="0">
        <dgm:presLayoutVars>
          <dgm:dir/>
          <dgm:resizeHandles val="exact"/>
        </dgm:presLayoutVars>
      </dgm:prSet>
      <dgm:spPr/>
    </dgm:pt>
    <dgm:pt modelId="{4C59CA8F-E3E6-4DC3-B361-BB748E075A46}" type="pres">
      <dgm:prSet presAssocID="{24310AF7-A9F2-4D61-BF01-40475EDCF4A0}" presName="node" presStyleLbl="node1" presStyleIdx="0" presStyleCnt="8">
        <dgm:presLayoutVars>
          <dgm:bulletEnabled val="1"/>
        </dgm:presLayoutVars>
      </dgm:prSet>
      <dgm:spPr/>
    </dgm:pt>
    <dgm:pt modelId="{788A3344-34C6-4689-AA54-704958B1B6E0}" type="pres">
      <dgm:prSet presAssocID="{50A387A2-E7C1-4F34-BA54-CD7F2EC9C8FA}" presName="sibTrans" presStyleCnt="0"/>
      <dgm:spPr/>
    </dgm:pt>
    <dgm:pt modelId="{D8CCE6F8-1B21-47E1-B216-7FA611E48EA9}" type="pres">
      <dgm:prSet presAssocID="{C651A0BC-957B-4D26-B764-9900F8D99534}" presName="node" presStyleLbl="node1" presStyleIdx="1" presStyleCnt="8">
        <dgm:presLayoutVars>
          <dgm:bulletEnabled val="1"/>
        </dgm:presLayoutVars>
      </dgm:prSet>
      <dgm:spPr/>
    </dgm:pt>
    <dgm:pt modelId="{9D10EAD8-2A22-4B5C-82C7-280B580B2630}" type="pres">
      <dgm:prSet presAssocID="{CBCA5637-81FC-416B-A13D-5863958DDBE5}" presName="sibTrans" presStyleCnt="0"/>
      <dgm:spPr/>
    </dgm:pt>
    <dgm:pt modelId="{9A27204B-8405-49FD-88ED-68FAD61D8F88}" type="pres">
      <dgm:prSet presAssocID="{CD0E48F3-ABCD-4A10-8A41-109BBB2B67B3}" presName="node" presStyleLbl="node1" presStyleIdx="2" presStyleCnt="8">
        <dgm:presLayoutVars>
          <dgm:bulletEnabled val="1"/>
        </dgm:presLayoutVars>
      </dgm:prSet>
      <dgm:spPr/>
    </dgm:pt>
    <dgm:pt modelId="{7A8F2C8A-52DA-4D91-A518-E452A3320A48}" type="pres">
      <dgm:prSet presAssocID="{8B4F9BFD-6C66-4E09-9971-1C1E467F4E46}" presName="sibTrans" presStyleCnt="0"/>
      <dgm:spPr/>
    </dgm:pt>
    <dgm:pt modelId="{7C79D866-1EC1-47EB-A445-330E8D1EC125}" type="pres">
      <dgm:prSet presAssocID="{E2BC131D-E4AE-4ECE-AFC9-2BE02063DC88}" presName="node" presStyleLbl="node1" presStyleIdx="3" presStyleCnt="8">
        <dgm:presLayoutVars>
          <dgm:bulletEnabled val="1"/>
        </dgm:presLayoutVars>
      </dgm:prSet>
      <dgm:spPr/>
    </dgm:pt>
    <dgm:pt modelId="{AF5B8B1B-49B7-4EC4-ADE0-D984E1ED9A92}" type="pres">
      <dgm:prSet presAssocID="{1EB9B476-3F26-445F-89B8-661FA00E325B}" presName="sibTrans" presStyleCnt="0"/>
      <dgm:spPr/>
    </dgm:pt>
    <dgm:pt modelId="{E94519EC-826D-4B5D-BB4E-92D6BE62789C}" type="pres">
      <dgm:prSet presAssocID="{7B4ACFBD-12A7-4BA4-8F5E-B300DDEB886E}" presName="node" presStyleLbl="node1" presStyleIdx="4" presStyleCnt="8">
        <dgm:presLayoutVars>
          <dgm:bulletEnabled val="1"/>
        </dgm:presLayoutVars>
      </dgm:prSet>
      <dgm:spPr/>
    </dgm:pt>
    <dgm:pt modelId="{6CB2EAE9-6646-4610-AB1A-4D70690C88E6}" type="pres">
      <dgm:prSet presAssocID="{43AF56D4-FDEB-4DF9-A56C-111373E0B7C3}" presName="sibTrans" presStyleCnt="0"/>
      <dgm:spPr/>
    </dgm:pt>
    <dgm:pt modelId="{AA7C185D-CBEF-48E1-BE54-E728FE77D239}" type="pres">
      <dgm:prSet presAssocID="{A5656047-5152-4CDA-BF5A-5F2443E92966}" presName="node" presStyleLbl="node1" presStyleIdx="5" presStyleCnt="8">
        <dgm:presLayoutVars>
          <dgm:bulletEnabled val="1"/>
        </dgm:presLayoutVars>
      </dgm:prSet>
      <dgm:spPr/>
    </dgm:pt>
    <dgm:pt modelId="{B41BCF67-DF7D-4142-89E7-FB44258E10CD}" type="pres">
      <dgm:prSet presAssocID="{C1B6FCB4-D1F3-402D-9C8B-396E34A9F7C9}" presName="sibTrans" presStyleCnt="0"/>
      <dgm:spPr/>
    </dgm:pt>
    <dgm:pt modelId="{C81A586F-4C9A-4C90-8736-F0679D605EEC}" type="pres">
      <dgm:prSet presAssocID="{A39F3988-DAC3-416B-97EC-7191548B6D89}" presName="node" presStyleLbl="node1" presStyleIdx="6" presStyleCnt="8">
        <dgm:presLayoutVars>
          <dgm:bulletEnabled val="1"/>
        </dgm:presLayoutVars>
      </dgm:prSet>
      <dgm:spPr/>
    </dgm:pt>
    <dgm:pt modelId="{21BBB35B-DA40-4C49-81D3-05E3557FEA2C}" type="pres">
      <dgm:prSet presAssocID="{00EA0B33-08F5-4600-9D5A-3436248211B4}" presName="sibTrans" presStyleCnt="0"/>
      <dgm:spPr/>
    </dgm:pt>
    <dgm:pt modelId="{0DBBD936-5CFE-4D81-BF9E-F16578C7BCEB}" type="pres">
      <dgm:prSet presAssocID="{5F6DE00E-1C8A-4E53-ACC1-043E6093BFF0}" presName="node" presStyleLbl="node1" presStyleIdx="7" presStyleCnt="8" custLinFactNeighborX="127" custLinFactNeighborY="-4905">
        <dgm:presLayoutVars>
          <dgm:bulletEnabled val="1"/>
        </dgm:presLayoutVars>
      </dgm:prSet>
      <dgm:spPr/>
    </dgm:pt>
  </dgm:ptLst>
  <dgm:cxnLst>
    <dgm:cxn modelId="{02B26401-6C8C-4F3C-825B-D506613D6D14}" srcId="{BC9EF891-DBA0-4336-A847-63048D95EE95}" destId="{A39F3988-DAC3-416B-97EC-7191548B6D89}" srcOrd="6" destOrd="0" parTransId="{7FFDB225-00A9-4A0D-8762-80453CC55224}" sibTransId="{00EA0B33-08F5-4600-9D5A-3436248211B4}"/>
    <dgm:cxn modelId="{D319D51A-4995-4C42-8631-512F5F676049}" type="presOf" srcId="{E2BC131D-E4AE-4ECE-AFC9-2BE02063DC88}" destId="{7C79D866-1EC1-47EB-A445-330E8D1EC125}" srcOrd="0" destOrd="0" presId="urn:microsoft.com/office/officeart/2005/8/layout/default"/>
    <dgm:cxn modelId="{2C35BE27-4C00-442D-88F8-12E6BE7782B5}" srcId="{BC9EF891-DBA0-4336-A847-63048D95EE95}" destId="{E2BC131D-E4AE-4ECE-AFC9-2BE02063DC88}" srcOrd="3" destOrd="0" parTransId="{1F95327F-795E-4AD4-AF7D-72C57E6F45CE}" sibTransId="{1EB9B476-3F26-445F-89B8-661FA00E325B}"/>
    <dgm:cxn modelId="{F287B32E-6727-4163-BABF-922109C4FD2C}" srcId="{BC9EF891-DBA0-4336-A847-63048D95EE95}" destId="{CD0E48F3-ABCD-4A10-8A41-109BBB2B67B3}" srcOrd="2" destOrd="0" parTransId="{5A90107A-2765-4D3F-A0D3-D66B40DA7FCC}" sibTransId="{8B4F9BFD-6C66-4E09-9971-1C1E467F4E46}"/>
    <dgm:cxn modelId="{035EC738-5B5D-4A42-A3CE-52A9E6B0EB7F}" srcId="{BC9EF891-DBA0-4336-A847-63048D95EE95}" destId="{A5656047-5152-4CDA-BF5A-5F2443E92966}" srcOrd="5" destOrd="0" parTransId="{97C1DE82-90B6-420F-8176-0D313427F74C}" sibTransId="{C1B6FCB4-D1F3-402D-9C8B-396E34A9F7C9}"/>
    <dgm:cxn modelId="{0363043F-BC8F-44CC-970E-03D040C94F77}" type="presOf" srcId="{5F6DE00E-1C8A-4E53-ACC1-043E6093BFF0}" destId="{0DBBD936-5CFE-4D81-BF9E-F16578C7BCEB}" srcOrd="0" destOrd="0" presId="urn:microsoft.com/office/officeart/2005/8/layout/default"/>
    <dgm:cxn modelId="{B37FC040-0A70-4D72-AA03-EF4ED84D2B0D}" srcId="{BC9EF891-DBA0-4336-A847-63048D95EE95}" destId="{C651A0BC-957B-4D26-B764-9900F8D99534}" srcOrd="1" destOrd="0" parTransId="{521EE518-ED48-439A-BB78-7BFB725DED46}" sibTransId="{CBCA5637-81FC-416B-A13D-5863958DDBE5}"/>
    <dgm:cxn modelId="{521C8843-B165-40AF-AC88-7B56FCC49EE9}" srcId="{BC9EF891-DBA0-4336-A847-63048D95EE95}" destId="{7B4ACFBD-12A7-4BA4-8F5E-B300DDEB886E}" srcOrd="4" destOrd="0" parTransId="{63CB1B67-17B5-4A3C-B3F3-B98997C81FB2}" sibTransId="{43AF56D4-FDEB-4DF9-A56C-111373E0B7C3}"/>
    <dgm:cxn modelId="{F7138765-7A2A-4F12-B809-6672331C8C0B}" srcId="{BC9EF891-DBA0-4336-A847-63048D95EE95}" destId="{5F6DE00E-1C8A-4E53-ACC1-043E6093BFF0}" srcOrd="7" destOrd="0" parTransId="{7D82E6BF-F579-4F9C-A6E4-8BB2935F1FE4}" sibTransId="{424DADF4-64AC-441E-A753-87D241F2564A}"/>
    <dgm:cxn modelId="{87BD4370-56DC-4A06-89FC-1FA00D01ACF8}" type="presOf" srcId="{A5656047-5152-4CDA-BF5A-5F2443E92966}" destId="{AA7C185D-CBEF-48E1-BE54-E728FE77D239}" srcOrd="0" destOrd="0" presId="urn:microsoft.com/office/officeart/2005/8/layout/default"/>
    <dgm:cxn modelId="{010AD494-704D-495B-A171-AF2AD796A9DD}" type="presOf" srcId="{24310AF7-A9F2-4D61-BF01-40475EDCF4A0}" destId="{4C59CA8F-E3E6-4DC3-B361-BB748E075A46}" srcOrd="0" destOrd="0" presId="urn:microsoft.com/office/officeart/2005/8/layout/default"/>
    <dgm:cxn modelId="{39D83698-C857-4D05-B0D6-952EFEE3D418}" srcId="{BC9EF891-DBA0-4336-A847-63048D95EE95}" destId="{24310AF7-A9F2-4D61-BF01-40475EDCF4A0}" srcOrd="0" destOrd="0" parTransId="{B1F2ECBC-B36A-4E24-8AA5-28B5E050815A}" sibTransId="{50A387A2-E7C1-4F34-BA54-CD7F2EC9C8FA}"/>
    <dgm:cxn modelId="{62E802AF-3882-4498-9453-3E3C4E351749}" type="presOf" srcId="{C651A0BC-957B-4D26-B764-9900F8D99534}" destId="{D8CCE6F8-1B21-47E1-B216-7FA611E48EA9}" srcOrd="0" destOrd="0" presId="urn:microsoft.com/office/officeart/2005/8/layout/default"/>
    <dgm:cxn modelId="{E21604C4-BABD-4360-ABE8-E514D296EA2A}" type="presOf" srcId="{A39F3988-DAC3-416B-97EC-7191548B6D89}" destId="{C81A586F-4C9A-4C90-8736-F0679D605EEC}" srcOrd="0" destOrd="0" presId="urn:microsoft.com/office/officeart/2005/8/layout/default"/>
    <dgm:cxn modelId="{468888D9-4A8C-4D5F-9533-8B54F7C3E079}" type="presOf" srcId="{BC9EF891-DBA0-4336-A847-63048D95EE95}" destId="{41128877-28ED-4DC6-A96E-8BEFED0A23F9}" srcOrd="0" destOrd="0" presId="urn:microsoft.com/office/officeart/2005/8/layout/default"/>
    <dgm:cxn modelId="{0115F0E3-0B66-4124-BC9B-0AE0E9E79932}" type="presOf" srcId="{CD0E48F3-ABCD-4A10-8A41-109BBB2B67B3}" destId="{9A27204B-8405-49FD-88ED-68FAD61D8F88}" srcOrd="0" destOrd="0" presId="urn:microsoft.com/office/officeart/2005/8/layout/default"/>
    <dgm:cxn modelId="{2FE56AE6-BFCA-43DD-B284-C1E2CE74C020}" type="presOf" srcId="{7B4ACFBD-12A7-4BA4-8F5E-B300DDEB886E}" destId="{E94519EC-826D-4B5D-BB4E-92D6BE62789C}" srcOrd="0" destOrd="0" presId="urn:microsoft.com/office/officeart/2005/8/layout/default"/>
    <dgm:cxn modelId="{74B4DDA9-4665-4C27-88A3-6FBBC9191A83}" type="presParOf" srcId="{41128877-28ED-4DC6-A96E-8BEFED0A23F9}" destId="{4C59CA8F-E3E6-4DC3-B361-BB748E075A46}" srcOrd="0" destOrd="0" presId="urn:microsoft.com/office/officeart/2005/8/layout/default"/>
    <dgm:cxn modelId="{5D527F3B-6B0D-4448-BEF2-BD47DD74E0CA}" type="presParOf" srcId="{41128877-28ED-4DC6-A96E-8BEFED0A23F9}" destId="{788A3344-34C6-4689-AA54-704958B1B6E0}" srcOrd="1" destOrd="0" presId="urn:microsoft.com/office/officeart/2005/8/layout/default"/>
    <dgm:cxn modelId="{1565E15B-9041-4D1B-AC15-7D914499C17A}" type="presParOf" srcId="{41128877-28ED-4DC6-A96E-8BEFED0A23F9}" destId="{D8CCE6F8-1B21-47E1-B216-7FA611E48EA9}" srcOrd="2" destOrd="0" presId="urn:microsoft.com/office/officeart/2005/8/layout/default"/>
    <dgm:cxn modelId="{0D4E5BF2-444E-4DAD-A74A-84C6FDBAA331}" type="presParOf" srcId="{41128877-28ED-4DC6-A96E-8BEFED0A23F9}" destId="{9D10EAD8-2A22-4B5C-82C7-280B580B2630}" srcOrd="3" destOrd="0" presId="urn:microsoft.com/office/officeart/2005/8/layout/default"/>
    <dgm:cxn modelId="{9EBAD791-CBF4-420C-91F0-B59962B28EF3}" type="presParOf" srcId="{41128877-28ED-4DC6-A96E-8BEFED0A23F9}" destId="{9A27204B-8405-49FD-88ED-68FAD61D8F88}" srcOrd="4" destOrd="0" presId="urn:microsoft.com/office/officeart/2005/8/layout/default"/>
    <dgm:cxn modelId="{D93ECB65-9325-4471-9493-BC0E04E40A5F}" type="presParOf" srcId="{41128877-28ED-4DC6-A96E-8BEFED0A23F9}" destId="{7A8F2C8A-52DA-4D91-A518-E452A3320A48}" srcOrd="5" destOrd="0" presId="urn:microsoft.com/office/officeart/2005/8/layout/default"/>
    <dgm:cxn modelId="{86034765-6ECC-4E15-9C45-BB6266BB661A}" type="presParOf" srcId="{41128877-28ED-4DC6-A96E-8BEFED0A23F9}" destId="{7C79D866-1EC1-47EB-A445-330E8D1EC125}" srcOrd="6" destOrd="0" presId="urn:microsoft.com/office/officeart/2005/8/layout/default"/>
    <dgm:cxn modelId="{DB545B1B-ED4C-444E-8C09-DFE4F50DBDA3}" type="presParOf" srcId="{41128877-28ED-4DC6-A96E-8BEFED0A23F9}" destId="{AF5B8B1B-49B7-4EC4-ADE0-D984E1ED9A92}" srcOrd="7" destOrd="0" presId="urn:microsoft.com/office/officeart/2005/8/layout/default"/>
    <dgm:cxn modelId="{BD760A14-ACEA-4D10-A28E-79F315FAA578}" type="presParOf" srcId="{41128877-28ED-4DC6-A96E-8BEFED0A23F9}" destId="{E94519EC-826D-4B5D-BB4E-92D6BE62789C}" srcOrd="8" destOrd="0" presId="urn:microsoft.com/office/officeart/2005/8/layout/default"/>
    <dgm:cxn modelId="{81A1FE38-02B5-46BC-AB4E-849CA92A42B8}" type="presParOf" srcId="{41128877-28ED-4DC6-A96E-8BEFED0A23F9}" destId="{6CB2EAE9-6646-4610-AB1A-4D70690C88E6}" srcOrd="9" destOrd="0" presId="urn:microsoft.com/office/officeart/2005/8/layout/default"/>
    <dgm:cxn modelId="{D3633061-3B1D-4232-BA79-0D7F6FA686F3}" type="presParOf" srcId="{41128877-28ED-4DC6-A96E-8BEFED0A23F9}" destId="{AA7C185D-CBEF-48E1-BE54-E728FE77D239}" srcOrd="10" destOrd="0" presId="urn:microsoft.com/office/officeart/2005/8/layout/default"/>
    <dgm:cxn modelId="{012932FD-E7D7-471A-AD9B-2E9255BBFB03}" type="presParOf" srcId="{41128877-28ED-4DC6-A96E-8BEFED0A23F9}" destId="{B41BCF67-DF7D-4142-89E7-FB44258E10CD}" srcOrd="11" destOrd="0" presId="urn:microsoft.com/office/officeart/2005/8/layout/default"/>
    <dgm:cxn modelId="{660029D4-D48A-41F4-A726-47E2082690F0}" type="presParOf" srcId="{41128877-28ED-4DC6-A96E-8BEFED0A23F9}" destId="{C81A586F-4C9A-4C90-8736-F0679D605EEC}" srcOrd="12" destOrd="0" presId="urn:microsoft.com/office/officeart/2005/8/layout/default"/>
    <dgm:cxn modelId="{096E20B3-A585-4ADE-81ED-63EB3A01BAFB}" type="presParOf" srcId="{41128877-28ED-4DC6-A96E-8BEFED0A23F9}" destId="{21BBB35B-DA40-4C49-81D3-05E3557FEA2C}" srcOrd="13" destOrd="0" presId="urn:microsoft.com/office/officeart/2005/8/layout/default"/>
    <dgm:cxn modelId="{F786FAD9-E8E8-41CE-9BBB-06B7D4821CCE}" type="presParOf" srcId="{41128877-28ED-4DC6-A96E-8BEFED0A23F9}" destId="{0DBBD936-5CFE-4D81-BF9E-F16578C7BCEB}"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37F2F-5157-40C3-926F-41C73F8EC370}">
      <dsp:nvSpPr>
        <dsp:cNvPr id="0" name=""/>
        <dsp:cNvSpPr/>
      </dsp:nvSpPr>
      <dsp:spPr>
        <a:xfrm>
          <a:off x="394785" y="1672"/>
          <a:ext cx="5837654" cy="3502592"/>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Cognitive behavioural therapy with Exposure therapy incorporated.</a:t>
          </a:r>
          <a:endParaRPr lang="en-US" sz="1700" kern="1200" dirty="0"/>
        </a:p>
        <a:p>
          <a:pPr marL="114300" lvl="1" indent="-114300" algn="l" defTabSz="577850">
            <a:lnSpc>
              <a:spcPct val="90000"/>
            </a:lnSpc>
            <a:spcBef>
              <a:spcPct val="0"/>
            </a:spcBef>
            <a:spcAft>
              <a:spcPct val="15000"/>
            </a:spcAft>
            <a:buChar char="•"/>
          </a:pPr>
          <a:r>
            <a:rPr lang="en-GB" sz="1300" kern="1200"/>
            <a:t>All individuals will have to meet DSM-5 diagnostic criteria for social anxiety disorder. </a:t>
          </a:r>
          <a:endParaRPr lang="en-US" sz="1300" kern="1200"/>
        </a:p>
        <a:p>
          <a:pPr marL="114300" lvl="1" indent="-114300" algn="l" defTabSz="577850">
            <a:lnSpc>
              <a:spcPct val="90000"/>
            </a:lnSpc>
            <a:spcBef>
              <a:spcPct val="0"/>
            </a:spcBef>
            <a:spcAft>
              <a:spcPct val="15000"/>
            </a:spcAft>
            <a:buChar char="•"/>
          </a:pPr>
          <a:r>
            <a:rPr lang="en-GB" sz="1300" kern="1200"/>
            <a:t>Social Interaction Anxiety Scale (SIAS) </a:t>
          </a:r>
          <a:endParaRPr lang="en-US" sz="1300" kern="1200"/>
        </a:p>
        <a:p>
          <a:pPr marL="114300" lvl="1" indent="-114300" algn="l" defTabSz="577850">
            <a:lnSpc>
              <a:spcPct val="90000"/>
            </a:lnSpc>
            <a:spcBef>
              <a:spcPct val="0"/>
            </a:spcBef>
            <a:spcAft>
              <a:spcPct val="15000"/>
            </a:spcAft>
            <a:buChar char="•"/>
          </a:pPr>
          <a:r>
            <a:rPr lang="en-GB" sz="1300" kern="1200"/>
            <a:t>Individuals will then take part in a twelve-week programme of CBT using exposure therapy and will attend one session a week (Osborne et al., 2019). </a:t>
          </a:r>
          <a:endParaRPr lang="en-US" sz="1300" kern="1200"/>
        </a:p>
        <a:p>
          <a:pPr marL="114300" lvl="1" indent="-114300" algn="l" defTabSz="577850">
            <a:lnSpc>
              <a:spcPct val="90000"/>
            </a:lnSpc>
            <a:spcBef>
              <a:spcPct val="0"/>
            </a:spcBef>
            <a:spcAft>
              <a:spcPct val="15000"/>
            </a:spcAft>
            <a:buChar char="•"/>
          </a:pPr>
          <a:r>
            <a:rPr lang="en-GB" sz="1300" kern="1200" dirty="0"/>
            <a:t>Exposure therapy will be virtual reality based (Chard et al., 2023).</a:t>
          </a:r>
          <a:endParaRPr lang="en-US" sz="1300" kern="1200" dirty="0"/>
        </a:p>
      </dsp:txBody>
      <dsp:txXfrm>
        <a:off x="497372" y="104259"/>
        <a:ext cx="5632480" cy="32974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2B919-136C-4E15-A7A1-6CD55C99F602}">
      <dsp:nvSpPr>
        <dsp:cNvPr id="0" name=""/>
        <dsp:cNvSpPr/>
      </dsp:nvSpPr>
      <dsp:spPr>
        <a:xfrm>
          <a:off x="0" y="580"/>
          <a:ext cx="6790606" cy="14264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Social Anxiety Session Change Index (SACI) by Hayes et al. (2008)</a:t>
          </a:r>
          <a:endParaRPr lang="en-US" sz="1700" kern="1200" dirty="0"/>
        </a:p>
      </dsp:txBody>
      <dsp:txXfrm>
        <a:off x="69635" y="70215"/>
        <a:ext cx="6651336" cy="1287215"/>
      </dsp:txXfrm>
    </dsp:sp>
    <dsp:sp modelId="{5DF49D5B-9816-46C0-8774-535FC1108657}">
      <dsp:nvSpPr>
        <dsp:cNvPr id="0" name=""/>
        <dsp:cNvSpPr/>
      </dsp:nvSpPr>
      <dsp:spPr>
        <a:xfrm>
          <a:off x="0" y="1476026"/>
          <a:ext cx="6790606" cy="1426485"/>
        </a:xfrm>
        <a:prstGeom prst="roundRect">
          <a:avLst/>
        </a:prstGeom>
        <a:solidFill>
          <a:schemeClr val="accent5">
            <a:hueOff val="-9360190"/>
            <a:satOff val="12758"/>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From the use of virtual reality exposure-based CBT, it is anticipated that participants will view virtual reality-based CBT in a positive light</a:t>
          </a:r>
          <a:endParaRPr lang="en-US" sz="1700" kern="1200"/>
        </a:p>
      </dsp:txBody>
      <dsp:txXfrm>
        <a:off x="69635" y="1545661"/>
        <a:ext cx="6651336" cy="1287215"/>
      </dsp:txXfrm>
    </dsp:sp>
    <dsp:sp modelId="{6BC5467B-C0BF-44C5-9CFD-4974C0C8B518}">
      <dsp:nvSpPr>
        <dsp:cNvPr id="0" name=""/>
        <dsp:cNvSpPr/>
      </dsp:nvSpPr>
      <dsp:spPr>
        <a:xfrm>
          <a:off x="0" y="2951471"/>
          <a:ext cx="6790606" cy="1426485"/>
        </a:xfrm>
        <a:prstGeom prst="roundRect">
          <a:avLst/>
        </a:prstGeom>
        <a:solidFill>
          <a:schemeClr val="accent5">
            <a:hueOff val="-18720379"/>
            <a:satOff val="25516"/>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anticipated that the use of virtual reality exposure-based CBT will result in reduced anxiety symptoms (Wu et al, 2021).</a:t>
          </a:r>
          <a:endParaRPr lang="en-US" sz="1700" kern="1200"/>
        </a:p>
      </dsp:txBody>
      <dsp:txXfrm>
        <a:off x="69635" y="3021106"/>
        <a:ext cx="6651336" cy="12872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9CA8F-E3E6-4DC3-B361-BB748E075A46}">
      <dsp:nvSpPr>
        <dsp:cNvPr id="0" name=""/>
        <dsp:cNvSpPr/>
      </dsp:nvSpPr>
      <dsp:spPr>
        <a:xfrm>
          <a:off x="891491" y="753"/>
          <a:ext cx="1971872" cy="11831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therapeutic procedure should gain full ethical approval prior to the study taking place.</a:t>
          </a:r>
          <a:endParaRPr lang="en-US" sz="1000" kern="1200"/>
        </a:p>
      </dsp:txBody>
      <dsp:txXfrm>
        <a:off x="891491" y="753"/>
        <a:ext cx="1971872" cy="1183123"/>
      </dsp:txXfrm>
    </dsp:sp>
    <dsp:sp modelId="{D8CCE6F8-1B21-47E1-B216-7FA611E48EA9}">
      <dsp:nvSpPr>
        <dsp:cNvPr id="0" name=""/>
        <dsp:cNvSpPr/>
      </dsp:nvSpPr>
      <dsp:spPr>
        <a:xfrm>
          <a:off x="3060551" y="753"/>
          <a:ext cx="1971872" cy="11831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Those participating will have given full written consent. </a:t>
          </a:r>
          <a:endParaRPr lang="en-US" sz="1000" kern="1200"/>
        </a:p>
      </dsp:txBody>
      <dsp:txXfrm>
        <a:off x="3060551" y="753"/>
        <a:ext cx="1971872" cy="1183123"/>
      </dsp:txXfrm>
    </dsp:sp>
    <dsp:sp modelId="{9A27204B-8405-49FD-88ED-68FAD61D8F88}">
      <dsp:nvSpPr>
        <dsp:cNvPr id="0" name=""/>
        <dsp:cNvSpPr/>
      </dsp:nvSpPr>
      <dsp:spPr>
        <a:xfrm>
          <a:off x="5229610" y="753"/>
          <a:ext cx="1971872" cy="11831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Those participating should be given the right to withdraw from the therapy at any time.</a:t>
          </a:r>
          <a:endParaRPr lang="en-US" sz="1000" kern="1200"/>
        </a:p>
      </dsp:txBody>
      <dsp:txXfrm>
        <a:off x="5229610" y="753"/>
        <a:ext cx="1971872" cy="1183123"/>
      </dsp:txXfrm>
    </dsp:sp>
    <dsp:sp modelId="{7C79D866-1EC1-47EB-A445-330E8D1EC125}">
      <dsp:nvSpPr>
        <dsp:cNvPr id="0" name=""/>
        <dsp:cNvSpPr/>
      </dsp:nvSpPr>
      <dsp:spPr>
        <a:xfrm>
          <a:off x="891491" y="1381063"/>
          <a:ext cx="1971872" cy="11831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Those participating should be made fully aware of the procedures taking place for the therapy.</a:t>
          </a:r>
          <a:endParaRPr lang="en-US" sz="1000" kern="1200"/>
        </a:p>
      </dsp:txBody>
      <dsp:txXfrm>
        <a:off x="891491" y="1381063"/>
        <a:ext cx="1971872" cy="1183123"/>
      </dsp:txXfrm>
    </dsp:sp>
    <dsp:sp modelId="{E94519EC-826D-4B5D-BB4E-92D6BE62789C}">
      <dsp:nvSpPr>
        <dsp:cNvPr id="0" name=""/>
        <dsp:cNvSpPr/>
      </dsp:nvSpPr>
      <dsp:spPr>
        <a:xfrm>
          <a:off x="3060551" y="1381063"/>
          <a:ext cx="1971872" cy="118312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Full confidentiality should be practiced throughout the intervention, always adhering to BPS code of conduct. </a:t>
          </a:r>
          <a:endParaRPr lang="en-US" sz="1000" kern="1200"/>
        </a:p>
      </dsp:txBody>
      <dsp:txXfrm>
        <a:off x="3060551" y="1381063"/>
        <a:ext cx="1971872" cy="1183123"/>
      </dsp:txXfrm>
    </dsp:sp>
    <dsp:sp modelId="{AA7C185D-CBEF-48E1-BE54-E728FE77D239}">
      <dsp:nvSpPr>
        <dsp:cNvPr id="0" name=""/>
        <dsp:cNvSpPr/>
      </dsp:nvSpPr>
      <dsp:spPr>
        <a:xfrm>
          <a:off x="5229610" y="1381063"/>
          <a:ext cx="1971872" cy="11831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GDPR should be always adhered to in order to keep individuals taking part safe. </a:t>
          </a:r>
          <a:endParaRPr lang="en-US" sz="1000" kern="1200"/>
        </a:p>
      </dsp:txBody>
      <dsp:txXfrm>
        <a:off x="5229610" y="1381063"/>
        <a:ext cx="1971872" cy="1183123"/>
      </dsp:txXfrm>
    </dsp:sp>
    <dsp:sp modelId="{C81A586F-4C9A-4C90-8736-F0679D605EEC}">
      <dsp:nvSpPr>
        <dsp:cNvPr id="0" name=""/>
        <dsp:cNvSpPr/>
      </dsp:nvSpPr>
      <dsp:spPr>
        <a:xfrm>
          <a:off x="1976021" y="2761374"/>
          <a:ext cx="1971872" cy="11831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Finally, all individuals will be fully debriefed.</a:t>
          </a:r>
          <a:endParaRPr lang="en-US" sz="1000" kern="1200"/>
        </a:p>
      </dsp:txBody>
      <dsp:txXfrm>
        <a:off x="1976021" y="2761374"/>
        <a:ext cx="1971872" cy="1183123"/>
      </dsp:txXfrm>
    </dsp:sp>
    <dsp:sp modelId="{0DBBD936-5CFE-4D81-BF9E-F16578C7BCEB}">
      <dsp:nvSpPr>
        <dsp:cNvPr id="0" name=""/>
        <dsp:cNvSpPr/>
      </dsp:nvSpPr>
      <dsp:spPr>
        <a:xfrm>
          <a:off x="4147585" y="2703342"/>
          <a:ext cx="1971872" cy="11831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British Psychological Society, 2021) </a:t>
          </a:r>
          <a:endParaRPr lang="en-US" sz="1000" kern="1200"/>
        </a:p>
      </dsp:txBody>
      <dsp:txXfrm>
        <a:off x="4147585" y="2703342"/>
        <a:ext cx="1971872" cy="118312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5/2/2023</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187703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59178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5/2/2023</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1137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5/2/2023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38469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5/2/2023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5799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5/2/2023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215973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5/2/2023</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346729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5/2/2023</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184191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5/2/2023</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1194225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5/2/2023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75665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5/2/2023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000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5/2/2023</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873452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udy oil paint art">
            <a:extLst>
              <a:ext uri="{FF2B5EF4-FFF2-40B4-BE49-F238E27FC236}">
                <a16:creationId xmlns:a16="http://schemas.microsoft.com/office/drawing/2014/main" id="{EB656C48-434C-7645-6929-953813D373EB}"/>
              </a:ext>
            </a:extLst>
          </p:cNvPr>
          <p:cNvPicPr>
            <a:picLocks noChangeAspect="1"/>
          </p:cNvPicPr>
          <p:nvPr/>
        </p:nvPicPr>
        <p:blipFill rotWithShape="1">
          <a:blip r:embed="rId2"/>
          <a:srcRect r="31587" b="-2"/>
          <a:stretch/>
        </p:blipFill>
        <p:spPr>
          <a:xfrm>
            <a:off x="20" y="1804072"/>
            <a:ext cx="4458058" cy="4349801"/>
          </a:xfrm>
          <a:prstGeom prst="rect">
            <a:avLst/>
          </a:prstGeom>
        </p:spPr>
      </p:pic>
      <p:sp>
        <p:nvSpPr>
          <p:cNvPr id="39" name="Rectangle 38">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5ABF7-8419-3F59-3499-E04E7AF00D1E}"/>
              </a:ext>
            </a:extLst>
          </p:cNvPr>
          <p:cNvSpPr>
            <a:spLocks noGrp="1"/>
          </p:cNvSpPr>
          <p:nvPr>
            <p:ph type="ctrTitle"/>
          </p:nvPr>
        </p:nvSpPr>
        <p:spPr>
          <a:xfrm>
            <a:off x="4490084" y="2146851"/>
            <a:ext cx="7058997" cy="2658269"/>
          </a:xfrm>
        </p:spPr>
        <p:txBody>
          <a:bodyPr anchor="b">
            <a:normAutofit/>
          </a:bodyPr>
          <a:lstStyle/>
          <a:p>
            <a:r>
              <a:rPr lang="en-GB" dirty="0"/>
              <a:t>Rehabilitation Proposal.</a:t>
            </a:r>
          </a:p>
        </p:txBody>
      </p:sp>
      <p:sp>
        <p:nvSpPr>
          <p:cNvPr id="3" name="Subtitle 2">
            <a:extLst>
              <a:ext uri="{FF2B5EF4-FFF2-40B4-BE49-F238E27FC236}">
                <a16:creationId xmlns:a16="http://schemas.microsoft.com/office/drawing/2014/main" id="{56971604-CDFB-69BE-2ED4-A03783E9BF0B}"/>
              </a:ext>
            </a:extLst>
          </p:cNvPr>
          <p:cNvSpPr>
            <a:spLocks noGrp="1"/>
          </p:cNvSpPr>
          <p:nvPr>
            <p:ph type="subTitle" idx="1"/>
          </p:nvPr>
        </p:nvSpPr>
        <p:spPr>
          <a:xfrm>
            <a:off x="4882102" y="4810937"/>
            <a:ext cx="6666980" cy="1172200"/>
          </a:xfrm>
        </p:spPr>
        <p:txBody>
          <a:bodyPr anchor="t">
            <a:normAutofit/>
          </a:bodyPr>
          <a:lstStyle/>
          <a:p>
            <a:r>
              <a:rPr lang="en-GB" dirty="0"/>
              <a:t>By Connie Griffiths: 2004323</a:t>
            </a:r>
          </a:p>
        </p:txBody>
      </p:sp>
      <p:sp>
        <p:nvSpPr>
          <p:cNvPr id="41" name="Rectangle 40">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3282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Rectangle 39">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49" y="-2"/>
            <a:ext cx="7540751"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48EBB-8637-7B56-D5C9-0F2D71200109}"/>
              </a:ext>
            </a:extLst>
          </p:cNvPr>
          <p:cNvSpPr>
            <a:spLocks noGrp="1"/>
          </p:cNvSpPr>
          <p:nvPr>
            <p:ph type="title"/>
          </p:nvPr>
        </p:nvSpPr>
        <p:spPr>
          <a:xfrm>
            <a:off x="5376671" y="265706"/>
            <a:ext cx="6399212" cy="1162801"/>
          </a:xfrm>
        </p:spPr>
        <p:txBody>
          <a:bodyPr>
            <a:normAutofit/>
          </a:bodyPr>
          <a:lstStyle/>
          <a:p>
            <a:pPr>
              <a:lnSpc>
                <a:spcPct val="140000"/>
              </a:lnSpc>
            </a:pPr>
            <a:r>
              <a:rPr lang="en-GB" sz="2300">
                <a:solidFill>
                  <a:schemeClr val="bg1"/>
                </a:solidFill>
              </a:rPr>
              <a:t>Lay Summary : Social Anxiety Disorder.</a:t>
            </a:r>
          </a:p>
        </p:txBody>
      </p:sp>
      <p:pic>
        <p:nvPicPr>
          <p:cNvPr id="4" name="Picture 3">
            <a:extLst>
              <a:ext uri="{FF2B5EF4-FFF2-40B4-BE49-F238E27FC236}">
                <a16:creationId xmlns:a16="http://schemas.microsoft.com/office/drawing/2014/main" id="{BCFC8A1E-FD6E-8558-4110-262C7BF6CA50}"/>
              </a:ext>
            </a:extLst>
          </p:cNvPr>
          <p:cNvPicPr>
            <a:picLocks noChangeAspect="1"/>
          </p:cNvPicPr>
          <p:nvPr/>
        </p:nvPicPr>
        <p:blipFill rotWithShape="1">
          <a:blip r:embed="rId2"/>
          <a:srcRect l="27256" r="4788" b="-2"/>
          <a:stretch/>
        </p:blipFill>
        <p:spPr>
          <a:xfrm>
            <a:off x="1334189" y="3519589"/>
            <a:ext cx="1985920" cy="1937690"/>
          </a:xfrm>
          <a:prstGeom prst="rect">
            <a:avLst/>
          </a:prstGeom>
        </p:spPr>
      </p:pic>
      <p:sp>
        <p:nvSpPr>
          <p:cNvPr id="42" name="Rectangle 41">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41912"/>
            <a:ext cx="4651248" cy="916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0"/>
            <a:ext cx="7517205" cy="4347449"/>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DE4747ED-0989-4317-8B7B-7189AF3D4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970955"/>
            <a:ext cx="46542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FA19A7-EBFA-7A36-03B7-B0B047637180}"/>
              </a:ext>
            </a:extLst>
          </p:cNvPr>
          <p:cNvSpPr>
            <a:spLocks noGrp="1"/>
          </p:cNvSpPr>
          <p:nvPr>
            <p:ph idx="1"/>
          </p:nvPr>
        </p:nvSpPr>
        <p:spPr>
          <a:xfrm>
            <a:off x="5376670" y="1940118"/>
            <a:ext cx="6172413" cy="3698353"/>
          </a:xfrm>
        </p:spPr>
        <p:txBody>
          <a:bodyPr>
            <a:normAutofit/>
          </a:bodyPr>
          <a:lstStyle/>
          <a:p>
            <a:pPr marL="342900" lvl="0" indent="-342900">
              <a:lnSpc>
                <a:spcPct val="130000"/>
              </a:lnSpc>
              <a:buFont typeface="Symbol" panose="05050102010706020507" pitchFamily="18" charset="2"/>
              <a:buChar char=""/>
            </a:pPr>
            <a:r>
              <a:rPr lang="en-GB" sz="900">
                <a:latin typeface="+mj-lt"/>
                <a:ea typeface="Calibri" panose="020F0502020204030204" pitchFamily="34" charset="0"/>
                <a:cs typeface="Times New Roman" panose="02020603050405020304" pitchFamily="18" charset="0"/>
              </a:rPr>
              <a:t>F</a:t>
            </a:r>
            <a:r>
              <a:rPr lang="en-GB" sz="900">
                <a:effectLst/>
                <a:latin typeface="+mj-lt"/>
                <a:ea typeface="Calibri" panose="020F0502020204030204" pitchFamily="34" charset="0"/>
                <a:cs typeface="Times New Roman" panose="02020603050405020304" pitchFamily="18" charset="0"/>
              </a:rPr>
              <a:t>ear or anxiety over social situations in which the individual is exposed to possible scrutiny by others.</a:t>
            </a:r>
          </a:p>
          <a:p>
            <a:pPr marL="342900" lvl="0" indent="-342900">
              <a:lnSpc>
                <a:spcPct val="130000"/>
              </a:lnSpc>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Fears of humiliation. </a:t>
            </a:r>
          </a:p>
          <a:p>
            <a:pPr marL="342900" lvl="0" indent="-342900">
              <a:lnSpc>
                <a:spcPct val="130000"/>
              </a:lnSpc>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Social situations provoke fear or anxiety.</a:t>
            </a:r>
          </a:p>
          <a:p>
            <a:pPr marL="342900" lvl="0" indent="-342900">
              <a:lnSpc>
                <a:spcPct val="130000"/>
              </a:lnSpc>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Social situations are avoided or endured with intense fear or anxiety.</a:t>
            </a:r>
          </a:p>
          <a:p>
            <a:pPr marL="342900" lvl="0" indent="-342900">
              <a:lnSpc>
                <a:spcPct val="130000"/>
              </a:lnSpc>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Anxiety is out of proportion to the actual threat posed by the social context.</a:t>
            </a:r>
          </a:p>
          <a:p>
            <a:pPr marL="342900" lvl="0" indent="-342900">
              <a:lnSpc>
                <a:spcPct val="130000"/>
              </a:lnSpc>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Persistent anxiety lasting six months or more. </a:t>
            </a:r>
          </a:p>
          <a:p>
            <a:pPr marL="342900" lvl="0" indent="-342900">
              <a:lnSpc>
                <a:spcPct val="130000"/>
              </a:lnSpc>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The anxiety clinically effects social, occupational, or other important areas of functioning. </a:t>
            </a:r>
          </a:p>
          <a:p>
            <a:pPr marL="342900" lvl="0" indent="-342900">
              <a:lnSpc>
                <a:spcPct val="130000"/>
              </a:lnSpc>
              <a:spcAft>
                <a:spcPts val="800"/>
              </a:spcAft>
              <a:buFont typeface="Symbol" panose="05050102010706020507" pitchFamily="18" charset="2"/>
              <a:buChar char=""/>
            </a:pPr>
            <a:r>
              <a:rPr lang="en-GB" sz="900">
                <a:effectLst/>
                <a:latin typeface="+mj-lt"/>
                <a:ea typeface="Calibri" panose="020F0502020204030204" pitchFamily="34" charset="0"/>
                <a:cs typeface="Times New Roman" panose="02020603050405020304" pitchFamily="18" charset="0"/>
              </a:rPr>
              <a:t>Anxiety is not due to medication or substance.</a:t>
            </a:r>
            <a:r>
              <a:rPr lang="en-GB" sz="900">
                <a:effectLst/>
                <a:latin typeface="Abadi" panose="020B0604020202020204" pitchFamily="34" charset="0"/>
                <a:ea typeface="Calibri" panose="020F0502020204030204" pitchFamily="34" charset="0"/>
                <a:cs typeface="Times New Roman" panose="02020603050405020304" pitchFamily="18" charset="0"/>
              </a:rPr>
              <a:t> </a:t>
            </a:r>
          </a:p>
          <a:p>
            <a:pPr lvl="0">
              <a:lnSpc>
                <a:spcPct val="130000"/>
              </a:lnSpc>
              <a:spcAft>
                <a:spcPts val="800"/>
              </a:spcAft>
            </a:pPr>
            <a:r>
              <a:rPr lang="en-GB" sz="900">
                <a:latin typeface="Abadi" panose="020B0604020202020204" pitchFamily="34" charset="0"/>
                <a:ea typeface="Calibri" panose="020F0502020204030204" pitchFamily="34" charset="0"/>
                <a:cs typeface="Times New Roman" panose="02020603050405020304" pitchFamily="18" charset="0"/>
              </a:rPr>
              <a:t>DSM-5 (APA, 2017)</a:t>
            </a:r>
            <a:endParaRPr lang="en-GB" sz="900">
              <a:effectLst/>
              <a:latin typeface="Abadi" panose="020B0604020202020204" pitchFamily="34" charset="0"/>
              <a:ea typeface="Calibri" panose="020F0502020204030204" pitchFamily="34" charset="0"/>
              <a:cs typeface="Times New Roman" panose="02020603050405020304" pitchFamily="18" charset="0"/>
            </a:endParaRPr>
          </a:p>
          <a:p>
            <a:pPr>
              <a:lnSpc>
                <a:spcPct val="130000"/>
              </a:lnSpc>
            </a:pPr>
            <a:endParaRPr lang="en-GB" sz="900"/>
          </a:p>
        </p:txBody>
      </p:sp>
      <p:sp>
        <p:nvSpPr>
          <p:cNvPr id="50" name="Rectangle 49">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941912"/>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1081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EAB1145E-C37B-8E94-7FD6-479E3A6E54B3}"/>
              </a:ext>
            </a:extLst>
          </p:cNvPr>
          <p:cNvPicPr>
            <a:picLocks noChangeAspect="1"/>
          </p:cNvPicPr>
          <p:nvPr/>
        </p:nvPicPr>
        <p:blipFill rotWithShape="1">
          <a:blip r:embed="rId2"/>
          <a:srcRect l="5257" t="11339" r="-1014" b="7302"/>
          <a:stretch/>
        </p:blipFill>
        <p:spPr>
          <a:xfrm>
            <a:off x="480060" y="265706"/>
            <a:ext cx="3691130" cy="2463829"/>
          </a:xfrm>
          <a:prstGeom prst="rect">
            <a:avLst/>
          </a:prstGeom>
        </p:spPr>
      </p:pic>
      <p:sp>
        <p:nvSpPr>
          <p:cNvPr id="31" name="Rectangle 30">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4F023-97BD-147D-59EB-4025B0C9628D}"/>
              </a:ext>
            </a:extLst>
          </p:cNvPr>
          <p:cNvSpPr>
            <a:spLocks noGrp="1"/>
          </p:cNvSpPr>
          <p:nvPr>
            <p:ph type="title"/>
          </p:nvPr>
        </p:nvSpPr>
        <p:spPr>
          <a:xfrm>
            <a:off x="5376671" y="265706"/>
            <a:ext cx="6399212" cy="1162801"/>
          </a:xfrm>
        </p:spPr>
        <p:txBody>
          <a:bodyPr>
            <a:normAutofit/>
          </a:bodyPr>
          <a:lstStyle/>
          <a:p>
            <a:r>
              <a:rPr lang="en-GB">
                <a:solidFill>
                  <a:schemeClr val="bg1"/>
                </a:solidFill>
              </a:rPr>
              <a:t>Background</a:t>
            </a:r>
          </a:p>
        </p:txBody>
      </p:sp>
      <p:sp>
        <p:nvSpPr>
          <p:cNvPr id="33" name="Rectangle 32">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581262-52A8-AD34-248E-EF93E7B12F6D}"/>
              </a:ext>
            </a:extLst>
          </p:cNvPr>
          <p:cNvSpPr>
            <a:spLocks noGrp="1"/>
          </p:cNvSpPr>
          <p:nvPr>
            <p:ph idx="1"/>
          </p:nvPr>
        </p:nvSpPr>
        <p:spPr>
          <a:xfrm>
            <a:off x="5376670" y="1940119"/>
            <a:ext cx="6172413" cy="3029446"/>
          </a:xfrm>
        </p:spPr>
        <p:txBody>
          <a:bodyPr>
            <a:normAutofit/>
          </a:bodyPr>
          <a:lstStyle/>
          <a:p>
            <a:pPr marL="342900" lvl="0" indent="-342900">
              <a:lnSpc>
                <a:spcPct val="130000"/>
              </a:lnSpc>
              <a:buFont typeface="Symbol" panose="05050102010706020507" pitchFamily="18" charset="2"/>
              <a:buChar char=""/>
            </a:pPr>
            <a:r>
              <a:rPr lang="en-GB" sz="1100" dirty="0">
                <a:effectLst/>
                <a:ea typeface="Calibri" panose="020F0502020204030204" pitchFamily="34" charset="0"/>
                <a:cs typeface="Times New Roman" panose="02020603050405020304" pitchFamily="18" charset="0"/>
              </a:rPr>
              <a:t>Females are more likely to have social anxiety than males, however clinical samples sugges</a:t>
            </a:r>
            <a:r>
              <a:rPr lang="en-GB" sz="1100" dirty="0">
                <a:ea typeface="Calibri" panose="020F0502020204030204" pitchFamily="34" charset="0"/>
                <a:cs typeface="Times New Roman" panose="02020603050405020304" pitchFamily="18" charset="0"/>
              </a:rPr>
              <a:t>t males are more likely to have SAD (DSM-5, APA, 2017).</a:t>
            </a:r>
            <a:endParaRPr lang="en-GB" sz="1100" dirty="0">
              <a:effectLst/>
              <a:ea typeface="Calibri" panose="020F0502020204030204" pitchFamily="34" charset="0"/>
              <a:cs typeface="Times New Roman" panose="02020603050405020304" pitchFamily="18" charset="0"/>
            </a:endParaRPr>
          </a:p>
          <a:p>
            <a:pPr marL="342900" lvl="0" indent="-342900">
              <a:lnSpc>
                <a:spcPct val="130000"/>
              </a:lnSpc>
              <a:buFont typeface="Symbol" panose="05050102010706020507" pitchFamily="18" charset="2"/>
              <a:buChar char=""/>
            </a:pPr>
            <a:r>
              <a:rPr lang="en-GB" sz="1100" dirty="0">
                <a:effectLst/>
                <a:ea typeface="Calibri" panose="020F0502020204030204" pitchFamily="34" charset="0"/>
                <a:cs typeface="Times New Roman" panose="02020603050405020304" pitchFamily="18" charset="0"/>
              </a:rPr>
              <a:t>Some authors argue that the ‘Big Five’ personality traits are a predisposing factor for SAD (</a:t>
            </a:r>
            <a:r>
              <a:rPr lang="en-GB" sz="1100" dirty="0" err="1">
                <a:effectLst/>
                <a:ea typeface="Calibri" panose="020F0502020204030204" pitchFamily="34" charset="0"/>
                <a:cs typeface="Times New Roman" panose="02020603050405020304" pitchFamily="18" charset="0"/>
              </a:rPr>
              <a:t>Welander-Vatn</a:t>
            </a:r>
            <a:r>
              <a:rPr lang="en-GB" sz="1100" dirty="0">
                <a:effectLst/>
                <a:ea typeface="Calibri" panose="020F0502020204030204" pitchFamily="34" charset="0"/>
                <a:cs typeface="Times New Roman" panose="02020603050405020304" pitchFamily="18" charset="0"/>
              </a:rPr>
              <a:t> et al., 2019). </a:t>
            </a:r>
          </a:p>
          <a:p>
            <a:pPr marL="342900" lvl="0" indent="-342900">
              <a:lnSpc>
                <a:spcPct val="130000"/>
              </a:lnSpc>
              <a:buFont typeface="Symbol" panose="05050102010706020507" pitchFamily="18" charset="2"/>
              <a:buChar char=""/>
            </a:pPr>
            <a:r>
              <a:rPr lang="en-GB" sz="1100" dirty="0">
                <a:ea typeface="Calibri" panose="020F0502020204030204" pitchFamily="34" charset="0"/>
                <a:cs typeface="Times New Roman" panose="02020603050405020304" pitchFamily="18" charset="0"/>
              </a:rPr>
              <a:t>T</a:t>
            </a:r>
            <a:r>
              <a:rPr lang="en-GB" sz="1100" dirty="0">
                <a:effectLst/>
                <a:ea typeface="Calibri" panose="020F0502020204030204" pitchFamily="34" charset="0"/>
                <a:cs typeface="Times New Roman" panose="02020603050405020304" pitchFamily="18" charset="0"/>
              </a:rPr>
              <a:t>he DSM-5 APA (2017) identifies genetic and physiological characteristics as potential SAD risk factors. </a:t>
            </a:r>
          </a:p>
          <a:p>
            <a:pPr marL="342900" lvl="0" indent="-342900">
              <a:lnSpc>
                <a:spcPct val="130000"/>
              </a:lnSpc>
              <a:buFont typeface="Symbol" panose="05050102010706020507" pitchFamily="18" charset="2"/>
              <a:buChar char=""/>
            </a:pPr>
            <a:r>
              <a:rPr lang="en-GB" sz="1100" dirty="0">
                <a:effectLst/>
                <a:ea typeface="Calibri" panose="020F0502020204030204" pitchFamily="34" charset="0"/>
              </a:rPr>
              <a:t>Twin studies have found a concordance rate of 15.3% in dizygotic twins and a 24.4% concordance rate for monozygotic twins (Browne et al., 2014).</a:t>
            </a:r>
            <a:endParaRPr lang="en-GB" sz="1100" dirty="0"/>
          </a:p>
        </p:txBody>
      </p:sp>
      <p:sp>
        <p:nvSpPr>
          <p:cNvPr id="39" name="Rectangle 38">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45884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2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28">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E69049-FA11-2C4B-29A0-CF20F12A3C49}"/>
              </a:ext>
            </a:extLst>
          </p:cNvPr>
          <p:cNvPicPr>
            <a:picLocks noChangeAspect="1"/>
          </p:cNvPicPr>
          <p:nvPr/>
        </p:nvPicPr>
        <p:blipFill>
          <a:blip r:embed="rId2"/>
          <a:stretch>
            <a:fillRect/>
          </a:stretch>
        </p:blipFill>
        <p:spPr>
          <a:xfrm>
            <a:off x="515422" y="1056362"/>
            <a:ext cx="3265354" cy="2902180"/>
          </a:xfrm>
          <a:prstGeom prst="rect">
            <a:avLst/>
          </a:prstGeom>
        </p:spPr>
      </p:pic>
      <p:sp>
        <p:nvSpPr>
          <p:cNvPr id="52" name="Rectangle 3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3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160FE-7590-1CD0-FF73-F9D1CD777D79}"/>
              </a:ext>
            </a:extLst>
          </p:cNvPr>
          <p:cNvSpPr>
            <a:spLocks noGrp="1"/>
          </p:cNvSpPr>
          <p:nvPr>
            <p:ph type="title"/>
          </p:nvPr>
        </p:nvSpPr>
        <p:spPr>
          <a:xfrm>
            <a:off x="4630105" y="719747"/>
            <a:ext cx="6627226" cy="784013"/>
          </a:xfrm>
        </p:spPr>
        <p:txBody>
          <a:bodyPr>
            <a:normAutofit/>
          </a:bodyPr>
          <a:lstStyle/>
          <a:p>
            <a:r>
              <a:rPr lang="en-GB" sz="2400" dirty="0"/>
              <a:t>Background</a:t>
            </a:r>
          </a:p>
        </p:txBody>
      </p:sp>
      <p:sp>
        <p:nvSpPr>
          <p:cNvPr id="54" name="Rectangle 3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9D6A6E-542D-B4F0-D1AD-5720A8C22054}"/>
              </a:ext>
            </a:extLst>
          </p:cNvPr>
          <p:cNvSpPr>
            <a:spLocks noGrp="1"/>
          </p:cNvSpPr>
          <p:nvPr>
            <p:ph idx="1"/>
          </p:nvPr>
        </p:nvSpPr>
        <p:spPr>
          <a:xfrm>
            <a:off x="4490083" y="1472454"/>
            <a:ext cx="7420265" cy="4366626"/>
          </a:xfrm>
        </p:spPr>
        <p:txBody>
          <a:bodyPr anchor="t">
            <a:normAutofit lnSpcReduction="10000"/>
          </a:bodyPr>
          <a:lstStyle/>
          <a:p>
            <a:pPr marL="342900" lvl="0" indent="-342900">
              <a:lnSpc>
                <a:spcPct val="130000"/>
              </a:lnSpc>
              <a:buFont typeface="Symbol" panose="05050102010706020507" pitchFamily="18" charset="2"/>
              <a:buChar char=""/>
            </a:pPr>
            <a:r>
              <a:rPr lang="en-GB" sz="1200" dirty="0">
                <a:effectLst/>
                <a:latin typeface="+mj-lt"/>
                <a:ea typeface="Calibri" panose="020F0502020204030204" pitchFamily="34" charset="0"/>
                <a:cs typeface="Times New Roman" panose="02020603050405020304" pitchFamily="18" charset="0"/>
              </a:rPr>
              <a:t>Safety behaviours - behaviours people engage in to reduce anxiety around different situations (Carnahan et al., 2019).</a:t>
            </a:r>
          </a:p>
          <a:p>
            <a:pPr marL="342900" lvl="0" indent="-342900">
              <a:lnSpc>
                <a:spcPct val="130000"/>
              </a:lnSpc>
              <a:buFont typeface="Symbol" panose="05050102010706020507" pitchFamily="18" charset="2"/>
              <a:buChar char=""/>
            </a:pPr>
            <a:r>
              <a:rPr lang="en-GB" sz="1200" dirty="0">
                <a:effectLst/>
                <a:latin typeface="+mj-lt"/>
                <a:ea typeface="Calibri" panose="020F0502020204030204" pitchFamily="34" charset="0"/>
                <a:cs typeface="Times New Roman" panose="02020603050405020304" pitchFamily="18" charset="0"/>
              </a:rPr>
              <a:t>Some research suggests that anticipatory anxiety and social anxiety are linked (Buckner et al., 2019). </a:t>
            </a:r>
          </a:p>
          <a:p>
            <a:pPr marL="342900" lvl="0" indent="-342900">
              <a:lnSpc>
                <a:spcPct val="130000"/>
              </a:lnSpc>
              <a:buFont typeface="Symbol" panose="05050102010706020507" pitchFamily="18" charset="2"/>
              <a:buChar char=""/>
            </a:pPr>
            <a:r>
              <a:rPr lang="en-GB" sz="1200" dirty="0">
                <a:effectLst/>
                <a:latin typeface="+mj-lt"/>
                <a:ea typeface="Calibri" panose="020F0502020204030204" pitchFamily="34" charset="0"/>
                <a:cs typeface="Times New Roman" panose="02020603050405020304" pitchFamily="18" charset="0"/>
              </a:rPr>
              <a:t>Social anxiety disorder is often comorbid with one or more mood, anxiety, or substance use disorders (Jefferson, 2001).</a:t>
            </a:r>
          </a:p>
          <a:p>
            <a:pPr marL="342900" lvl="0" indent="-342900">
              <a:lnSpc>
                <a:spcPct val="130000"/>
              </a:lnSpc>
              <a:buFont typeface="Symbol" panose="05050102010706020507" pitchFamily="18" charset="2"/>
              <a:buChar char=""/>
            </a:pPr>
            <a:r>
              <a:rPr lang="en-GB" sz="1200" dirty="0">
                <a:latin typeface="+mj-lt"/>
                <a:ea typeface="Calibri" panose="020F0502020204030204" pitchFamily="34" charset="0"/>
                <a:cs typeface="Times New Roman" panose="02020603050405020304" pitchFamily="18" charset="0"/>
              </a:rPr>
              <a:t>S</a:t>
            </a:r>
            <a:r>
              <a:rPr lang="en-GB" sz="1200" dirty="0">
                <a:effectLst/>
                <a:latin typeface="+mj-lt"/>
                <a:ea typeface="Calibri" panose="020F0502020204030204" pitchFamily="34" charset="0"/>
                <a:cs typeface="Times New Roman" panose="02020603050405020304" pitchFamily="18" charset="0"/>
              </a:rPr>
              <a:t>ocial anxiety disorder is frequently overlooked (</a:t>
            </a:r>
            <a:r>
              <a:rPr lang="en-GB" sz="1200" dirty="0" err="1">
                <a:effectLst/>
                <a:latin typeface="+mj-lt"/>
                <a:ea typeface="Calibri" panose="020F0502020204030204" pitchFamily="34" charset="0"/>
                <a:cs typeface="Times New Roman" panose="02020603050405020304" pitchFamily="18" charset="0"/>
              </a:rPr>
              <a:t>Koyuncu</a:t>
            </a:r>
            <a:r>
              <a:rPr lang="en-GB" sz="1200" dirty="0">
                <a:effectLst/>
                <a:latin typeface="+mj-lt"/>
                <a:ea typeface="Calibri" panose="020F0502020204030204" pitchFamily="34" charset="0"/>
                <a:cs typeface="Times New Roman" panose="02020603050405020304" pitchFamily="18" charset="0"/>
              </a:rPr>
              <a:t> et al., 2019).</a:t>
            </a:r>
          </a:p>
          <a:p>
            <a:pPr marL="342900" lvl="0" indent="-342900">
              <a:lnSpc>
                <a:spcPct val="130000"/>
              </a:lnSpc>
              <a:buFont typeface="Symbol" panose="05050102010706020507" pitchFamily="18" charset="2"/>
              <a:buChar char=""/>
            </a:pPr>
            <a:r>
              <a:rPr lang="en-GB" sz="1200" dirty="0">
                <a:effectLst/>
                <a:latin typeface="+mj-lt"/>
                <a:ea typeface="Calibri" panose="020F0502020204030204" pitchFamily="34" charset="0"/>
                <a:cs typeface="Times New Roman" panose="02020603050405020304" pitchFamily="18" charset="0"/>
              </a:rPr>
              <a:t>According to the DSM-5 (APA, 2017) females are more likely to have a comorbid disorder.</a:t>
            </a:r>
          </a:p>
          <a:p>
            <a:pPr marL="342900" lvl="0" indent="-342900">
              <a:lnSpc>
                <a:spcPct val="130000"/>
              </a:lnSpc>
              <a:buFont typeface="Symbol" panose="05050102010706020507" pitchFamily="18" charset="2"/>
              <a:buChar char=""/>
            </a:pPr>
            <a:r>
              <a:rPr lang="en-GB" sz="1200" dirty="0">
                <a:effectLst/>
                <a:latin typeface="+mj-lt"/>
                <a:ea typeface="Calibri" panose="020F0502020204030204" pitchFamily="34" charset="0"/>
                <a:cs typeface="Times New Roman" panose="02020603050405020304" pitchFamily="18" charset="0"/>
              </a:rPr>
              <a:t>The onset of social anxiety disorder may follow a stressful or ‘humiliating experience’ such as being a bullied (National Collaborating Centre for Mental Health UK, 2013). </a:t>
            </a:r>
          </a:p>
          <a:p>
            <a:pPr marL="342900" lvl="0" indent="-342900">
              <a:lnSpc>
                <a:spcPct val="130000"/>
              </a:lnSpc>
              <a:spcAft>
                <a:spcPts val="800"/>
              </a:spcAft>
              <a:buFont typeface="Symbol" panose="05050102010706020507" pitchFamily="18" charset="2"/>
              <a:buChar char=""/>
            </a:pPr>
            <a:r>
              <a:rPr lang="en-GB" sz="1200" dirty="0" err="1">
                <a:effectLst/>
                <a:latin typeface="+mj-lt"/>
                <a:ea typeface="Calibri" panose="020F0502020204030204" pitchFamily="34" charset="0"/>
                <a:cs typeface="Times New Roman" panose="02020603050405020304" pitchFamily="18" charset="0"/>
              </a:rPr>
              <a:t>Jystad</a:t>
            </a:r>
            <a:r>
              <a:rPr lang="en-GB" sz="1200" dirty="0">
                <a:effectLst/>
                <a:latin typeface="+mj-lt"/>
                <a:ea typeface="Calibri" panose="020F0502020204030204" pitchFamily="34" charset="0"/>
                <a:cs typeface="Times New Roman" panose="02020603050405020304" pitchFamily="18" charset="0"/>
              </a:rPr>
              <a:t> et al., (2021) Found that adolescent social anxiety is associated with poorer school functioning and a lower tendency to aspire to higher education.</a:t>
            </a:r>
            <a:endParaRPr lang="en-GB" sz="1200" dirty="0">
              <a:latin typeface="+mj-lt"/>
            </a:endParaRPr>
          </a:p>
        </p:txBody>
      </p:sp>
      <p:sp>
        <p:nvSpPr>
          <p:cNvPr id="55" name="Rectangle 3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481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9D000C23-E7C4-47A4-959E-D03967B32E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6B35FDD-51D8-01C5-06A4-14B8A9EDA84D}"/>
              </a:ext>
            </a:extLst>
          </p:cNvPr>
          <p:cNvPicPr>
            <a:picLocks noChangeAspect="1"/>
          </p:cNvPicPr>
          <p:nvPr/>
        </p:nvPicPr>
        <p:blipFill rotWithShape="1">
          <a:blip r:embed="rId2"/>
          <a:srcRect l="25067" r="19721"/>
          <a:stretch/>
        </p:blipFill>
        <p:spPr>
          <a:xfrm>
            <a:off x="1347968" y="500633"/>
            <a:ext cx="1981616" cy="2395728"/>
          </a:xfrm>
          <a:prstGeom prst="rect">
            <a:avLst/>
          </a:prstGeom>
        </p:spPr>
      </p:pic>
      <p:sp>
        <p:nvSpPr>
          <p:cNvPr id="50" name="Rectangle 49">
            <a:extLst>
              <a:ext uri="{FF2B5EF4-FFF2-40B4-BE49-F238E27FC236}">
                <a16:creationId xmlns:a16="http://schemas.microsoft.com/office/drawing/2014/main" id="{80A17507-890B-423E-9E12-BCDC9049D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5339CA27-1B4E-4005-9597-6F77252D4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E8B0F70A-99FB-43EE-922F-C3C1DF8CB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36E2A-ACE2-AAA1-6EE1-D771F701C879}"/>
              </a:ext>
            </a:extLst>
          </p:cNvPr>
          <p:cNvSpPr>
            <a:spLocks noGrp="1"/>
          </p:cNvSpPr>
          <p:nvPr>
            <p:ph type="title"/>
          </p:nvPr>
        </p:nvSpPr>
        <p:spPr>
          <a:xfrm>
            <a:off x="5376668" y="673308"/>
            <a:ext cx="6172412" cy="1580890"/>
          </a:xfrm>
        </p:spPr>
        <p:txBody>
          <a:bodyPr>
            <a:normAutofit/>
          </a:bodyPr>
          <a:lstStyle/>
          <a:p>
            <a:pPr>
              <a:lnSpc>
                <a:spcPct val="140000"/>
              </a:lnSpc>
            </a:pPr>
            <a:r>
              <a:rPr lang="en-GB" sz="3300"/>
              <a:t>Background: treatment for SAD.</a:t>
            </a:r>
          </a:p>
        </p:txBody>
      </p:sp>
      <p:sp>
        <p:nvSpPr>
          <p:cNvPr id="3" name="Content Placeholder 2">
            <a:extLst>
              <a:ext uri="{FF2B5EF4-FFF2-40B4-BE49-F238E27FC236}">
                <a16:creationId xmlns:a16="http://schemas.microsoft.com/office/drawing/2014/main" id="{B55034AF-9FC2-AA5A-3D01-36AE02C5870A}"/>
              </a:ext>
            </a:extLst>
          </p:cNvPr>
          <p:cNvSpPr>
            <a:spLocks noGrp="1"/>
          </p:cNvSpPr>
          <p:nvPr>
            <p:ph idx="1"/>
          </p:nvPr>
        </p:nvSpPr>
        <p:spPr>
          <a:xfrm>
            <a:off x="5376671" y="2353586"/>
            <a:ext cx="6172412" cy="3767496"/>
          </a:xfrm>
        </p:spPr>
        <p:txBody>
          <a:bodyPr anchor="t">
            <a:normAutofit/>
          </a:bodyPr>
          <a:lstStyle/>
          <a:p>
            <a:pPr marL="285750" indent="-285750">
              <a:lnSpc>
                <a:spcPct val="13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rPr>
              <a:t>S</a:t>
            </a:r>
            <a:r>
              <a:rPr lang="en-GB" sz="1500" dirty="0">
                <a:effectLst/>
                <a:latin typeface="Times New Roman" panose="02020603050405020304" pitchFamily="18" charset="0"/>
                <a:ea typeface="Calibri" panose="020F0502020204030204" pitchFamily="34" charset="0"/>
              </a:rPr>
              <a:t>elective serotonin reuptake inhibitors (SSRI’s) and norepinephrine reuptake inhibitors (SNRI’s) (</a:t>
            </a:r>
            <a:r>
              <a:rPr lang="en-GB" sz="1500" dirty="0" err="1">
                <a:effectLst/>
                <a:latin typeface="Times New Roman" panose="02020603050405020304" pitchFamily="18" charset="0"/>
                <a:ea typeface="Calibri" panose="020F0502020204030204" pitchFamily="34" charset="0"/>
              </a:rPr>
              <a:t>Gosmann</a:t>
            </a:r>
            <a:r>
              <a:rPr lang="en-GB" sz="1500" dirty="0">
                <a:effectLst/>
                <a:latin typeface="Times New Roman" panose="02020603050405020304" pitchFamily="18" charset="0"/>
                <a:ea typeface="Calibri" panose="020F0502020204030204" pitchFamily="34" charset="0"/>
              </a:rPr>
              <a:t> et al., 2021).</a:t>
            </a:r>
          </a:p>
          <a:p>
            <a:pPr marL="285750" indent="-285750">
              <a:lnSpc>
                <a:spcPct val="130000"/>
              </a:lnSpc>
              <a:buFont typeface="Arial" panose="020B0604020202020204" pitchFamily="34" charset="0"/>
              <a:buChar char="•"/>
            </a:pPr>
            <a:r>
              <a:rPr lang="en-GB" sz="1500" dirty="0">
                <a:effectLst/>
                <a:latin typeface="Times New Roman" panose="02020603050405020304" pitchFamily="18" charset="0"/>
                <a:ea typeface="Calibri" panose="020F0502020204030204" pitchFamily="34" charset="0"/>
              </a:rPr>
              <a:t>Exposure Therapy and Cognitive Restructuring (</a:t>
            </a:r>
            <a:r>
              <a:rPr lang="en-GB" sz="1500" dirty="0" err="1">
                <a:effectLst/>
                <a:latin typeface="Times New Roman" panose="02020603050405020304" pitchFamily="18" charset="0"/>
                <a:ea typeface="Calibri" panose="020F0502020204030204" pitchFamily="34" charset="0"/>
              </a:rPr>
              <a:t>Kaczkurkin</a:t>
            </a:r>
            <a:r>
              <a:rPr lang="en-GB" sz="1500" dirty="0">
                <a:effectLst/>
                <a:latin typeface="Times New Roman" panose="02020603050405020304" pitchFamily="18" charset="0"/>
                <a:ea typeface="Calibri" panose="020F0502020204030204" pitchFamily="34" charset="0"/>
              </a:rPr>
              <a:t> &amp; </a:t>
            </a:r>
            <a:r>
              <a:rPr lang="en-GB" sz="1500" dirty="0" err="1">
                <a:effectLst/>
                <a:latin typeface="Times New Roman" panose="02020603050405020304" pitchFamily="18" charset="0"/>
                <a:ea typeface="Calibri" panose="020F0502020204030204" pitchFamily="34" charset="0"/>
              </a:rPr>
              <a:t>Foa</a:t>
            </a:r>
            <a:r>
              <a:rPr lang="en-GB" sz="1500" dirty="0">
                <a:effectLst/>
                <a:latin typeface="Times New Roman" panose="02020603050405020304" pitchFamily="18" charset="0"/>
                <a:ea typeface="Calibri" panose="020F0502020204030204" pitchFamily="34" charset="0"/>
              </a:rPr>
              <a:t>, 2015).</a:t>
            </a:r>
          </a:p>
          <a:p>
            <a:pPr marL="285750" indent="-285750">
              <a:lnSpc>
                <a:spcPct val="13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rPr>
              <a:t>P</a:t>
            </a:r>
            <a:r>
              <a:rPr lang="en-GB" sz="1500" dirty="0">
                <a:effectLst/>
                <a:latin typeface="Times New Roman" panose="02020603050405020304" pitchFamily="18" charset="0"/>
                <a:ea typeface="Calibri" panose="020F0502020204030204" pitchFamily="34" charset="0"/>
              </a:rPr>
              <a:t>harmacological treatments (Hofmann et al., 2012).</a:t>
            </a:r>
          </a:p>
          <a:p>
            <a:pPr marL="285750" indent="-285750">
              <a:lnSpc>
                <a:spcPct val="13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rPr>
              <a:t>Group and individual CBT.</a:t>
            </a:r>
          </a:p>
          <a:p>
            <a:pPr marL="285750" indent="-285750">
              <a:lnSpc>
                <a:spcPct val="130000"/>
              </a:lnSpc>
              <a:buFont typeface="Arial" panose="020B0604020202020204" pitchFamily="34" charset="0"/>
              <a:buChar char="•"/>
            </a:pPr>
            <a:r>
              <a:rPr lang="en-GB" sz="1500" dirty="0">
                <a:effectLst/>
                <a:latin typeface="Times New Roman" panose="02020603050405020304" pitchFamily="18" charset="0"/>
                <a:ea typeface="Calibri" panose="020F0502020204030204" pitchFamily="34" charset="0"/>
              </a:rPr>
              <a:t>Exposure therapy. </a:t>
            </a:r>
          </a:p>
          <a:p>
            <a:pPr marL="285750" indent="-285750">
              <a:lnSpc>
                <a:spcPct val="130000"/>
              </a:lnSpc>
              <a:buFont typeface="Arial" panose="020B0604020202020204" pitchFamily="34" charset="0"/>
              <a:buChar char="•"/>
            </a:pPr>
            <a:r>
              <a:rPr lang="en-GB" sz="1500" dirty="0">
                <a:latin typeface="Times New Roman" panose="02020603050405020304" pitchFamily="18" charset="0"/>
                <a:ea typeface="Calibri" panose="020F0502020204030204" pitchFamily="34" charset="0"/>
              </a:rPr>
              <a:t>CBT In-</a:t>
            </a:r>
            <a:r>
              <a:rPr lang="en-GB" sz="1500" dirty="0" err="1">
                <a:latin typeface="Times New Roman" panose="02020603050405020304" pitchFamily="18" charset="0"/>
                <a:ea typeface="Calibri" panose="020F0502020204030204" pitchFamily="34" charset="0"/>
              </a:rPr>
              <a:t>virtuo</a:t>
            </a:r>
            <a:r>
              <a:rPr lang="en-GB" sz="1500" dirty="0">
                <a:latin typeface="Times New Roman" panose="02020603050405020304" pitchFamily="18" charset="0"/>
                <a:ea typeface="Calibri" panose="020F0502020204030204" pitchFamily="34" charset="0"/>
              </a:rPr>
              <a:t> and CBT in-vivo.</a:t>
            </a:r>
            <a:endParaRPr lang="en-GB" sz="1500" dirty="0">
              <a:effectLst/>
              <a:latin typeface="Times New Roman" panose="02020603050405020304" pitchFamily="18" charset="0"/>
              <a:ea typeface="Calibri" panose="020F0502020204030204" pitchFamily="34" charset="0"/>
            </a:endParaRPr>
          </a:p>
          <a:p>
            <a:pPr marL="285750" indent="-285750">
              <a:lnSpc>
                <a:spcPct val="130000"/>
              </a:lnSpc>
              <a:buFont typeface="Arial" panose="020B0604020202020204" pitchFamily="34" charset="0"/>
              <a:buChar char="•"/>
            </a:pPr>
            <a:endParaRPr lang="en-GB" sz="1500" dirty="0">
              <a:effectLst/>
              <a:latin typeface="Times New Roman" panose="02020603050405020304" pitchFamily="18" charset="0"/>
              <a:ea typeface="Calibri" panose="020F0502020204030204" pitchFamily="34" charset="0"/>
            </a:endParaRPr>
          </a:p>
          <a:p>
            <a:pPr>
              <a:lnSpc>
                <a:spcPct val="130000"/>
              </a:lnSpc>
            </a:pPr>
            <a:endParaRPr lang="en-GB" sz="15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17461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62D9D-D4B4-5B0E-24B5-EDB9CEF8EB5F}"/>
              </a:ext>
            </a:extLst>
          </p:cNvPr>
          <p:cNvSpPr>
            <a:spLocks noGrp="1"/>
          </p:cNvSpPr>
          <p:nvPr>
            <p:ph type="title"/>
          </p:nvPr>
        </p:nvSpPr>
        <p:spPr>
          <a:xfrm>
            <a:off x="4919472" y="1056362"/>
            <a:ext cx="6627226" cy="1154102"/>
          </a:xfrm>
        </p:spPr>
        <p:txBody>
          <a:bodyPr>
            <a:normAutofit/>
          </a:bodyPr>
          <a:lstStyle/>
          <a:p>
            <a:r>
              <a:rPr lang="en-GB"/>
              <a:t>Proposed methodology.</a:t>
            </a:r>
          </a:p>
        </p:txBody>
      </p:sp>
      <p:sp>
        <p:nvSpPr>
          <p:cNvPr id="33" name="Rectangle 3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A255D83D-A5C6-A441-4CBB-7CE55357CD0E}"/>
              </a:ext>
            </a:extLst>
          </p:cNvPr>
          <p:cNvGraphicFramePr>
            <a:graphicFrameLocks noGrp="1"/>
          </p:cNvGraphicFramePr>
          <p:nvPr>
            <p:ph idx="1"/>
            <p:extLst>
              <p:ext uri="{D42A27DB-BD31-4B8C-83A1-F6EECF244321}">
                <p14:modId xmlns:p14="http://schemas.microsoft.com/office/powerpoint/2010/main" val="1466461751"/>
              </p:ext>
            </p:extLst>
          </p:nvPr>
        </p:nvGraphicFramePr>
        <p:xfrm>
          <a:off x="4921857" y="2268656"/>
          <a:ext cx="6627226" cy="3505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15B09BA4-C161-6505-9BAC-05CAD349B4CA}"/>
              </a:ext>
            </a:extLst>
          </p:cNvPr>
          <p:cNvPicPr>
            <a:picLocks noChangeAspect="1"/>
          </p:cNvPicPr>
          <p:nvPr/>
        </p:nvPicPr>
        <p:blipFill>
          <a:blip r:embed="rId7"/>
          <a:stretch>
            <a:fillRect/>
          </a:stretch>
        </p:blipFill>
        <p:spPr>
          <a:xfrm>
            <a:off x="-2" y="788687"/>
            <a:ext cx="4394071" cy="2579454"/>
          </a:xfrm>
          <a:prstGeom prst="rect">
            <a:avLst/>
          </a:prstGeom>
        </p:spPr>
      </p:pic>
    </p:spTree>
    <p:extLst>
      <p:ext uri="{BB962C8B-B14F-4D97-AF65-F5344CB8AC3E}">
        <p14:creationId xmlns:p14="http://schemas.microsoft.com/office/powerpoint/2010/main" val="827149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FA92F-3BF1-5CD7-37CA-E76AF704B3E4}"/>
              </a:ext>
            </a:extLst>
          </p:cNvPr>
          <p:cNvSpPr>
            <a:spLocks noGrp="1"/>
          </p:cNvSpPr>
          <p:nvPr>
            <p:ph type="title"/>
          </p:nvPr>
        </p:nvSpPr>
        <p:spPr>
          <a:xfrm>
            <a:off x="618803" y="-732109"/>
            <a:ext cx="3119717" cy="4306007"/>
          </a:xfrm>
        </p:spPr>
        <p:txBody>
          <a:bodyPr>
            <a:normAutofit/>
          </a:bodyPr>
          <a:lstStyle/>
          <a:p>
            <a:r>
              <a:rPr lang="en-GB" dirty="0">
                <a:solidFill>
                  <a:schemeClr val="bg1"/>
                </a:solidFill>
              </a:rPr>
              <a:t>Outcome measures.</a:t>
            </a:r>
          </a:p>
        </p:txBody>
      </p:sp>
      <p:sp>
        <p:nvSpPr>
          <p:cNvPr id="39" name="Rectangle 38">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5" name="Rectangle 44">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7" name="Rectangle 46">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18" name="Content Placeholder 2">
            <a:extLst>
              <a:ext uri="{FF2B5EF4-FFF2-40B4-BE49-F238E27FC236}">
                <a16:creationId xmlns:a16="http://schemas.microsoft.com/office/drawing/2014/main" id="{04C0C473-7AA7-1B0A-5BE3-0CE909EF2910}"/>
              </a:ext>
            </a:extLst>
          </p:cNvPr>
          <p:cNvGraphicFramePr>
            <a:graphicFrameLocks noGrp="1"/>
          </p:cNvGraphicFramePr>
          <p:nvPr>
            <p:ph idx="1"/>
            <p:extLst>
              <p:ext uri="{D42A27DB-BD31-4B8C-83A1-F6EECF244321}">
                <p14:modId xmlns:p14="http://schemas.microsoft.com/office/powerpoint/2010/main" val="1996804465"/>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4247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1672A-007D-A84E-D2DB-6ED914611CC2}"/>
              </a:ext>
            </a:extLst>
          </p:cNvPr>
          <p:cNvSpPr>
            <a:spLocks noGrp="1"/>
          </p:cNvSpPr>
          <p:nvPr>
            <p:ph type="title"/>
          </p:nvPr>
        </p:nvSpPr>
        <p:spPr>
          <a:xfrm>
            <a:off x="1535371" y="1044054"/>
            <a:ext cx="10013709" cy="1030360"/>
          </a:xfrm>
        </p:spPr>
        <p:txBody>
          <a:bodyPr>
            <a:normAutofit/>
          </a:bodyPr>
          <a:lstStyle/>
          <a:p>
            <a:r>
              <a:rPr lang="en-GB" dirty="0">
                <a:solidFill>
                  <a:schemeClr val="bg1"/>
                </a:solidFill>
              </a:rPr>
              <a:t>Ethical Considerations.</a:t>
            </a:r>
          </a:p>
        </p:txBody>
      </p:sp>
      <p:sp>
        <p:nvSpPr>
          <p:cNvPr id="28" name="Rectangle 27">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415BAA2C-E3FD-C887-19D8-213EB3AB68C2}"/>
              </a:ext>
            </a:extLst>
          </p:cNvPr>
          <p:cNvGraphicFramePr>
            <a:graphicFrameLocks noGrp="1"/>
          </p:cNvGraphicFramePr>
          <p:nvPr>
            <p:ph idx="1"/>
            <p:extLst>
              <p:ext uri="{D42A27DB-BD31-4B8C-83A1-F6EECF244321}">
                <p14:modId xmlns:p14="http://schemas.microsoft.com/office/powerpoint/2010/main" val="567456877"/>
              </p:ext>
            </p:extLst>
          </p:nvPr>
        </p:nvGraphicFramePr>
        <p:xfrm>
          <a:off x="3456088" y="2300161"/>
          <a:ext cx="8092975" cy="39452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148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5AE72E-C20F-47D2-3EC3-0679D387637A}"/>
              </a:ext>
            </a:extLst>
          </p:cNvPr>
          <p:cNvSpPr txBox="1"/>
          <p:nvPr/>
        </p:nvSpPr>
        <p:spPr>
          <a:xfrm>
            <a:off x="0" y="0"/>
            <a:ext cx="12192000" cy="14126944"/>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References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Ackerman, C. (2018, February 12). CBT’s Cognitive Restructuring (CR) For Tackling Cognitive Distortions. PositivePsychology.com. https://positivepsychology.com/cbt-cognitive-restructuring-cognitive-distortions/</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American Psychological Association. (2017, July). What Is Exposure Therapy? Https://Www.apa.org. https://www.apa.org/ptsd-guideline/patients-and-families/exposure-therapy</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Arnfred</a:t>
            </a:r>
            <a:r>
              <a:rPr lang="en-GB" sz="1200" dirty="0">
                <a:latin typeface="Times New Roman" panose="02020603050405020304" pitchFamily="18" charset="0"/>
                <a:cs typeface="Times New Roman" panose="02020603050405020304" pitchFamily="18" charset="0"/>
              </a:rPr>
              <a:t>, B., Bang, P., </a:t>
            </a:r>
            <a:r>
              <a:rPr lang="en-GB" sz="1200" dirty="0" err="1">
                <a:latin typeface="Times New Roman" panose="02020603050405020304" pitchFamily="18" charset="0"/>
                <a:cs typeface="Times New Roman" panose="02020603050405020304" pitchFamily="18" charset="0"/>
              </a:rPr>
              <a:t>Hjorthøj</a:t>
            </a:r>
            <a:r>
              <a:rPr lang="en-GB" sz="1200" dirty="0">
                <a:latin typeface="Times New Roman" panose="02020603050405020304" pitchFamily="18" charset="0"/>
                <a:cs typeface="Times New Roman" panose="02020603050405020304" pitchFamily="18" charset="0"/>
              </a:rPr>
              <a:t>, C., Christensen, C. W., </a:t>
            </a:r>
            <a:r>
              <a:rPr lang="en-GB" sz="1200" dirty="0" err="1">
                <a:latin typeface="Times New Roman" panose="02020603050405020304" pitchFamily="18" charset="0"/>
                <a:cs typeface="Times New Roman" panose="02020603050405020304" pitchFamily="18" charset="0"/>
              </a:rPr>
              <a:t>Stengaard</a:t>
            </a:r>
            <a:r>
              <a:rPr lang="en-GB" sz="1200" dirty="0">
                <a:latin typeface="Times New Roman" panose="02020603050405020304" pitchFamily="18" charset="0"/>
                <a:cs typeface="Times New Roman" panose="02020603050405020304" pitchFamily="18" charset="0"/>
              </a:rPr>
              <a:t> Moeller, K., </a:t>
            </a:r>
            <a:r>
              <a:rPr lang="en-GB" sz="1200" dirty="0" err="1">
                <a:latin typeface="Times New Roman" panose="02020603050405020304" pitchFamily="18" charset="0"/>
                <a:cs typeface="Times New Roman" panose="02020603050405020304" pitchFamily="18" charset="0"/>
              </a:rPr>
              <a:t>Hvenegaard</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Agerskov</a:t>
            </a:r>
            <a:r>
              <a:rPr lang="en-GB" sz="1200" dirty="0">
                <a:latin typeface="Times New Roman" panose="02020603050405020304" pitchFamily="18" charset="0"/>
                <a:cs typeface="Times New Roman" panose="02020603050405020304" pitchFamily="18" charset="0"/>
              </a:rPr>
              <a:t>, L., </a:t>
            </a:r>
            <a:r>
              <a:rPr lang="en-GB" sz="1200" dirty="0" err="1">
                <a:latin typeface="Times New Roman" panose="02020603050405020304" pitchFamily="18" charset="0"/>
                <a:cs typeface="Times New Roman" panose="02020603050405020304" pitchFamily="18" charset="0"/>
              </a:rPr>
              <a:t>Krog</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Gausboel</a:t>
            </a:r>
            <a:r>
              <a:rPr lang="en-GB" sz="1200" dirty="0">
                <a:latin typeface="Times New Roman" panose="02020603050405020304" pitchFamily="18" charset="0"/>
                <a:cs typeface="Times New Roman" panose="02020603050405020304" pitchFamily="18" charset="0"/>
              </a:rPr>
              <a:t>, U., Soe, D., </a:t>
            </a:r>
            <a:r>
              <a:rPr lang="en-GB" sz="1200" dirty="0" err="1">
                <a:latin typeface="Times New Roman" panose="02020603050405020304" pitchFamily="18" charset="0"/>
                <a:cs typeface="Times New Roman" panose="02020603050405020304" pitchFamily="18" charset="0"/>
              </a:rPr>
              <a:t>Wiborg</a:t>
            </a:r>
            <a:r>
              <a:rPr lang="en-GB" sz="1200" dirty="0">
                <a:latin typeface="Times New Roman" panose="02020603050405020304" pitchFamily="18" charset="0"/>
                <a:cs typeface="Times New Roman" panose="02020603050405020304" pitchFamily="18" charset="0"/>
              </a:rPr>
              <a:t>, P., Smith, C. I. S., Rosenberg, N., &amp; </a:t>
            </a:r>
            <a:r>
              <a:rPr lang="en-GB" sz="1200" dirty="0" err="1">
                <a:latin typeface="Times New Roman" panose="02020603050405020304" pitchFamily="18" charset="0"/>
                <a:cs typeface="Times New Roman" panose="02020603050405020304" pitchFamily="18" charset="0"/>
              </a:rPr>
              <a:t>Nordentoft</a:t>
            </a:r>
            <a:r>
              <a:rPr lang="en-GB" sz="1200" dirty="0">
                <a:latin typeface="Times New Roman" panose="02020603050405020304" pitchFamily="18" charset="0"/>
                <a:cs typeface="Times New Roman" panose="02020603050405020304" pitchFamily="18" charset="0"/>
              </a:rPr>
              <a:t>, M. (2022). Group cognitive behavioural therapy with virtual reality exposure versus group cognitive behavioural therapy with in vivo exposure for social anxiety disorder and agoraphobia: a protocol for a randomised clinical trial. BMJ Open, 12(2), e051147. https://doi.org/10.1136/bmjopen-2021-051147</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Batelaan</a:t>
            </a:r>
            <a:r>
              <a:rPr lang="en-GB" sz="1200" dirty="0">
                <a:latin typeface="Times New Roman" panose="02020603050405020304" pitchFamily="18" charset="0"/>
                <a:cs typeface="Times New Roman" panose="02020603050405020304" pitchFamily="18" charset="0"/>
              </a:rPr>
              <a:t>, N. M., Bosman, R. C., </a:t>
            </a:r>
            <a:r>
              <a:rPr lang="en-GB" sz="1200" dirty="0" err="1">
                <a:latin typeface="Times New Roman" panose="02020603050405020304" pitchFamily="18" charset="0"/>
                <a:cs typeface="Times New Roman" panose="02020603050405020304" pitchFamily="18" charset="0"/>
              </a:rPr>
              <a:t>Muntingh</a:t>
            </a:r>
            <a:r>
              <a:rPr lang="en-GB" sz="1200" dirty="0">
                <a:latin typeface="Times New Roman" panose="02020603050405020304" pitchFamily="18" charset="0"/>
                <a:cs typeface="Times New Roman" panose="02020603050405020304" pitchFamily="18" charset="0"/>
              </a:rPr>
              <a:t>, A., Scholten, W. D., </a:t>
            </a:r>
            <a:r>
              <a:rPr lang="en-GB" sz="1200" dirty="0" err="1">
                <a:latin typeface="Times New Roman" panose="02020603050405020304" pitchFamily="18" charset="0"/>
                <a:cs typeface="Times New Roman" panose="02020603050405020304" pitchFamily="18" charset="0"/>
              </a:rPr>
              <a:t>Huijbregts</a:t>
            </a:r>
            <a:r>
              <a:rPr lang="en-GB" sz="1200" dirty="0">
                <a:latin typeface="Times New Roman" panose="02020603050405020304" pitchFamily="18" charset="0"/>
                <a:cs typeface="Times New Roman" panose="02020603050405020304" pitchFamily="18" charset="0"/>
              </a:rPr>
              <a:t>, K. M., &amp; van </a:t>
            </a:r>
            <a:r>
              <a:rPr lang="en-GB" sz="1200" dirty="0" err="1">
                <a:latin typeface="Times New Roman" panose="02020603050405020304" pitchFamily="18" charset="0"/>
                <a:cs typeface="Times New Roman" panose="02020603050405020304" pitchFamily="18" charset="0"/>
              </a:rPr>
              <a:t>Balkom</a:t>
            </a:r>
            <a:r>
              <a:rPr lang="en-GB" sz="1200" dirty="0">
                <a:latin typeface="Times New Roman" panose="02020603050405020304" pitchFamily="18" charset="0"/>
                <a:cs typeface="Times New Roman" panose="02020603050405020304" pitchFamily="18" charset="0"/>
              </a:rPr>
              <a:t>, A. J. L. M. (2017). Risk of relapse after antidepressant discontinuation in anxiety disorders, obsessive-compulsive disorder, and post-traumatic stress disorder: Systematic review and meta-analysis of relapse prevention trials. BMJ, 358, j3927. https://doi.org/10.1136/bmj.j3927</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Browne, H. A., Gair, S. L., Scharf, J. M., &amp; Grice, D. E. (2014). Genetics of Obsessive-Compulsive Disorder and Related Disorders. Psychiatric Clinics of North America, 37(3), 319–335. https://doi.org/10.1016/j.psc.2014.06.002</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Buckner, J. D., Lewis, E. M., Terlecki, M. A., </a:t>
            </a:r>
            <a:r>
              <a:rPr lang="en-GB" sz="1200" dirty="0" err="1">
                <a:latin typeface="Times New Roman" panose="02020603050405020304" pitchFamily="18" charset="0"/>
                <a:cs typeface="Times New Roman" panose="02020603050405020304" pitchFamily="18" charset="0"/>
              </a:rPr>
              <a:t>Albery</a:t>
            </a:r>
            <a:r>
              <a:rPr lang="en-GB" sz="1200" dirty="0">
                <a:latin typeface="Times New Roman" panose="02020603050405020304" pitchFamily="18" charset="0"/>
                <a:cs typeface="Times New Roman" panose="02020603050405020304" pitchFamily="18" charset="0"/>
              </a:rPr>
              <a:t>, I. P., &amp; Moss, A. C. (2019). Context-Specific Drinking and Social Anxiety: The Roles of Anticipatory Anxiety and Post-Event Processing. Addictive </a:t>
            </a:r>
            <a:r>
              <a:rPr lang="en-GB" sz="1200" dirty="0" err="1">
                <a:latin typeface="Times New Roman" panose="02020603050405020304" pitchFamily="18" charset="0"/>
                <a:cs typeface="Times New Roman" panose="02020603050405020304" pitchFamily="18" charset="0"/>
              </a:rPr>
              <a:t>Behaviors</a:t>
            </a:r>
            <a:r>
              <a:rPr lang="en-GB" sz="1200" dirty="0">
                <a:latin typeface="Times New Roman" panose="02020603050405020304" pitchFamily="18" charset="0"/>
                <a:cs typeface="Times New Roman" panose="02020603050405020304" pitchFamily="18" charset="0"/>
              </a:rPr>
              <a:t>, 106184. https://doi.org/10.1016/j.addbeh.2019.106184</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Caponnetto</a:t>
            </a:r>
            <a:r>
              <a:rPr lang="en-GB" sz="1200" dirty="0">
                <a:latin typeface="Times New Roman" panose="02020603050405020304" pitchFamily="18" charset="0"/>
                <a:cs typeface="Times New Roman" panose="02020603050405020304" pitchFamily="18" charset="0"/>
              </a:rPr>
              <a:t>, P., </a:t>
            </a:r>
            <a:r>
              <a:rPr lang="en-GB" sz="1200" dirty="0" err="1">
                <a:latin typeface="Times New Roman" panose="02020603050405020304" pitchFamily="18" charset="0"/>
                <a:cs typeface="Times New Roman" panose="02020603050405020304" pitchFamily="18" charset="0"/>
              </a:rPr>
              <a:t>Triscari</a:t>
            </a:r>
            <a:r>
              <a:rPr lang="en-GB" sz="1200" dirty="0">
                <a:latin typeface="Times New Roman" panose="02020603050405020304" pitchFamily="18" charset="0"/>
                <a:cs typeface="Times New Roman" panose="02020603050405020304" pitchFamily="18" charset="0"/>
              </a:rPr>
              <a:t>, S., </a:t>
            </a:r>
            <a:r>
              <a:rPr lang="en-GB" sz="1200" dirty="0" err="1">
                <a:latin typeface="Times New Roman" panose="02020603050405020304" pitchFamily="18" charset="0"/>
                <a:cs typeface="Times New Roman" panose="02020603050405020304" pitchFamily="18" charset="0"/>
              </a:rPr>
              <a:t>Maglia</a:t>
            </a:r>
            <a:r>
              <a:rPr lang="en-GB" sz="1200" dirty="0">
                <a:latin typeface="Times New Roman" panose="02020603050405020304" pitchFamily="18" charset="0"/>
                <a:cs typeface="Times New Roman" panose="02020603050405020304" pitchFamily="18" charset="0"/>
              </a:rPr>
              <a:t>, M., &amp; </a:t>
            </a:r>
            <a:r>
              <a:rPr lang="en-GB" sz="1200" dirty="0" err="1">
                <a:latin typeface="Times New Roman" panose="02020603050405020304" pitchFamily="18" charset="0"/>
                <a:cs typeface="Times New Roman" panose="02020603050405020304" pitchFamily="18" charset="0"/>
              </a:rPr>
              <a:t>Quattropani</a:t>
            </a:r>
            <a:r>
              <a:rPr lang="en-GB" sz="1200" dirty="0">
                <a:latin typeface="Times New Roman" panose="02020603050405020304" pitchFamily="18" charset="0"/>
                <a:cs typeface="Times New Roman" panose="02020603050405020304" pitchFamily="18" charset="0"/>
              </a:rPr>
              <a:t>, M. C. (2021). The Simulation Game—Virtual Reality Therapy for the Treatment of Social Anxiety Disorder: A Systematic Review. International Journal of Environmental Research and Public Health, 18(24), 13209. https://doi.org/10.3390/ijerph182413209</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Carnahan, N. D., Carter, M. M., &amp; Herr, N. R. (2019). Perpetuating factors of social anxiety: a serial mediation model. Behavioural and Cognitive Psychotherapy, 48(3), 304–314. https://doi.org/10.1017/s1352465819000638</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Chard, I., Van </a:t>
            </a:r>
            <a:r>
              <a:rPr lang="en-GB" sz="1200" dirty="0" err="1">
                <a:latin typeface="Times New Roman" panose="02020603050405020304" pitchFamily="18" charset="0"/>
                <a:cs typeface="Times New Roman" panose="02020603050405020304" pitchFamily="18" charset="0"/>
              </a:rPr>
              <a:t>Zalk</a:t>
            </a:r>
            <a:r>
              <a:rPr lang="en-GB" sz="1200" dirty="0">
                <a:latin typeface="Times New Roman" panose="02020603050405020304" pitchFamily="18" charset="0"/>
                <a:cs typeface="Times New Roman" panose="02020603050405020304" pitchFamily="18" charset="0"/>
              </a:rPr>
              <a:t>, N., &amp; </a:t>
            </a:r>
            <a:r>
              <a:rPr lang="en-GB" sz="1200" dirty="0" err="1">
                <a:latin typeface="Times New Roman" panose="02020603050405020304" pitchFamily="18" charset="0"/>
                <a:cs typeface="Times New Roman" panose="02020603050405020304" pitchFamily="18" charset="0"/>
              </a:rPr>
              <a:t>Picinali</a:t>
            </a:r>
            <a:r>
              <a:rPr lang="en-GB" sz="1200" dirty="0">
                <a:latin typeface="Times New Roman" panose="02020603050405020304" pitchFamily="18" charset="0"/>
                <a:cs typeface="Times New Roman" panose="02020603050405020304" pitchFamily="18" charset="0"/>
              </a:rPr>
              <a:t>, L. (2023). Virtual reality exposure therapy for reducing social anxiety in stuttering: A randomized controlled pilot trial. Frontiers in Digital Health, 5. https://doi.org/10.3389/fdgth.2023.1061323</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Costache</a:t>
            </a:r>
            <a:r>
              <a:rPr lang="en-GB" sz="1200" dirty="0">
                <a:latin typeface="Times New Roman" panose="02020603050405020304" pitchFamily="18" charset="0"/>
                <a:cs typeface="Times New Roman" panose="02020603050405020304" pitchFamily="18" charset="0"/>
              </a:rPr>
              <a:t>, M. E., Frick, A., </a:t>
            </a:r>
            <a:r>
              <a:rPr lang="en-GB" sz="1200" dirty="0" err="1">
                <a:latin typeface="Times New Roman" panose="02020603050405020304" pitchFamily="18" charset="0"/>
                <a:cs typeface="Times New Roman" panose="02020603050405020304" pitchFamily="18" charset="0"/>
              </a:rPr>
              <a:t>Månsson</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Engman</a:t>
            </a:r>
            <a:r>
              <a:rPr lang="en-GB" sz="1200" dirty="0">
                <a:latin typeface="Times New Roman" panose="02020603050405020304" pitchFamily="18" charset="0"/>
                <a:cs typeface="Times New Roman" panose="02020603050405020304" pitchFamily="18" charset="0"/>
              </a:rPr>
              <a:t>, J., Faria, V., Hjorth, O., Hoppe, J. M., </a:t>
            </a:r>
            <a:r>
              <a:rPr lang="en-GB" sz="1200" dirty="0" err="1">
                <a:latin typeface="Times New Roman" panose="02020603050405020304" pitchFamily="18" charset="0"/>
                <a:cs typeface="Times New Roman" panose="02020603050405020304" pitchFamily="18" charset="0"/>
              </a:rPr>
              <a:t>Gingnell</a:t>
            </a:r>
            <a:r>
              <a:rPr lang="en-GB" sz="1200" dirty="0">
                <a:latin typeface="Times New Roman" panose="02020603050405020304" pitchFamily="18" charset="0"/>
                <a:cs typeface="Times New Roman" panose="02020603050405020304" pitchFamily="18" charset="0"/>
              </a:rPr>
              <a:t>, M., Frans, Ö., </a:t>
            </a:r>
            <a:r>
              <a:rPr lang="en-GB" sz="1200" dirty="0" err="1">
                <a:latin typeface="Times New Roman" panose="02020603050405020304" pitchFamily="18" charset="0"/>
                <a:cs typeface="Times New Roman" panose="02020603050405020304" pitchFamily="18" charset="0"/>
              </a:rPr>
              <a:t>Björkstrand</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Rosén</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Alaie</a:t>
            </a:r>
            <a:r>
              <a:rPr lang="en-GB" sz="1200" dirty="0">
                <a:latin typeface="Times New Roman" panose="02020603050405020304" pitchFamily="18" charset="0"/>
                <a:cs typeface="Times New Roman" panose="02020603050405020304" pitchFamily="18" charset="0"/>
              </a:rPr>
              <a:t>, I., </a:t>
            </a:r>
            <a:r>
              <a:rPr lang="en-GB" sz="1200" dirty="0" err="1">
                <a:latin typeface="Times New Roman" panose="02020603050405020304" pitchFamily="18" charset="0"/>
                <a:cs typeface="Times New Roman" panose="02020603050405020304" pitchFamily="18" charset="0"/>
              </a:rPr>
              <a:t>Åhs</a:t>
            </a:r>
            <a:r>
              <a:rPr lang="en-GB" sz="1200" dirty="0">
                <a:latin typeface="Times New Roman" panose="02020603050405020304" pitchFamily="18" charset="0"/>
                <a:cs typeface="Times New Roman" panose="02020603050405020304" pitchFamily="18" charset="0"/>
              </a:rPr>
              <a:t>, F., </a:t>
            </a:r>
            <a:r>
              <a:rPr lang="en-GB" sz="1200" dirty="0" err="1">
                <a:latin typeface="Times New Roman" panose="02020603050405020304" pitchFamily="18" charset="0"/>
                <a:cs typeface="Times New Roman" panose="02020603050405020304" pitchFamily="18" charset="0"/>
              </a:rPr>
              <a:t>Linnman</a:t>
            </a:r>
            <a:r>
              <a:rPr lang="en-GB" sz="1200" dirty="0">
                <a:latin typeface="Times New Roman" panose="02020603050405020304" pitchFamily="18" charset="0"/>
                <a:cs typeface="Times New Roman" panose="02020603050405020304" pitchFamily="18" charset="0"/>
              </a:rPr>
              <a:t>, C., </a:t>
            </a:r>
            <a:r>
              <a:rPr lang="en-GB" sz="1200" dirty="0" err="1">
                <a:latin typeface="Times New Roman" panose="02020603050405020304" pitchFamily="18" charset="0"/>
                <a:cs typeface="Times New Roman" panose="02020603050405020304" pitchFamily="18" charset="0"/>
              </a:rPr>
              <a:t>Wahlstedt</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Tillfors</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Marteinsdottir</a:t>
            </a:r>
            <a:r>
              <a:rPr lang="en-GB" sz="1200" dirty="0">
                <a:latin typeface="Times New Roman" panose="02020603050405020304" pitchFamily="18" charset="0"/>
                <a:cs typeface="Times New Roman" panose="02020603050405020304" pitchFamily="18" charset="0"/>
              </a:rPr>
              <a:t>, I., </a:t>
            </a:r>
            <a:r>
              <a:rPr lang="en-GB" sz="1200" dirty="0" err="1">
                <a:latin typeface="Times New Roman" panose="02020603050405020304" pitchFamily="18" charset="0"/>
                <a:cs typeface="Times New Roman" panose="02020603050405020304" pitchFamily="18" charset="0"/>
              </a:rPr>
              <a:t>Fredrikson</a:t>
            </a:r>
            <a:r>
              <a:rPr lang="en-GB" sz="1200" dirty="0">
                <a:latin typeface="Times New Roman" panose="02020603050405020304" pitchFamily="18" charset="0"/>
                <a:cs typeface="Times New Roman" panose="02020603050405020304" pitchFamily="18" charset="0"/>
              </a:rPr>
              <a:t>, M., &amp; </a:t>
            </a:r>
            <a:r>
              <a:rPr lang="en-GB" sz="1200" dirty="0" err="1">
                <a:latin typeface="Times New Roman" panose="02020603050405020304" pitchFamily="18" charset="0"/>
                <a:cs typeface="Times New Roman" panose="02020603050405020304" pitchFamily="18" charset="0"/>
              </a:rPr>
              <a:t>Furmark</a:t>
            </a:r>
            <a:r>
              <a:rPr lang="en-GB" sz="1200" dirty="0">
                <a:latin typeface="Times New Roman" panose="02020603050405020304" pitchFamily="18" charset="0"/>
                <a:cs typeface="Times New Roman" panose="02020603050405020304" pitchFamily="18" charset="0"/>
              </a:rPr>
              <a:t>, T. (2020). Higher- and lower-order personality traits and cluster subtypes in social anxiety disorder. PLOS ONE, 15(4), e0232187. https://doi.org/10.1371/journal.pone.0232187</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Gosmann</a:t>
            </a:r>
            <a:r>
              <a:rPr lang="en-GB" sz="1200" dirty="0">
                <a:latin typeface="Times New Roman" panose="02020603050405020304" pitchFamily="18" charset="0"/>
                <a:cs typeface="Times New Roman" panose="02020603050405020304" pitchFamily="18" charset="0"/>
              </a:rPr>
              <a:t>, N. P., Costa, M. de A., Jaeger, M. de B., Motta, L. S., </a:t>
            </a:r>
            <a:r>
              <a:rPr lang="en-GB" sz="1200" dirty="0" err="1">
                <a:latin typeface="Times New Roman" panose="02020603050405020304" pitchFamily="18" charset="0"/>
                <a:cs typeface="Times New Roman" panose="02020603050405020304" pitchFamily="18" charset="0"/>
              </a:rPr>
              <a:t>Frozi</a:t>
            </a:r>
            <a:r>
              <a:rPr lang="en-GB" sz="1200" dirty="0">
                <a:latin typeface="Times New Roman" panose="02020603050405020304" pitchFamily="18" charset="0"/>
                <a:cs typeface="Times New Roman" panose="02020603050405020304" pitchFamily="18" charset="0"/>
              </a:rPr>
              <a:t>, J., </a:t>
            </a:r>
            <a:r>
              <a:rPr lang="en-GB" sz="1200" dirty="0" err="1">
                <a:latin typeface="Times New Roman" panose="02020603050405020304" pitchFamily="18" charset="0"/>
                <a:cs typeface="Times New Roman" panose="02020603050405020304" pitchFamily="18" charset="0"/>
              </a:rPr>
              <a:t>Spanemberg</a:t>
            </a:r>
            <a:r>
              <a:rPr lang="en-GB" sz="1200" dirty="0">
                <a:latin typeface="Times New Roman" panose="02020603050405020304" pitchFamily="18" charset="0"/>
                <a:cs typeface="Times New Roman" panose="02020603050405020304" pitchFamily="18" charset="0"/>
              </a:rPr>
              <a:t>, L., </a:t>
            </a:r>
            <a:r>
              <a:rPr lang="en-GB" sz="1200" dirty="0" err="1">
                <a:latin typeface="Times New Roman" panose="02020603050405020304" pitchFamily="18" charset="0"/>
                <a:cs typeface="Times New Roman" panose="02020603050405020304" pitchFamily="18" charset="0"/>
              </a:rPr>
              <a:t>Manfro</a:t>
            </a:r>
            <a:r>
              <a:rPr lang="en-GB" sz="1200" dirty="0">
                <a:latin typeface="Times New Roman" panose="02020603050405020304" pitchFamily="18" charset="0"/>
                <a:cs typeface="Times New Roman" panose="02020603050405020304" pitchFamily="18" charset="0"/>
              </a:rPr>
              <a:t>, G. G., </a:t>
            </a:r>
            <a:r>
              <a:rPr lang="en-GB" sz="1200" dirty="0" err="1">
                <a:latin typeface="Times New Roman" panose="02020603050405020304" pitchFamily="18" charset="0"/>
                <a:cs typeface="Times New Roman" panose="02020603050405020304" pitchFamily="18" charset="0"/>
              </a:rPr>
              <a:t>Cuijpers</a:t>
            </a:r>
            <a:r>
              <a:rPr lang="en-GB" sz="1200" dirty="0">
                <a:latin typeface="Times New Roman" panose="02020603050405020304" pitchFamily="18" charset="0"/>
                <a:cs typeface="Times New Roman" panose="02020603050405020304" pitchFamily="18" charset="0"/>
              </a:rPr>
              <a:t>, P., Pine, D. S., &amp; </a:t>
            </a:r>
            <a:r>
              <a:rPr lang="en-GB" sz="1200" dirty="0" err="1">
                <a:latin typeface="Times New Roman" panose="02020603050405020304" pitchFamily="18" charset="0"/>
                <a:cs typeface="Times New Roman" panose="02020603050405020304" pitchFamily="18" charset="0"/>
              </a:rPr>
              <a:t>Salum</a:t>
            </a:r>
            <a:r>
              <a:rPr lang="en-GB" sz="1200" dirty="0">
                <a:latin typeface="Times New Roman" panose="02020603050405020304" pitchFamily="18" charset="0"/>
                <a:cs typeface="Times New Roman" panose="02020603050405020304" pitchFamily="18" charset="0"/>
              </a:rPr>
              <a:t>, G. A. (2021). Selective serotonin reuptake inhibitors, and serotonin and norepinephrine reuptake inhibitors for anxiety, obsessive-compulsive, and stress disorders: A 3-level network meta-analysis. PLOS Medicine, 18(6), e1003664. https://doi.org/10.1371/journal.pmed.1003664</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Hofmann, S. G., </a:t>
            </a:r>
            <a:r>
              <a:rPr lang="en-GB" sz="1200" dirty="0" err="1">
                <a:latin typeface="Times New Roman" panose="02020603050405020304" pitchFamily="18" charset="0"/>
                <a:cs typeface="Times New Roman" panose="02020603050405020304" pitchFamily="18" charset="0"/>
              </a:rPr>
              <a:t>Asnaani</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Vonk</a:t>
            </a:r>
            <a:r>
              <a:rPr lang="en-GB" sz="1200" dirty="0">
                <a:latin typeface="Times New Roman" panose="02020603050405020304" pitchFamily="18" charset="0"/>
                <a:cs typeface="Times New Roman" panose="02020603050405020304" pitchFamily="18" charset="0"/>
              </a:rPr>
              <a:t>, I. J. J., Sawyer, A. T., &amp; Fang, A. (2012). The Efficacy of Cognitive </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A Review of Meta-Analyses. Cognitive Therapy and Research, 36(5), 427–440.</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Jefferson, J. W. (2001). Social Anxiety Disorder: More Than Just a Little Shyness. Primary Care Companion to the Journal of Clinical Psychiatry, 3(1), 4–9. https://www.ncbi.nlm.nih.gov/pmc/articles/PMC181152/</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Jystad</a:t>
            </a:r>
            <a:r>
              <a:rPr lang="en-GB" sz="1200" dirty="0">
                <a:latin typeface="Times New Roman" panose="02020603050405020304" pitchFamily="18" charset="0"/>
                <a:cs typeface="Times New Roman" panose="02020603050405020304" pitchFamily="18" charset="0"/>
              </a:rPr>
              <a:t>, I., </a:t>
            </a:r>
            <a:r>
              <a:rPr lang="en-GB" sz="1200" dirty="0" err="1">
                <a:latin typeface="Times New Roman" panose="02020603050405020304" pitchFamily="18" charset="0"/>
                <a:cs typeface="Times New Roman" panose="02020603050405020304" pitchFamily="18" charset="0"/>
              </a:rPr>
              <a:t>Haugan</a:t>
            </a:r>
            <a:r>
              <a:rPr lang="en-GB" sz="1200" dirty="0">
                <a:latin typeface="Times New Roman" panose="02020603050405020304" pitchFamily="18" charset="0"/>
                <a:cs typeface="Times New Roman" panose="02020603050405020304" pitchFamily="18" charset="0"/>
              </a:rPr>
              <a:t>, T., </a:t>
            </a:r>
            <a:r>
              <a:rPr lang="en-GB" sz="1200" dirty="0" err="1">
                <a:latin typeface="Times New Roman" panose="02020603050405020304" pitchFamily="18" charset="0"/>
                <a:cs typeface="Times New Roman" panose="02020603050405020304" pitchFamily="18" charset="0"/>
              </a:rPr>
              <a:t>Bjerkeset</a:t>
            </a:r>
            <a:r>
              <a:rPr lang="en-GB" sz="1200" dirty="0">
                <a:latin typeface="Times New Roman" panose="02020603050405020304" pitchFamily="18" charset="0"/>
                <a:cs typeface="Times New Roman" panose="02020603050405020304" pitchFamily="18" charset="0"/>
              </a:rPr>
              <a:t>, O., </a:t>
            </a:r>
            <a:r>
              <a:rPr lang="en-GB" sz="1200" dirty="0" err="1">
                <a:latin typeface="Times New Roman" panose="02020603050405020304" pitchFamily="18" charset="0"/>
                <a:cs typeface="Times New Roman" panose="02020603050405020304" pitchFamily="18" charset="0"/>
              </a:rPr>
              <a:t>Sund</a:t>
            </a:r>
            <a:r>
              <a:rPr lang="en-GB" sz="1200" dirty="0">
                <a:latin typeface="Times New Roman" panose="02020603050405020304" pitchFamily="18" charset="0"/>
                <a:cs typeface="Times New Roman" panose="02020603050405020304" pitchFamily="18" charset="0"/>
              </a:rPr>
              <a:t>, E. R., &amp; </a:t>
            </a:r>
            <a:r>
              <a:rPr lang="en-GB" sz="1200" dirty="0" err="1">
                <a:latin typeface="Times New Roman" panose="02020603050405020304" pitchFamily="18" charset="0"/>
                <a:cs typeface="Times New Roman" panose="02020603050405020304" pitchFamily="18" charset="0"/>
              </a:rPr>
              <a:t>Vaag</a:t>
            </a:r>
            <a:r>
              <a:rPr lang="en-GB" sz="1200" dirty="0">
                <a:latin typeface="Times New Roman" panose="02020603050405020304" pitchFamily="18" charset="0"/>
                <a:cs typeface="Times New Roman" panose="02020603050405020304" pitchFamily="18" charset="0"/>
              </a:rPr>
              <a:t>, J. (2021). School Functioning and Educational Aspirations in Adolescents With Social Anxiety—The Young-HUNT3 Study, Norway. Frontiers in Psychology, 12. https://doi.org/10.3389/fpsyg.2021.727529</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Kaczkurkin</a:t>
            </a:r>
            <a:r>
              <a:rPr lang="en-GB" sz="1200" dirty="0">
                <a:latin typeface="Times New Roman" panose="02020603050405020304" pitchFamily="18" charset="0"/>
                <a:cs typeface="Times New Roman" panose="02020603050405020304" pitchFamily="18" charset="0"/>
              </a:rPr>
              <a:t>, A. N., &amp; </a:t>
            </a:r>
            <a:r>
              <a:rPr lang="en-GB" sz="1200" dirty="0" err="1">
                <a:latin typeface="Times New Roman" panose="02020603050405020304" pitchFamily="18" charset="0"/>
                <a:cs typeface="Times New Roman" panose="02020603050405020304" pitchFamily="18" charset="0"/>
              </a:rPr>
              <a:t>Foa</a:t>
            </a:r>
            <a:r>
              <a:rPr lang="en-GB" sz="1200" dirty="0">
                <a:latin typeface="Times New Roman" panose="02020603050405020304" pitchFamily="18" charset="0"/>
                <a:cs typeface="Times New Roman" panose="02020603050405020304" pitchFamily="18" charset="0"/>
              </a:rPr>
              <a:t>, E. B. (2015). Cognitive-</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for anxiety disorders: an update on the empirical evidence. Dialogues in Clinical Neuroscience, 17(3), 337–346. </a:t>
            </a:r>
            <a:r>
              <a:rPr lang="en-GB" sz="1200" dirty="0" err="1">
                <a:latin typeface="Times New Roman" panose="02020603050405020304" pitchFamily="18" charset="0"/>
                <a:cs typeface="Times New Roman" panose="02020603050405020304" pitchFamily="18" charset="0"/>
              </a:rPr>
              <a:t>ncbi</a:t>
            </a:r>
            <a:r>
              <a:rPr lang="en-GB" sz="1200" dirty="0">
                <a:latin typeface="Times New Roman" panose="02020603050405020304" pitchFamily="18" charset="0"/>
                <a:cs typeface="Times New Roman" panose="02020603050405020304" pitchFamily="18" charset="0"/>
              </a:rPr>
              <a:t>. https://doi.org/10.31887/DCNS.2015.17.3/akaczkurkin</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Koyuncu</a:t>
            </a:r>
            <a:r>
              <a:rPr lang="en-GB" sz="1200" dirty="0">
                <a:latin typeface="Times New Roman" panose="02020603050405020304" pitchFamily="18" charset="0"/>
                <a:cs typeface="Times New Roman" panose="02020603050405020304" pitchFamily="18" charset="0"/>
              </a:rPr>
              <a:t>, A., İnce, E., </a:t>
            </a:r>
            <a:r>
              <a:rPr lang="en-GB" sz="1200" dirty="0" err="1">
                <a:latin typeface="Times New Roman" panose="02020603050405020304" pitchFamily="18" charset="0"/>
                <a:cs typeface="Times New Roman" panose="02020603050405020304" pitchFamily="18" charset="0"/>
              </a:rPr>
              <a:t>Ertekin</a:t>
            </a:r>
            <a:r>
              <a:rPr lang="en-GB" sz="1200" dirty="0">
                <a:latin typeface="Times New Roman" panose="02020603050405020304" pitchFamily="18" charset="0"/>
                <a:cs typeface="Times New Roman" panose="02020603050405020304" pitchFamily="18" charset="0"/>
              </a:rPr>
              <a:t>, E., &amp; </a:t>
            </a:r>
            <a:r>
              <a:rPr lang="en-GB" sz="1200" dirty="0" err="1">
                <a:latin typeface="Times New Roman" panose="02020603050405020304" pitchFamily="18" charset="0"/>
                <a:cs typeface="Times New Roman" panose="02020603050405020304" pitchFamily="18" charset="0"/>
              </a:rPr>
              <a:t>Tükel</a:t>
            </a:r>
            <a:r>
              <a:rPr lang="en-GB" sz="1200" dirty="0">
                <a:latin typeface="Times New Roman" panose="02020603050405020304" pitchFamily="18" charset="0"/>
                <a:cs typeface="Times New Roman" panose="02020603050405020304" pitchFamily="18" charset="0"/>
              </a:rPr>
              <a:t>, R. (2019). Comorbidity in social anxiety disorder: diagnostic and therapeutic challenges. Drugs in Context, 8, 1–13. https://doi.org/10.7573/dic.212573</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Laforest</a:t>
            </a:r>
            <a:r>
              <a:rPr lang="en-GB" sz="1200" dirty="0">
                <a:latin typeface="Times New Roman" panose="02020603050405020304" pitchFamily="18" charset="0"/>
                <a:cs typeface="Times New Roman" panose="02020603050405020304" pitchFamily="18" charset="0"/>
              </a:rPr>
              <a:t>, M., Bouchard, S., </a:t>
            </a:r>
            <a:r>
              <a:rPr lang="en-GB" sz="1200" dirty="0" err="1">
                <a:latin typeface="Times New Roman" panose="02020603050405020304" pitchFamily="18" charset="0"/>
                <a:cs typeface="Times New Roman" panose="02020603050405020304" pitchFamily="18" charset="0"/>
              </a:rPr>
              <a:t>Bossé</a:t>
            </a:r>
            <a:r>
              <a:rPr lang="en-GB" sz="1200" dirty="0">
                <a:latin typeface="Times New Roman" panose="02020603050405020304" pitchFamily="18" charset="0"/>
                <a:cs typeface="Times New Roman" panose="02020603050405020304" pitchFamily="18" charset="0"/>
              </a:rPr>
              <a:t>, J., &amp; </a:t>
            </a:r>
            <a:r>
              <a:rPr lang="en-GB" sz="1200" dirty="0" err="1">
                <a:latin typeface="Times New Roman" panose="02020603050405020304" pitchFamily="18" charset="0"/>
                <a:cs typeface="Times New Roman" panose="02020603050405020304" pitchFamily="18" charset="0"/>
              </a:rPr>
              <a:t>Mesly</a:t>
            </a:r>
            <a:r>
              <a:rPr lang="en-GB" sz="1200" dirty="0">
                <a:latin typeface="Times New Roman" panose="02020603050405020304" pitchFamily="18" charset="0"/>
                <a:cs typeface="Times New Roman" panose="02020603050405020304" pitchFamily="18" charset="0"/>
              </a:rPr>
              <a:t>, O. (2016). Effectiveness of In </a:t>
            </a:r>
            <a:r>
              <a:rPr lang="en-GB" sz="1200" dirty="0" err="1">
                <a:latin typeface="Times New Roman" panose="02020603050405020304" pitchFamily="18" charset="0"/>
                <a:cs typeface="Times New Roman" panose="02020603050405020304" pitchFamily="18" charset="0"/>
              </a:rPr>
              <a:t>Virtuo</a:t>
            </a:r>
            <a:r>
              <a:rPr lang="en-GB" sz="1200" dirty="0">
                <a:latin typeface="Times New Roman" panose="02020603050405020304" pitchFamily="18" charset="0"/>
                <a:cs typeface="Times New Roman" panose="02020603050405020304" pitchFamily="18" charset="0"/>
              </a:rPr>
              <a:t> Exposure and Response Prevention Treatment Using Cognitive–</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for Obsessive–Compulsive Disorder: A Study Based on a Single-Case Study Protocol. Frontiers in Psychiatry, 7(99). https://doi.org/10.3389/fpsyt.2016.00099</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Leigh, E., &amp; Clark, D. M. (2018). Understanding Social Anxiety Disorder in Adolescents and Improving Treatment Outcomes: Applying the Cognitive Model of Clark and Wells (1995). Clinical Child and Family Psychology Review, 21(3), 388–414. https://doi.org/10.1007/s10567-018-0258-5</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National Collaborating Centre for Mental Health UK. (2013). SOCIAL ANXIETY DISORDER. Nih.gov; British Psychological Society. https://www.ncbi.nlm.nih.gov/books/NBK327674/</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Osborne, D., Meyer, D., Moulding, R., Kyrios, M., Bailey, E., &amp; </a:t>
            </a:r>
            <a:r>
              <a:rPr lang="en-GB" sz="1200" dirty="0" err="1">
                <a:latin typeface="Times New Roman" panose="02020603050405020304" pitchFamily="18" charset="0"/>
                <a:cs typeface="Times New Roman" panose="02020603050405020304" pitchFamily="18" charset="0"/>
              </a:rPr>
              <a:t>Nedeljkovic</a:t>
            </a:r>
            <a:r>
              <a:rPr lang="en-GB" sz="1200" dirty="0">
                <a:latin typeface="Times New Roman" panose="02020603050405020304" pitchFamily="18" charset="0"/>
                <a:cs typeface="Times New Roman" panose="02020603050405020304" pitchFamily="18" charset="0"/>
              </a:rPr>
              <a:t>, M. (2019). Cost-effectiveness of internet-based cognitive-behavioural therapy for obsessive-compulsive disorder. Internet Interventions, 18, 100277. https://doi.org/10.1016/j.invent.2019.100277</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Otte</a:t>
            </a:r>
            <a:r>
              <a:rPr lang="en-GB" sz="1200" dirty="0">
                <a:latin typeface="Times New Roman" panose="02020603050405020304" pitchFamily="18" charset="0"/>
                <a:cs typeface="Times New Roman" panose="02020603050405020304" pitchFamily="18" charset="0"/>
              </a:rPr>
              <a:t>, C. (2011). Cognitive </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in anxiety disorders: current state of the evidence. Dialogues in Clinical Neuroscience, 13(4), 413–421. https://www.ncbi.nlm.nih.gov/pmc/articles/PMC3263389/</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Thew, G. R., Ehlers, A., Grey, N., Wild, J., Warnock-Parkes, E., Dawson, R. L., &amp; Clark, D. M. (2020). Change processes in cognitive therapy for social anxiety disorder delivered in routine clinical practice. Clinical Psychology in Europe, 2(2). https://doi.org/10.32872/cpe.v2i2.2947</a:t>
            </a:r>
          </a:p>
          <a:p>
            <a:endParaRPr lang="en-GB"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Welander-Vatn</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Torvik</a:t>
            </a:r>
            <a:r>
              <a:rPr lang="en-GB" sz="1200" dirty="0">
                <a:latin typeface="Times New Roman" panose="02020603050405020304" pitchFamily="18" charset="0"/>
                <a:cs typeface="Times New Roman" panose="02020603050405020304" pitchFamily="18" charset="0"/>
              </a:rPr>
              <a:t>, F. A., </a:t>
            </a:r>
            <a:r>
              <a:rPr lang="en-GB" sz="1200" dirty="0" err="1">
                <a:latin typeface="Times New Roman" panose="02020603050405020304" pitchFamily="18" charset="0"/>
                <a:cs typeface="Times New Roman" panose="02020603050405020304" pitchFamily="18" charset="0"/>
              </a:rPr>
              <a:t>Czajkowski</a:t>
            </a:r>
            <a:r>
              <a:rPr lang="en-GB" sz="1200" dirty="0">
                <a:latin typeface="Times New Roman" panose="02020603050405020304" pitchFamily="18" charset="0"/>
                <a:cs typeface="Times New Roman" panose="02020603050405020304" pitchFamily="18" charset="0"/>
              </a:rPr>
              <a:t>, N., Kendler, K. S., </a:t>
            </a:r>
            <a:r>
              <a:rPr lang="en-GB" sz="1200" dirty="0" err="1">
                <a:latin typeface="Times New Roman" panose="02020603050405020304" pitchFamily="18" charset="0"/>
                <a:cs typeface="Times New Roman" panose="02020603050405020304" pitchFamily="18" charset="0"/>
              </a:rPr>
              <a:t>Reichborn-Kjennerud</a:t>
            </a:r>
            <a:r>
              <a:rPr lang="en-GB" sz="1200" dirty="0">
                <a:latin typeface="Times New Roman" panose="02020603050405020304" pitchFamily="18" charset="0"/>
                <a:cs typeface="Times New Roman" panose="02020603050405020304" pitchFamily="18" charset="0"/>
              </a:rPr>
              <a:t>, T., Knudsen, G. P., &amp; </a:t>
            </a:r>
            <a:r>
              <a:rPr lang="en-GB" sz="1200" dirty="0" err="1">
                <a:latin typeface="Times New Roman" panose="02020603050405020304" pitchFamily="18" charset="0"/>
                <a:cs typeface="Times New Roman" panose="02020603050405020304" pitchFamily="18" charset="0"/>
              </a:rPr>
              <a:t>Ystrom</a:t>
            </a:r>
            <a:r>
              <a:rPr lang="en-GB" sz="1200" dirty="0">
                <a:latin typeface="Times New Roman" panose="02020603050405020304" pitchFamily="18" charset="0"/>
                <a:cs typeface="Times New Roman" panose="02020603050405020304" pitchFamily="18" charset="0"/>
              </a:rPr>
              <a:t>, E. (2019). Relationships Among Avoidant Personality Disorder, Social Anxiety Disorder, and Normative Personality Traits: A Twin Study. Journal of Personality Disorders, 33(3), 289–309. https://doi.org/10.1521/pedi_2018_32_341</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Wu, J., Sun, Y., Zhang, G., Zhou, Z., &amp; Ren, Z. (2021). Virtual Reality-Assisted Cognitive </a:t>
            </a:r>
            <a:r>
              <a:rPr lang="en-GB" sz="1200" dirty="0" err="1">
                <a:latin typeface="Times New Roman" panose="02020603050405020304" pitchFamily="18" charset="0"/>
                <a:cs typeface="Times New Roman" panose="02020603050405020304" pitchFamily="18" charset="0"/>
              </a:rPr>
              <a:t>Behavioral</a:t>
            </a:r>
            <a:r>
              <a:rPr lang="en-GB" sz="1200" dirty="0">
                <a:latin typeface="Times New Roman" panose="02020603050405020304" pitchFamily="18" charset="0"/>
                <a:cs typeface="Times New Roman" panose="02020603050405020304" pitchFamily="18" charset="0"/>
              </a:rPr>
              <a:t> Therapy for Anxiety Disorders: A Systematic Review and Meta-Analysis. Frontiers in Psychiatry, 12. https://doi.org/10.3389/fpsyt.2021.575094</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Zainal, N. H., Chan, W. W., Saxena, A. P., Taylor, C. B., &amp; Newman, M. G. (2021). Pilot randomized trial of self-guided virtual reality exposure therapy for social anxiety disorder. Behaviour Research and Therapy, 147, 103984. https://doi.org/10.1016/j.brat.2021.103984</a:t>
            </a:r>
          </a:p>
        </p:txBody>
      </p:sp>
    </p:spTree>
    <p:extLst>
      <p:ext uri="{BB962C8B-B14F-4D97-AF65-F5344CB8AC3E}">
        <p14:creationId xmlns:p14="http://schemas.microsoft.com/office/powerpoint/2010/main" val="1387797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BDF0C6-8B74-9086-23B0-A7C58B340B54}"/>
              </a:ext>
            </a:extLst>
          </p:cNvPr>
          <p:cNvSpPr txBox="1"/>
          <p:nvPr/>
        </p:nvSpPr>
        <p:spPr>
          <a:xfrm>
            <a:off x="103367" y="119270"/>
            <a:ext cx="11966713" cy="5078313"/>
          </a:xfrm>
          <a:prstGeom prst="rect">
            <a:avLst/>
          </a:prstGeom>
          <a:noFill/>
        </p:spPr>
        <p:txBody>
          <a:bodyPr wrap="square">
            <a:spAutoFit/>
          </a:bodyPr>
          <a:lstStyle/>
          <a:p>
            <a:r>
              <a:rPr lang="en-GB" dirty="0"/>
              <a:t>Presentation</a:t>
            </a:r>
          </a:p>
          <a:p>
            <a:r>
              <a:rPr lang="en-GB" dirty="0"/>
              <a:t>Slide 1 -lay summary. </a:t>
            </a:r>
          </a:p>
          <a:p>
            <a:r>
              <a:rPr lang="en-GB" dirty="0"/>
              <a:t>Today I will discuss Social Anxiety Disorder (Or SAD). </a:t>
            </a:r>
          </a:p>
          <a:p>
            <a:r>
              <a:rPr lang="en-GB" dirty="0"/>
              <a:t>Social Anxiety is considered a persistent fear of one or more social or performance situations involving exposure to unfamiliar people or the possibility of scrutiny by others.</a:t>
            </a:r>
          </a:p>
          <a:p>
            <a:r>
              <a:rPr lang="en-GB" dirty="0"/>
              <a:t>According to diagnostic criteria within the DSM-5 (APA, 2017), symptoms of social anxiety disorder include: </a:t>
            </a:r>
          </a:p>
          <a:p>
            <a:r>
              <a:rPr lang="en-GB" dirty="0"/>
              <a:t>•	fear or anxiety over social situations in which the individual is exposed to possible scrutiny by others. Examples of this include having conversations, meeting unfamiliar people, being observed by others, for example, eating or drinking or performing in front of others such as giving a speech. </a:t>
            </a:r>
          </a:p>
          <a:p>
            <a:r>
              <a:rPr lang="en-GB" dirty="0"/>
              <a:t>•	Fears of humiliation – individuals with SAD may have intense fears of showing anxiety symptoms that will be negatively evaluated and therefore lead to rejection of others or may offend others. </a:t>
            </a:r>
          </a:p>
          <a:p>
            <a:r>
              <a:rPr lang="en-GB" dirty="0"/>
              <a:t>•	Social situations provoke fear or anxiety.</a:t>
            </a:r>
          </a:p>
          <a:p>
            <a:r>
              <a:rPr lang="en-GB" dirty="0"/>
              <a:t>•	Social situations are avoided or endured with intense fear or anxiety.</a:t>
            </a:r>
          </a:p>
          <a:p>
            <a:r>
              <a:rPr lang="en-GB" dirty="0"/>
              <a:t>•	Anxiety is out of proportion to the actual threat posed by the social context.</a:t>
            </a:r>
          </a:p>
          <a:p>
            <a:r>
              <a:rPr lang="en-GB" dirty="0"/>
              <a:t>•	Persistent anxiety – these fears anxiety and avoidance typically last six or more months. </a:t>
            </a:r>
          </a:p>
          <a:p>
            <a:r>
              <a:rPr lang="en-GB" dirty="0"/>
              <a:t>•	The anxiety clinically effects social, occupational, or other important areas of functioning. </a:t>
            </a:r>
          </a:p>
          <a:p>
            <a:r>
              <a:rPr lang="en-GB" dirty="0"/>
              <a:t>•	Anxiety is not due to medication or substance. </a:t>
            </a:r>
          </a:p>
        </p:txBody>
      </p:sp>
    </p:spTree>
    <p:extLst>
      <p:ext uri="{BB962C8B-B14F-4D97-AF65-F5344CB8AC3E}">
        <p14:creationId xmlns:p14="http://schemas.microsoft.com/office/powerpoint/2010/main" val="2675891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0C4962-E74D-2085-68BA-EB72F4392EEF}"/>
              </a:ext>
            </a:extLst>
          </p:cNvPr>
          <p:cNvSpPr txBox="1"/>
          <p:nvPr/>
        </p:nvSpPr>
        <p:spPr>
          <a:xfrm>
            <a:off x="294198" y="362580"/>
            <a:ext cx="9452113" cy="4684680"/>
          </a:xfrm>
          <a:prstGeom prst="rect">
            <a:avLst/>
          </a:prstGeom>
          <a:noFill/>
        </p:spPr>
        <p:txBody>
          <a:bodyPr wrap="square">
            <a:spAutoFit/>
          </a:bodyPr>
          <a:lstStyle/>
          <a:p>
            <a:pPr>
              <a:lnSpc>
                <a:spcPct val="150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Slide 3 – Background: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There are higher rates of social anxiety disorder in females than males, however the gender difference is more pronounced in adolescents and young adults.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50000"/>
              </a:lnSpc>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On the other hand, gender rates are slightly higher for males within clinical samples. It is assumed that gender roles and social expectations play a significant role in explaining help-seeking behaviour in male patients.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Some authors argue that the ‘Big Five’ personality traits are a predisposing factor for SAD. For instance,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Welander-Vatn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et al. (2019) found a positive relationship between neuroticism and SAD and a negative relationship between extraversion and SAD.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In accordance with this, the DSM-5 identifies genetic and physiological characteristics as potential SAD risk factors. Behavioural inhibition, for instance, is significantly influenced by genetics and is subject to gene environment. For instance, children with high behavioural inhibition are more susceptible to environmental influences, such as socially anxious parental modelling.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Twin studies have found a concordance rate of 15.3% in dizygotic twins and a 24.4% concordance rate for monozygotic twins (Browne et al., 2014).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6428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8E65FC-C196-FA95-AF71-7B624894588C}"/>
              </a:ext>
            </a:extLst>
          </p:cNvPr>
          <p:cNvSpPr txBox="1"/>
          <p:nvPr/>
        </p:nvSpPr>
        <p:spPr>
          <a:xfrm>
            <a:off x="190832" y="297109"/>
            <a:ext cx="10964848" cy="3068853"/>
          </a:xfrm>
          <a:prstGeom prst="rect">
            <a:avLst/>
          </a:prstGeom>
          <a:noFill/>
        </p:spPr>
        <p:txBody>
          <a:bodyPr wrap="square">
            <a:spAutoFit/>
          </a:bodyPr>
          <a:lstStyle/>
          <a:p>
            <a:pPr algn="just">
              <a:lnSpc>
                <a:spcPct val="150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Slide 4:  Background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According to Carnahan et al. (2019) a perpetuating factor of social anxiety disorder are safety behaviours.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Safety behaviours are defined as behaviours people engage in to reduce anxiety around different situations. For example,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Dannahy</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Stopa</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(2007) found that post event processing for people with high levels of social anxiety lasts longer and have more harmful effects than for people with lower levels of social anxiety.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Some research suggests that anticipatory anxiety and social anxiety are linked, and post event processing may be a factor in which maintains social anxiety (Buckner et al., 2019).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Anticipatory anxiety takes place before social situations and includes remembering a group of bad memories and predictions, therefore starting the process of social anxiety (Leigh &amp; Clark, 2018).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03953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B73EBC-F095-3F87-EA9C-20B358283938}"/>
              </a:ext>
            </a:extLst>
          </p:cNvPr>
          <p:cNvSpPr txBox="1"/>
          <p:nvPr/>
        </p:nvSpPr>
        <p:spPr>
          <a:xfrm>
            <a:off x="214684" y="505401"/>
            <a:ext cx="11767931" cy="2966261"/>
          </a:xfrm>
          <a:prstGeom prst="rect">
            <a:avLst/>
          </a:prstGeom>
          <a:noFill/>
        </p:spPr>
        <p:txBody>
          <a:bodyPr wrap="square">
            <a:spAutoFit/>
          </a:bodyPr>
          <a:lstStyle/>
          <a:p>
            <a:pPr marL="342900" lvl="0" indent="-342900">
              <a:lnSpc>
                <a:spcPct val="150000"/>
              </a:lnSpc>
              <a:buFont typeface="Symbol" panose="05050102010706020507" pitchFamily="18" charset="2"/>
              <a:buChar char=""/>
            </a:pPr>
            <a:r>
              <a:rPr lang="en-GB" sz="14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Social anxiety disorder is often comorbid with one or more mood, anxiety, or substance use disorders. studies tend to affirm high lifetime prevalence of comorbid conditions such as major depression, panic disorder, generalised anxiety disorder, specific phobia, and alcohol and drug abuse (Jefferson, 2001).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Since a comorbid condition is frequently the reason for evaluating and treating a patient, social anxiety disorder is frequently overlooked (</a:t>
            </a:r>
            <a:r>
              <a:rPr lang="en-GB" sz="1400" dirty="0" err="1">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Koyuncu</a:t>
            </a:r>
            <a:r>
              <a:rPr lang="en-GB" sz="14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 et al.,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According to the DSM-5 (APA, 2017) females are more likely to have a comorbid disorder.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The onset of social anxiety disorder may follow a stressful or ‘humiliating experience’ such as being a bullied (National Collaborating Centre for Mental Health UK, 2013).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Jystad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et al., (2021) Found that adolescent social anxiety is associated with poorer school functioning and a lower tendency to aspire to higher education, which may have implications for future educational pathways and later work life.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26262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BD884B-62F7-ECB6-965D-43C302C826CC}"/>
              </a:ext>
            </a:extLst>
          </p:cNvPr>
          <p:cNvSpPr txBox="1"/>
          <p:nvPr/>
        </p:nvSpPr>
        <p:spPr>
          <a:xfrm>
            <a:off x="270344" y="222637"/>
            <a:ext cx="11863346" cy="4154984"/>
          </a:xfrm>
          <a:prstGeom prst="rect">
            <a:avLst/>
          </a:prstGeom>
          <a:noFill/>
        </p:spPr>
        <p:txBody>
          <a:bodyPr wrap="square">
            <a:spAutoFit/>
          </a:bodyPr>
          <a:lstStyle/>
          <a:p>
            <a:r>
              <a:rPr lang="en-GB" sz="1200" b="1" dirty="0">
                <a:latin typeface="Times New Roman" panose="02020603050405020304" pitchFamily="18" charset="0"/>
                <a:cs typeface="Times New Roman" panose="02020603050405020304" pitchFamily="18" charset="0"/>
              </a:rPr>
              <a:t>Slide 5</a:t>
            </a:r>
          </a:p>
          <a:p>
            <a:r>
              <a:rPr lang="en-GB" sz="1200" dirty="0">
                <a:latin typeface="Times New Roman" panose="02020603050405020304" pitchFamily="18" charset="0"/>
                <a:cs typeface="Times New Roman" panose="02020603050405020304" pitchFamily="18" charset="0"/>
              </a:rPr>
              <a:t>•	Pharmacological interventions for social anxiety disorder include selective serotonin reuptake inhibitors (SSRI’s) and norepinephrine reuptake inhibitors (SNRI’s), However, many patients do not respond well and require further psychological intervention (</a:t>
            </a:r>
            <a:r>
              <a:rPr lang="en-GB" sz="1200" dirty="0" err="1">
                <a:latin typeface="Times New Roman" panose="02020603050405020304" pitchFamily="18" charset="0"/>
                <a:cs typeface="Times New Roman" panose="02020603050405020304" pitchFamily="18" charset="0"/>
              </a:rPr>
              <a:t>Gosmann</a:t>
            </a:r>
            <a:r>
              <a:rPr lang="en-GB" sz="1200" dirty="0">
                <a:latin typeface="Times New Roman" panose="02020603050405020304" pitchFamily="18" charset="0"/>
                <a:cs typeface="Times New Roman" panose="02020603050405020304" pitchFamily="18" charset="0"/>
              </a:rPr>
              <a:t> et al., 2021).</a:t>
            </a:r>
          </a:p>
          <a:p>
            <a:r>
              <a:rPr lang="en-GB" sz="1200" dirty="0">
                <a:latin typeface="Times New Roman" panose="02020603050405020304" pitchFamily="18" charset="0"/>
                <a:cs typeface="Times New Roman" panose="02020603050405020304" pitchFamily="18" charset="0"/>
              </a:rPr>
              <a:t>•	Meta-analyses have revealed that exposure therapy alone compared with a combination of exposure therapy and cognitive restructuring are equally effective. Additionally, cognitive restructure and exposure therapy alone or in combination yield larger effect sizes than social skills training (</a:t>
            </a:r>
            <a:r>
              <a:rPr lang="en-GB" sz="1200" dirty="0" err="1">
                <a:latin typeface="Times New Roman" panose="02020603050405020304" pitchFamily="18" charset="0"/>
                <a:cs typeface="Times New Roman" panose="02020603050405020304" pitchFamily="18" charset="0"/>
              </a:rPr>
              <a:t>Kaczkurkin</a:t>
            </a:r>
            <a:r>
              <a:rPr lang="en-GB" sz="1200" dirty="0">
                <a:latin typeface="Times New Roman" panose="02020603050405020304" pitchFamily="18" charset="0"/>
                <a:cs typeface="Times New Roman" panose="02020603050405020304" pitchFamily="18" charset="0"/>
              </a:rPr>
              <a:t> &amp; </a:t>
            </a:r>
            <a:r>
              <a:rPr lang="en-GB" sz="1200" dirty="0" err="1">
                <a:latin typeface="Times New Roman" panose="02020603050405020304" pitchFamily="18" charset="0"/>
                <a:cs typeface="Times New Roman" panose="02020603050405020304" pitchFamily="18" charset="0"/>
              </a:rPr>
              <a:t>Foa</a:t>
            </a:r>
            <a:r>
              <a:rPr lang="en-GB" sz="1200" dirty="0">
                <a:latin typeface="Times New Roman" panose="02020603050405020304" pitchFamily="18" charset="0"/>
                <a:cs typeface="Times New Roman" panose="02020603050405020304" pitchFamily="18" charset="0"/>
              </a:rPr>
              <a:t>, 2015).</a:t>
            </a:r>
          </a:p>
          <a:p>
            <a:r>
              <a:rPr lang="en-GB" sz="1200" dirty="0">
                <a:latin typeface="Times New Roman" panose="02020603050405020304" pitchFamily="18" charset="0"/>
                <a:cs typeface="Times New Roman" panose="02020603050405020304" pitchFamily="18" charset="0"/>
              </a:rPr>
              <a:t>•	when comparing pharmacological treatments and cognitive behaviour therapy, results have indicated larger effect sizes for pharmacotherapy. However only for the short-term (Hofmann et al., 2012). Evidence suggests that there are higher relapse rates for patients receiving pharmacological treatment in the long term (</a:t>
            </a:r>
            <a:r>
              <a:rPr lang="en-GB" sz="1200" dirty="0" err="1">
                <a:latin typeface="Times New Roman" panose="02020603050405020304" pitchFamily="18" charset="0"/>
                <a:cs typeface="Times New Roman" panose="02020603050405020304" pitchFamily="18" charset="0"/>
              </a:rPr>
              <a:t>Batelaan</a:t>
            </a:r>
            <a:r>
              <a:rPr lang="en-GB" sz="1200" dirty="0">
                <a:latin typeface="Times New Roman" panose="02020603050405020304" pitchFamily="18" charset="0"/>
                <a:cs typeface="Times New Roman" panose="02020603050405020304" pitchFamily="18" charset="0"/>
              </a:rPr>
              <a:t> et al., 2017). </a:t>
            </a:r>
          </a:p>
          <a:p>
            <a:r>
              <a:rPr lang="en-GB" sz="1200" dirty="0">
                <a:latin typeface="Times New Roman" panose="02020603050405020304" pitchFamily="18" charset="0"/>
                <a:cs typeface="Times New Roman" panose="02020603050405020304" pitchFamily="18" charset="0"/>
              </a:rPr>
              <a:t>•	Group and individual types of CBT have demonstrated efficacy as psychosocial interventions for social anxiety disorder with significant changes shown in clinical settings for symptom severity (</a:t>
            </a:r>
            <a:r>
              <a:rPr lang="en-GB" sz="1200" dirty="0" err="1">
                <a:latin typeface="Times New Roman" panose="02020603050405020304" pitchFamily="18" charset="0"/>
                <a:cs typeface="Times New Roman" panose="02020603050405020304" pitchFamily="18" charset="0"/>
              </a:rPr>
              <a:t>Kaczkurkin</a:t>
            </a:r>
            <a:r>
              <a:rPr lang="en-GB" sz="1200" dirty="0">
                <a:latin typeface="Times New Roman" panose="02020603050405020304" pitchFamily="18" charset="0"/>
                <a:cs typeface="Times New Roman" panose="02020603050405020304" pitchFamily="18" charset="0"/>
              </a:rPr>
              <a:t> &amp; </a:t>
            </a:r>
            <a:r>
              <a:rPr lang="en-GB" sz="1200" dirty="0" err="1">
                <a:latin typeface="Times New Roman" panose="02020603050405020304" pitchFamily="18" charset="0"/>
                <a:cs typeface="Times New Roman" panose="02020603050405020304" pitchFamily="18" charset="0"/>
              </a:rPr>
              <a:t>Foa</a:t>
            </a:r>
            <a:r>
              <a:rPr lang="en-GB" sz="1200" dirty="0">
                <a:latin typeface="Times New Roman" panose="02020603050405020304" pitchFamily="18" charset="0"/>
                <a:cs typeface="Times New Roman" panose="02020603050405020304" pitchFamily="18" charset="0"/>
              </a:rPr>
              <a:t>, 2015). </a:t>
            </a: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Prior studies have also shown changes in cognitive processes during CBT for social anxiety, including changes in bias for negativity towards social events, safety behaviours, anticipated social outcomes and negative self-views (Thew et al., 2020).</a:t>
            </a: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Exposure therapy is a well-established CBT component for SAD, and is grounded upon the emotional processing theory, which proposes that memories of fear can be interpreted as structures that store data concerning events, responses and meaning propositions (Zainal et al., 2021). </a:t>
            </a: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CBT in-</a:t>
            </a:r>
            <a:r>
              <a:rPr lang="en-GB" sz="1200" dirty="0" err="1">
                <a:latin typeface="Times New Roman" panose="02020603050405020304" pitchFamily="18" charset="0"/>
                <a:cs typeface="Times New Roman" panose="02020603050405020304" pitchFamily="18" charset="0"/>
              </a:rPr>
              <a:t>Virtuo</a:t>
            </a:r>
            <a:r>
              <a:rPr lang="en-GB" sz="1200" dirty="0">
                <a:latin typeface="Times New Roman" panose="02020603050405020304" pitchFamily="18" charset="0"/>
                <a:cs typeface="Times New Roman" panose="02020603050405020304" pitchFamily="18" charset="0"/>
              </a:rPr>
              <a:t> allows individuals to be exposed to anxiety-provoking situations. However, uses computer-generated situations. Several recent studies have demonstrated the efficacy of in-</a:t>
            </a:r>
            <a:r>
              <a:rPr lang="en-GB" sz="1200" dirty="0" err="1">
                <a:latin typeface="Times New Roman" panose="02020603050405020304" pitchFamily="18" charset="0"/>
                <a:cs typeface="Times New Roman" panose="02020603050405020304" pitchFamily="18" charset="0"/>
              </a:rPr>
              <a:t>Virtuo</a:t>
            </a:r>
            <a:r>
              <a:rPr lang="en-GB" sz="1200" dirty="0">
                <a:latin typeface="Times New Roman" panose="02020603050405020304" pitchFamily="18" charset="0"/>
                <a:cs typeface="Times New Roman" panose="02020603050405020304" pitchFamily="18" charset="0"/>
              </a:rPr>
              <a:t> for the use of exposure therapy (</a:t>
            </a:r>
            <a:r>
              <a:rPr lang="en-GB" sz="1200" dirty="0" err="1">
                <a:latin typeface="Times New Roman" panose="02020603050405020304" pitchFamily="18" charset="0"/>
                <a:cs typeface="Times New Roman" panose="02020603050405020304" pitchFamily="18" charset="0"/>
              </a:rPr>
              <a:t>Arnfred</a:t>
            </a:r>
            <a:r>
              <a:rPr lang="en-GB" sz="1200" dirty="0">
                <a:latin typeface="Times New Roman" panose="02020603050405020304" pitchFamily="18" charset="0"/>
                <a:cs typeface="Times New Roman" panose="02020603050405020304" pitchFamily="18" charset="0"/>
              </a:rPr>
              <a:t> et al., 2022). 	</a:t>
            </a:r>
          </a:p>
          <a:p>
            <a:r>
              <a:rPr lang="en-GB" sz="1200" dirty="0">
                <a:latin typeface="Times New Roman" panose="02020603050405020304" pitchFamily="18" charset="0"/>
                <a:cs typeface="Times New Roman" panose="02020603050405020304" pitchFamily="18" charset="0"/>
              </a:rPr>
              <a:t>•	Whereas In-Vivo CBT uses the same principles but in a ‘real world’ situation. Likewise, studies have shown efficacy for this form of CBT exposure therapy too (</a:t>
            </a:r>
            <a:r>
              <a:rPr lang="en-GB" sz="1200" dirty="0" err="1">
                <a:latin typeface="Times New Roman" panose="02020603050405020304" pitchFamily="18" charset="0"/>
                <a:cs typeface="Times New Roman" panose="02020603050405020304" pitchFamily="18" charset="0"/>
              </a:rPr>
              <a:t>Arnfred</a:t>
            </a:r>
            <a:r>
              <a:rPr lang="en-GB" sz="1200" dirty="0">
                <a:latin typeface="Times New Roman" panose="02020603050405020304" pitchFamily="18" charset="0"/>
                <a:cs typeface="Times New Roman" panose="02020603050405020304" pitchFamily="18" charset="0"/>
              </a:rPr>
              <a:t> et al., 2022). </a:t>
            </a:r>
          </a:p>
          <a:p>
            <a:r>
              <a:rPr lang="en-GB" sz="1200" dirty="0">
                <a:latin typeface="Times New Roman" panose="02020603050405020304" pitchFamily="18" charset="0"/>
                <a:cs typeface="Times New Roman" panose="02020603050405020304" pitchFamily="18" charset="0"/>
              </a:rPr>
              <a:t>•	For instance, recent study by </a:t>
            </a:r>
            <a:r>
              <a:rPr lang="en-GB" sz="1200" dirty="0" err="1">
                <a:latin typeface="Times New Roman" panose="02020603050405020304" pitchFamily="18" charset="0"/>
                <a:cs typeface="Times New Roman" panose="02020603050405020304" pitchFamily="18" charset="0"/>
              </a:rPr>
              <a:t>Caponnetto</a:t>
            </a:r>
            <a:r>
              <a:rPr lang="en-GB" sz="1200" dirty="0">
                <a:latin typeface="Times New Roman" panose="02020603050405020304" pitchFamily="18" charset="0"/>
                <a:cs typeface="Times New Roman" panose="02020603050405020304" pitchFamily="18" charset="0"/>
              </a:rPr>
              <a:t> et al (2021) found that CBT can help to gradually reduce the fear response to a situation with the use of virtual reality. Additionally, this form of exposure therapy allows for a more flexible approach to CBT, is less time consuming, and more cost effective for individuals undergoing treatment. </a:t>
            </a:r>
          </a:p>
        </p:txBody>
      </p:sp>
    </p:spTree>
    <p:extLst>
      <p:ext uri="{BB962C8B-B14F-4D97-AF65-F5344CB8AC3E}">
        <p14:creationId xmlns:p14="http://schemas.microsoft.com/office/powerpoint/2010/main" val="3990162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CF6A46-9F0F-CE6C-9311-544A04B0BD74}"/>
              </a:ext>
            </a:extLst>
          </p:cNvPr>
          <p:cNvSpPr txBox="1"/>
          <p:nvPr/>
        </p:nvSpPr>
        <p:spPr>
          <a:xfrm>
            <a:off x="137159" y="147309"/>
            <a:ext cx="11487647" cy="6406882"/>
          </a:xfrm>
          <a:prstGeom prst="rect">
            <a:avLst/>
          </a:prstGeom>
          <a:noFill/>
        </p:spPr>
        <p:txBody>
          <a:bodyPr wrap="square">
            <a:spAutoFit/>
          </a:bodyPr>
          <a:lstStyle/>
          <a:p>
            <a:r>
              <a:rPr lang="en-GB" sz="1200" b="1" dirty="0">
                <a:latin typeface="Times New Roman" panose="02020603050405020304" pitchFamily="18" charset="0"/>
                <a:cs typeface="Times New Roman" panose="02020603050405020304" pitchFamily="18" charset="0"/>
              </a:rPr>
              <a:t>Slide 6 Proposed methodology</a:t>
            </a:r>
            <a:r>
              <a:rPr lang="en-GB" sz="1200" dirty="0">
                <a:latin typeface="Times New Roman" panose="02020603050405020304" pitchFamily="18" charset="0"/>
                <a:cs typeface="Times New Roman" panose="02020603050405020304" pitchFamily="18" charset="0"/>
              </a:rPr>
              <a:t>:</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Based on previous literature, CBT is the most established form of therapy for social anxiety disorder, treatment includes group therapy or individual therapy. The use of CBT for social anxiety often involves some form of exposure therapy (</a:t>
            </a:r>
            <a:r>
              <a:rPr lang="en-GB" sz="1200" dirty="0" err="1">
                <a:latin typeface="Times New Roman" panose="02020603050405020304" pitchFamily="18" charset="0"/>
                <a:cs typeface="Times New Roman" panose="02020603050405020304" pitchFamily="18" charset="0"/>
              </a:rPr>
              <a:t>Otte</a:t>
            </a:r>
            <a:r>
              <a:rPr lang="en-GB" sz="1200" dirty="0">
                <a:latin typeface="Times New Roman" panose="02020603050405020304" pitchFamily="18" charset="0"/>
                <a:cs typeface="Times New Roman" panose="02020603050405020304" pitchFamily="18" charset="0"/>
              </a:rPr>
              <a:t>, 2011). </a:t>
            </a:r>
          </a:p>
          <a:p>
            <a:r>
              <a:rPr lang="en-GB" sz="1200" dirty="0">
                <a:latin typeface="Times New Roman" panose="02020603050405020304" pitchFamily="18" charset="0"/>
                <a:cs typeface="Times New Roman" panose="02020603050405020304" pitchFamily="18" charset="0"/>
              </a:rPr>
              <a:t>Given that social anxiety disorder is a fear response to social situations, it is possible that these cognitive processes can be modified through the use of CBT. </a:t>
            </a:r>
          </a:p>
          <a:p>
            <a:r>
              <a:rPr lang="en-GB" sz="1200" dirty="0">
                <a:latin typeface="Times New Roman" panose="02020603050405020304" pitchFamily="18" charset="0"/>
                <a:cs typeface="Times New Roman" panose="02020603050405020304" pitchFamily="18" charset="0"/>
              </a:rPr>
              <a:t>CBT uses techniques which help to replace cognitive distortions such as fear of speaking in public or social situations, CBT can help to replace the cognitive distortions with more realistic views and help the individual to cope with the social anxiety (Ackerman, 2018).</a:t>
            </a:r>
          </a:p>
          <a:p>
            <a:r>
              <a:rPr lang="en-GB" sz="1200" dirty="0">
                <a:latin typeface="Times New Roman" panose="02020603050405020304" pitchFamily="18" charset="0"/>
                <a:cs typeface="Times New Roman" panose="02020603050405020304" pitchFamily="18" charset="0"/>
              </a:rPr>
              <a:t>•	Therefore, the proposed methodology for social anxiety disorder is CBT with the use of exposure therapy. </a:t>
            </a:r>
          </a:p>
          <a:p>
            <a:r>
              <a:rPr lang="en-GB" sz="1200" dirty="0">
                <a:latin typeface="Times New Roman" panose="02020603050405020304" pitchFamily="18" charset="0"/>
                <a:cs typeface="Times New Roman" panose="02020603050405020304" pitchFamily="18" charset="0"/>
              </a:rPr>
              <a:t>•	Firstly, all individuals will have to meet DSM-5 diagnostic criteria for social anxiety disorder. </a:t>
            </a:r>
          </a:p>
          <a:p>
            <a:r>
              <a:rPr lang="en-GB" sz="1200" dirty="0">
                <a:latin typeface="Times New Roman" panose="02020603050405020304" pitchFamily="18" charset="0"/>
                <a:cs typeface="Times New Roman" panose="02020603050405020304" pitchFamily="18" charset="0"/>
              </a:rPr>
              <a:t>•	Following this, the individual will be assessed using the Social Interaction Anxiety Scale (SIAS) The Social Interaction Anxiety Scale (</a:t>
            </a:r>
            <a:r>
              <a:rPr lang="en-GB" sz="1200" dirty="0" err="1">
                <a:latin typeface="Times New Roman" panose="02020603050405020304" pitchFamily="18" charset="0"/>
                <a:cs typeface="Times New Roman" panose="02020603050405020304" pitchFamily="18" charset="0"/>
              </a:rPr>
              <a:t>Mattick</a:t>
            </a:r>
            <a:r>
              <a:rPr lang="en-GB" sz="1200" dirty="0">
                <a:latin typeface="Times New Roman" panose="02020603050405020304" pitchFamily="18" charset="0"/>
                <a:cs typeface="Times New Roman" panose="02020603050405020304" pitchFamily="18" charset="0"/>
              </a:rPr>
              <a:t> &amp; Clarke, 1998) is a 20-item self-report measure that assesses social anxiety. The SIAS contains 20 situations, and respondents indicate on a 5-point scale how anxious each situation makes them feel.</a:t>
            </a:r>
          </a:p>
          <a:p>
            <a:r>
              <a:rPr lang="en-GB" sz="1200" dirty="0">
                <a:latin typeface="Times New Roman" panose="02020603050405020304" pitchFamily="18" charset="0"/>
                <a:cs typeface="Times New Roman" panose="02020603050405020304" pitchFamily="18" charset="0"/>
              </a:rPr>
              <a:t>•	A randomised control trial demonstrated that over a series of 12 sessions, CBT helped to reduce maladaptive self-beliefs and decreased severity of anxiety symptoms. Therefore, Individuals will then take part in a twelve-week programme of CBT using exposure therapy and will attend one session a week (Osborne et al., 2019). </a:t>
            </a:r>
          </a:p>
          <a:p>
            <a:r>
              <a:rPr lang="en-GB" sz="1200" dirty="0">
                <a:latin typeface="Times New Roman" panose="02020603050405020304" pitchFamily="18" charset="0"/>
                <a:cs typeface="Times New Roman" panose="02020603050405020304" pitchFamily="18" charset="0"/>
              </a:rPr>
              <a:t>•	Since people with social anxiety disorder tend to avoid situations that provoke their anxiety, exposure therapy will be beneficial as this will help expose the individual to stressful stimuli until their anxiety decreases (American Psychological Association, 2017). </a:t>
            </a:r>
          </a:p>
          <a:p>
            <a:r>
              <a:rPr lang="en-GB" sz="1200" dirty="0">
                <a:latin typeface="Times New Roman" panose="02020603050405020304" pitchFamily="18" charset="0"/>
                <a:cs typeface="Times New Roman" panose="02020603050405020304" pitchFamily="18" charset="0"/>
              </a:rPr>
              <a:t>•	Exposure therapy will be virtual reality based. Recent research indicates that this mode of treatment for social anxiety disorder is just as effective as in-vivo exposure therapy. And may also be less daunting for those with social anxiety (Chard et al., 2023).</a:t>
            </a:r>
          </a:p>
          <a:p>
            <a:endParaRPr lang="en-GB" sz="1200" dirty="0">
              <a:latin typeface="Times New Roman" panose="02020603050405020304" pitchFamily="18" charset="0"/>
              <a:cs typeface="Times New Roman" panose="02020603050405020304" pitchFamily="18" charset="0"/>
            </a:endParaRPr>
          </a:p>
          <a:p>
            <a:pPr>
              <a:lnSpc>
                <a:spcPct val="150000"/>
              </a:lnSpc>
              <a:spcAft>
                <a:spcPts val="800"/>
              </a:spcAft>
            </a:pPr>
            <a:r>
              <a:rPr lang="en-GB" sz="1200" b="1" dirty="0">
                <a:solidFill>
                  <a:srgbClr val="414B51"/>
                </a:solidFill>
                <a:effectLst/>
                <a:latin typeface="Times New Roman" panose="02020603050405020304" pitchFamily="18" charset="0"/>
                <a:ea typeface="Times New Roman" panose="02020603050405020304" pitchFamily="18" charset="0"/>
                <a:cs typeface="Times New Roman" panose="02020603050405020304" pitchFamily="18" charset="0"/>
              </a:rPr>
              <a:t>Slide 7 : Outcome measures: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1500"/>
              </a:spcAft>
              <a:buFont typeface="Symbol" panose="05050102010706020507" pitchFamily="18" charset="2"/>
              <a:buChar char=""/>
            </a:pPr>
            <a:r>
              <a:rPr lang="en-GB" sz="1200" dirty="0">
                <a:solidFill>
                  <a:srgbClr val="000000"/>
                </a:solidFill>
                <a:effectLst/>
                <a:latin typeface="Times New Roman" panose="02020603050405020304" pitchFamily="18" charset="0"/>
                <a:ea typeface="Times New Roman" panose="02020603050405020304" pitchFamily="18" charset="0"/>
              </a:rPr>
              <a:t>Once the twelve-week sessions are finished, those receiving treatment will fill out the Social Anxiety Session Change Index (SACI) by Hayes et al. (2008) which is a 4-item self-report measure that is designed to assess social anxiety disorder symptom change since the beginning of their treatment. For example, individuals are asked to indicate to what extent their anxiety, avoidance behaviours, feelings around humiliation and embarrassment in daily life has changed.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50000"/>
              </a:lnSpc>
              <a:spcAft>
                <a:spcPts val="1500"/>
              </a:spcAft>
              <a:buFont typeface="Symbol" panose="05050102010706020507" pitchFamily="18" charset="2"/>
              <a:buChar char=""/>
            </a:pPr>
            <a:r>
              <a:rPr lang="en-GB" sz="1200" dirty="0">
                <a:solidFill>
                  <a:srgbClr val="000000"/>
                </a:solidFill>
                <a:effectLst/>
                <a:latin typeface="Times New Roman" panose="02020603050405020304" pitchFamily="18" charset="0"/>
                <a:ea typeface="Times New Roman" panose="02020603050405020304" pitchFamily="18" charset="0"/>
              </a:rPr>
              <a:t>From the use of virtual reality exposure-based CBT, it is anticipated that participants will view virtual reality-based CBT in a positive light, as previous research indicates that virtual reality-based CBT is more favoured than traditional methods for treating anxiety disorders by patients (Wu et al., 2021).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In addition, it is anticipated that the use of virtual reality exposure-based CBT will result in reduced anxiety symptoms. A meta-analysis revealed that virtual reality exposure therapy improved symptoms more so than reality exposure therapy (Wu et al, 2021).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7939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4934A5-D1A5-4870-36CE-4197AE5644DE}"/>
              </a:ext>
            </a:extLst>
          </p:cNvPr>
          <p:cNvSpPr txBox="1"/>
          <p:nvPr/>
        </p:nvSpPr>
        <p:spPr>
          <a:xfrm>
            <a:off x="184867" y="0"/>
            <a:ext cx="10867445" cy="2504981"/>
          </a:xfrm>
          <a:prstGeom prst="rect">
            <a:avLst/>
          </a:prstGeom>
          <a:noFill/>
        </p:spPr>
        <p:txBody>
          <a:bodyPr wrap="square">
            <a:spAutoFit/>
          </a:bodyPr>
          <a:lstStyle/>
          <a:p>
            <a:pPr>
              <a:lnSpc>
                <a:spcPct val="150000"/>
              </a:lnSpc>
              <a:spcAft>
                <a:spcPts val="800"/>
              </a:spcAft>
            </a:pPr>
            <a:r>
              <a:rPr lang="en-GB" sz="1200" b="1"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therapeutic procedure should gain full ethical approval prior to the study taking place.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Those participating will have given full written consent.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Those participating should be given the right to withdraw from the therapy at any time.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Those participating should be made fully aware of the procedures taking place for the therapy.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Full confidentiality should be practiced throughout the intervention, always adhering to BPS code of conduct.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GDPR should be always adhered to in order to keep individuals taking part safe.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Finally, all individuals will be fully debriefed (BPS, APA,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35716316"/>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381</TotalTime>
  <Words>4104</Words>
  <Application>Microsoft Office PowerPoint</Application>
  <PresentationFormat>Widescreen</PresentationFormat>
  <Paragraphs>168</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Meiryo</vt:lpstr>
      <vt:lpstr>Abadi</vt:lpstr>
      <vt:lpstr>Arial</vt:lpstr>
      <vt:lpstr>Calibri</vt:lpstr>
      <vt:lpstr>Corbel</vt:lpstr>
      <vt:lpstr>Symbol</vt:lpstr>
      <vt:lpstr>Times New Roman</vt:lpstr>
      <vt:lpstr>ShojiVTI</vt:lpstr>
      <vt:lpstr>Rehabilitation Proposal.</vt:lpstr>
      <vt:lpstr>Lay Summary : Social Anxiety Disorder.</vt:lpstr>
      <vt:lpstr>Background</vt:lpstr>
      <vt:lpstr>Background</vt:lpstr>
      <vt:lpstr>Background: treatment for SAD.</vt:lpstr>
      <vt:lpstr>Proposed methodology.</vt:lpstr>
      <vt:lpstr>Outcome measures.</vt:lpstr>
      <vt:lpstr>Ethical Considerations.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Rehabilitation Proposal.</dc:title>
  <dc:creator>connie griffiths</dc:creator>
  <cp:lastModifiedBy>connie griffiths</cp:lastModifiedBy>
  <cp:revision>2</cp:revision>
  <dcterms:created xsi:type="dcterms:W3CDTF">2023-05-02T13:29:47Z</dcterms:created>
  <dcterms:modified xsi:type="dcterms:W3CDTF">2023-05-02T20:16:49Z</dcterms:modified>
</cp:coreProperties>
</file>