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m" ContentType="application/vnd.ms-excel.sheet.macroEnabled.12"/>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68" r:id="rId2"/>
    <p:sldId id="258" r:id="rId3"/>
    <p:sldId id="259" r:id="rId4"/>
    <p:sldId id="260" r:id="rId5"/>
    <p:sldId id="261" r:id="rId6"/>
    <p:sldId id="262" r:id="rId7"/>
    <p:sldId id="263" r:id="rId8"/>
    <p:sldId id="264" r:id="rId9"/>
    <p:sldId id="265" r:id="rId10"/>
    <p:sldId id="266" r:id="rId11"/>
    <p:sldId id="267" r:id="rId12"/>
    <p:sldId id="273" r:id="rId13"/>
    <p:sldId id="272" r:id="rId14"/>
    <p:sldId id="270" r:id="rId15"/>
    <p:sldId id="271"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1" autoAdjust="0"/>
    <p:restoredTop sz="94660"/>
  </p:normalViewPr>
  <p:slideViewPr>
    <p:cSldViewPr snapToGrid="0" showGuides="1">
      <p:cViewPr>
        <p:scale>
          <a:sx n="74" d="100"/>
          <a:sy n="74" d="100"/>
        </p:scale>
        <p:origin x="72" y="41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02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C8C3352-CB33-470C-BBDE-962A0890367D}" type="datetime1">
              <a:rPr lang="en-GB" smtClean="0"/>
              <a:t>24/03/2025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63FFE7F-C917-439A-8026-3D301EB5CC28}" type="slidenum">
              <a:rPr lang="en-GB" smtClean="0"/>
              <a:t>‹#›</a:t>
            </a:fld>
            <a:endParaRPr lang="en-GB" dirty="0"/>
          </a:p>
        </p:txBody>
      </p:sp>
    </p:spTree>
    <p:extLst>
      <p:ext uri="{BB962C8B-B14F-4D97-AF65-F5344CB8AC3E}">
        <p14:creationId xmlns:p14="http://schemas.microsoft.com/office/powerpoint/2010/main" val="7527998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52EE1D1A-07CA-43D9-8663-E9463C37B5CB}" type="datetime1">
              <a:rPr lang="en-GB" noProof="0" smtClean="0"/>
              <a:t>24/03/2025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EC0B30D-C07A-425B-A90C-BA7BEB191079}" type="slidenum">
              <a:rPr lang="en-GB" noProof="0" smtClean="0"/>
              <a:t>‹#›</a:t>
            </a:fld>
            <a:endParaRPr lang="en-GB" noProof="0" dirty="0"/>
          </a:p>
        </p:txBody>
      </p:sp>
    </p:spTree>
    <p:extLst>
      <p:ext uri="{BB962C8B-B14F-4D97-AF65-F5344CB8AC3E}">
        <p14:creationId xmlns:p14="http://schemas.microsoft.com/office/powerpoint/2010/main" val="372319040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a:t>
            </a:fld>
            <a:endParaRPr lang="en-GB" dirty="0"/>
          </a:p>
        </p:txBody>
      </p:sp>
    </p:spTree>
    <p:extLst>
      <p:ext uri="{BB962C8B-B14F-4D97-AF65-F5344CB8AC3E}">
        <p14:creationId xmlns:p14="http://schemas.microsoft.com/office/powerpoint/2010/main" val="35812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2</a:t>
            </a:fld>
            <a:endParaRPr lang="en-GB" dirty="0"/>
          </a:p>
        </p:txBody>
      </p:sp>
    </p:spTree>
    <p:extLst>
      <p:ext uri="{BB962C8B-B14F-4D97-AF65-F5344CB8AC3E}">
        <p14:creationId xmlns:p14="http://schemas.microsoft.com/office/powerpoint/2010/main" val="2046162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3</a:t>
            </a:fld>
            <a:endParaRPr lang="en-GB" dirty="0"/>
          </a:p>
        </p:txBody>
      </p:sp>
    </p:spTree>
    <p:extLst>
      <p:ext uri="{BB962C8B-B14F-4D97-AF65-F5344CB8AC3E}">
        <p14:creationId xmlns:p14="http://schemas.microsoft.com/office/powerpoint/2010/main" val="1606026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4</a:t>
            </a:fld>
            <a:endParaRPr lang="en-GB" dirty="0"/>
          </a:p>
        </p:txBody>
      </p:sp>
    </p:spTree>
    <p:extLst>
      <p:ext uri="{BB962C8B-B14F-4D97-AF65-F5344CB8AC3E}">
        <p14:creationId xmlns:p14="http://schemas.microsoft.com/office/powerpoint/2010/main" val="1417049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5</a:t>
            </a:fld>
            <a:endParaRPr lang="en-GB" dirty="0"/>
          </a:p>
        </p:txBody>
      </p:sp>
    </p:spTree>
    <p:extLst>
      <p:ext uri="{BB962C8B-B14F-4D97-AF65-F5344CB8AC3E}">
        <p14:creationId xmlns:p14="http://schemas.microsoft.com/office/powerpoint/2010/main" val="4205089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6</a:t>
            </a:fld>
            <a:endParaRPr lang="en-GB" dirty="0"/>
          </a:p>
        </p:txBody>
      </p:sp>
    </p:spTree>
    <p:extLst>
      <p:ext uri="{BB962C8B-B14F-4D97-AF65-F5344CB8AC3E}">
        <p14:creationId xmlns:p14="http://schemas.microsoft.com/office/powerpoint/2010/main" val="2107921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7</a:t>
            </a:fld>
            <a:endParaRPr lang="en-GB" dirty="0"/>
          </a:p>
        </p:txBody>
      </p:sp>
    </p:spTree>
    <p:extLst>
      <p:ext uri="{BB962C8B-B14F-4D97-AF65-F5344CB8AC3E}">
        <p14:creationId xmlns:p14="http://schemas.microsoft.com/office/powerpoint/2010/main" val="1845669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8</a:t>
            </a:fld>
            <a:endParaRPr lang="en-GB" dirty="0"/>
          </a:p>
        </p:txBody>
      </p:sp>
    </p:spTree>
    <p:extLst>
      <p:ext uri="{BB962C8B-B14F-4D97-AF65-F5344CB8AC3E}">
        <p14:creationId xmlns:p14="http://schemas.microsoft.com/office/powerpoint/2010/main" val="1040084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9</a:t>
            </a:fld>
            <a:endParaRPr lang="en-GB" dirty="0"/>
          </a:p>
        </p:txBody>
      </p:sp>
    </p:spTree>
    <p:extLst>
      <p:ext uri="{BB962C8B-B14F-4D97-AF65-F5344CB8AC3E}">
        <p14:creationId xmlns:p14="http://schemas.microsoft.com/office/powerpoint/2010/main" val="4267982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10</a:t>
            </a:fld>
            <a:endParaRPr lang="en-GB" dirty="0"/>
          </a:p>
        </p:txBody>
      </p:sp>
    </p:spTree>
    <p:extLst>
      <p:ext uri="{BB962C8B-B14F-4D97-AF65-F5344CB8AC3E}">
        <p14:creationId xmlns:p14="http://schemas.microsoft.com/office/powerpoint/2010/main" val="3579161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11</a:t>
            </a:fld>
            <a:endParaRPr lang="en-GB" dirty="0"/>
          </a:p>
        </p:txBody>
      </p:sp>
    </p:spTree>
    <p:extLst>
      <p:ext uri="{BB962C8B-B14F-4D97-AF65-F5344CB8AC3E}">
        <p14:creationId xmlns:p14="http://schemas.microsoft.com/office/powerpoint/2010/main" val="779226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4245434"/>
            <a:ext cx="8686800" cy="1464906"/>
          </a:xfrm>
        </p:spPr>
        <p:txBody>
          <a:bodyPr rtlCol="0" anchor="b">
            <a:normAutofit/>
          </a:bodyPr>
          <a:lstStyle>
            <a:lvl1pPr algn="l">
              <a:lnSpc>
                <a:spcPct val="80000"/>
              </a:lnSpc>
              <a:defRPr sz="4800">
                <a:solidFill>
                  <a:schemeClr val="bg1"/>
                </a:solidFill>
                <a:effectLst>
                  <a:outerShdw blurRad="63500" algn="ctr" rotWithShape="0">
                    <a:prstClr val="black">
                      <a:alpha val="40000"/>
                    </a:prstClr>
                  </a:outerShdw>
                </a:effectLst>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066800" y="5731795"/>
            <a:ext cx="8686800" cy="440405"/>
          </a:xfrm>
        </p:spPr>
        <p:txBody>
          <a:bodyPr rtlCol="0"/>
          <a:lstStyle>
            <a:lvl1pPr marL="0" indent="0" algn="l">
              <a:spcBef>
                <a:spcPts val="0"/>
              </a:spcBef>
              <a:buNone/>
              <a:defRPr sz="2400">
                <a:solidFill>
                  <a:schemeClr val="bg1"/>
                </a:solidFill>
                <a:effectLst>
                  <a:outerShdw blurRad="63500" algn="ctr" rotWithShape="0">
                    <a:prstClr val="black">
                      <a:alpha val="4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80D1A676-F82A-4CE5-A021-A0B683E59F75}" type="datetime1">
              <a:rPr lang="en-GB" noProof="0" smtClean="0"/>
              <a:t>24/03/2025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242816"/>
            <a:ext cx="8686800" cy="1463040"/>
          </a:xfrm>
        </p:spPr>
        <p:txBody>
          <a:bodyPr rtlCol="0" anchor="b">
            <a:normAutofit/>
          </a:bodyPr>
          <a:lstStyle>
            <a:lvl1pPr>
              <a:defRPr sz="480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66799" y="5733288"/>
            <a:ext cx="8686800" cy="438912"/>
          </a:xfrm>
        </p:spPr>
        <p:txBody>
          <a:bodyPr rtlCol="0"/>
          <a:lstStyle>
            <a:lvl1pPr marL="0" indent="0">
              <a:spcBef>
                <a:spcPts val="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066800" y="1904999"/>
            <a:ext cx="4800600" cy="4271963"/>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324600" y="1904999"/>
            <a:ext cx="4800600" cy="4271963"/>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6AF0FA94-FDF3-40A4-9065-9AF1D1E74486}" type="datetime1">
              <a:rPr lang="en-GB" noProof="0" smtClean="0"/>
              <a:t>24/03/2025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66800" y="1772815"/>
            <a:ext cx="4800600" cy="737121"/>
          </a:xfrm>
        </p:spPr>
        <p:txBody>
          <a:bodyPr rtlCol="0"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66800" y="2509937"/>
            <a:ext cx="4800600" cy="3662263"/>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324600" y="1772815"/>
            <a:ext cx="4800600" cy="737121"/>
          </a:xfrm>
        </p:spPr>
        <p:txBody>
          <a:bodyPr rtlCol="0"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324600" y="2509937"/>
            <a:ext cx="4800600" cy="3662263"/>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B9AB67B6-FD8B-4159-ADC3-F05087B60E63}" type="datetime1">
              <a:rPr lang="en-GB" noProof="0" smtClean="0"/>
              <a:t>24/03/2025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FB4E030A-9007-4B33-92BF-0053B733DDEA}" type="datetime1">
              <a:rPr lang="en-GB" noProof="0" smtClean="0"/>
              <a:t>24/03/2025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B49746F-625E-4435-9824-3AF875943771}" type="datetime1">
              <a:rPr lang="en-GB" noProof="0" smtClean="0"/>
              <a:t>24/03/2025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0672"/>
            <a:ext cx="4663440" cy="1828800"/>
          </a:xfrm>
        </p:spPr>
        <p:txBody>
          <a:bodyPr rtlCol="0" anchor="b">
            <a:normAutofit/>
          </a:bodyPr>
          <a:lstStyle>
            <a:lvl1pPr>
              <a:defRPr sz="36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85799" y="457200"/>
            <a:ext cx="5410201" cy="57150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842760" y="4983480"/>
            <a:ext cx="4663440" cy="118872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E5794E7-41EE-4A85-B616-E0745C345E96}" type="datetime1">
              <a:rPr lang="en-GB" noProof="0" smtClean="0"/>
              <a:t>24/03/2025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3099"/>
            <a:ext cx="4663440" cy="1828800"/>
          </a:xfrm>
        </p:spPr>
        <p:txBody>
          <a:bodyPr rtlCol="0" anchor="b">
            <a:normAutofit/>
          </a:bodyPr>
          <a:lstStyle>
            <a:lvl1pPr>
              <a:defRPr sz="36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p:spPr>
        <p:txBody>
          <a:bodyPr tIns="4572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842760" y="4983480"/>
            <a:ext cx="4663440" cy="118872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5D42F858-4ECE-4DFD-9000-A35D4BD1B823}" type="datetime1">
              <a:rPr lang="en-GB" noProof="0" smtClean="0"/>
              <a:t>24/03/2025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457200"/>
            <a:ext cx="1828800" cy="5719762"/>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066800" y="457200"/>
            <a:ext cx="7955280" cy="57197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5CDE9B36-6EE3-4F48-8F58-22C6BDA9A75A}" type="datetime1">
              <a:rPr lang="en-GB" noProof="0" smtClean="0"/>
              <a:t>24/03/2025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457518"/>
            <a:ext cx="10058400" cy="1188720"/>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66800" y="1905001"/>
            <a:ext cx="10058400" cy="42672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1066800" y="6400800"/>
            <a:ext cx="1097280" cy="228600"/>
          </a:xfrm>
          <a:prstGeom prst="rect">
            <a:avLst/>
          </a:prstGeom>
        </p:spPr>
        <p:txBody>
          <a:bodyPr vert="horz" lIns="91440" tIns="45720" rIns="91440" bIns="45720" rtlCol="0" anchor="ctr"/>
          <a:lstStyle>
            <a:lvl1pPr algn="l">
              <a:defRPr sz="1100">
                <a:solidFill>
                  <a:schemeClr val="tx1"/>
                </a:solidFill>
              </a:defRPr>
            </a:lvl1pPr>
          </a:lstStyle>
          <a:p>
            <a:pPr rtl="0"/>
            <a:fld id="{121DCD16-F51B-4EED-A1F4-DBC99941BE5A}" type="datetime1">
              <a:rPr lang="en-GB" noProof="0" smtClean="0"/>
              <a:t>24/03/2025</a:t>
            </a:fld>
            <a:endParaRPr lang="en-GB" noProof="0" dirty="0"/>
          </a:p>
        </p:txBody>
      </p:sp>
      <p:sp>
        <p:nvSpPr>
          <p:cNvPr id="5" name="Footer Placeholder 4"/>
          <p:cNvSpPr>
            <a:spLocks noGrp="1"/>
          </p:cNvSpPr>
          <p:nvPr>
            <p:ph type="ftr" sz="quarter" idx="3"/>
          </p:nvPr>
        </p:nvSpPr>
        <p:spPr>
          <a:xfrm>
            <a:off x="2422849" y="6400800"/>
            <a:ext cx="7315200" cy="228600"/>
          </a:xfrm>
          <a:prstGeom prst="rect">
            <a:avLst/>
          </a:prstGeom>
        </p:spPr>
        <p:txBody>
          <a:bodyPr vert="horz" lIns="91440" tIns="45720" rIns="91440" bIns="45720" rtlCol="0" anchor="ctr"/>
          <a:lstStyle>
            <a:lvl1pPr algn="ctr">
              <a:defRPr sz="1100">
                <a:solidFill>
                  <a:schemeClr val="tx1"/>
                </a:solidFill>
              </a:defRPr>
            </a:lvl1pPr>
          </a:lstStyle>
          <a:p>
            <a:pPr rtl="0"/>
            <a:endParaRPr lang="en-GB" noProof="0" dirty="0"/>
          </a:p>
        </p:txBody>
      </p:sp>
      <p:sp>
        <p:nvSpPr>
          <p:cNvPr id="6" name="Slide Number Placeholder 5"/>
          <p:cNvSpPr>
            <a:spLocks noGrp="1"/>
          </p:cNvSpPr>
          <p:nvPr>
            <p:ph type="sldNum" sz="quarter" idx="4"/>
          </p:nvPr>
        </p:nvSpPr>
        <p:spPr>
          <a:xfrm>
            <a:off x="10027920" y="6400800"/>
            <a:ext cx="1097280" cy="228600"/>
          </a:xfrm>
          <a:prstGeom prst="rect">
            <a:avLst/>
          </a:prstGeom>
        </p:spPr>
        <p:txBody>
          <a:bodyPr vert="horz" lIns="91440" tIns="45720" rIns="91440" bIns="45720" rtlCol="0" anchor="ctr"/>
          <a:lstStyle>
            <a:lvl1pPr algn="r">
              <a:defRPr sz="1100">
                <a:solidFill>
                  <a:schemeClr val="tx1"/>
                </a:solidFill>
              </a:defRPr>
            </a:lvl1pPr>
          </a:lstStyle>
          <a:p>
            <a:pPr rtl="0"/>
            <a:fld id="{E31375A4-56A4-47D6-9801-1991572033F7}" type="slidenum">
              <a:rPr lang="en-GB" noProof="0" smtClean="0"/>
              <a:pPr/>
              <a:t>‹#›</a:t>
            </a:fld>
            <a:endParaRPr lang="en-GB" noProof="0"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jpg"/><Relationship Id="rId7"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7.jpg"/><Relationship Id="rId11" Type="http://schemas.openxmlformats.org/officeDocument/2006/relationships/image" Target="../media/image12.jpeg"/><Relationship Id="rId5" Type="http://schemas.openxmlformats.org/officeDocument/2006/relationships/image" Target="../media/image6.jpeg"/><Relationship Id="rId10" Type="http://schemas.openxmlformats.org/officeDocument/2006/relationships/image" Target="../media/image11.jpeg"/><Relationship Id="rId4" Type="http://schemas.openxmlformats.org/officeDocument/2006/relationships/image" Target="../media/image5.jpeg"/><Relationship Id="rId9" Type="http://schemas.openxmlformats.org/officeDocument/2006/relationships/image" Target="../media/image10.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Excel_Macro-Enabled_Worksheet.xlsm"/><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4.emf"/><Relationship Id="rId5" Type="http://schemas.openxmlformats.org/officeDocument/2006/relationships/package" Target="../embeddings/Microsoft_Excel_Macro-Enabled_Worksheet1.xlsm"/><Relationship Id="rId4" Type="http://schemas.openxmlformats.org/officeDocument/2006/relationships/image" Target="../media/image13.em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package" Target="../embeddings/Microsoft_Excel_Worksheet.xlsx"/><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5645" y="2869721"/>
            <a:ext cx="8867955" cy="2840619"/>
          </a:xfrm>
        </p:spPr>
        <p:txBody>
          <a:bodyPr rtlCol="0">
            <a:normAutofit fontScale="90000"/>
          </a:bodyPr>
          <a:lstStyle/>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Component 1- Module</a:t>
            </a:r>
            <a:br>
              <a:rPr lang="en-GB" sz="1800" dirty="0">
                <a:effectLst/>
                <a:latin typeface="Aptos" panose="020B0004020202020204" pitchFamily="34" charset="0"/>
                <a:ea typeface="Arial" panose="020B06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 BA (Hons)Business Management</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ptos" panose="020B0004020202020204" pitchFamily="34" charset="0"/>
                <a:cs typeface="Arial" panose="020B0604020202020204" pitchFamily="34" charset="0"/>
              </a:rPr>
              <a:t>Entrepreneurship: Business Plan </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Student Name: Tanya Georgieva</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Student Number:2028228</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Lecturer Name: Vasilios </a:t>
            </a:r>
            <a:r>
              <a:rPr lang="en-GB" sz="1800" dirty="0" err="1">
                <a:effectLst/>
                <a:latin typeface="Arial" panose="020B0604020202020204" pitchFamily="34" charset="0"/>
                <a:ea typeface="Arial" panose="020B0604020202020204" pitchFamily="34" charset="0"/>
                <a:cs typeface="Arial" panose="020B0604020202020204" pitchFamily="34" charset="0"/>
              </a:rPr>
              <a:t>Tavlaridis</a:t>
            </a:r>
            <a:r>
              <a:rPr lang="en-GB" sz="1800" dirty="0">
                <a:effectLst/>
                <a:latin typeface="Arial" panose="020B0604020202020204" pitchFamily="34" charset="0"/>
                <a:ea typeface="Arial" panose="020B0604020202020204" pitchFamily="34" charset="0"/>
                <a:cs typeface="Arial" panose="020B0604020202020204" pitchFamily="34" charset="0"/>
              </a:rPr>
              <a:t> </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3" name="Subtitle 2"/>
          <p:cNvSpPr>
            <a:spLocks noGrp="1"/>
          </p:cNvSpPr>
          <p:nvPr>
            <p:ph type="subTitle" idx="1"/>
          </p:nvPr>
        </p:nvSpPr>
        <p:spPr>
          <a:xfrm>
            <a:off x="563592" y="5731795"/>
            <a:ext cx="9190008" cy="440405"/>
          </a:xfrm>
        </p:spPr>
        <p:txBody>
          <a:bodyPr rtlCol="0"/>
          <a:lstStyle/>
          <a:p>
            <a:pPr rtl="0"/>
            <a:r>
              <a:rPr lang="en-GB" sz="2400" dirty="0">
                <a:effectLst/>
                <a:latin typeface="Arial" panose="020B0604020202020204" pitchFamily="34" charset="0"/>
                <a:ea typeface="Aptos" panose="020B0004020202020204" pitchFamily="34" charset="0"/>
                <a:cs typeface="Arial" panose="020B0604020202020204" pitchFamily="34" charset="0"/>
              </a:rPr>
              <a:t>Business Plan LUXURY NAIL SALON</a:t>
            </a:r>
            <a:endParaRPr lang="en-GB" dirty="0"/>
          </a:p>
        </p:txBody>
      </p:sp>
    </p:spTree>
    <p:extLst>
      <p:ext uri="{BB962C8B-B14F-4D97-AF65-F5344CB8AC3E}">
        <p14:creationId xmlns:p14="http://schemas.microsoft.com/office/powerpoint/2010/main" val="237011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259" y="0"/>
            <a:ext cx="10467278" cy="764177"/>
          </a:xfrm>
        </p:spPr>
        <p:txBody>
          <a:bodyPr rtlCol="0">
            <a:normAutofit fontScale="90000"/>
          </a:bodyPr>
          <a:lstStyle/>
          <a:p>
            <a:r>
              <a:rPr lang="en-GB" sz="1800" dirty="0">
                <a:effectLst/>
                <a:latin typeface="Arial" panose="020B0604020202020204" pitchFamily="34" charset="0"/>
                <a:ea typeface="Aptos" panose="020B0004020202020204" pitchFamily="34" charset="0"/>
                <a:cs typeface="Arial" panose="020B0604020202020204" pitchFamily="34" charset="0"/>
              </a:rPr>
              <a:t>Table of Contest.</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3" name="Content Placeholder 2"/>
          <p:cNvSpPr>
            <a:spLocks noGrp="1"/>
          </p:cNvSpPr>
          <p:nvPr>
            <p:ph idx="1"/>
          </p:nvPr>
        </p:nvSpPr>
        <p:spPr>
          <a:xfrm>
            <a:off x="0" y="313509"/>
            <a:ext cx="4075611" cy="6544491"/>
          </a:xfrm>
        </p:spPr>
        <p:txBody>
          <a:bodyPr rtlCol="0">
            <a:normAutofit/>
          </a:bodyPr>
          <a:lstStyle/>
          <a:p>
            <a:pPr>
              <a:lnSpc>
                <a:spcPct val="107000"/>
              </a:lnSpc>
              <a:spcAft>
                <a:spcPts val="800"/>
              </a:spcAft>
              <a:buNone/>
            </a:pPr>
            <a:r>
              <a:rPr lang="en-GB" sz="1600" dirty="0">
                <a:effectLst/>
                <a:latin typeface="Arial" panose="020B0604020202020204" pitchFamily="34" charset="0"/>
                <a:ea typeface="Aptos" panose="020B0004020202020204" pitchFamily="34" charset="0"/>
                <a:cs typeface="Arial" panose="020B0604020202020204" pitchFamily="34" charset="0"/>
              </a:rPr>
              <a:t>1</a:t>
            </a:r>
            <a:r>
              <a:rPr lang="en-GB" sz="1100" dirty="0">
                <a:effectLst/>
                <a:latin typeface="Arial" panose="020B0604020202020204" pitchFamily="34" charset="0"/>
                <a:ea typeface="Aptos" panose="020B0004020202020204" pitchFamily="34" charset="0"/>
                <a:cs typeface="Arial" panose="020B0604020202020204" pitchFamily="34" charset="0"/>
              </a:rPr>
              <a:t>.Title Page.</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2.Table of Contest.</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3.Introduction </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4.Main Body</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5.Overview of the Business Idea.</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6.Legal Format of the Startup Company.</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7.Managment of the Company.</a:t>
            </a:r>
          </a:p>
          <a:p>
            <a:pPr marL="0" indent="0" rtl="0">
              <a:buNone/>
            </a:pPr>
            <a:endParaRPr lang="en-GB" dirty="0"/>
          </a:p>
        </p:txBody>
      </p:sp>
      <p:sp>
        <p:nvSpPr>
          <p:cNvPr id="5" name="TextBox 4">
            <a:extLst>
              <a:ext uri="{FF2B5EF4-FFF2-40B4-BE49-F238E27FC236}">
                <a16:creationId xmlns:a16="http://schemas.microsoft.com/office/drawing/2014/main" id="{61BDE1F5-1F90-B0D2-A199-EC8B6742FEBE}"/>
              </a:ext>
            </a:extLst>
          </p:cNvPr>
          <p:cNvSpPr txBox="1"/>
          <p:nvPr/>
        </p:nvSpPr>
        <p:spPr>
          <a:xfrm>
            <a:off x="6583679" y="679269"/>
            <a:ext cx="5296989" cy="1962717"/>
          </a:xfrm>
          <a:prstGeom prst="rect">
            <a:avLst/>
          </a:prstGeom>
          <a:noFill/>
        </p:spPr>
        <p:txBody>
          <a:bodyPr wrap="square">
            <a:spAutoFit/>
          </a:bodyPr>
          <a:lstStyle/>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8.Evaluation of the Business Idea Using SWOT Analysis</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9.Application of the 4Ps of Marketing</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10.Pastel Analysis.</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11.SMEs Management.</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12.Marketing Segmentation.</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13.Cash Flow Forecast for the First 12 Months.             14.Conclusion.</a:t>
            </a: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15.Reference List.</a:t>
            </a:r>
          </a:p>
        </p:txBody>
      </p:sp>
    </p:spTree>
    <p:extLst>
      <p:ext uri="{BB962C8B-B14F-4D97-AF65-F5344CB8AC3E}">
        <p14:creationId xmlns:p14="http://schemas.microsoft.com/office/powerpoint/2010/main" val="225353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14" y="-149905"/>
            <a:ext cx="10058400" cy="1188720"/>
          </a:xfrm>
        </p:spPr>
        <p:txBody>
          <a:bodyPr rtlCol="0"/>
          <a:lstStyle/>
          <a:p>
            <a:pPr rtl="0"/>
            <a:r>
              <a:rPr lang="en-GB" sz="1800" dirty="0">
                <a:effectLst/>
                <a:latin typeface="Arial" panose="020B0604020202020204" pitchFamily="34" charset="0"/>
                <a:ea typeface="Times New Roman" panose="02020603050405020304" pitchFamily="18" charset="0"/>
                <a:cs typeface="Arial" panose="020B0604020202020204" pitchFamily="34" charset="0"/>
              </a:rPr>
              <a:t>3.Introduction</a:t>
            </a:r>
            <a:endParaRPr lang="en-GB" dirty="0"/>
          </a:p>
        </p:txBody>
      </p:sp>
      <p:sp>
        <p:nvSpPr>
          <p:cNvPr id="4" name="Content Placeholder 3">
            <a:extLst>
              <a:ext uri="{FF2B5EF4-FFF2-40B4-BE49-F238E27FC236}">
                <a16:creationId xmlns:a16="http://schemas.microsoft.com/office/drawing/2014/main" id="{A1A635DE-7947-C071-9C5B-89A3A7101DC5}"/>
              </a:ext>
            </a:extLst>
          </p:cNvPr>
          <p:cNvSpPr>
            <a:spLocks noGrp="1"/>
          </p:cNvSpPr>
          <p:nvPr>
            <p:ph idx="1"/>
          </p:nvPr>
        </p:nvSpPr>
        <p:spPr>
          <a:xfrm>
            <a:off x="596537" y="1447801"/>
            <a:ext cx="10058400" cy="4267200"/>
          </a:xfrm>
        </p:spPr>
        <p:txBody>
          <a:bodyPr/>
          <a:lstStyle/>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Entrepreneurship is crucial to small and medium-sized enterprises (SMEs) as it fosters innovation and flexibility, enabling them to address niche markets and swiftly respond to evolving client demands. The objective of this business plan is to provide a comprehensive strategy for establishing a medium- or small-sized company that addresses market deficiencies through innovative products, services, and customer-centric solutions.  This plan delineates the core concept of the business, its formal structure, managerial framework, marketing strategy, and anticipated earnings. Luxury Nail Salon aims to secure £25,000 in external funding to establish a presence in the competitive market, focussing on long-term profitability and consistent growth. The company will operate efficiently and with a robust commitment to client satisfaction, facilitating its success in the current fast-paced market.</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dirty="0"/>
          </a:p>
        </p:txBody>
      </p:sp>
    </p:spTree>
    <p:extLst>
      <p:ext uri="{BB962C8B-B14F-4D97-AF65-F5344CB8AC3E}">
        <p14:creationId xmlns:p14="http://schemas.microsoft.com/office/powerpoint/2010/main" val="158573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572926" y="14807"/>
            <a:ext cx="1700155" cy="357484"/>
          </a:xfrm>
        </p:spPr>
        <p:txBody>
          <a:bodyPr rtlCol="0">
            <a:normAutofit/>
          </a:bodyPr>
          <a:lstStyle/>
          <a:p>
            <a:r>
              <a:rPr lang="en-GB" sz="1100" dirty="0">
                <a:latin typeface="Arial" panose="020B0604020202020204" pitchFamily="34" charset="0"/>
                <a:cs typeface="Arial" panose="020B0604020202020204" pitchFamily="34" charset="0"/>
              </a:rPr>
              <a:t>4.Main Body.</a:t>
            </a:r>
          </a:p>
        </p:txBody>
      </p:sp>
      <p:sp>
        <p:nvSpPr>
          <p:cNvPr id="3" name="Content Placeholder 2"/>
          <p:cNvSpPr>
            <a:spLocks noGrp="1"/>
          </p:cNvSpPr>
          <p:nvPr>
            <p:ph sz="half" idx="1"/>
          </p:nvPr>
        </p:nvSpPr>
        <p:spPr>
          <a:xfrm>
            <a:off x="156754" y="457517"/>
            <a:ext cx="6035039" cy="6282918"/>
          </a:xfrm>
        </p:spPr>
        <p:txBody>
          <a:bodyPr rtlCol="0">
            <a:normAutofit/>
          </a:bodyPr>
          <a:lstStyle/>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The business and marketing plan outlined demonstrates a structured approach to entrepreneurship within the SME sector. The organisation is positioned for sustained growth by concentrating on a defined target market and implementing innovative, customer-centric solutions. </a:t>
            </a:r>
            <a:endParaRPr lang="en-GB" sz="1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An influential internet presence and customer loyalty programs are essential components of good marketing that will assist in acquiring and retaining customers, providing a competitive advantage. Successfully fulfils consumer requirements while maintaining profitability through strategic budgeting, resource allocation, and continual market adaptation. An astute combination of business acumen, marketing expertise, and operational efficacy will enable the organisation to have a lasting impact, foster brand loyalty, and provide enduring value to its consumers and stakeholders.</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The American edition to the Marketing Management is the preeminent marketing text globally, the material and layout are consistently revised to align with advancements in theory and the implementation of marketing strategies. </a:t>
            </a:r>
            <a:endParaRPr lang="en-GB" sz="1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According Barringer., &amp; Irland, R.D. (2022). The content and layout are consistently modified to align with emerging advertising theories and methodologies. Jamil, G. L. (Ed.). (2018). Methods for segmenting business markets; market targeting; formulating differentiation and positioning strategies; developing perceptual maps; repositioning; devising and implementing variation strategies; differentiation tactics; objectives of positioning; enhancing customer satisfaction and loyalty; augmenting customer value; optimising customer happiness; increasing customer lifetime value; cultivating customer relationships; and fostering customer loyalty. Kotler, P. (2009). Emphasises the significance of obtaining client feedback prior to the design phase. The title of the poll was "How to Obtain Dependable Customer Feedback." Quantity of Customers Surveyed.</a:t>
            </a:r>
            <a:br>
              <a:rPr lang="en-GB" sz="1100" dirty="0">
                <a:effectLst/>
                <a:latin typeface="Arial" panose="020B0604020202020204" pitchFamily="34" charset="0"/>
                <a:ea typeface="Times New Roman" panose="02020603050405020304" pitchFamily="18" charset="0"/>
                <a:cs typeface="Arial" panose="020B0604020202020204" pitchFamily="34" charset="0"/>
              </a:rPr>
            </a:br>
            <a:endParaRPr lang="en-GB" sz="1100" dirty="0">
              <a:effectLst/>
              <a:latin typeface="Arial" panose="020B0604020202020204" pitchFamily="34" charset="0"/>
              <a:ea typeface="Aptos" panose="020B0004020202020204" pitchFamily="34" charset="0"/>
              <a:cs typeface="Arial" panose="020B0604020202020204" pitchFamily="34" charset="0"/>
            </a:endParaRPr>
          </a:p>
          <a:p>
            <a:pPr rtl="0"/>
            <a:endParaRPr lang="en-GB" dirty="0"/>
          </a:p>
        </p:txBody>
      </p:sp>
      <p:sp>
        <p:nvSpPr>
          <p:cNvPr id="6" name="Content Placeholder 5">
            <a:extLst>
              <a:ext uri="{FF2B5EF4-FFF2-40B4-BE49-F238E27FC236}">
                <a16:creationId xmlns:a16="http://schemas.microsoft.com/office/drawing/2014/main" id="{A6415149-759A-8BA5-F587-000364B01C40}"/>
              </a:ext>
            </a:extLst>
          </p:cNvPr>
          <p:cNvSpPr>
            <a:spLocks noGrp="1"/>
          </p:cNvSpPr>
          <p:nvPr>
            <p:ph sz="half" idx="2"/>
          </p:nvPr>
        </p:nvSpPr>
        <p:spPr>
          <a:xfrm rot="10800000" flipV="1">
            <a:off x="6283232" y="457517"/>
            <a:ext cx="5908768" cy="2560003"/>
          </a:xfrm>
        </p:spPr>
        <p:txBody>
          <a:bodyPr>
            <a:noAutofit/>
          </a:bodyPr>
          <a:lstStyle/>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The Wiley. </a:t>
            </a:r>
            <a:r>
              <a:rPr lang="en-GB" sz="1100" dirty="0" err="1">
                <a:effectLst/>
                <a:latin typeface="Arial" panose="020B0604020202020204" pitchFamily="34" charset="0"/>
                <a:ea typeface="Times New Roman" panose="02020603050405020304" pitchFamily="18" charset="0"/>
                <a:cs typeface="Arial" panose="020B0604020202020204" pitchFamily="34" charset="0"/>
              </a:rPr>
              <a:t>Gajdzik</a:t>
            </a:r>
            <a:r>
              <a:rPr lang="en-GB" sz="1100" dirty="0">
                <a:effectLst/>
                <a:latin typeface="Arial" panose="020B0604020202020204" pitchFamily="34" charset="0"/>
                <a:ea typeface="Times New Roman" panose="02020603050405020304" pitchFamily="18" charset="0"/>
                <a:cs typeface="Arial" panose="020B0604020202020204" pitchFamily="34" charset="0"/>
              </a:rPr>
              <a:t>, B., &amp; Wolniak, R. (2022).  action influences both their growth rate and competitive capacity simultaneously. The article discusses the nature and functioning of research and development initiatives. It subsequently establishes a framework. </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The latest methodologies for managing strategy Ferreira et al. (2016) assert that collaboration effectively enhances technical and human capital, in addition to corporate and relationship capital.</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 These are the paramount factors that confer a corporation a sustainable advantage over its competition. An increasing number of international enterprises are beginning to manage their information and innovations dynamically. </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As fallows Helms, M. M., &amp; Nixon, J. (2010).  states that the objective of this study is to examine the application and evolution of the strategic management technique known as </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Strengths-Weaknesses-Opportunities-Threats (SWOT) analysis. The outcomes of both the positive and negative aspects of SWOT analysis will give a comprehensive understanding of the process and assist in the formulation of new hypotheses. Based on Goodwin, A. (2022).</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Comprehending intricate and beneficial materials is challenging due to the necessity of examining their structural qualities over various length scales. Actual-life instances are now generated by quantitatively synthesising data from various studies. </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This article discusses the advantages and disadvantages of this strategy while also endorsing it, examining the mechanisms that generate structural complexity. Consistent with Dalgic, T., &amp; Unal, S. (2018). In the contemporary global economy, comprehending consumer behaviour is increasingly challenging. To effectively engage clients, organisations must comprehend the emotional factors that influence behaviour and decision-making. </a:t>
            </a: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57050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476476"/>
          </a:xfrm>
        </p:spPr>
        <p:txBody>
          <a:bodyPr rtlCol="0">
            <a:normAutofit fontScale="90000"/>
          </a:bodyPr>
          <a:lstStyle/>
          <a:p>
            <a:r>
              <a:rPr lang="en-GB" sz="1800" dirty="0">
                <a:effectLst/>
                <a:latin typeface="Arial" panose="020B0604020202020204" pitchFamily="34" charset="0"/>
                <a:ea typeface="Aptos" panose="020B0004020202020204" pitchFamily="34" charset="0"/>
                <a:cs typeface="Arial" panose="020B0604020202020204" pitchFamily="34" charset="0"/>
              </a:rPr>
              <a:t>5.Overview of the Business Idea</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3" name="Content Placeholder 2"/>
          <p:cNvSpPr>
            <a:spLocks noGrp="1"/>
          </p:cNvSpPr>
          <p:nvPr>
            <p:ph sz="half" idx="1"/>
          </p:nvPr>
        </p:nvSpPr>
        <p:spPr>
          <a:xfrm>
            <a:off x="150223" y="574767"/>
            <a:ext cx="5717177" cy="5602196"/>
          </a:xfrm>
        </p:spPr>
        <p:txBody>
          <a:bodyPr rtlCol="0">
            <a:normAutofit fontScale="62500" lnSpcReduction="20000"/>
          </a:bodyPr>
          <a:lstStyle/>
          <a:p>
            <a:pPr>
              <a:lnSpc>
                <a:spcPct val="107000"/>
              </a:lnSpc>
              <a:spcAft>
                <a:spcPts val="800"/>
              </a:spcAft>
              <a:buNone/>
            </a:pPr>
            <a:r>
              <a:rPr lang="en-GB" sz="1800" dirty="0">
                <a:effectLst/>
                <a:latin typeface="Arial" panose="020B0604020202020204" pitchFamily="34" charset="0"/>
                <a:ea typeface="Aptos" panose="020B0004020202020204" pitchFamily="34" charset="0"/>
                <a:cs typeface="Arial" panose="020B0604020202020204" pitchFamily="34" charset="0"/>
              </a:rPr>
              <a:t>This presentation outlines a comprehensive business plan for a nail salon, focusing on its concept, structure, management, financial viability and SWOT analysis.</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800" dirty="0">
                <a:effectLst/>
                <a:latin typeface="Arial" panose="020B0604020202020204" pitchFamily="34" charset="0"/>
                <a:ea typeface="Aptos" panose="020B0004020202020204" pitchFamily="34" charset="0"/>
                <a:cs typeface="Arial" panose="020B0604020202020204" pitchFamily="34" charset="0"/>
              </a:rPr>
              <a:t>Elegance Nails aims to provide high-quality nail services in a welcoming and luxurious environment. Our mission is to become the go-to nail salon in the local area by offering a wide range of service, including basic manicures, pedicures, nail art, and specialized treatments like paraffin and hot oil treatments (Zolmi,2025).The global nail care market is projected to grow at a CAGR of 8.5% from 2023 to 2030,driven by rising consumer demand for premium beauty services(Growthink,2025).</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800" dirty="0">
                <a:effectLst/>
                <a:latin typeface="Arial" panose="020B0604020202020204" pitchFamily="34" charset="0"/>
                <a:ea typeface="Aptos" panose="020B0004020202020204" pitchFamily="34" charset="0"/>
                <a:cs typeface="Arial" panose="020B0604020202020204" pitchFamily="34" charset="0"/>
              </a:rPr>
              <a:t>Services</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Basic Manicures: Including French and reverse French styles.</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Pedicures: With options for gel and dip powder finishes.</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Nail Art: Custom designs and seasonal trends.</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Specialized Treatments: Paraffin and hot oil treatments for enhanced relaxation.</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Target Market.</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Our target market incudes young professionals and middle-income individuals seeking premium nail care services. We will focus on providing excellent customer service and a clean, modern enviroment to attract and retain clients (SL Beaty.,2022).</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marL="0" indent="0" rtl="0">
              <a:buNone/>
            </a:pPr>
            <a:endParaRPr lang="en-GB" dirty="0"/>
          </a:p>
        </p:txBody>
      </p:sp>
      <p:pic>
        <p:nvPicPr>
          <p:cNvPr id="8" name="Content Placeholder 7" descr="A close-up of a business card">
            <a:extLst>
              <a:ext uri="{FF2B5EF4-FFF2-40B4-BE49-F238E27FC236}">
                <a16:creationId xmlns:a16="http://schemas.microsoft.com/office/drawing/2014/main" id="{96DA991E-BD69-656D-E000-E8DE39B9D24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112580" y="25240"/>
            <a:ext cx="2768780" cy="1584945"/>
          </a:xfrm>
        </p:spPr>
      </p:pic>
      <p:pic>
        <p:nvPicPr>
          <p:cNvPr id="12" name="Picture 11" descr="A close up of a toenail&#10;&#10;AI-generated content may be incorrect.">
            <a:extLst>
              <a:ext uri="{FF2B5EF4-FFF2-40B4-BE49-F238E27FC236}">
                <a16:creationId xmlns:a16="http://schemas.microsoft.com/office/drawing/2014/main" id="{0DE4716A-7A70-88F4-E25E-F9F072D027B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99298" y="3320442"/>
            <a:ext cx="1042479" cy="1192178"/>
          </a:xfrm>
          <a:prstGeom prst="rect">
            <a:avLst/>
          </a:prstGeom>
        </p:spPr>
      </p:pic>
      <p:pic>
        <p:nvPicPr>
          <p:cNvPr id="14" name="Picture 13" descr="A close up of a hand">
            <a:extLst>
              <a:ext uri="{FF2B5EF4-FFF2-40B4-BE49-F238E27FC236}">
                <a16:creationId xmlns:a16="http://schemas.microsoft.com/office/drawing/2014/main" id="{BA0C0800-3240-2E7F-64BA-843B2B21740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5022" y="1828031"/>
            <a:ext cx="1282337" cy="1254034"/>
          </a:xfrm>
          <a:prstGeom prst="rect">
            <a:avLst/>
          </a:prstGeom>
        </p:spPr>
      </p:pic>
      <p:pic>
        <p:nvPicPr>
          <p:cNvPr id="16" name="Picture 15" descr="A close up of a person's feet">
            <a:extLst>
              <a:ext uri="{FF2B5EF4-FFF2-40B4-BE49-F238E27FC236}">
                <a16:creationId xmlns:a16="http://schemas.microsoft.com/office/drawing/2014/main" id="{1C996297-D894-1A7B-FDFF-B64FCE2154B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400246" y="3247659"/>
            <a:ext cx="1534678" cy="1108804"/>
          </a:xfrm>
          <a:prstGeom prst="rect">
            <a:avLst/>
          </a:prstGeom>
        </p:spPr>
      </p:pic>
      <p:pic>
        <p:nvPicPr>
          <p:cNvPr id="18" name="Picture 17" descr="A close up of nails&#10;&#10;AI-generated content may be incorrect.">
            <a:extLst>
              <a:ext uri="{FF2B5EF4-FFF2-40B4-BE49-F238E27FC236}">
                <a16:creationId xmlns:a16="http://schemas.microsoft.com/office/drawing/2014/main" id="{DEE8842E-73F4-DF12-C8F5-12C8336FEB5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83189" y="3299909"/>
            <a:ext cx="1503553" cy="1056554"/>
          </a:xfrm>
          <a:prstGeom prst="rect">
            <a:avLst/>
          </a:prstGeom>
        </p:spPr>
      </p:pic>
      <p:pic>
        <p:nvPicPr>
          <p:cNvPr id="20" name="Picture 19" descr="A close up of nails&#10;&#10;AI-generated content may be incorrect.">
            <a:extLst>
              <a:ext uri="{FF2B5EF4-FFF2-40B4-BE49-F238E27FC236}">
                <a16:creationId xmlns:a16="http://schemas.microsoft.com/office/drawing/2014/main" id="{230B7F0F-38DC-BE8A-6120-3EE6C7CB939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686742" y="1754654"/>
            <a:ext cx="1235293" cy="1464575"/>
          </a:xfrm>
          <a:prstGeom prst="rect">
            <a:avLst/>
          </a:prstGeom>
        </p:spPr>
      </p:pic>
      <p:pic>
        <p:nvPicPr>
          <p:cNvPr id="22" name="Picture 21" descr="Two women in bathrobes sitting in chairs with flowers above them&#10;&#10;AI-generated content may be incorrect.">
            <a:extLst>
              <a:ext uri="{FF2B5EF4-FFF2-40B4-BE49-F238E27FC236}">
                <a16:creationId xmlns:a16="http://schemas.microsoft.com/office/drawing/2014/main" id="{BE460CF8-F8A1-AA32-AECC-BAEA45F0FFE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733211" y="4725189"/>
            <a:ext cx="3391989" cy="2028308"/>
          </a:xfrm>
          <a:prstGeom prst="rect">
            <a:avLst/>
          </a:prstGeom>
        </p:spPr>
      </p:pic>
      <p:pic>
        <p:nvPicPr>
          <p:cNvPr id="24" name="Picture 23" descr="A person's feet in a bowl of water with petals&#10;&#10;AI-generated content may be incorrect.">
            <a:extLst>
              <a:ext uri="{FF2B5EF4-FFF2-40B4-BE49-F238E27FC236}">
                <a16:creationId xmlns:a16="http://schemas.microsoft.com/office/drawing/2014/main" id="{6AC5633A-EE11-E29D-94CF-4860034C454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497076" y="1802222"/>
            <a:ext cx="1282337" cy="1305651"/>
          </a:xfrm>
          <a:prstGeom prst="rect">
            <a:avLst/>
          </a:prstGeom>
        </p:spPr>
      </p:pic>
      <p:pic>
        <p:nvPicPr>
          <p:cNvPr id="26" name="Picture 25" descr="A hand with white and silver nails&#10;&#10;AI-generated content may be incorrect.">
            <a:extLst>
              <a:ext uri="{FF2B5EF4-FFF2-40B4-BE49-F238E27FC236}">
                <a16:creationId xmlns:a16="http://schemas.microsoft.com/office/drawing/2014/main" id="{333A83D7-7EC5-390D-3F01-78D4A7DCC2F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184501" y="3175809"/>
            <a:ext cx="953743" cy="1192179"/>
          </a:xfrm>
          <a:prstGeom prst="rect">
            <a:avLst/>
          </a:prstGeom>
        </p:spPr>
      </p:pic>
    </p:spTree>
    <p:extLst>
      <p:ext uri="{BB962C8B-B14F-4D97-AF65-F5344CB8AC3E}">
        <p14:creationId xmlns:p14="http://schemas.microsoft.com/office/powerpoint/2010/main" val="321317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11035"/>
            <a:ext cx="9528048" cy="627016"/>
          </a:xfrm>
        </p:spPr>
        <p:txBody>
          <a:bodyPr rtlCol="0">
            <a:normAutofit/>
          </a:bodyPr>
          <a:lstStyle/>
          <a:p>
            <a:pPr rtl="0"/>
            <a:r>
              <a:rPr lang="en-GB" sz="1800" dirty="0">
                <a:effectLst/>
                <a:latin typeface="Arial" panose="020B0604020202020204" pitchFamily="34" charset="0"/>
                <a:ea typeface="Aptos" panose="020B0004020202020204" pitchFamily="34" charset="0"/>
              </a:rPr>
              <a:t>6.Legal Format of the Startup Company.</a:t>
            </a:r>
            <a:endParaRPr lang="en-GB" dirty="0"/>
          </a:p>
        </p:txBody>
      </p:sp>
      <p:sp>
        <p:nvSpPr>
          <p:cNvPr id="3" name="Text Placeholder 2"/>
          <p:cNvSpPr>
            <a:spLocks noGrp="1"/>
          </p:cNvSpPr>
          <p:nvPr>
            <p:ph type="body" idx="1"/>
          </p:nvPr>
        </p:nvSpPr>
        <p:spPr>
          <a:xfrm>
            <a:off x="0" y="659674"/>
            <a:ext cx="12109269" cy="6198326"/>
          </a:xfrm>
        </p:spPr>
        <p:txBody>
          <a:bodyPr rtlCol="0"/>
          <a:lstStyle/>
          <a:p>
            <a:pPr>
              <a:lnSpc>
                <a:spcPct val="107000"/>
              </a:lnSpc>
              <a:spcAft>
                <a:spcPts val="800"/>
              </a:spcAft>
              <a:buNone/>
              <a:tabLst>
                <a:tab pos="1837055" algn="l"/>
              </a:tabLst>
            </a:pPr>
            <a:endParaRPr lang="en-GB" sz="1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Elegance Nails will operate as a Limited Company. </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This legal structure provides limited liability protection for the business, enhancing credibility and offering more tax planning opportunities compared to a sole trader setup (1st Formations,2024). All structure protects personal assets while allowing flexibility in operations (Upmetrics,2025).</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Community Outreach: Advertise in local community newsletters or partner with nearby to reach this demographic (Phorest,2025).</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Special Offers: Creating seasonal package or loyalty programs that appeal to middle-aged client preferences for quality and value (Salon Income Booster,2023).</a:t>
            </a:r>
          </a:p>
          <a:p>
            <a:pPr>
              <a:lnSpc>
                <a:spcPct val="107000"/>
              </a:lnSpc>
              <a:spcAft>
                <a:spcPts val="800"/>
              </a:spcAft>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Build Trust and Rapport: Conduct thorough consultations to understand client’s specific beauty concerns and preference (LBTA,2025).</a:t>
            </a:r>
          </a:p>
          <a:p>
            <a:pPr rtl="0"/>
            <a:endParaRPr lang="en-GB" dirty="0"/>
          </a:p>
        </p:txBody>
      </p:sp>
    </p:spTree>
    <p:extLst>
      <p:ext uri="{BB962C8B-B14F-4D97-AF65-F5344CB8AC3E}">
        <p14:creationId xmlns:p14="http://schemas.microsoft.com/office/powerpoint/2010/main" val="281170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006" y="-352697"/>
            <a:ext cx="10916194" cy="1273628"/>
          </a:xfrm>
        </p:spPr>
        <p:txBody>
          <a:bodyPr rtlCol="0">
            <a:norm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7.Management of the Company.</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3" name="Text Placeholder 2"/>
          <p:cNvSpPr>
            <a:spLocks noGrp="1"/>
          </p:cNvSpPr>
          <p:nvPr>
            <p:ph type="body" idx="1"/>
          </p:nvPr>
        </p:nvSpPr>
        <p:spPr>
          <a:xfrm>
            <a:off x="0" y="0"/>
            <a:ext cx="12192001" cy="6857999"/>
          </a:xfrm>
        </p:spPr>
        <p:txBody>
          <a:bodyPr rtlCol="0"/>
          <a:lstStyle/>
          <a:p>
            <a:pPr>
              <a:lnSpc>
                <a:spcPct val="107000"/>
              </a:lnSpc>
              <a:spcAft>
                <a:spcPts val="800"/>
              </a:spcAft>
              <a:buNone/>
              <a:tabLst>
                <a:tab pos="1837055" algn="l"/>
              </a:tabLst>
            </a:pPr>
            <a:r>
              <a:rPr lang="en-GB" sz="1100" dirty="0">
                <a:latin typeface="Arial" panose="020B0604020202020204" pitchFamily="34" charset="0"/>
                <a:cs typeface="Arial" panose="020B0604020202020204" pitchFamily="34" charset="0"/>
              </a:rPr>
              <a:t>Owner</a:t>
            </a:r>
          </a:p>
          <a:p>
            <a:pPr>
              <a:lnSpc>
                <a:spcPct val="107000"/>
              </a:lnSpc>
              <a:spcAft>
                <a:spcPts val="800"/>
              </a:spcAft>
              <a:buNone/>
              <a:tabLst>
                <a:tab pos="1837055" algn="l"/>
              </a:tabLst>
            </a:pPr>
            <a:r>
              <a:rPr lang="en-GB" sz="1100" dirty="0">
                <a:latin typeface="Arial" panose="020B0604020202020204" pitchFamily="34" charset="0"/>
                <a:cs typeface="Arial" panose="020B0604020202020204" pitchFamily="34" charset="0"/>
              </a:rPr>
              <a:t>. Roles and Responsibilities: Manager oversees operations: technicians provide services, overall management and strategic direction.</a:t>
            </a:r>
          </a:p>
          <a:p>
            <a:pPr>
              <a:lnSpc>
                <a:spcPct val="107000"/>
              </a:lnSpc>
              <a:spcAft>
                <a:spcPts val="800"/>
              </a:spcAft>
              <a:buNone/>
              <a:tabLst>
                <a:tab pos="1837055" algn="l"/>
              </a:tabLst>
            </a:pPr>
            <a:r>
              <a:rPr lang="en-GB" sz="1100" dirty="0">
                <a:latin typeface="Arial" panose="020B0604020202020204" pitchFamily="34" charset="0"/>
                <a:cs typeface="Arial" panose="020B0604020202020204" pitchFamily="34" charset="0"/>
              </a:rPr>
              <a:t>. Experience: Background in business management with experience in the beauty industry.</a:t>
            </a:r>
          </a:p>
          <a:p>
            <a:pPr>
              <a:lnSpc>
                <a:spcPct val="107000"/>
              </a:lnSpc>
              <a:spcAft>
                <a:spcPts val="800"/>
              </a:spcAft>
              <a:buNone/>
              <a:tabLst>
                <a:tab pos="1837055" algn="l"/>
              </a:tabLst>
            </a:pPr>
            <a:r>
              <a:rPr lang="en-GB" sz="1100" dirty="0">
                <a:latin typeface="Arial" panose="020B0604020202020204" pitchFamily="34" charset="0"/>
                <a:cs typeface="Arial" panose="020B0604020202020204" pitchFamily="34" charset="0"/>
              </a:rPr>
              <a:t>Employees</a:t>
            </a:r>
          </a:p>
          <a:p>
            <a:pPr>
              <a:lnSpc>
                <a:spcPct val="107000"/>
              </a:lnSpc>
              <a:spcAft>
                <a:spcPts val="800"/>
              </a:spcAft>
              <a:buNone/>
              <a:tabLst>
                <a:tab pos="1837055" algn="l"/>
              </a:tabLst>
            </a:pPr>
            <a:r>
              <a:rPr lang="en-GB" sz="1100" dirty="0">
                <a:latin typeface="Arial" panose="020B0604020202020204" pitchFamily="34" charset="0"/>
                <a:cs typeface="Arial" panose="020B0604020202020204" pitchFamily="34" charset="0"/>
              </a:rPr>
              <a:t>. Nail Technicians; Two skilled technicians with certifications in nail care.</a:t>
            </a:r>
          </a:p>
          <a:p>
            <a:pPr>
              <a:lnSpc>
                <a:spcPct val="107000"/>
              </a:lnSpc>
              <a:spcAft>
                <a:spcPts val="800"/>
              </a:spcAft>
              <a:buNone/>
              <a:tabLst>
                <a:tab pos="1837055" algn="l"/>
              </a:tabLst>
            </a:pPr>
            <a:r>
              <a:rPr lang="en-GB" sz="1100" dirty="0">
                <a:latin typeface="Arial" panose="020B0604020202020204" pitchFamily="34" charset="0"/>
                <a:cs typeface="Arial" panose="020B0604020202020204" pitchFamily="34" charset="0"/>
              </a:rPr>
              <a:t>. Receptionist: One part-time receptionist for client booking and customer service.</a:t>
            </a:r>
          </a:p>
          <a:p>
            <a:pPr>
              <a:lnSpc>
                <a:spcPct val="107000"/>
              </a:lnSpc>
              <a:spcAft>
                <a:spcPts val="800"/>
              </a:spcAft>
              <a:tabLst>
                <a:tab pos="1837055" algn="l"/>
              </a:tabLst>
            </a:pPr>
            <a:r>
              <a:rPr lang="en-GB" sz="1100" dirty="0">
                <a:latin typeface="Arial" panose="020B0604020202020204" pitchFamily="34" charset="0"/>
                <a:cs typeface="Arial" panose="020B0604020202020204" pitchFamily="34" charset="0"/>
              </a:rPr>
              <a:t>. External Service: Accounting services will be outsourced to a local firm for financial management (Upmetrics,2025).</a:t>
            </a:r>
          </a:p>
          <a:p>
            <a:pPr rtl="0"/>
            <a:endParaRPr lang="en-GB" dirty="0"/>
          </a:p>
        </p:txBody>
      </p:sp>
    </p:spTree>
    <p:extLst>
      <p:ext uri="{BB962C8B-B14F-4D97-AF65-F5344CB8AC3E}">
        <p14:creationId xmlns:p14="http://schemas.microsoft.com/office/powerpoint/2010/main" val="1543295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86" y="0"/>
            <a:ext cx="10961914" cy="809897"/>
          </a:xfrm>
        </p:spPr>
        <p:txBody>
          <a:bodyPr rtlCol="0">
            <a:normAutofit fontScale="90000"/>
          </a:bodyPr>
          <a:lstStyle/>
          <a:p>
            <a:r>
              <a:rPr lang="en-GB" sz="1800" dirty="0">
                <a:effectLst/>
                <a:latin typeface="Arial" panose="020B0604020202020204" pitchFamily="34" charset="0"/>
                <a:ea typeface="Aptos" panose="020B0004020202020204" pitchFamily="34" charset="0"/>
                <a:cs typeface="Arial" panose="020B0604020202020204" pitchFamily="34" charset="0"/>
              </a:rPr>
              <a:t>8.SWOT Analysis.</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7" name="TextBox 6">
            <a:extLst>
              <a:ext uri="{FF2B5EF4-FFF2-40B4-BE49-F238E27FC236}">
                <a16:creationId xmlns:a16="http://schemas.microsoft.com/office/drawing/2014/main" id="{04721DE1-42E3-DC1B-7584-FC269A15BA59}"/>
              </a:ext>
            </a:extLst>
          </p:cNvPr>
          <p:cNvSpPr txBox="1"/>
          <p:nvPr/>
        </p:nvSpPr>
        <p:spPr>
          <a:xfrm>
            <a:off x="-1" y="-65314"/>
            <a:ext cx="12192001" cy="2196179"/>
          </a:xfrm>
          <a:prstGeom prst="rect">
            <a:avLst/>
          </a:prstGeom>
          <a:noFill/>
        </p:spPr>
        <p:txBody>
          <a:bodyPr wrap="square">
            <a:spAutoFit/>
          </a:bodyPr>
          <a:lstStyle/>
          <a:p>
            <a:pPr>
              <a:lnSpc>
                <a:spcPct val="107000"/>
              </a:lnSpc>
              <a:spcAft>
                <a:spcPts val="800"/>
              </a:spcAft>
              <a:buNone/>
              <a:tabLst>
                <a:tab pos="1837055" algn="l"/>
              </a:tabLst>
            </a:pP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Strategic Decision Making: Swot analysis helps in making informed strategic decisions by aligning the business strategy with its internal capabilities and external environment.</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Risk Management. Identifying weaknesses and threats allows to develop proactive strategies to mitigate risk and protect your business (Poter,1980).</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Competitive Advantage. By leveraging strengths and opportunities, creating a competitive advantage that differentiates the business from competitors.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Resource Allocation. Swot analysis guides resources allocation by focusing on areas that maximize strengths and opportunities while addressing weaknesses and threats.</a:t>
            </a:r>
          </a:p>
          <a:p>
            <a:pPr>
              <a:lnSpc>
                <a:spcPct val="107000"/>
              </a:lnSpc>
              <a:spcAft>
                <a:spcPts val="800"/>
              </a:spcAft>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Evolution of the Business Idea Using SWOT Analysis.</a:t>
            </a:r>
          </a:p>
          <a:p>
            <a:pPr>
              <a:lnSpc>
                <a:spcPct val="107000"/>
              </a:lnSpc>
              <a:spcAft>
                <a:spcPts val="800"/>
              </a:spcAft>
              <a:tabLst>
                <a:tab pos="1837055" algn="l"/>
              </a:tabLst>
            </a:pPr>
            <a:endParaRPr lang="en-GB" sz="1800" dirty="0">
              <a:effectLst/>
              <a:latin typeface="Aptos" panose="020B0004020202020204" pitchFamily="34" charset="0"/>
              <a:ea typeface="Aptos" panose="020B0004020202020204" pitchFamily="34" charset="0"/>
              <a:cs typeface="Arial" panose="020B0604020202020204" pitchFamily="34" charset="0"/>
            </a:endParaRPr>
          </a:p>
        </p:txBody>
      </p:sp>
      <p:graphicFrame>
        <p:nvGraphicFramePr>
          <p:cNvPr id="11" name="Object 10">
            <a:extLst>
              <a:ext uri="{FF2B5EF4-FFF2-40B4-BE49-F238E27FC236}">
                <a16:creationId xmlns:a16="http://schemas.microsoft.com/office/drawing/2014/main" id="{D3692289-D7F0-BB50-8F81-A584C14223B9}"/>
              </a:ext>
            </a:extLst>
          </p:cNvPr>
          <p:cNvGraphicFramePr>
            <a:graphicFrameLocks noChangeAspect="1"/>
          </p:cNvGraphicFramePr>
          <p:nvPr>
            <p:extLst>
              <p:ext uri="{D42A27DB-BD31-4B8C-83A1-F6EECF244321}">
                <p14:modId xmlns:p14="http://schemas.microsoft.com/office/powerpoint/2010/main" val="3027580746"/>
              </p:ext>
            </p:extLst>
          </p:nvPr>
        </p:nvGraphicFramePr>
        <p:xfrm>
          <a:off x="7355128" y="2978510"/>
          <a:ext cx="1290637" cy="350118"/>
        </p:xfrm>
        <a:graphic>
          <a:graphicData uri="http://schemas.openxmlformats.org/presentationml/2006/ole">
            <mc:AlternateContent xmlns:mc="http://schemas.openxmlformats.org/markup-compatibility/2006">
              <mc:Choice xmlns:v="urn:schemas-microsoft-com:vml" Requires="v">
                <p:oleObj name="Macro-Enabled Worksheet" r:id="rId3" imgW="1290992" imgH="368227" progId="Excel.SheetMacroEnabled.12">
                  <p:embed/>
                </p:oleObj>
              </mc:Choice>
              <mc:Fallback>
                <p:oleObj name="Macro-Enabled Worksheet" r:id="rId3" imgW="1290992" imgH="368227" progId="Excel.SheetMacroEnabled.12">
                  <p:embed/>
                  <p:pic>
                    <p:nvPicPr>
                      <p:cNvPr id="0" name=""/>
                      <p:cNvPicPr/>
                      <p:nvPr/>
                    </p:nvPicPr>
                    <p:blipFill>
                      <a:blip r:embed="rId4"/>
                      <a:stretch>
                        <a:fillRect/>
                      </a:stretch>
                    </p:blipFill>
                    <p:spPr>
                      <a:xfrm>
                        <a:off x="7355128" y="2978510"/>
                        <a:ext cx="1290637" cy="350118"/>
                      </a:xfrm>
                      <a:prstGeom prst="rect">
                        <a:avLst/>
                      </a:prstGeom>
                    </p:spPr>
                  </p:pic>
                </p:oleObj>
              </mc:Fallback>
            </mc:AlternateContent>
          </a:graphicData>
        </a:graphic>
      </p:graphicFrame>
      <p:graphicFrame>
        <p:nvGraphicFramePr>
          <p:cNvPr id="12" name="Object 11">
            <a:extLst>
              <a:ext uri="{FF2B5EF4-FFF2-40B4-BE49-F238E27FC236}">
                <a16:creationId xmlns:a16="http://schemas.microsoft.com/office/drawing/2014/main" id="{EFFAA5CA-160D-3DE8-12D5-F89A87FA3E76}"/>
              </a:ext>
            </a:extLst>
          </p:cNvPr>
          <p:cNvGraphicFramePr>
            <a:graphicFrameLocks noChangeAspect="1"/>
          </p:cNvGraphicFramePr>
          <p:nvPr>
            <p:extLst>
              <p:ext uri="{D42A27DB-BD31-4B8C-83A1-F6EECF244321}">
                <p14:modId xmlns:p14="http://schemas.microsoft.com/office/powerpoint/2010/main" val="572574018"/>
              </p:ext>
            </p:extLst>
          </p:nvPr>
        </p:nvGraphicFramePr>
        <p:xfrm>
          <a:off x="730071" y="2878138"/>
          <a:ext cx="1290638" cy="550862"/>
        </p:xfrm>
        <a:graphic>
          <a:graphicData uri="http://schemas.openxmlformats.org/presentationml/2006/ole">
            <mc:AlternateContent xmlns:mc="http://schemas.openxmlformats.org/markup-compatibility/2006">
              <mc:Choice xmlns:v="urn:schemas-microsoft-com:vml" Requires="v">
                <p:oleObj name="Macro-Enabled Worksheet" r:id="rId5" imgW="1290992" imgH="550331" progId="Excel.SheetMacroEnabled.12">
                  <p:embed/>
                </p:oleObj>
              </mc:Choice>
              <mc:Fallback>
                <p:oleObj name="Macro-Enabled Worksheet" r:id="rId5" imgW="1290992" imgH="550331" progId="Excel.SheetMacroEnabled.12">
                  <p:embed/>
                  <p:pic>
                    <p:nvPicPr>
                      <p:cNvPr id="0" name=""/>
                      <p:cNvPicPr/>
                      <p:nvPr/>
                    </p:nvPicPr>
                    <p:blipFill>
                      <a:blip r:embed="rId6"/>
                      <a:stretch>
                        <a:fillRect/>
                      </a:stretch>
                    </p:blipFill>
                    <p:spPr>
                      <a:xfrm>
                        <a:off x="730071" y="2878138"/>
                        <a:ext cx="1290638" cy="550862"/>
                      </a:xfrm>
                      <a:prstGeom prst="rect">
                        <a:avLst/>
                      </a:prstGeom>
                    </p:spPr>
                  </p:pic>
                </p:oleObj>
              </mc:Fallback>
            </mc:AlternateContent>
          </a:graphicData>
        </a:graphic>
      </p:graphicFrame>
    </p:spTree>
    <p:extLst>
      <p:ext uri="{BB962C8B-B14F-4D97-AF65-F5344CB8AC3E}">
        <p14:creationId xmlns:p14="http://schemas.microsoft.com/office/powerpoint/2010/main" val="28408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164436-20D5-B59B-19E5-360ADB8F3358}"/>
              </a:ext>
            </a:extLst>
          </p:cNvPr>
          <p:cNvSpPr txBox="1"/>
          <p:nvPr/>
        </p:nvSpPr>
        <p:spPr>
          <a:xfrm>
            <a:off x="163286" y="143691"/>
            <a:ext cx="12122330" cy="5089150"/>
          </a:xfrm>
          <a:prstGeom prst="rect">
            <a:avLst/>
          </a:prstGeom>
          <a:noFill/>
        </p:spPr>
        <p:txBody>
          <a:bodyPr wrap="square">
            <a:spAutoFit/>
          </a:bodyPr>
          <a:lstStyle/>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9.Application of the 4Ps of Marketing</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Product</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Services Offered: Manicures, pedicure, nail, art and specialized treatments.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Quality: High-quality products and expert technicians ensure excellent results.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Price.</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Location: Strategically location in a busy shopping district with high foot traffic.</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Online Booking: Easy online booking system integrated into the website for convenience.</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Promotion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Website: Visually appealing on Instagram and Facebook for showcasing work and engaging with clients.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Local Advertising: Flyers and local newspaper ads to reach a broader audience (SNS Chairs,2024).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Pestel Analysis.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10. The PESTEL analysis is a framework used to identify and analyse the macro-environmental factors that could impact a business.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Political changes in employment laws or health regulations could affect staffing and operational costs (Johnson et al., 2019).</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Economic- downturns might reduce consumer spending on luxury services like nail care (Kotler&amp;Amstrong,2010).</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Social-increasing awareness of health and wellness could boost demand for high-quality nail services.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Technological, advances in nail technology, such as gel and dip powder system, can enhance service offering (Zolmi,2025).</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Environmental, growing demand for eco-friendly products could influence product choices.</a:t>
            </a:r>
          </a:p>
          <a:p>
            <a:pPr>
              <a:lnSpc>
                <a:spcPct val="107000"/>
              </a:lnSpc>
              <a:spcAft>
                <a:spcPts val="800"/>
              </a:spcAft>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Legal, compliance with health and safety regulations is crucial for maintaining a clean and safe environment (1</a:t>
            </a:r>
            <a:r>
              <a:rPr lang="en-GB" sz="1100" baseline="30000" dirty="0">
                <a:effectLst/>
                <a:latin typeface="Arial" panose="020B0604020202020204" pitchFamily="34" charset="0"/>
                <a:ea typeface="Aptos" panose="020B0004020202020204" pitchFamily="34" charset="0"/>
                <a:cs typeface="Arial" panose="020B0604020202020204" pitchFamily="34" charset="0"/>
              </a:rPr>
              <a:t>st</a:t>
            </a:r>
            <a:r>
              <a:rPr lang="en-GB" sz="1100" dirty="0">
                <a:effectLst/>
                <a:latin typeface="Arial" panose="020B0604020202020204" pitchFamily="34" charset="0"/>
                <a:ea typeface="Aptos" panose="020B0004020202020204" pitchFamily="34" charset="0"/>
                <a:cs typeface="Arial" panose="020B0604020202020204" pitchFamily="34" charset="0"/>
              </a:rPr>
              <a:t> Formations,2024).</a:t>
            </a:r>
          </a:p>
        </p:txBody>
      </p:sp>
    </p:spTree>
    <p:extLst>
      <p:ext uri="{BB962C8B-B14F-4D97-AF65-F5344CB8AC3E}">
        <p14:creationId xmlns:p14="http://schemas.microsoft.com/office/powerpoint/2010/main" val="389178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759" y="248194"/>
            <a:ext cx="4384767" cy="3468189"/>
          </a:xfrm>
        </p:spPr>
        <p:txBody>
          <a:bodyPr rtlCol="0">
            <a:normAutofit/>
          </a:bodyPr>
          <a:lstStyle/>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11.SMEs Management</a:t>
            </a: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Small and Medium-sized Enterprises like Elegance nails require effective management to thrive. Key strategies include:</a:t>
            </a: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 Strategic Planning. Regularly review business goals and adjust strategies as needed (Maylor,2010).</a:t>
            </a: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 Innovative marketing, fallow social media and local adverting to reach a wider audience (SNS Chairs,2024).</a:t>
            </a: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 Employee Development, investing in ongoing training for staff to maintain high service standards (Upmetrics,2025).</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ptos" panose="020B0004020202020204" pitchFamily="34" charset="0"/>
                <a:cs typeface="Arial" panose="020B0604020202020204" pitchFamily="34" charset="0"/>
              </a:rPr>
              <a:t> </a:t>
            </a:r>
            <a:br>
              <a:rPr lang="en-GB" sz="1800" dirty="0">
                <a:effectLst/>
                <a:latin typeface="Aptos" panose="020B0004020202020204" pitchFamily="34" charset="0"/>
                <a:ea typeface="Aptos" panose="020B0004020202020204" pitchFamily="34" charset="0"/>
                <a:cs typeface="Arial" panose="020B0604020202020204" pitchFamily="34" charset="0"/>
              </a:rPr>
            </a:br>
            <a:br>
              <a:rPr lang="en-GB" sz="1800" dirty="0">
                <a:effectLst/>
                <a:latin typeface="Aptos" panose="020B0004020202020204" pitchFamily="34" charset="0"/>
                <a:ea typeface="Aptos" panose="020B0004020202020204" pitchFamily="34" charset="0"/>
                <a:cs typeface="Arial" panose="020B0604020202020204" pitchFamily="34" charset="0"/>
              </a:rPr>
            </a:b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3" name="Content Placeholder 2"/>
          <p:cNvSpPr>
            <a:spLocks noGrp="1"/>
          </p:cNvSpPr>
          <p:nvPr>
            <p:ph idx="1"/>
          </p:nvPr>
        </p:nvSpPr>
        <p:spPr/>
        <p:txBody>
          <a:bodyPr rtlCol="0">
            <a:normAutofit/>
          </a:bodyPr>
          <a:lstStyle/>
          <a:p>
            <a:pPr>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10. The PESTEL analysis is a framework used to identify and analyse the macro-environmental factors that could impact a business.</a:t>
            </a:r>
          </a:p>
          <a:p>
            <a:pPr>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 Political changes in employment laws or health regulations could affect staffing and operational costs (Johnson et al., 2019).</a:t>
            </a:r>
          </a:p>
          <a:p>
            <a:pPr>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 Economic- downturns might reduce consumer spending on luxury services like nail care (Kotler&amp;Amstrong,2010).</a:t>
            </a:r>
          </a:p>
          <a:p>
            <a:pPr>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 Social-increasing awareness of health and wellness could boost demand for high-quality nail services.</a:t>
            </a:r>
          </a:p>
          <a:p>
            <a:pPr>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 Technological, advances in nail technology, such as gel and dip powder system, can enhance service offering (Zolmi,2025).</a:t>
            </a:r>
          </a:p>
          <a:p>
            <a:pPr>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 Environmental, growing demand for eco-friendly products could influence product choices.</a:t>
            </a:r>
          </a:p>
          <a:p>
            <a:pPr marL="0" indent="0">
              <a:lnSpc>
                <a:spcPct val="107000"/>
              </a:lnSpc>
              <a:spcAft>
                <a:spcPts val="800"/>
              </a:spcAft>
              <a:buNone/>
              <a:tabLst>
                <a:tab pos="1837055" algn="l"/>
              </a:tabLst>
            </a:pPr>
            <a:r>
              <a:rPr lang="en-GB" sz="1400" dirty="0">
                <a:effectLst/>
                <a:latin typeface="Arial" panose="020B0604020202020204" pitchFamily="34" charset="0"/>
                <a:ea typeface="Aptos" panose="020B0004020202020204" pitchFamily="34" charset="0"/>
                <a:cs typeface="Arial" panose="020B0604020202020204" pitchFamily="34" charset="0"/>
              </a:rPr>
              <a:t>. Legal, compliance with health and safety regulations is crucial for maintaining a clean and safe environment (1</a:t>
            </a:r>
            <a:r>
              <a:rPr lang="en-GB" sz="1400" baseline="30000" dirty="0">
                <a:effectLst/>
                <a:latin typeface="Arial" panose="020B0604020202020204" pitchFamily="34" charset="0"/>
                <a:ea typeface="Aptos" panose="020B0004020202020204" pitchFamily="34" charset="0"/>
                <a:cs typeface="Arial" panose="020B0604020202020204" pitchFamily="34" charset="0"/>
              </a:rPr>
              <a:t>st</a:t>
            </a:r>
            <a:r>
              <a:rPr lang="en-GB" sz="1400" dirty="0">
                <a:effectLst/>
                <a:latin typeface="Arial" panose="020B0604020202020204" pitchFamily="34" charset="0"/>
                <a:ea typeface="Aptos" panose="020B0004020202020204" pitchFamily="34" charset="0"/>
                <a:cs typeface="Arial" panose="020B0604020202020204" pitchFamily="34" charset="0"/>
              </a:rPr>
              <a:t> Formations,2024).</a:t>
            </a:r>
          </a:p>
          <a:p>
            <a:pPr rtl="0"/>
            <a:endParaRPr lang="en-GB" dirty="0"/>
          </a:p>
        </p:txBody>
      </p:sp>
    </p:spTree>
    <p:extLst>
      <p:ext uri="{BB962C8B-B14F-4D97-AF65-F5344CB8AC3E}">
        <p14:creationId xmlns:p14="http://schemas.microsoft.com/office/powerpoint/2010/main" val="2998938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65314"/>
            <a:ext cx="7700555" cy="5146766"/>
          </a:xfrm>
        </p:spPr>
        <p:txBody>
          <a:bodyPr rtlCol="0">
            <a:normAutofit/>
          </a:bodyPr>
          <a:lstStyle/>
          <a:p>
            <a:pPr>
              <a:lnSpc>
                <a:spcPct val="107000"/>
              </a:lnSpc>
              <a:spcAft>
                <a:spcPts val="800"/>
              </a:spcAft>
              <a:tabLst>
                <a:tab pos="1837055" algn="l"/>
              </a:tabLst>
            </a:pPr>
            <a:r>
              <a:rPr lang="en-GB" sz="1200" dirty="0">
                <a:effectLst/>
                <a:latin typeface="Arial" panose="020B0604020202020204" pitchFamily="34" charset="0"/>
                <a:ea typeface="Aptos" panose="020B0004020202020204" pitchFamily="34" charset="0"/>
                <a:cs typeface="Arial" panose="020B0604020202020204" pitchFamily="34" charset="0"/>
              </a:rPr>
              <a:t>. Geographic Segmentation.</a:t>
            </a:r>
            <a:br>
              <a:rPr lang="en-GB" sz="1200" dirty="0">
                <a:effectLst/>
                <a:latin typeface="Arial" panose="020B0604020202020204" pitchFamily="34" charset="0"/>
                <a:ea typeface="Aptos" panose="020B0004020202020204" pitchFamily="34" charset="0"/>
                <a:cs typeface="Arial" panose="020B0604020202020204" pitchFamily="34" charset="0"/>
              </a:rPr>
            </a:b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Location: Situate the salon in a busy shopping district with high foot traffic to attract a diverse clientele (SNS Chairs,2024).</a:t>
            </a: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Urban vs. Rural: Focusing on urban areas where there is a higher demand for trendy and diverse nails services.</a:t>
            </a:r>
            <a:br>
              <a:rPr lang="en-GB" sz="1200" dirty="0">
                <a:effectLst/>
                <a:latin typeface="Arial" panose="020B0604020202020204" pitchFamily="34" charset="0"/>
                <a:ea typeface="Aptos" panose="020B0004020202020204" pitchFamily="34" charset="0"/>
                <a:cs typeface="Arial" panose="020B0604020202020204" pitchFamily="34" charset="0"/>
              </a:rPr>
            </a:b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Behavioural Segmentation.</a:t>
            </a: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Usage Rate: Target frequent users who visit salons regularly for maintenance and special occasions (PlanBuild,2024).</a:t>
            </a: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Benefits Sough: Offer services that cater to different needs, such as relaxation, self-care or fashion statement (Dojobusiness,2024).</a:t>
            </a:r>
            <a:br>
              <a:rPr lang="en-GB" sz="1200" dirty="0">
                <a:effectLst/>
                <a:latin typeface="Arial" panose="020B0604020202020204" pitchFamily="34" charset="0"/>
                <a:ea typeface="Aptos" panose="020B0004020202020204" pitchFamily="34" charset="0"/>
                <a:cs typeface="Arial" panose="020B0604020202020204" pitchFamily="34" charset="0"/>
              </a:rPr>
            </a:b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 Customer Segmentation.</a:t>
            </a: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Young Professionals: Focusing on individuals aged 20-35 seeking stylish and durable nail services for work and social events.</a:t>
            </a:r>
            <a:br>
              <a:rPr lang="en-GB" sz="1200" dirty="0">
                <a:effectLst/>
                <a:latin typeface="Arial" panose="020B0604020202020204" pitchFamily="34" charset="0"/>
                <a:ea typeface="Aptos" panose="020B0004020202020204" pitchFamily="34" charset="0"/>
                <a:cs typeface="Arial" panose="020B0604020202020204" pitchFamily="34" charset="0"/>
              </a:rPr>
            </a:b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Busy Working Women: Target women 25-45 who value convenience and relaxation, offering express services and spa treatments.</a:t>
            </a: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Health-Conscious Clients: cater to individuals who prefer ec0-friendly and non-toxic products, emphasizing sustainable practices.</a:t>
            </a:r>
            <a:br>
              <a:rPr lang="en-GB" sz="1200" dirty="0">
                <a:effectLst/>
                <a:latin typeface="Arial" panose="020B0604020202020204" pitchFamily="34" charset="0"/>
                <a:ea typeface="Aptos" panose="020B0004020202020204" pitchFamily="34" charset="0"/>
                <a:cs typeface="Arial" panose="020B0604020202020204" pitchFamily="34" charset="0"/>
              </a:rPr>
            </a:br>
            <a:r>
              <a:rPr lang="en-GB" sz="1200" dirty="0">
                <a:effectLst/>
                <a:latin typeface="Arial" panose="020B0604020202020204" pitchFamily="34" charset="0"/>
                <a:ea typeface="Aptos" panose="020B0004020202020204" pitchFamily="34" charset="0"/>
                <a:cs typeface="Arial" panose="020B0604020202020204" pitchFamily="34" charset="0"/>
              </a:rPr>
              <a:t>Event Attendees: Offering special occasion services like custom nail art for weddings, proms or parties.</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6" name="TextBox 5">
            <a:extLst>
              <a:ext uri="{FF2B5EF4-FFF2-40B4-BE49-F238E27FC236}">
                <a16:creationId xmlns:a16="http://schemas.microsoft.com/office/drawing/2014/main" id="{203E7088-43FF-C86A-3B17-1150F0C1627C}"/>
              </a:ext>
            </a:extLst>
          </p:cNvPr>
          <p:cNvSpPr txBox="1"/>
          <p:nvPr/>
        </p:nvSpPr>
        <p:spPr>
          <a:xfrm>
            <a:off x="84909" y="1215288"/>
            <a:ext cx="6577147" cy="376065"/>
          </a:xfrm>
          <a:prstGeom prst="rect">
            <a:avLst/>
          </a:prstGeom>
          <a:noFill/>
        </p:spPr>
        <p:txBody>
          <a:bodyPr wrap="square">
            <a:spAutoFit/>
          </a:bodyPr>
          <a:lstStyle/>
          <a:p>
            <a:pPr>
              <a:lnSpc>
                <a:spcPct val="107000"/>
              </a:lnSpc>
              <a:spcAft>
                <a:spcPts val="800"/>
              </a:spcAft>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080749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1BB77C2-21FB-1A11-ACC4-55FA90025E25}"/>
              </a:ext>
            </a:extLst>
          </p:cNvPr>
          <p:cNvSpPr txBox="1"/>
          <p:nvPr/>
        </p:nvSpPr>
        <p:spPr>
          <a:xfrm>
            <a:off x="52252" y="130629"/>
            <a:ext cx="9686108" cy="6302623"/>
          </a:xfrm>
          <a:prstGeom prst="rect">
            <a:avLst/>
          </a:prstGeom>
          <a:noFill/>
        </p:spPr>
        <p:txBody>
          <a:bodyPr wrap="square">
            <a:spAutoFit/>
          </a:bodyPr>
          <a:lstStyle/>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12.Marketing Segmentation.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Here’s a marketing segmentation plan for Elegance Nails, focusing on demographic, psychographic, geographic and behavioural segmentation.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Marketing segmentation involves dividing the market into distinct groups based on specific characteristics. For Elegance Nails, the primary segments are:</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Demographic Segmentation.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Age: Focus on young adults aged 19-40, as this age group dominates the nail salon market and is particularly interested in nail care and trends (Pure Spa Direct,2024: Osum,2024).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Gender: While traditionally women are the primary clients, there is a growing interest among man, so services should be inclusive (Osum,2024).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Income: Target middle to upper-middle-income individuals who can afford premium services (Kreafolk,2024).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Psychographic Segmentation-target individuals who value premium services and prioritize health and wellness.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Values and Lifestyle: Focus on individual who value self-care, personal grooming and staying up to date with the latest beauty trends.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Personal Traits: Target those who appreciate creativity and uniqueness, such a individuals interested in nail are and custom designs (Pure Spa Direct,2024).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Geographic Segmentation.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Location: Situate the salon in a busy shopping district with high foot traffic to attract a diverse clientele (SNS Chairs,2024).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Urban vs. Rural: Focusing on urban areas where there is a higher demand for trendy and diverse nails services.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Behavioural Segmentation.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Usage Rate: Target frequent users who visit salons regularly for maintenance and special occasions (PlanBuild,2024).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Benefits Sough: Offer services that cater to different needs, such as relaxation, self-care or fashion statement (Dojobusiness,2024).</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Customer Segmentation.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Young Professionals: Focusing on individuals aged 20-35 seeking stylish and durable nail services for work and social events.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Busy Working Women: Target women 25-45 who value convenience and relaxation, offering express services and spa treatments.</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Health-Conscious Clients: cater to individuals who prefer ec0-friendly and non-toxic products, emphasizing sustainable practices.</a:t>
            </a:r>
          </a:p>
          <a:p>
            <a:pPr>
              <a:lnSpc>
                <a:spcPct val="107000"/>
              </a:lnSpc>
              <a:spcAft>
                <a:spcPts val="800"/>
              </a:spcAft>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Event Attendees: Offering special occasion services like custom nail art for weddings, proms or parties.</a:t>
            </a:r>
          </a:p>
        </p:txBody>
      </p:sp>
    </p:spTree>
    <p:extLst>
      <p:ext uri="{BB962C8B-B14F-4D97-AF65-F5344CB8AC3E}">
        <p14:creationId xmlns:p14="http://schemas.microsoft.com/office/powerpoint/2010/main" val="3706721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a:extLst>
              <a:ext uri="{FF2B5EF4-FFF2-40B4-BE49-F238E27FC236}">
                <a16:creationId xmlns:a16="http://schemas.microsoft.com/office/drawing/2014/main" id="{816FABB4-5AD6-0E52-D4F0-7E2FF28906D3}"/>
              </a:ext>
            </a:extLst>
          </p:cNvPr>
          <p:cNvSpPr>
            <a:spLocks noChangeArrowheads="1"/>
          </p:cNvSpPr>
          <p:nvPr/>
        </p:nvSpPr>
        <p:spPr bwMode="auto">
          <a:xfrm>
            <a:off x="0" y="37941"/>
            <a:ext cx="832104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1836738" algn="l"/>
              </a:tabLst>
              <a:defRPr>
                <a:solidFill>
                  <a:schemeClr val="tx1"/>
                </a:solidFill>
                <a:latin typeface="Arial" panose="020B0604020202020204" pitchFamily="34" charset="0"/>
              </a:defRPr>
            </a:lvl1pPr>
            <a:lvl2pPr eaLnBrk="0" fontAlgn="base" hangingPunct="0">
              <a:spcBef>
                <a:spcPct val="0"/>
              </a:spcBef>
              <a:spcAft>
                <a:spcPct val="0"/>
              </a:spcAft>
              <a:tabLst>
                <a:tab pos="1836738" algn="l"/>
              </a:tabLst>
              <a:defRPr>
                <a:solidFill>
                  <a:schemeClr val="tx1"/>
                </a:solidFill>
                <a:latin typeface="Arial" panose="020B0604020202020204" pitchFamily="34" charset="0"/>
              </a:defRPr>
            </a:lvl2pPr>
            <a:lvl3pPr eaLnBrk="0" fontAlgn="base" hangingPunct="0">
              <a:spcBef>
                <a:spcPct val="0"/>
              </a:spcBef>
              <a:spcAft>
                <a:spcPct val="0"/>
              </a:spcAft>
              <a:tabLst>
                <a:tab pos="1836738" algn="l"/>
              </a:tabLst>
              <a:defRPr>
                <a:solidFill>
                  <a:schemeClr val="tx1"/>
                </a:solidFill>
                <a:latin typeface="Arial" panose="020B0604020202020204" pitchFamily="34" charset="0"/>
              </a:defRPr>
            </a:lvl3pPr>
            <a:lvl4pPr eaLnBrk="0" fontAlgn="base" hangingPunct="0">
              <a:spcBef>
                <a:spcPct val="0"/>
              </a:spcBef>
              <a:spcAft>
                <a:spcPct val="0"/>
              </a:spcAft>
              <a:tabLst>
                <a:tab pos="1836738" algn="l"/>
              </a:tabLst>
              <a:defRPr>
                <a:solidFill>
                  <a:schemeClr val="tx1"/>
                </a:solidFill>
                <a:latin typeface="Arial" panose="020B0604020202020204" pitchFamily="34" charset="0"/>
              </a:defRPr>
            </a:lvl4pPr>
            <a:lvl5pPr eaLnBrk="0" fontAlgn="base" hangingPunct="0">
              <a:spcBef>
                <a:spcPct val="0"/>
              </a:spcBef>
              <a:spcAft>
                <a:spcPct val="0"/>
              </a:spcAft>
              <a:tabLst>
                <a:tab pos="1836738" algn="l"/>
              </a:tabLst>
              <a:defRPr>
                <a:solidFill>
                  <a:schemeClr val="tx1"/>
                </a:solidFill>
                <a:latin typeface="Arial" panose="020B0604020202020204" pitchFamily="34" charset="0"/>
              </a:defRPr>
            </a:lvl5pPr>
            <a:lvl6pPr eaLnBrk="0" fontAlgn="base" hangingPunct="0">
              <a:spcBef>
                <a:spcPct val="0"/>
              </a:spcBef>
              <a:spcAft>
                <a:spcPct val="0"/>
              </a:spcAft>
              <a:tabLst>
                <a:tab pos="1836738" algn="l"/>
              </a:tabLst>
              <a:defRPr>
                <a:solidFill>
                  <a:schemeClr val="tx1"/>
                </a:solidFill>
                <a:latin typeface="Arial" panose="020B0604020202020204" pitchFamily="34" charset="0"/>
              </a:defRPr>
            </a:lvl6pPr>
            <a:lvl7pPr eaLnBrk="0" fontAlgn="base" hangingPunct="0">
              <a:spcBef>
                <a:spcPct val="0"/>
              </a:spcBef>
              <a:spcAft>
                <a:spcPct val="0"/>
              </a:spcAft>
              <a:tabLst>
                <a:tab pos="1836738" algn="l"/>
              </a:tabLst>
              <a:defRPr>
                <a:solidFill>
                  <a:schemeClr val="tx1"/>
                </a:solidFill>
                <a:latin typeface="Arial" panose="020B0604020202020204" pitchFamily="34" charset="0"/>
              </a:defRPr>
            </a:lvl7pPr>
            <a:lvl8pPr eaLnBrk="0" fontAlgn="base" hangingPunct="0">
              <a:spcBef>
                <a:spcPct val="0"/>
              </a:spcBef>
              <a:spcAft>
                <a:spcPct val="0"/>
              </a:spcAft>
              <a:tabLst>
                <a:tab pos="1836738" algn="l"/>
              </a:tabLst>
              <a:defRPr>
                <a:solidFill>
                  <a:schemeClr val="tx1"/>
                </a:solidFill>
                <a:latin typeface="Arial" panose="020B0604020202020204" pitchFamily="34" charset="0"/>
              </a:defRPr>
            </a:lvl8pPr>
            <a:lvl9pPr eaLnBrk="0" fontAlgn="base" hangingPunct="0">
              <a:spcBef>
                <a:spcPct val="0"/>
              </a:spcBef>
              <a:spcAft>
                <a:spcPct val="0"/>
              </a:spcAft>
              <a:tabLst>
                <a:tab pos="1836738"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13.Cash Flow Forecast the First 12 Months.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Here is a simplified cash flow forecast for the year, assuming startup funding of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25,000: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3">
            <a:extLst>
              <a:ext uri="{FF2B5EF4-FFF2-40B4-BE49-F238E27FC236}">
                <a16:creationId xmlns:a16="http://schemas.microsoft.com/office/drawing/2014/main" id="{02679E8D-3E2B-7991-5A62-A41A2124566B}"/>
              </a:ext>
            </a:extLst>
          </p:cNvPr>
          <p:cNvSpPr>
            <a:spLocks noChangeArrowheads="1"/>
          </p:cNvSpPr>
          <p:nvPr/>
        </p:nvSpPr>
        <p:spPr bwMode="auto">
          <a:xfrm rot="10800000" flipV="1">
            <a:off x="182880" y="5014685"/>
            <a:ext cx="2723605" cy="1723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1836738" algn="l"/>
              </a:tabLst>
              <a:defRPr>
                <a:solidFill>
                  <a:schemeClr val="tx1"/>
                </a:solidFill>
                <a:latin typeface="Arial" panose="020B0604020202020204" pitchFamily="34" charset="0"/>
              </a:defRPr>
            </a:lvl1pPr>
            <a:lvl2pPr eaLnBrk="0" fontAlgn="base" hangingPunct="0">
              <a:spcBef>
                <a:spcPct val="0"/>
              </a:spcBef>
              <a:spcAft>
                <a:spcPct val="0"/>
              </a:spcAft>
              <a:tabLst>
                <a:tab pos="1836738" algn="l"/>
              </a:tabLst>
              <a:defRPr>
                <a:solidFill>
                  <a:schemeClr val="tx1"/>
                </a:solidFill>
                <a:latin typeface="Arial" panose="020B0604020202020204" pitchFamily="34" charset="0"/>
              </a:defRPr>
            </a:lvl2pPr>
            <a:lvl3pPr eaLnBrk="0" fontAlgn="base" hangingPunct="0">
              <a:spcBef>
                <a:spcPct val="0"/>
              </a:spcBef>
              <a:spcAft>
                <a:spcPct val="0"/>
              </a:spcAft>
              <a:tabLst>
                <a:tab pos="1836738" algn="l"/>
              </a:tabLst>
              <a:defRPr>
                <a:solidFill>
                  <a:schemeClr val="tx1"/>
                </a:solidFill>
                <a:latin typeface="Arial" panose="020B0604020202020204" pitchFamily="34" charset="0"/>
              </a:defRPr>
            </a:lvl3pPr>
            <a:lvl4pPr eaLnBrk="0" fontAlgn="base" hangingPunct="0">
              <a:spcBef>
                <a:spcPct val="0"/>
              </a:spcBef>
              <a:spcAft>
                <a:spcPct val="0"/>
              </a:spcAft>
              <a:tabLst>
                <a:tab pos="1836738" algn="l"/>
              </a:tabLst>
              <a:defRPr>
                <a:solidFill>
                  <a:schemeClr val="tx1"/>
                </a:solidFill>
                <a:latin typeface="Arial" panose="020B0604020202020204" pitchFamily="34" charset="0"/>
              </a:defRPr>
            </a:lvl4pPr>
            <a:lvl5pPr eaLnBrk="0" fontAlgn="base" hangingPunct="0">
              <a:spcBef>
                <a:spcPct val="0"/>
              </a:spcBef>
              <a:spcAft>
                <a:spcPct val="0"/>
              </a:spcAft>
              <a:tabLst>
                <a:tab pos="1836738" algn="l"/>
              </a:tabLst>
              <a:defRPr>
                <a:solidFill>
                  <a:schemeClr val="tx1"/>
                </a:solidFill>
                <a:latin typeface="Arial" panose="020B0604020202020204" pitchFamily="34" charset="0"/>
              </a:defRPr>
            </a:lvl5pPr>
            <a:lvl6pPr eaLnBrk="0" fontAlgn="base" hangingPunct="0">
              <a:spcBef>
                <a:spcPct val="0"/>
              </a:spcBef>
              <a:spcAft>
                <a:spcPct val="0"/>
              </a:spcAft>
              <a:tabLst>
                <a:tab pos="1836738" algn="l"/>
              </a:tabLst>
              <a:defRPr>
                <a:solidFill>
                  <a:schemeClr val="tx1"/>
                </a:solidFill>
                <a:latin typeface="Arial" panose="020B0604020202020204" pitchFamily="34" charset="0"/>
              </a:defRPr>
            </a:lvl6pPr>
            <a:lvl7pPr eaLnBrk="0" fontAlgn="base" hangingPunct="0">
              <a:spcBef>
                <a:spcPct val="0"/>
              </a:spcBef>
              <a:spcAft>
                <a:spcPct val="0"/>
              </a:spcAft>
              <a:tabLst>
                <a:tab pos="1836738" algn="l"/>
              </a:tabLst>
              <a:defRPr>
                <a:solidFill>
                  <a:schemeClr val="tx1"/>
                </a:solidFill>
                <a:latin typeface="Arial" panose="020B0604020202020204" pitchFamily="34" charset="0"/>
              </a:defRPr>
            </a:lvl7pPr>
            <a:lvl8pPr eaLnBrk="0" fontAlgn="base" hangingPunct="0">
              <a:spcBef>
                <a:spcPct val="0"/>
              </a:spcBef>
              <a:spcAft>
                <a:spcPct val="0"/>
              </a:spcAft>
              <a:tabLst>
                <a:tab pos="1836738" algn="l"/>
              </a:tabLst>
              <a:defRPr>
                <a:solidFill>
                  <a:schemeClr val="tx1"/>
                </a:solidFill>
                <a:latin typeface="Arial" panose="020B0604020202020204" pitchFamily="34" charset="0"/>
              </a:defRPr>
            </a:lvl8pPr>
            <a:lvl9pPr eaLnBrk="0" fontAlgn="base" hangingPunct="0">
              <a:spcBef>
                <a:spcPct val="0"/>
              </a:spcBef>
              <a:spcAft>
                <a:spcPct val="0"/>
              </a:spcAft>
              <a:tabLst>
                <a:tab pos="1836738"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Total Revenue: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60,000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Total Expenses: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48,000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Net Cash Flow: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12,000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Startup Funding Allocation:</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Rent and Equipment: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10,000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Marketing and Staffing: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10,000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Miscellaneous (Supplies, Insurance): </a:t>
            </a:r>
            <a:r>
              <a:rPr kumimoji="0" lang="en-GB" altLang="en-US" sz="11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5,000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836738"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13" name="Object 12">
            <a:extLst>
              <a:ext uri="{FF2B5EF4-FFF2-40B4-BE49-F238E27FC236}">
                <a16:creationId xmlns:a16="http://schemas.microsoft.com/office/drawing/2014/main" id="{E7ADE301-A767-77C7-5CCF-0F84184C68B7}"/>
              </a:ext>
            </a:extLst>
          </p:cNvPr>
          <p:cNvGraphicFramePr>
            <a:graphicFrameLocks noChangeAspect="1"/>
          </p:cNvGraphicFramePr>
          <p:nvPr>
            <p:extLst>
              <p:ext uri="{D42A27DB-BD31-4B8C-83A1-F6EECF244321}">
                <p14:modId xmlns:p14="http://schemas.microsoft.com/office/powerpoint/2010/main" val="1533161131"/>
              </p:ext>
            </p:extLst>
          </p:nvPr>
        </p:nvGraphicFramePr>
        <p:xfrm>
          <a:off x="92074" y="1195251"/>
          <a:ext cx="6946765" cy="3180806"/>
        </p:xfrm>
        <a:graphic>
          <a:graphicData uri="http://schemas.openxmlformats.org/presentationml/2006/ole">
            <mc:AlternateContent xmlns:mc="http://schemas.openxmlformats.org/markup-compatibility/2006">
              <mc:Choice xmlns:v="urn:schemas-microsoft-com:vml" Requires="v">
                <p:oleObj name="Worksheet" r:id="rId2" imgW="3844020" imgH="2370487" progId="Excel.Sheet.12">
                  <p:embed/>
                </p:oleObj>
              </mc:Choice>
              <mc:Fallback>
                <p:oleObj name="Worksheet" r:id="rId2" imgW="3844020" imgH="2370487" progId="Excel.Sheet.12">
                  <p:embed/>
                  <p:pic>
                    <p:nvPicPr>
                      <p:cNvPr id="0" name=""/>
                      <p:cNvPicPr/>
                      <p:nvPr/>
                    </p:nvPicPr>
                    <p:blipFill>
                      <a:blip r:embed="rId3"/>
                      <a:stretch>
                        <a:fillRect/>
                      </a:stretch>
                    </p:blipFill>
                    <p:spPr>
                      <a:xfrm>
                        <a:off x="92074" y="1195251"/>
                        <a:ext cx="6946765" cy="3180806"/>
                      </a:xfrm>
                      <a:prstGeom prst="rect">
                        <a:avLst/>
                      </a:prstGeom>
                    </p:spPr>
                  </p:pic>
                </p:oleObj>
              </mc:Fallback>
            </mc:AlternateContent>
          </a:graphicData>
        </a:graphic>
      </p:graphicFrame>
    </p:spTree>
    <p:extLst>
      <p:ext uri="{BB962C8B-B14F-4D97-AF65-F5344CB8AC3E}">
        <p14:creationId xmlns:p14="http://schemas.microsoft.com/office/powerpoint/2010/main" val="1613947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0FABA75-9830-B34B-0800-0AB12C9BC8AB}"/>
              </a:ext>
            </a:extLst>
          </p:cNvPr>
          <p:cNvSpPr txBox="1"/>
          <p:nvPr/>
        </p:nvSpPr>
        <p:spPr>
          <a:xfrm rot="10800000" flipV="1">
            <a:off x="52251" y="899899"/>
            <a:ext cx="12089675" cy="3694088"/>
          </a:xfrm>
          <a:prstGeom prst="rect">
            <a:avLst/>
          </a:prstGeom>
          <a:noFill/>
        </p:spPr>
        <p:txBody>
          <a:bodyPr wrap="square">
            <a:spAutoFit/>
          </a:bodyPr>
          <a:lstStyle/>
          <a:p>
            <a:pPr>
              <a:lnSpc>
                <a:spcPct val="107000"/>
              </a:lnSpc>
              <a:spcAft>
                <a:spcPts val="800"/>
              </a:spcAft>
              <a:buNone/>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14.Conclusion.</a:t>
            </a:r>
          </a:p>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At the end of the plan for business demonstrates a definitive and pragmatic opportunity for success in the SME sector. The organisation is positioned to succeed within a highly competitive marketplace by offering innovative products and services, targeting a specialised niche, and employing strategic marketing methods. The £25,000 cash will provide the business with the necessary capital to commence operations, acquire essential tools, and execute its initial phase of activities.</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Luxury Nails</a:t>
            </a:r>
            <a:r>
              <a:rPr lang="en-GB" sz="1100" dirty="0">
                <a:effectLst/>
                <a:latin typeface="Arial" panose="020B0604020202020204" pitchFamily="34" charset="0"/>
                <a:ea typeface="Times New Roman" panose="02020603050405020304" pitchFamily="18" charset="0"/>
                <a:cs typeface="Arial" panose="020B0604020202020204" pitchFamily="34" charset="0"/>
              </a:rPr>
              <a:t> may achieve consistent profitability, expand its marketplace share, and provide long-term value to investors by implementing a clear managerial structure, prioritising customer satisfaction, and committing to growth and sustainability. This strategy demonstrates the strategic foresight and prudent financial management essential for maintaining profitability and competitiveness in the future. </a:t>
            </a:r>
            <a:r>
              <a:rPr lang="en-GB" sz="1100" dirty="0">
                <a:effectLst/>
                <a:latin typeface="Arial" panose="020B0604020202020204" pitchFamily="34" charset="0"/>
                <a:ea typeface="Aptos" panose="020B0004020202020204" pitchFamily="34" charset="0"/>
                <a:cs typeface="Arial" panose="020B0604020202020204" pitchFamily="34" charset="0"/>
              </a:rPr>
              <a:t>Luxury nails aim to provide premium nail care services with a focus on sustainability. With strong management, innovative services, and sound financial planning, the business is poised for success. </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Call to Action:</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Join us in bringing this vision to life!</a:t>
            </a: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This business plan outlines a comprehensive strategy for establishing a successful nail salon, focusing on quality strategy for establishing a successful nail salon. Focusing on quality services, effective marketing, and sound financial management. By leveraging the strengths of the business and addressing potential weaknesses, Elegance nails is a poised to become a leading nail care in the local market.</a:t>
            </a:r>
          </a:p>
          <a:p>
            <a:pPr>
              <a:lnSpc>
                <a:spcPct val="107000"/>
              </a:lnSpc>
              <a:spcAft>
                <a:spcPts val="800"/>
              </a:spcAft>
              <a:tabLst>
                <a:tab pos="1837055" algn="l"/>
              </a:tabLs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138571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D83A36-3C99-1441-2BDA-7DE53E489FC7}"/>
              </a:ext>
            </a:extLst>
          </p:cNvPr>
          <p:cNvSpPr txBox="1"/>
          <p:nvPr/>
        </p:nvSpPr>
        <p:spPr>
          <a:xfrm>
            <a:off x="0" y="0"/>
            <a:ext cx="10130246" cy="6468694"/>
          </a:xfrm>
          <a:prstGeom prst="rect">
            <a:avLst/>
          </a:prstGeom>
          <a:noFill/>
        </p:spPr>
        <p:txBody>
          <a:bodyPr wrap="square">
            <a:spAutoFit/>
          </a:bodyPr>
          <a:lstStyle/>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tabLst>
                <a:tab pos="1837055" algn="l"/>
              </a:tabLst>
            </a:pPr>
            <a:r>
              <a:rPr lang="en-GB" sz="1100" dirty="0">
                <a:effectLst/>
                <a:latin typeface="Arial" panose="020B0604020202020204" pitchFamily="34" charset="0"/>
                <a:ea typeface="Aptos" panose="020B0004020202020204" pitchFamily="34" charset="0"/>
                <a:cs typeface="Arial" panose="020B0604020202020204" pitchFamily="34" charset="0"/>
              </a:rPr>
              <a:t>15.Reference</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Barringer, B. R., &amp; Ireland, R. D. (2022).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Cohen, W. A. (2006).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Dalgic, T., &amp; Unal, S. (2018). </a:t>
            </a:r>
            <a:r>
              <a:rPr lang="en-GB" sz="1100" i="1" dirty="0">
                <a:effectLst/>
                <a:latin typeface="Arial" panose="020B0604020202020204" pitchFamily="34" charset="0"/>
                <a:ea typeface="Times New Roman" panose="02020603050405020304" pitchFamily="18" charset="0"/>
                <a:cs typeface="Arial" panose="020B0604020202020204" pitchFamily="34" charset="0"/>
              </a:rPr>
              <a:t>Utilizing Consumer Psychology in Business Strategy.</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dirty="0" err="1">
                <a:effectLst/>
                <a:latin typeface="Arial" panose="020B0604020202020204" pitchFamily="34" charset="0"/>
                <a:ea typeface="Times New Roman" panose="02020603050405020304" pitchFamily="18" charset="0"/>
                <a:cs typeface="Arial" panose="020B0604020202020204" pitchFamily="34" charset="0"/>
              </a:rPr>
              <a:t>Dojobusiness</a:t>
            </a:r>
            <a:r>
              <a:rPr lang="en-GB" sz="1100" dirty="0">
                <a:effectLst/>
                <a:latin typeface="Arial" panose="020B0604020202020204" pitchFamily="34" charset="0"/>
                <a:ea typeface="Times New Roman" panose="02020603050405020304" pitchFamily="18" charset="0"/>
                <a:cs typeface="Arial" panose="020B0604020202020204" pitchFamily="34" charset="0"/>
              </a:rPr>
              <a:t>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Customer segmentation for a nail artist services (examples)</a:t>
            </a:r>
            <a:r>
              <a:rPr lang="en-GB" sz="1100" dirty="0">
                <a:effectLst/>
                <a:latin typeface="Arial" panose="020B0604020202020204" pitchFamily="34" charset="0"/>
                <a:ea typeface="Times New Roman" panose="02020603050405020304" pitchFamily="18" charset="0"/>
                <a:cs typeface="Arial" panose="020B0604020202020204" pitchFamily="34" charset="0"/>
              </a:rPr>
              <a:t>.</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Ferreira, J., Mueller, J., &amp; Papa, A. (2020).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Goodwin, A. (2022). UK Economic Outlook | UK overview. </a:t>
            </a:r>
            <a:r>
              <a:rPr lang="en-GB" sz="1100" i="1" dirty="0">
                <a:effectLst/>
                <a:latin typeface="Arial" panose="020B0604020202020204" pitchFamily="34" charset="0"/>
                <a:ea typeface="Times New Roman" panose="02020603050405020304" pitchFamily="18" charset="0"/>
                <a:cs typeface="Arial" panose="020B0604020202020204" pitchFamily="34" charset="0"/>
              </a:rPr>
              <a:t>Economic Outlook (London. 1977)</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Jamil, G. L. (Ed.). (2018).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Helms, M. M., &amp; Nixon, J. (2010). Exploring SWOT analysis.</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Kotler, P. (2009). </a:t>
            </a:r>
            <a:r>
              <a:rPr lang="en-GB" sz="1100" i="1" dirty="0">
                <a:effectLst/>
                <a:latin typeface="Arial" panose="020B0604020202020204" pitchFamily="34" charset="0"/>
                <a:ea typeface="Times New Roman" panose="02020603050405020304" pitchFamily="18" charset="0"/>
                <a:cs typeface="Arial" panose="020B0604020202020204" pitchFamily="34" charset="0"/>
              </a:rPr>
              <a:t>Marketing management</a:t>
            </a:r>
            <a:r>
              <a:rPr lang="en-GB" sz="1100" dirty="0">
                <a:effectLst/>
                <a:latin typeface="Arial" panose="020B0604020202020204" pitchFamily="34" charset="0"/>
                <a:ea typeface="Times New Roman" panose="02020603050405020304" pitchFamily="18" charset="0"/>
                <a:cs typeface="Arial" panose="020B0604020202020204" pitchFamily="34" charset="0"/>
              </a:rPr>
              <a:t> (1st ed.).</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err="1">
                <a:effectLst/>
                <a:latin typeface="Arial" panose="020B0604020202020204" pitchFamily="34" charset="0"/>
                <a:ea typeface="Times New Roman" panose="02020603050405020304" pitchFamily="18" charset="0"/>
                <a:cs typeface="Arial" panose="020B0604020202020204" pitchFamily="34" charset="0"/>
              </a:rPr>
              <a:t>Kreafolk</a:t>
            </a:r>
            <a:r>
              <a:rPr lang="en-GB" sz="1100" dirty="0">
                <a:effectLst/>
                <a:latin typeface="Arial" panose="020B0604020202020204" pitchFamily="34" charset="0"/>
                <a:ea typeface="Times New Roman" panose="02020603050405020304" pitchFamily="18" charset="0"/>
                <a:cs typeface="Arial" panose="020B0604020202020204" pitchFamily="34" charset="0"/>
              </a:rPr>
              <a:t>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Nail Salon Target Audience &amp; Customer: Analysis &amp; Insights</a:t>
            </a:r>
            <a:r>
              <a:rPr lang="en-GB" sz="1100" dirty="0">
                <a:effectLst/>
                <a:latin typeface="Arial" panose="020B0604020202020204" pitchFamily="34" charset="0"/>
                <a:ea typeface="Times New Roman" panose="02020603050405020304" pitchFamily="18" charset="0"/>
                <a:cs typeface="Arial" panose="020B0604020202020204" pitchFamily="34" charset="0"/>
              </a:rPr>
              <a:t>. Jamil, G. L. (Ed.). (2018).</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Kotler, P. &amp; Keller, K. L., 2016. </a:t>
            </a:r>
            <a:r>
              <a:rPr lang="en-GB" sz="1100" i="1" dirty="0">
                <a:effectLst/>
                <a:latin typeface="Arial" panose="020B0604020202020204" pitchFamily="34" charset="0"/>
                <a:ea typeface="Aptos" panose="020B0004020202020204" pitchFamily="34" charset="0"/>
                <a:cs typeface="Arial" panose="020B0604020202020204" pitchFamily="34" charset="0"/>
              </a:rPr>
              <a:t>Marketing management</a:t>
            </a:r>
            <a:r>
              <a:rPr lang="en-GB" sz="1100" dirty="0">
                <a:effectLst/>
                <a:latin typeface="Arial" panose="020B0604020202020204" pitchFamily="34" charset="0"/>
                <a:ea typeface="Aptos" panose="020B0004020202020204" pitchFamily="34" charset="0"/>
                <a:cs typeface="Arial" panose="020B0604020202020204" pitchFamily="34" charset="0"/>
              </a:rPr>
              <a:t>. Pearson Education.</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LBTA (2025). </a:t>
            </a:r>
            <a:r>
              <a:rPr lang="en-GB" sz="1100" i="1" dirty="0">
                <a:effectLst/>
                <a:latin typeface="Arial" panose="020B0604020202020204" pitchFamily="34" charset="0"/>
                <a:ea typeface="Aptos" panose="020B0004020202020204" pitchFamily="34" charset="0"/>
                <a:cs typeface="Arial" panose="020B0604020202020204" pitchFamily="34" charset="0"/>
              </a:rPr>
              <a:t>As a beauty therapist, how should you market yourself to older customers?</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err="1">
                <a:effectLst/>
                <a:latin typeface="Arial" panose="020B0604020202020204" pitchFamily="34" charset="0"/>
                <a:ea typeface="Times New Roman" panose="02020603050405020304" pitchFamily="18" charset="0"/>
                <a:cs typeface="Arial" panose="020B0604020202020204" pitchFamily="34" charset="0"/>
              </a:rPr>
              <a:t>Osum</a:t>
            </a:r>
            <a:r>
              <a:rPr lang="en-GB" sz="1100" dirty="0">
                <a:effectLst/>
                <a:latin typeface="Arial" panose="020B0604020202020204" pitchFamily="34" charset="0"/>
                <a:ea typeface="Times New Roman" panose="02020603050405020304" pitchFamily="18" charset="0"/>
                <a:cs typeface="Arial" panose="020B0604020202020204" pitchFamily="34" charset="0"/>
              </a:rPr>
              <a:t>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The Ultimate Guide to Nail Salon Target Market Research</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err="1">
                <a:effectLst/>
                <a:latin typeface="Arial" panose="020B0604020202020204" pitchFamily="34" charset="0"/>
                <a:ea typeface="Times New Roman" panose="02020603050405020304" pitchFamily="18" charset="0"/>
                <a:cs typeface="Arial" panose="020B0604020202020204" pitchFamily="34" charset="0"/>
              </a:rPr>
              <a:t>PlanBuildr</a:t>
            </a:r>
            <a:r>
              <a:rPr lang="en-GB" sz="1100" dirty="0">
                <a:effectLst/>
                <a:latin typeface="Arial" panose="020B0604020202020204" pitchFamily="34" charset="0"/>
                <a:ea typeface="Times New Roman" panose="02020603050405020304" pitchFamily="18" charset="0"/>
                <a:cs typeface="Arial" panose="020B0604020202020204" pitchFamily="34" charset="0"/>
              </a:rPr>
              <a:t>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Nail Salon Customer Analysis &amp; Example</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Pure Spa Direct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Who is the target market for nail salons?</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SNS Chairs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Marketing Plan for Nail Salon</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buNone/>
            </a:pPr>
            <a:r>
              <a:rPr lang="en-GB" sz="1100" dirty="0">
                <a:effectLst/>
                <a:latin typeface="Arial" panose="020B0604020202020204" pitchFamily="34" charset="0"/>
                <a:ea typeface="Times New Roman" panose="02020603050405020304" pitchFamily="18" charset="0"/>
              </a:rPr>
              <a:t>Porter, M. E., 1980. </a:t>
            </a:r>
            <a:r>
              <a:rPr lang="en-GB" sz="1100" i="1" dirty="0">
                <a:effectLst/>
                <a:latin typeface="Arial" panose="020B0604020202020204" pitchFamily="34" charset="0"/>
                <a:ea typeface="Times New Roman" panose="02020603050405020304" pitchFamily="18" charset="0"/>
              </a:rPr>
              <a:t>Competitive strategy: Techniques for analysing industries and competitors</a:t>
            </a:r>
            <a:r>
              <a:rPr lang="en-GB" sz="1100" dirty="0">
                <a:effectLst/>
                <a:latin typeface="Arial" panose="020B0604020202020204" pitchFamily="34" charset="0"/>
                <a:ea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a:p>
            <a:pPr>
              <a:lnSpc>
                <a:spcPct val="107000"/>
              </a:lnSpc>
              <a:spcAft>
                <a:spcPts val="800"/>
              </a:spcAft>
              <a:buNone/>
            </a:pPr>
            <a:r>
              <a:rPr lang="en-GB" sz="1100" dirty="0">
                <a:effectLst/>
                <a:latin typeface="Arial" panose="020B0604020202020204" pitchFamily="34" charset="0"/>
                <a:ea typeface="Aptos" panose="020B0004020202020204" pitchFamily="34" charset="0"/>
                <a:cs typeface="Arial" panose="020B0604020202020204" pitchFamily="34" charset="0"/>
              </a:rPr>
              <a:t>NS Chairs (2025). </a:t>
            </a:r>
            <a:r>
              <a:rPr lang="en-GB" sz="1100" i="1" dirty="0">
                <a:effectLst/>
                <a:latin typeface="Arial" panose="020B0604020202020204" pitchFamily="34" charset="0"/>
                <a:ea typeface="Aptos" panose="020B0004020202020204" pitchFamily="34" charset="0"/>
                <a:cs typeface="Arial" panose="020B0604020202020204" pitchFamily="34" charset="0"/>
              </a:rPr>
              <a:t>6 Ways to Improve Nail Salon Business You Should Know</a:t>
            </a:r>
            <a:r>
              <a:rPr lang="en-GB" sz="1100" dirty="0">
                <a:effectLst/>
                <a:latin typeface="Arial" panose="020B0604020202020204" pitchFamily="34" charset="0"/>
                <a:ea typeface="Aptos" panose="020B0004020202020204" pitchFamily="34" charset="0"/>
                <a:cs typeface="Arial" panose="020B0604020202020204" pitchFamily="34" charset="0"/>
              </a:rPr>
              <a:t>. </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buNone/>
            </a:pPr>
            <a:r>
              <a:rPr lang="en-GB" sz="1100" i="1" dirty="0">
                <a:effectLst/>
                <a:latin typeface="Arial" panose="020B0604020202020204" pitchFamily="34" charset="0"/>
                <a:ea typeface="Times New Roman" panose="02020603050405020304" pitchFamily="18" charset="0"/>
                <a:cs typeface="Arial" panose="020B0604020202020204" pitchFamily="34" charset="0"/>
              </a:rPr>
              <a:t>SMEs, Entrepreneurship and Innovation</a:t>
            </a:r>
            <a:r>
              <a:rPr lang="en-GB" sz="1100" dirty="0">
                <a:effectLst/>
                <a:latin typeface="Arial" panose="020B0604020202020204" pitchFamily="34" charset="0"/>
                <a:ea typeface="Times New Roman" panose="02020603050405020304" pitchFamily="18" charset="0"/>
                <a:cs typeface="Arial" panose="020B0604020202020204" pitchFamily="34" charset="0"/>
              </a:rPr>
              <a:t>. (2010). OECD Publishing.</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Wiley. </a:t>
            </a:r>
            <a:r>
              <a:rPr lang="en-GB" sz="1100" dirty="0" err="1">
                <a:effectLst/>
                <a:latin typeface="Arial" panose="020B0604020202020204" pitchFamily="34" charset="0"/>
                <a:ea typeface="Times New Roman" panose="02020603050405020304" pitchFamily="18" charset="0"/>
                <a:cs typeface="Arial" panose="020B0604020202020204" pitchFamily="34" charset="0"/>
              </a:rPr>
              <a:t>Gajdzik</a:t>
            </a:r>
            <a:r>
              <a:rPr lang="en-GB" sz="1100" dirty="0">
                <a:effectLst/>
                <a:latin typeface="Arial" panose="020B0604020202020204" pitchFamily="34" charset="0"/>
                <a:ea typeface="Times New Roman" panose="02020603050405020304" pitchFamily="18" charset="0"/>
                <a:cs typeface="Arial" panose="020B0604020202020204" pitchFamily="34" charset="0"/>
              </a:rPr>
              <a:t>, B., &amp; Wolniak, R. (2022). </a:t>
            </a:r>
            <a:endParaRPr lang="en-GB" sz="1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864230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erry Blossom 16x9">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5685062_TF03031002.potx" id="{562C7313-148E-4D26-BC9B-4C01450416D0}" vid="{FBFC670A-B5CB-4B3D-934E-64E4F024EFB8}"/>
    </a:ext>
  </a:extLst>
</a:theme>
</file>

<file path=ppt/theme/theme2.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Cherry blossom nature presentation (widescreen)</Template>
  <TotalTime>78</TotalTime>
  <Words>3141</Words>
  <Application>Microsoft Office PowerPoint</Application>
  <PresentationFormat>Widescreen</PresentationFormat>
  <Paragraphs>161</Paragraphs>
  <Slides>15</Slides>
  <Notes>11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2</vt:i4>
      </vt:variant>
      <vt:variant>
        <vt:lpstr>Slide Titles</vt:lpstr>
      </vt:variant>
      <vt:variant>
        <vt:i4>15</vt:i4>
      </vt:variant>
    </vt:vector>
  </HeadingPairs>
  <TitlesOfParts>
    <vt:vector size="22" baseType="lpstr">
      <vt:lpstr>Aptos</vt:lpstr>
      <vt:lpstr>Arial</vt:lpstr>
      <vt:lpstr>Cambria</vt:lpstr>
      <vt:lpstr>Times New Roman</vt:lpstr>
      <vt:lpstr>Cherry Blossom 16x9</vt:lpstr>
      <vt:lpstr>Worksheet</vt:lpstr>
      <vt:lpstr>Microsoft Excel Macro-Enabled Worksheet</vt:lpstr>
      <vt:lpstr>  Component 1- Module  BA (Hons)Business Management Entrepreneurship: Business Plan  Student Name: Tanya Georgieva Student Number:2028228 Lecturer Name: Vasilios Tavlaridis    </vt:lpstr>
      <vt:lpstr>Table of Contest. </vt:lpstr>
      <vt:lpstr>3.Introduction</vt:lpstr>
      <vt:lpstr>4.Main Body.</vt:lpstr>
      <vt:lpstr>5.Overview of the Business Idea </vt:lpstr>
      <vt:lpstr>6.Legal Format of the Startup Company.</vt:lpstr>
      <vt:lpstr>7.Management of the Company. </vt:lpstr>
      <vt:lpstr>8.SWOT Analysis. </vt:lpstr>
      <vt:lpstr>PowerPoint Presentation</vt:lpstr>
      <vt:lpstr>11.SMEs Management Small and Medium-sized Enterprises like Elegance nails require effective management to thrive. Key strategies include: . Strategic Planning. Regularly review business goals and adjust strategies as needed (Maylor,2010). . Innovative marketing, fallow social media and local adverting to reach a wider audience (SNS Chairs,2024). . Employee Development, investing in ongoing training for staff to maintain high service standards (Upmetrics,2025).     </vt:lpstr>
      <vt:lpstr>. Geographic Segmentation.  Location: Situate the salon in a busy shopping district with high foot traffic to attract a diverse clientele (SNS Chairs,2024). Urban vs. Rural: Focusing on urban areas where there is a higher demand for trendy and diverse nails services.  Behavioural Segmentation. Usage Rate: Target frequent users who visit salons regularly for maintenance and special occasions (PlanBuild,2024). Benefits Sough: Offer services that cater to different needs, such as relaxation, self-care or fashion statement (Dojobusiness,2024).  . Customer Segmentation. Young Professionals: Focusing on individuals aged 20-35 seeking stylish and durable nail services for work and social events.  Busy Working Women: Target women 25-45 who value convenience and relaxation, offering express services and spa treatments. Health-Conscious Clients: cater to individuals who prefer ec0-friendly and non-toxic products, emphasizing sustainable practices. Event Attendees: Offering special occasion services like custom nail art for weddings, proms or parties.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Kristiana Georgieva</dc:creator>
  <cp:lastModifiedBy>Kristiana Georgieva</cp:lastModifiedBy>
  <cp:revision>5</cp:revision>
  <dcterms:created xsi:type="dcterms:W3CDTF">2025-03-24T13:31:09Z</dcterms:created>
  <dcterms:modified xsi:type="dcterms:W3CDTF">2025-03-24T14:52:59Z</dcterms:modified>
</cp:coreProperties>
</file>