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2" r:id="rId5"/>
    <p:sldId id="260" r:id="rId6"/>
    <p:sldId id="259"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23055E2-1671-1907-BC9D-E7822FE56433}" name="Ikrah Tahir (2522236)" initials="I(" userId="S::2522236@student.uwtsd.ac.uk::dd16ec1e-6fc1-4193-9c3b-98e52e987106"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CEC5C1-08D4-0EC5-EB99-14D8FB81BCBF}" v="2" dt="2026-06-23T12:30:25.167"/>
    <p1510:client id="{E7056123-3C81-6E78-2EBA-C41D32F09152}" v="30" dt="2026-06-23T21:05:02.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 Id="rId14"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krah Tahir (2522236)" userId="S::2522236@student.uwtsd.ac.uk::dd16ec1e-6fc1-4193-9c3b-98e52e987106" providerId="AD" clId="Web-{E7056123-3C81-6E78-2EBA-C41D32F09152}"/>
    <pc:docChg chg="addSld delSld modSld">
      <pc:chgData name="Ikrah Tahir (2522236)" userId="S::2522236@student.uwtsd.ac.uk::dd16ec1e-6fc1-4193-9c3b-98e52e987106" providerId="AD" clId="Web-{E7056123-3C81-6E78-2EBA-C41D32F09152}" dt="2026-06-23T21:05:02.686" v="29" actId="1076"/>
      <pc:docMkLst>
        <pc:docMk/>
      </pc:docMkLst>
      <pc:sldChg chg="modSp">
        <pc:chgData name="Ikrah Tahir (2522236)" userId="S::2522236@student.uwtsd.ac.uk::dd16ec1e-6fc1-4193-9c3b-98e52e987106" providerId="AD" clId="Web-{E7056123-3C81-6E78-2EBA-C41D32F09152}" dt="2026-06-23T21:03:41.680" v="17" actId="1076"/>
        <pc:sldMkLst>
          <pc:docMk/>
          <pc:sldMk cId="2016684383" sldId="257"/>
        </pc:sldMkLst>
        <pc:spChg chg="mod">
          <ac:chgData name="Ikrah Tahir (2522236)" userId="S::2522236@student.uwtsd.ac.uk::dd16ec1e-6fc1-4193-9c3b-98e52e987106" providerId="AD" clId="Web-{E7056123-3C81-6E78-2EBA-C41D32F09152}" dt="2026-06-23T21:03:41.680" v="17" actId="1076"/>
          <ac:spMkLst>
            <pc:docMk/>
            <pc:sldMk cId="2016684383" sldId="257"/>
            <ac:spMk id="2" creationId="{159F4FB4-9578-2011-72BB-3F7BCB44FF9C}"/>
          </ac:spMkLst>
        </pc:spChg>
      </pc:sldChg>
      <pc:sldChg chg="addSp modSp">
        <pc:chgData name="Ikrah Tahir (2522236)" userId="S::2522236@student.uwtsd.ac.uk::dd16ec1e-6fc1-4193-9c3b-98e52e987106" providerId="AD" clId="Web-{E7056123-3C81-6E78-2EBA-C41D32F09152}" dt="2026-06-23T21:05:02.686" v="29" actId="1076"/>
        <pc:sldMkLst>
          <pc:docMk/>
          <pc:sldMk cId="551808112" sldId="258"/>
        </pc:sldMkLst>
        <pc:spChg chg="mod">
          <ac:chgData name="Ikrah Tahir (2522236)" userId="S::2522236@student.uwtsd.ac.uk::dd16ec1e-6fc1-4193-9c3b-98e52e987106" providerId="AD" clId="Web-{E7056123-3C81-6E78-2EBA-C41D32F09152}" dt="2026-06-23T21:04:26.105" v="21" actId="20577"/>
          <ac:spMkLst>
            <pc:docMk/>
            <pc:sldMk cId="551808112" sldId="258"/>
            <ac:spMk id="3" creationId="{0EAC75CC-324C-0CFD-658A-49036FB28F9A}"/>
          </ac:spMkLst>
        </pc:spChg>
        <pc:spChg chg="add mod">
          <ac:chgData name="Ikrah Tahir (2522236)" userId="S::2522236@student.uwtsd.ac.uk::dd16ec1e-6fc1-4193-9c3b-98e52e987106" providerId="AD" clId="Web-{E7056123-3C81-6E78-2EBA-C41D32F09152}" dt="2026-06-23T21:05:02.686" v="29" actId="1076"/>
          <ac:spMkLst>
            <pc:docMk/>
            <pc:sldMk cId="551808112" sldId="258"/>
            <ac:spMk id="5" creationId="{35201C98-1D67-7568-5896-46D8E5DC5474}"/>
          </ac:spMkLst>
        </pc:spChg>
      </pc:sldChg>
      <pc:sldChg chg="del">
        <pc:chgData name="Ikrah Tahir (2522236)" userId="S::2522236@student.uwtsd.ac.uk::dd16ec1e-6fc1-4193-9c3b-98e52e987106" providerId="AD" clId="Web-{E7056123-3C81-6E78-2EBA-C41D32F09152}" dt="2026-06-23T21:00:49.479" v="1"/>
        <pc:sldMkLst>
          <pc:docMk/>
          <pc:sldMk cId="2522614406" sldId="261"/>
        </pc:sldMkLst>
      </pc:sldChg>
      <pc:sldChg chg="addSp delSp modSp new mod setBg">
        <pc:chgData name="Ikrah Tahir (2522236)" userId="S::2522236@student.uwtsd.ac.uk::dd16ec1e-6fc1-4193-9c3b-98e52e987106" providerId="AD" clId="Web-{E7056123-3C81-6E78-2EBA-C41D32F09152}" dt="2026-06-23T21:03:10.896" v="15" actId="20577"/>
        <pc:sldMkLst>
          <pc:docMk/>
          <pc:sldMk cId="2664223946" sldId="262"/>
        </pc:sldMkLst>
        <pc:spChg chg="del">
          <ac:chgData name="Ikrah Tahir (2522236)" userId="S::2522236@student.uwtsd.ac.uk::dd16ec1e-6fc1-4193-9c3b-98e52e987106" providerId="AD" clId="Web-{E7056123-3C81-6E78-2EBA-C41D32F09152}" dt="2026-06-23T21:01:18.544" v="7"/>
          <ac:spMkLst>
            <pc:docMk/>
            <pc:sldMk cId="2664223946" sldId="262"/>
            <ac:spMk id="2" creationId="{98ECBFA8-1CBF-14F5-C2E6-C2F716FF6431}"/>
          </ac:spMkLst>
        </pc:spChg>
        <pc:spChg chg="mod ord">
          <ac:chgData name="Ikrah Tahir (2522236)" userId="S::2522236@student.uwtsd.ac.uk::dd16ec1e-6fc1-4193-9c3b-98e52e987106" providerId="AD" clId="Web-{E7056123-3C81-6E78-2EBA-C41D32F09152}" dt="2026-06-23T21:03:10.896" v="15" actId="20577"/>
          <ac:spMkLst>
            <pc:docMk/>
            <pc:sldMk cId="2664223946" sldId="262"/>
            <ac:spMk id="3" creationId="{C6B3B885-D62B-62CE-7110-C7808F39705E}"/>
          </ac:spMkLst>
        </pc:spChg>
        <pc:spChg chg="add">
          <ac:chgData name="Ikrah Tahir (2522236)" userId="S::2522236@student.uwtsd.ac.uk::dd16ec1e-6fc1-4193-9c3b-98e52e987106" providerId="AD" clId="Web-{E7056123-3C81-6E78-2EBA-C41D32F09152}" dt="2026-06-23T21:03:03.958" v="14"/>
          <ac:spMkLst>
            <pc:docMk/>
            <pc:sldMk cId="2664223946" sldId="262"/>
            <ac:spMk id="9" creationId="{B9403C7F-76AE-4587-92A2-D4E41EBE68BD}"/>
          </ac:spMkLst>
        </pc:spChg>
        <pc:grpChg chg="add">
          <ac:chgData name="Ikrah Tahir (2522236)" userId="S::2522236@student.uwtsd.ac.uk::dd16ec1e-6fc1-4193-9c3b-98e52e987106" providerId="AD" clId="Web-{E7056123-3C81-6E78-2EBA-C41D32F09152}" dt="2026-06-23T21:03:03.958" v="14"/>
          <ac:grpSpMkLst>
            <pc:docMk/>
            <pc:sldMk cId="2664223946" sldId="262"/>
            <ac:grpSpMk id="11" creationId="{D6C71778-3DDA-4748-AEBB-2A4B75016325}"/>
          </ac:grpSpMkLst>
        </pc:grpChg>
        <pc:picChg chg="add mod">
          <ac:chgData name="Ikrah Tahir (2522236)" userId="S::2522236@student.uwtsd.ac.uk::dd16ec1e-6fc1-4193-9c3b-98e52e987106" providerId="AD" clId="Web-{E7056123-3C81-6E78-2EBA-C41D32F09152}" dt="2026-06-23T21:03:03.958" v="14"/>
          <ac:picMkLst>
            <pc:docMk/>
            <pc:sldMk cId="2664223946" sldId="262"/>
            <ac:picMk id="4" creationId="{E2C22496-B600-C054-D8FC-2E14F948E83B}"/>
          </ac:picMkLst>
        </pc:picChg>
      </pc:sldChg>
    </pc:docChg>
  </pc:docChgLst>
  <pc:docChgLst>
    <pc:chgData name="Ikrah Tahir (2522236)" userId="S::2522236@student.uwtsd.ac.uk::dd16ec1e-6fc1-4193-9c3b-98e52e987106" providerId="AD" clId="Web-{96CEC5C1-08D4-0EC5-EB99-14D8FB81BCBF}"/>
    <pc:docChg chg="addSld delSld">
      <pc:chgData name="Ikrah Tahir (2522236)" userId="S::2522236@student.uwtsd.ac.uk::dd16ec1e-6fc1-4193-9c3b-98e52e987106" providerId="AD" clId="Web-{96CEC5C1-08D4-0EC5-EB99-14D8FB81BCBF}" dt="2026-06-23T12:30:25.167" v="1"/>
      <pc:docMkLst>
        <pc:docMk/>
      </pc:docMkLst>
      <pc:sldChg chg="new">
        <pc:chgData name="Ikrah Tahir (2522236)" userId="S::2522236@student.uwtsd.ac.uk::dd16ec1e-6fc1-4193-9c3b-98e52e987106" providerId="AD" clId="Web-{96CEC5C1-08D4-0EC5-EB99-14D8FB81BCBF}" dt="2026-06-23T12:30:25.167" v="1"/>
        <pc:sldMkLst>
          <pc:docMk/>
          <pc:sldMk cId="2522614406" sldId="261"/>
        </pc:sldMkLst>
      </pc:sldChg>
      <pc:sldChg chg="del">
        <pc:chgData name="Ikrah Tahir (2522236)" userId="S::2522236@student.uwtsd.ac.uk::dd16ec1e-6fc1-4193-9c3b-98e52e987106" providerId="AD" clId="Web-{96CEC5C1-08D4-0EC5-EB99-14D8FB81BCBF}" dt="2026-06-23T12:30:17.604" v="0"/>
        <pc:sldMkLst>
          <pc:docMk/>
          <pc:sldMk cId="2682952427"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117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1793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123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06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39798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295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69750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2216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51358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6/23/2026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30444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809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4503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1403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891477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0811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44658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9112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6/23/2026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8605031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ranborne.tech/how-microsoft-365-copilot-are-helping-care-homes-work-smarter"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42AF8852-8E16-4485-AC72-E2FA14CFF1D5}"/>
              </a:ext>
            </a:extLst>
          </p:cNvPr>
          <p:cNvPicPr>
            <a:picLocks noChangeAspect="1"/>
          </p:cNvPicPr>
          <p:nvPr/>
        </p:nvPicPr>
        <p:blipFill>
          <a:blip r:embed="rId2">
            <a:alphaModFix amt="60000"/>
          </a:blip>
          <a:srcRect t="15605" r="-2" b="-2"/>
          <a:stretch>
            <a:fillRect/>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fontScale="90000"/>
          </a:bodyPr>
          <a:lstStyle/>
          <a:p>
            <a:r>
              <a:rPr lang="en-GB" sz="5400">
                <a:solidFill>
                  <a:srgbClr val="FFFFFF"/>
                </a:solidFill>
              </a:rPr>
              <a:t>Digital Skills and Research Methods </a:t>
            </a:r>
            <a:r>
              <a:rPr lang="en-GB" sz="5400" err="1">
                <a:solidFill>
                  <a:srgbClr val="FFFFFF"/>
                </a:solidFill>
              </a:rPr>
              <a:t>CertHE</a:t>
            </a:r>
            <a:r>
              <a:rPr lang="en-GB" sz="5400">
                <a:solidFill>
                  <a:srgbClr val="FFFFFF"/>
                </a:solidFill>
              </a:rPr>
              <a:t> LCHS4007</a:t>
            </a:r>
            <a:endParaRPr lang="en-GB" sz="5400" err="1">
              <a:solidFill>
                <a:srgbClr val="FFFFFF"/>
              </a:solidFill>
            </a:endParaRPr>
          </a:p>
        </p:txBody>
      </p:sp>
      <p:sp>
        <p:nvSpPr>
          <p:cNvPr id="3" name="Subtitle 2"/>
          <p:cNvSpPr>
            <a:spLocks noGrp="1"/>
          </p:cNvSpPr>
          <p:nvPr>
            <p:ph type="subTitle" idx="1"/>
          </p:nvPr>
        </p:nvSpPr>
        <p:spPr>
          <a:xfrm>
            <a:off x="2301923" y="3793937"/>
            <a:ext cx="7588155" cy="1414091"/>
          </a:xfrm>
        </p:spPr>
        <p:txBody>
          <a:bodyPr>
            <a:normAutofit/>
          </a:bodyPr>
          <a:lstStyle/>
          <a:p>
            <a:r>
              <a:rPr lang="en-GB" sz="2200">
                <a:solidFill>
                  <a:srgbClr val="FFFFFF"/>
                </a:solidFill>
              </a:rPr>
              <a:t>Bianca Dodgen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35" name="Rectangle 34">
            <a:extLst>
              <a:ext uri="{FF2B5EF4-FFF2-40B4-BE49-F238E27FC236}">
                <a16:creationId xmlns:a16="http://schemas.microsoft.com/office/drawing/2014/main" id="{7E134C76-7FB4-4BB7-9322-DD8A4B179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36" name="Snip Single Corner Rectangle 17">
            <a:extLst>
              <a:ext uri="{FF2B5EF4-FFF2-40B4-BE49-F238E27FC236}">
                <a16:creationId xmlns:a16="http://schemas.microsoft.com/office/drawing/2014/main" id="{C0C57804-4F33-4D85-AA3E-DA0F214BB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9F4FB4-9578-2011-72BB-3F7BCB44FF9C}"/>
              </a:ext>
            </a:extLst>
          </p:cNvPr>
          <p:cNvSpPr>
            <a:spLocks noGrp="1"/>
          </p:cNvSpPr>
          <p:nvPr>
            <p:ph type="title"/>
          </p:nvPr>
        </p:nvSpPr>
        <p:spPr>
          <a:xfrm>
            <a:off x="633412" y="2006599"/>
            <a:ext cx="9678988" cy="3673474"/>
          </a:xfrm>
        </p:spPr>
        <p:txBody>
          <a:bodyPr vert="horz" lIns="91440" tIns="45720" rIns="91440" bIns="45720" rtlCol="0" anchor="b">
            <a:normAutofit/>
          </a:bodyPr>
          <a:lstStyle/>
          <a:p>
            <a:r>
              <a:rPr lang="en-US" sz="6000">
                <a:solidFill>
                  <a:schemeClr val="tx2"/>
                </a:solidFill>
              </a:rPr>
              <a:t>Ikrah Tahir 2522236</a:t>
            </a:r>
            <a:br>
              <a:rPr lang="en-US" sz="6000" dirty="0"/>
            </a:br>
            <a:br>
              <a:rPr lang="en-US" sz="6000" dirty="0"/>
            </a:br>
            <a:endParaRPr lang="en-US" sz="6000">
              <a:solidFill>
                <a:schemeClr val="tx2"/>
              </a:solidFill>
            </a:endParaRPr>
          </a:p>
        </p:txBody>
      </p:sp>
    </p:spTree>
    <p:extLst>
      <p:ext uri="{BB962C8B-B14F-4D97-AF65-F5344CB8AC3E}">
        <p14:creationId xmlns:p14="http://schemas.microsoft.com/office/powerpoint/2010/main" val="201668438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AC642-21AA-BCEA-0933-94794D9B3994}"/>
              </a:ext>
            </a:extLst>
          </p:cNvPr>
          <p:cNvSpPr>
            <a:spLocks noGrp="1"/>
          </p:cNvSpPr>
          <p:nvPr>
            <p:ph type="title"/>
          </p:nvPr>
        </p:nvSpPr>
        <p:spPr>
          <a:xfrm>
            <a:off x="6702340" y="116615"/>
            <a:ext cx="4205003" cy="1507067"/>
          </a:xfrm>
        </p:spPr>
        <p:txBody>
          <a:bodyPr>
            <a:normAutofit/>
          </a:bodyPr>
          <a:lstStyle/>
          <a:p>
            <a:r>
              <a:rPr lang="en-GB" sz="3200">
                <a:solidFill>
                  <a:srgbClr val="FFFFFF"/>
                </a:solidFill>
              </a:rPr>
              <a:t>Task 1</a:t>
            </a:r>
          </a:p>
        </p:txBody>
      </p:sp>
      <p:sp>
        <p:nvSpPr>
          <p:cNvPr id="3" name="Content Placeholder 2">
            <a:extLst>
              <a:ext uri="{FF2B5EF4-FFF2-40B4-BE49-F238E27FC236}">
                <a16:creationId xmlns:a16="http://schemas.microsoft.com/office/drawing/2014/main" id="{0EAC75CC-324C-0CFD-658A-49036FB28F9A}"/>
              </a:ext>
            </a:extLst>
          </p:cNvPr>
          <p:cNvSpPr>
            <a:spLocks noGrp="1"/>
          </p:cNvSpPr>
          <p:nvPr>
            <p:ph idx="1"/>
          </p:nvPr>
        </p:nvSpPr>
        <p:spPr>
          <a:xfrm>
            <a:off x="6095998" y="1620329"/>
            <a:ext cx="4819653" cy="3615267"/>
          </a:xfrm>
          <a:noFill/>
        </p:spPr>
        <p:txBody>
          <a:bodyPr>
            <a:normAutofit/>
          </a:bodyPr>
          <a:lstStyle/>
          <a:p>
            <a:pPr>
              <a:lnSpc>
                <a:spcPct val="90000"/>
              </a:lnSpc>
            </a:pPr>
            <a:endParaRPr lang="en-GB" sz="1400" dirty="0">
              <a:solidFill>
                <a:schemeClr val="bg1"/>
              </a:solidFill>
              <a:highlight>
                <a:srgbClr val="FFFFFF"/>
              </a:highlight>
              <a:latin typeface="Arial"/>
              <a:cs typeface="Arial"/>
            </a:endParaRPr>
          </a:p>
          <a:p>
            <a:pPr>
              <a:lnSpc>
                <a:spcPct val="90000"/>
              </a:lnSpc>
              <a:buClr>
                <a:srgbClr val="FFFFFF"/>
              </a:buClr>
            </a:pPr>
            <a:endParaRPr lang="en-GB" sz="1400">
              <a:solidFill>
                <a:srgbClr val="0F496F"/>
              </a:solidFill>
              <a:highlight>
                <a:srgbClr val="FFFFFF"/>
              </a:highlight>
              <a:latin typeface="Arial"/>
              <a:cs typeface="Arial"/>
            </a:endParaRPr>
          </a:p>
          <a:p>
            <a:pPr>
              <a:lnSpc>
                <a:spcPct val="90000"/>
              </a:lnSpc>
              <a:buClr>
                <a:srgbClr val="FFFFFF"/>
              </a:buClr>
            </a:pPr>
            <a:endParaRPr lang="en-GB" sz="1400">
              <a:solidFill>
                <a:srgbClr val="0F496F"/>
              </a:solidFill>
            </a:endParaRP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pic>
        <p:nvPicPr>
          <p:cNvPr id="4" name="Picture 3" descr="A group of people in blue scrubs&#10;&#10;AI-generated content may be incorrect.">
            <a:extLst>
              <a:ext uri="{FF2B5EF4-FFF2-40B4-BE49-F238E27FC236}">
                <a16:creationId xmlns:a16="http://schemas.microsoft.com/office/drawing/2014/main" id="{CB97F125-E893-18B5-0894-3B5AD48069CE}"/>
              </a:ext>
            </a:extLst>
          </p:cNvPr>
          <p:cNvPicPr>
            <a:picLocks noChangeAspect="1"/>
          </p:cNvPicPr>
          <p:nvPr/>
        </p:nvPicPr>
        <p:blipFill>
          <a:blip r:embed="rId2"/>
          <a:stretch>
            <a:fillRect/>
          </a:stretch>
        </p:blipFill>
        <p:spPr>
          <a:xfrm>
            <a:off x="504821" y="877018"/>
            <a:ext cx="5589565" cy="4198189"/>
          </a:xfrm>
          <a:prstGeom prst="rect">
            <a:avLst/>
          </a:prstGeom>
        </p:spPr>
      </p:pic>
      <p:sp>
        <p:nvSpPr>
          <p:cNvPr id="5" name="TextBox 4">
            <a:extLst>
              <a:ext uri="{FF2B5EF4-FFF2-40B4-BE49-F238E27FC236}">
                <a16:creationId xmlns:a16="http://schemas.microsoft.com/office/drawing/2014/main" id="{35201C98-1D67-7568-5896-46D8E5DC5474}"/>
              </a:ext>
            </a:extLst>
          </p:cNvPr>
          <p:cNvSpPr txBox="1"/>
          <p:nvPr/>
        </p:nvSpPr>
        <p:spPr>
          <a:xfrm>
            <a:off x="5987143" y="1846943"/>
            <a:ext cx="609600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GB" sz="1400" baseline="0">
                <a:highlight>
                  <a:srgbClr val="FFFFFF"/>
                </a:highlight>
                <a:latin typeface="Arial"/>
                <a:ea typeface="Arial"/>
                <a:cs typeface="Arial"/>
              </a:rPr>
              <a:t>Healthcare professionals strive to provide the best possible care, and Microsoft Office is a widely-used tool of choice that enables them to work productively, collaboratively and securely from anywhere, and on multiple devices. THIS (2026 </a:t>
            </a:r>
            <a:r>
              <a:rPr lang="en-GB" sz="1400">
                <a:latin typeface="Arial"/>
                <a:ea typeface="Arial"/>
                <a:cs typeface="Arial"/>
              </a:rPr>
              <a:t>​</a:t>
            </a:r>
          </a:p>
          <a:p>
            <a:pPr marL="228600" lvl="0" indent="-228600" rtl="0">
              <a:buFont typeface=""/>
              <a:buChar char="•"/>
            </a:pPr>
            <a:r>
              <a:rPr lang="en-GB" sz="1400" baseline="0">
                <a:highlight>
                  <a:srgbClr val="FFFFFF"/>
                </a:highlight>
                <a:latin typeface="Arial"/>
                <a:ea typeface="Arial"/>
                <a:cs typeface="Arial"/>
              </a:rPr>
              <a:t>As an innovative, collaborative NHS organisation providing digital and IT services to health and care providers in primary, secondary and third sectors across the UK, we know full well the benefits that Microsoft Office 365 can provide for healthcare professionals. THIS(2026</a:t>
            </a:r>
            <a:r>
              <a:rPr lang="en-GB" sz="1400">
                <a:latin typeface="Arial"/>
                <a:ea typeface="Arial"/>
                <a:cs typeface="Arial"/>
              </a:rPr>
              <a:t>​</a:t>
            </a:r>
          </a:p>
          <a:p>
            <a:pPr marL="228600" lvl="0" indent="-228600" rtl="0">
              <a:buFont typeface=""/>
              <a:buChar char="•"/>
            </a:pPr>
            <a:r>
              <a:rPr lang="en-GB" sz="1400" baseline="0">
                <a:highlight>
                  <a:srgbClr val="FFFFFF"/>
                </a:highlight>
                <a:latin typeface="Arial"/>
                <a:ea typeface="Arial"/>
                <a:cs typeface="Arial"/>
              </a:rPr>
              <a:t>It is one of  the tried and trusted digital healthcare solutions employed to maximum effect by every dedicated team of health informatics experts, who share the sector’s passion and values for providing the best possible care, insight and service for patients. THIS(2026)</a:t>
            </a:r>
            <a:r>
              <a:rPr lang="en-GB" sz="1400">
                <a:latin typeface="Arial"/>
                <a:ea typeface="Arial"/>
                <a:cs typeface="Arial"/>
              </a:rPr>
              <a:t>​</a:t>
            </a:r>
          </a:p>
          <a:p>
            <a:pPr marL="228600" lvl="0" indent="-228600" rtl="0">
              <a:buFont typeface=""/>
              <a:buChar char="•"/>
            </a:pPr>
            <a:r>
              <a:rPr lang="en-GB" sz="1400" baseline="0">
                <a:highlight>
                  <a:srgbClr val="FFFFFF"/>
                </a:highlight>
                <a:latin typeface="Arial"/>
                <a:ea typeface="Arial"/>
                <a:cs typeface="Arial"/>
              </a:rPr>
              <a:t>Picture-healthcare professionals(stock images)</a:t>
            </a:r>
          </a:p>
          <a:p>
            <a:pPr algn="ctr"/>
            <a:endParaRPr lang="en-GB"/>
          </a:p>
        </p:txBody>
      </p:sp>
    </p:spTree>
    <p:extLst>
      <p:ext uri="{BB962C8B-B14F-4D97-AF65-F5344CB8AC3E}">
        <p14:creationId xmlns:p14="http://schemas.microsoft.com/office/powerpoint/2010/main" val="55180811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usiness people in a meeting | Free stock photo - 413271">
            <a:extLst>
              <a:ext uri="{FF2B5EF4-FFF2-40B4-BE49-F238E27FC236}">
                <a16:creationId xmlns:a16="http://schemas.microsoft.com/office/drawing/2014/main" id="{E2C22496-B600-C054-D8FC-2E14F948E83B}"/>
              </a:ext>
            </a:extLst>
          </p:cNvPr>
          <p:cNvPicPr>
            <a:picLocks noChangeAspect="1"/>
          </p:cNvPicPr>
          <p:nvPr/>
        </p:nvPicPr>
        <p:blipFill>
          <a:blip r:embed="rId2"/>
          <a:srcRect l="24005" r="24930"/>
          <a:stretch>
            <a:fillRect/>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C6B3B885-D62B-62CE-7110-C7808F39705E}"/>
              </a:ext>
            </a:extLst>
          </p:cNvPr>
          <p:cNvSpPr>
            <a:spLocks noGrp="1"/>
          </p:cNvSpPr>
          <p:nvPr>
            <p:ph idx="1"/>
          </p:nvPr>
        </p:nvSpPr>
        <p:spPr>
          <a:xfrm>
            <a:off x="3884612" y="685800"/>
            <a:ext cx="6626072" cy="3615267"/>
          </a:xfrm>
        </p:spPr>
        <p:txBody>
          <a:bodyPr>
            <a:normAutofit/>
          </a:bodyPr>
          <a:lstStyle/>
          <a:p>
            <a:r>
              <a:rPr lang="en-GB">
                <a:solidFill>
                  <a:schemeClr val="bg1"/>
                </a:solidFill>
                <a:ea typeface="+mn-lt"/>
                <a:cs typeface="+mn-lt"/>
              </a:rPr>
              <a:t>Microsoft Word can play a much bigger, more structured role in a care home than many people realise. It supports care documentation, compliance, communication, staff training, family engagement, and professional record‑keeping. Below is a detailed, practical breakdown of how Word can be used more effectively in a care home environment, grounded in how healthcare settings already use Word for documentation, templates, and reporting.</a:t>
            </a:r>
            <a:endParaRPr lang="en-GB" b="1">
              <a:solidFill>
                <a:schemeClr val="bg1"/>
              </a:solidFill>
            </a:endParaRPr>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664223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56869-8052-229A-D011-F5E487B2A2BF}"/>
              </a:ext>
            </a:extLst>
          </p:cNvPr>
          <p:cNvSpPr>
            <a:spLocks noGrp="1"/>
          </p:cNvSpPr>
          <p:nvPr>
            <p:ph type="title"/>
          </p:nvPr>
        </p:nvSpPr>
        <p:spPr>
          <a:xfrm>
            <a:off x="583571" y="1596"/>
            <a:ext cx="8534400" cy="1507067"/>
          </a:xfrm>
        </p:spPr>
        <p:txBody>
          <a:bodyPr/>
          <a:lstStyle/>
          <a:p>
            <a:r>
              <a:rPr lang="en-GB" sz="2400" dirty="0"/>
              <a:t>Microsoft Word positives and </a:t>
            </a:r>
            <a:r>
              <a:rPr lang="en-GB" sz="2400"/>
              <a:t>negatives</a:t>
            </a:r>
            <a:endParaRPr lang="en-GB" sz="2400" dirty="0"/>
          </a:p>
        </p:txBody>
      </p:sp>
      <p:sp>
        <p:nvSpPr>
          <p:cNvPr id="3" name="Content Placeholder 2">
            <a:extLst>
              <a:ext uri="{FF2B5EF4-FFF2-40B4-BE49-F238E27FC236}">
                <a16:creationId xmlns:a16="http://schemas.microsoft.com/office/drawing/2014/main" id="{80A4F1BD-43FA-742E-EB2B-E909C09B7C99}"/>
              </a:ext>
            </a:extLst>
          </p:cNvPr>
          <p:cNvSpPr>
            <a:spLocks noGrp="1"/>
          </p:cNvSpPr>
          <p:nvPr>
            <p:ph idx="1"/>
          </p:nvPr>
        </p:nvSpPr>
        <p:spPr>
          <a:xfrm>
            <a:off x="281646" y="2713005"/>
            <a:ext cx="11438627" cy="1444287"/>
          </a:xfrm>
        </p:spPr>
        <p:txBody>
          <a:bodyPr vert="horz" lIns="91440" tIns="45720" rIns="91440" bIns="45720" rtlCol="0" anchor="ctr">
            <a:noAutofit/>
          </a:bodyPr>
          <a:lstStyle/>
          <a:p>
            <a:r>
              <a:rPr lang="en-GB" sz="1600" dirty="0">
                <a:solidFill>
                  <a:schemeClr val="bg1"/>
                </a:solidFill>
                <a:latin typeface="Arial"/>
                <a:cs typeface="Arial"/>
              </a:rPr>
              <a:t>Microsoft Word is great to use at a care home as you can use a word document for reports and many sensitive information for the client such as medical documents and personal details like their address and contacts numbers also their next of kin. Cranborne (2026)</a:t>
            </a:r>
          </a:p>
          <a:p>
            <a:pPr>
              <a:spcBef>
                <a:spcPts val="20"/>
              </a:spcBef>
              <a:buClr>
                <a:srgbClr val="FFFFFF"/>
              </a:buClr>
            </a:pPr>
            <a:r>
              <a:rPr lang="en-GB" sz="1600" dirty="0">
                <a:solidFill>
                  <a:schemeClr val="bg1"/>
                </a:solidFill>
                <a:latin typeface="Arial"/>
                <a:cs typeface="Arial"/>
              </a:rPr>
              <a:t>Easier Documentation &amp; Reporting</a:t>
            </a:r>
            <a:endParaRPr lang="en-US" sz="1600">
              <a:solidFill>
                <a:schemeClr val="bg1"/>
              </a:solidFill>
              <a:latin typeface="Arial"/>
              <a:cs typeface="Arial"/>
            </a:endParaRPr>
          </a:p>
          <a:p>
            <a:pPr marL="0" indent="0">
              <a:spcBef>
                <a:spcPts val="20"/>
              </a:spcBef>
              <a:buNone/>
            </a:pPr>
            <a:r>
              <a:rPr lang="en-GB" sz="1600" dirty="0">
                <a:solidFill>
                  <a:schemeClr val="bg1"/>
                </a:solidFill>
                <a:latin typeface="Arial"/>
                <a:cs typeface="Arial"/>
              </a:rPr>
              <a:t>Microsoft Word helps staff quickly draft reports, care plans, emails, and more. It can summarise meetings, draft updates, and even translate notes into professional documents. Cranborne (2026)</a:t>
            </a:r>
            <a:endParaRPr lang="en-US" sz="1600">
              <a:solidFill>
                <a:schemeClr val="bg1"/>
              </a:solidFill>
              <a:latin typeface="Arial"/>
              <a:cs typeface="Arial"/>
            </a:endParaRPr>
          </a:p>
          <a:p>
            <a:pPr marL="0" indent="0">
              <a:spcBef>
                <a:spcPts val="20"/>
              </a:spcBef>
              <a:buClr>
                <a:srgbClr val="FFFFFF"/>
              </a:buClr>
              <a:buNone/>
            </a:pPr>
            <a:endParaRPr lang="en-US" sz="1600" dirty="0">
              <a:latin typeface="Century Gothic"/>
              <a:cs typeface="Arial"/>
            </a:endParaRPr>
          </a:p>
          <a:p>
            <a:pPr>
              <a:spcBef>
                <a:spcPts val="20"/>
              </a:spcBef>
              <a:buClr>
                <a:srgbClr val="FFFFFF"/>
              </a:buClr>
            </a:pPr>
            <a:r>
              <a:rPr lang="en-GB" sz="1600" dirty="0">
                <a:solidFill>
                  <a:schemeClr val="bg1"/>
                </a:solidFill>
                <a:latin typeface="Arial"/>
                <a:cs typeface="Arial"/>
              </a:rPr>
              <a:t>Better Collaboration Across Shifts</a:t>
            </a:r>
            <a:endParaRPr lang="en-US" sz="1600">
              <a:solidFill>
                <a:schemeClr val="bg1"/>
              </a:solidFill>
              <a:latin typeface="Arial"/>
              <a:cs typeface="Arial"/>
            </a:endParaRPr>
          </a:p>
          <a:p>
            <a:pPr marL="0" indent="0">
              <a:spcBef>
                <a:spcPts val="20"/>
              </a:spcBef>
              <a:buNone/>
            </a:pPr>
            <a:r>
              <a:rPr lang="en-GB" sz="1600" dirty="0">
                <a:solidFill>
                  <a:schemeClr val="bg1"/>
                </a:solidFill>
                <a:latin typeface="Arial"/>
                <a:cs typeface="Arial"/>
              </a:rPr>
              <a:t>Microsoft word connects teams securely across sites. CoPilot can summarise chats and meetings, so everyone stays in the loop without having to scroll back. Cranborne(2026)</a:t>
            </a:r>
            <a:endParaRPr lang="en-US" sz="1600">
              <a:solidFill>
                <a:schemeClr val="bg1"/>
              </a:solidFill>
              <a:latin typeface="Arial"/>
              <a:cs typeface="Arial"/>
            </a:endParaRPr>
          </a:p>
          <a:p>
            <a:pPr>
              <a:spcBef>
                <a:spcPts val="20"/>
              </a:spcBef>
              <a:buClr>
                <a:srgbClr val="FFFFFF"/>
              </a:buClr>
            </a:pPr>
            <a:r>
              <a:rPr lang="en-GB" sz="1600" dirty="0">
                <a:solidFill>
                  <a:schemeClr val="bg1"/>
                </a:solidFill>
                <a:latin typeface="Arial"/>
                <a:cs typeface="Arial"/>
              </a:rPr>
              <a:t>Improved Security &amp; Compliance</a:t>
            </a:r>
            <a:endParaRPr lang="en-US" sz="1600">
              <a:solidFill>
                <a:schemeClr val="bg1"/>
              </a:solidFill>
              <a:latin typeface="Arial"/>
              <a:cs typeface="Arial"/>
            </a:endParaRPr>
          </a:p>
          <a:p>
            <a:pPr marL="0" indent="0">
              <a:spcBef>
                <a:spcPts val="20"/>
              </a:spcBef>
              <a:buNone/>
            </a:pPr>
            <a:r>
              <a:rPr lang="en-GB" sz="1600" dirty="0">
                <a:solidFill>
                  <a:schemeClr val="bg1"/>
                </a:solidFill>
                <a:latin typeface="Arial"/>
                <a:cs typeface="Arial"/>
              </a:rPr>
              <a:t>Built-in compliance tools and AI-assisted policy writing help you meet GDPR and CQC requirements. It keeps resident data safe and accessible to the right people only. Cranborne(2026)</a:t>
            </a:r>
            <a:endParaRPr lang="en-US" sz="1600">
              <a:solidFill>
                <a:schemeClr val="bg1"/>
              </a:solidFill>
              <a:latin typeface="Arial"/>
              <a:cs typeface="Arial"/>
            </a:endParaRPr>
          </a:p>
          <a:p>
            <a:pPr>
              <a:buClr>
                <a:srgbClr val="FFFFFF"/>
              </a:buClr>
            </a:pPr>
            <a:r>
              <a:rPr lang="en-GB" sz="1600" dirty="0">
                <a:solidFill>
                  <a:schemeClr val="bg1"/>
                </a:solidFill>
                <a:latin typeface="Arial"/>
                <a:cs typeface="Arial"/>
              </a:rPr>
              <a:t>Some Negatives could be that if the document is not password protected then it can easily be accessed by others this can breach confidentiality in the care home. Cranborne(2026)</a:t>
            </a:r>
            <a:endParaRPr lang="en-GB" sz="1600" dirty="0">
              <a:solidFill>
                <a:schemeClr val="bg1"/>
              </a:solidFill>
            </a:endParaRPr>
          </a:p>
        </p:txBody>
      </p:sp>
    </p:spTree>
    <p:extLst>
      <p:ext uri="{BB962C8B-B14F-4D97-AF65-F5344CB8AC3E}">
        <p14:creationId xmlns:p14="http://schemas.microsoft.com/office/powerpoint/2010/main" val="2117064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810CC-F3B3-FDBF-0F4A-E54409A320C9}"/>
              </a:ext>
            </a:extLst>
          </p:cNvPr>
          <p:cNvSpPr>
            <a:spLocks noGrp="1"/>
          </p:cNvSpPr>
          <p:nvPr>
            <p:ph type="title"/>
          </p:nvPr>
        </p:nvSpPr>
        <p:spPr>
          <a:xfrm>
            <a:off x="482929" y="202879"/>
            <a:ext cx="8534400" cy="1507067"/>
          </a:xfrm>
        </p:spPr>
        <p:txBody>
          <a:bodyPr/>
          <a:lstStyle/>
          <a:p>
            <a:r>
              <a:rPr lang="en-GB"/>
              <a:t>Reference Page </a:t>
            </a:r>
          </a:p>
        </p:txBody>
      </p:sp>
      <p:sp>
        <p:nvSpPr>
          <p:cNvPr id="3" name="Content Placeholder 2">
            <a:extLst>
              <a:ext uri="{FF2B5EF4-FFF2-40B4-BE49-F238E27FC236}">
                <a16:creationId xmlns:a16="http://schemas.microsoft.com/office/drawing/2014/main" id="{B5BD3D99-0728-5F36-4DBF-DBF80FA0F0D7}"/>
              </a:ext>
            </a:extLst>
          </p:cNvPr>
          <p:cNvSpPr>
            <a:spLocks noGrp="1"/>
          </p:cNvSpPr>
          <p:nvPr>
            <p:ph idx="1"/>
          </p:nvPr>
        </p:nvSpPr>
        <p:spPr>
          <a:xfrm>
            <a:off x="482929" y="958970"/>
            <a:ext cx="8534400" cy="3615267"/>
          </a:xfrm>
        </p:spPr>
        <p:txBody>
          <a:bodyPr/>
          <a:lstStyle/>
          <a:p>
            <a:r>
              <a:rPr lang="en-GB" dirty="0">
                <a:solidFill>
                  <a:schemeClr val="bg1"/>
                </a:solidFill>
                <a:ea typeface="+mn-lt"/>
                <a:cs typeface="+mn-lt"/>
                <a:hlinkClick r:id="rId2">
                  <a:extLst>
                    <a:ext uri="{A12FA001-AC4F-418D-AE19-62706E023703}">
                      <ahyp:hlinkClr xmlns:ahyp="http://schemas.microsoft.com/office/drawing/2018/hyperlinkcolor" val="tx"/>
                    </a:ext>
                  </a:extLst>
                </a:hlinkClick>
              </a:rPr>
              <a:t>Page 1-Using Microsoft in Healthcare - The Health Informatics Service Website</a:t>
            </a:r>
            <a:endParaRPr lang="en-GB">
              <a:solidFill>
                <a:schemeClr val="bg1"/>
              </a:solidFill>
              <a:ea typeface="+mn-lt"/>
              <a:cs typeface="+mn-lt"/>
              <a:hlinkClick r:id="rId2">
                <a:extLst>
                  <a:ext uri="{A12FA001-AC4F-418D-AE19-62706E023703}">
                    <ahyp:hlinkClr xmlns:ahyp="http://schemas.microsoft.com/office/drawing/2018/hyperlinkcolor" val="tx"/>
                  </a:ext>
                </a:extLst>
              </a:hlinkClick>
            </a:endParaRPr>
          </a:p>
          <a:p>
            <a:pPr>
              <a:buClr>
                <a:srgbClr val="FFFFFF"/>
              </a:buClr>
            </a:pPr>
            <a:r>
              <a:rPr lang="en-GB" u="sng" dirty="0">
                <a:solidFill>
                  <a:schemeClr val="bg1"/>
                </a:solidFill>
              </a:rPr>
              <a:t>Page 2- </a:t>
            </a:r>
            <a:r>
              <a:rPr lang="en-GB" dirty="0">
                <a:solidFill>
                  <a:schemeClr val="bg1"/>
                </a:solidFill>
                <a:ea typeface="+mn-lt"/>
                <a:cs typeface="+mn-lt"/>
                <a:hlinkClick r:id="rId3">
                  <a:extLst>
                    <a:ext uri="{A12FA001-AC4F-418D-AE19-62706E023703}">
                      <ahyp:hlinkClr xmlns:ahyp="http://schemas.microsoft.com/office/drawing/2018/hyperlinkcolor" val="tx"/>
                    </a:ext>
                  </a:extLst>
                </a:hlinkClick>
              </a:rPr>
              <a:t>How Microsoft 365 &amp; CoPilot Are Helping Care Homes Work Smarter</a:t>
            </a:r>
          </a:p>
          <a:p>
            <a:pPr>
              <a:buClr>
                <a:srgbClr val="FFFFFF"/>
              </a:buClr>
            </a:pPr>
            <a:endParaRPr lang="en-GB" u="sng" dirty="0">
              <a:solidFill>
                <a:schemeClr val="bg1"/>
              </a:solidFill>
            </a:endParaRPr>
          </a:p>
        </p:txBody>
      </p:sp>
    </p:spTree>
    <p:extLst>
      <p:ext uri="{BB962C8B-B14F-4D97-AF65-F5344CB8AC3E}">
        <p14:creationId xmlns:p14="http://schemas.microsoft.com/office/powerpoint/2010/main" val="195440415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Slice</vt:lpstr>
      <vt:lpstr>Digital Skills and Research Methods CertHE LCHS4007</vt:lpstr>
      <vt:lpstr>Ikrah Tahir 2522236  </vt:lpstr>
      <vt:lpstr>Task 1</vt:lpstr>
      <vt:lpstr>PowerPoint Presentation</vt:lpstr>
      <vt:lpstr>Microsoft Word positives and negatives</vt:lpstr>
      <vt:lpstr>Reference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162</cp:revision>
  <dcterms:created xsi:type="dcterms:W3CDTF">2026-01-27T15:21:06Z</dcterms:created>
  <dcterms:modified xsi:type="dcterms:W3CDTF">2026-06-23T21:05:07Z</dcterms:modified>
</cp:coreProperties>
</file>