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74" r:id="rId1"/>
  </p:sldMasterIdLst>
  <p:notesMasterIdLst>
    <p:notesMasterId r:id="rId13"/>
  </p:notesMasterIdLst>
  <p:handoutMasterIdLst>
    <p:handoutMasterId r:id="rId14"/>
  </p:handoutMasterIdLst>
  <p:sldIdLst>
    <p:sldId id="256" r:id="rId2"/>
    <p:sldId id="340" r:id="rId3"/>
    <p:sldId id="341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09" r:id="rId12"/>
  </p:sldIdLst>
  <p:sldSz cx="9144000" cy="6858000" type="screen4x3"/>
  <p:notesSz cx="6858000" cy="90281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43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99"/>
    <a:srgbClr val="0438E0"/>
    <a:srgbClr val="7FFF00"/>
    <a:srgbClr val="D93192"/>
    <a:srgbClr val="FDA4B5"/>
    <a:srgbClr val="00279F"/>
    <a:srgbClr val="CCCCFF"/>
    <a:srgbClr val="E12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60"/>
  </p:normalViewPr>
  <p:slideViewPr>
    <p:cSldViewPr>
      <p:cViewPr varScale="1">
        <p:scale>
          <a:sx n="92" d="100"/>
          <a:sy n="92" d="100"/>
        </p:scale>
        <p:origin x="142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812" y="-78"/>
      </p:cViewPr>
      <p:guideLst>
        <p:guide orient="horz" pos="2843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fld id="{CBABF896-1FD7-468F-8209-C338006F406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9485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7947DDCA-7453-48B2-B279-2FB3C8A10BB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2054" name="Rectangle 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84213"/>
            <a:ext cx="4495800" cy="33718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  <p:sp>
        <p:nvSpPr>
          <p:cNvPr id="2055" name="Rectangle 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7838"/>
            <a:ext cx="5029200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22582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94B5D8-5A27-48F6-BB3D-DB7424BA4D58}" type="slidenum">
              <a:rPr lang="en-US"/>
              <a:pPr/>
              <a:t>1</a:t>
            </a:fld>
            <a:endParaRPr lang="en-US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5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47DDCA-7453-48B2-B279-2FB3C8A10BB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620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043F0F-637B-41DD-8161-C43FFED418B4}" type="slidenum">
              <a:rPr lang="en-US"/>
              <a:pPr/>
              <a:t>4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428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41C79F-CCD0-45B1-8543-431BC987B74B}" type="slidenum">
              <a:rPr lang="en-US"/>
              <a:pPr/>
              <a:t>5</a:t>
            </a:fld>
            <a:endParaRPr lang="en-US"/>
          </a:p>
        </p:txBody>
      </p:sp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01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B41A11-19DC-49D6-939B-2C75632C8CCC}" type="slidenum">
              <a:rPr lang="en-US"/>
              <a:pPr/>
              <a:t>6</a:t>
            </a:fld>
            <a:endParaRPr lang="en-US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77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632A80-BCBA-4418-AC66-32E2A3DA11DB}" type="slidenum">
              <a:rPr lang="en-US"/>
              <a:pPr/>
              <a:t>7</a:t>
            </a:fld>
            <a:endParaRPr lang="en-US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668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B38E3B-05CF-4942-83C4-FE1568325770}" type="slidenum">
              <a:rPr lang="en-US"/>
              <a:pPr/>
              <a:t>8</a:t>
            </a:fld>
            <a:endParaRPr lang="en-US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9940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998564-F9DB-476C-9B2D-72C64EE349F2}" type="slidenum">
              <a:rPr lang="en-US"/>
              <a:pPr/>
              <a:t>9</a:t>
            </a:fld>
            <a:endParaRPr lang="en-US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3584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1C1467-24C4-4FE7-87D6-E81866C779AE}" type="slidenum">
              <a:rPr lang="en-US"/>
              <a:pPr/>
              <a:t>10</a:t>
            </a:fld>
            <a:endParaRPr lang="en-US"/>
          </a:p>
        </p:txBody>
      </p:sp>
      <p:sp>
        <p:nvSpPr>
          <p:cNvPr id="1198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16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F476E3-7FC9-4BDD-9AEF-E2907B921E96}" type="slidenum">
              <a:rPr lang="en-US"/>
              <a:pPr/>
              <a:t>11</a:t>
            </a:fld>
            <a:endParaRPr lang="en-US"/>
          </a:p>
        </p:txBody>
      </p:sp>
      <p:sp>
        <p:nvSpPr>
          <p:cNvPr id="121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24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904184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2400" y="6246814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BDAA5E2-69EF-4F58-861E-CAAF959A04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9305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60893-BA36-4496-8A50-7ADB0AF53B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456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BC5217A8-0E06-4059-AC45-433E2E67A85D}" type="slidenum">
              <a:rPr lang="en-US" sz="1800" smtClean="0">
                <a:latin typeface="Georgia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sz="1100" dirty="0">
              <a:solidFill>
                <a:srgbClr val="424456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216135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</p:sldLayoutIdLst>
  <p:timing>
    <p:tnLst>
      <p:par>
        <p:cTn id="1" dur="indefinite" restart="never" nodeType="tmRoot"/>
      </p:par>
    </p:tnLst>
  </p:timing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066800"/>
            <a:ext cx="7772400" cy="1905000"/>
          </a:xfrm>
          <a:noFill/>
          <a:ln/>
        </p:spPr>
        <p:txBody>
          <a:bodyPr/>
          <a:lstStyle/>
          <a:p>
            <a:r>
              <a:rPr lang="en-US" dirty="0" smtClean="0"/>
              <a:t>Decibels Noise and Capacity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  <a:noFill/>
          <a:ln/>
        </p:spPr>
        <p:txBody>
          <a:bodyPr/>
          <a:lstStyle/>
          <a:p>
            <a:pPr marL="342900" indent="-342900"/>
            <a:r>
              <a:rPr lang="en-US" dirty="0" smtClean="0"/>
              <a:t>Professor Ian Wells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Decibels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844824"/>
            <a:ext cx="7239000" cy="4846320"/>
          </a:xfrm>
        </p:spPr>
        <p:txBody>
          <a:bodyPr/>
          <a:lstStyle/>
          <a:p>
            <a:r>
              <a:rPr lang="en-US" sz="3200" dirty="0"/>
              <a:t>It is essential to realize that decibels are a measure of the </a:t>
            </a:r>
            <a:r>
              <a:rPr lang="en-US" sz="3200" b="1" dirty="0"/>
              <a:t>RATIO</a:t>
            </a:r>
            <a:r>
              <a:rPr lang="en-US" sz="3200" dirty="0"/>
              <a:t> between two quantities. Decibels are a measure of how one quantity compares to some reference quantity. Decibels are </a:t>
            </a:r>
            <a:r>
              <a:rPr lang="en-US" sz="3200" b="1" dirty="0"/>
              <a:t>NOT</a:t>
            </a:r>
            <a:r>
              <a:rPr lang="en-US" sz="3200" dirty="0"/>
              <a:t> an absolute measure.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Decibels - cont’d</a:t>
            </a:r>
            <a:endParaRPr lang="en-US" dirty="0"/>
          </a:p>
        </p:txBody>
      </p:sp>
      <p:sp>
        <p:nvSpPr>
          <p:cNvPr id="149507" name="AutoShape 3"/>
          <p:cNvSpPr>
            <a:spLocks noChangeArrowheads="1"/>
          </p:cNvSpPr>
          <p:nvPr/>
        </p:nvSpPr>
        <p:spPr bwMode="auto">
          <a:xfrm rot="5558807">
            <a:off x="2362200" y="2590800"/>
            <a:ext cx="1143000" cy="838200"/>
          </a:xfrm>
          <a:prstGeom prst="triangle">
            <a:avLst>
              <a:gd name="adj" fmla="val 46736"/>
            </a:avLst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08" name="Line 4"/>
          <p:cNvSpPr>
            <a:spLocks noChangeShapeType="1"/>
          </p:cNvSpPr>
          <p:nvPr/>
        </p:nvSpPr>
        <p:spPr bwMode="auto">
          <a:xfrm>
            <a:off x="1600200" y="28956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09" name="Line 5"/>
          <p:cNvSpPr>
            <a:spLocks noChangeShapeType="1"/>
          </p:cNvSpPr>
          <p:nvPr/>
        </p:nvSpPr>
        <p:spPr bwMode="auto">
          <a:xfrm>
            <a:off x="3352800" y="2971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0" name="Text Box 6"/>
          <p:cNvSpPr txBox="1">
            <a:spLocks noChangeArrowheads="1"/>
          </p:cNvSpPr>
          <p:nvPr/>
        </p:nvSpPr>
        <p:spPr bwMode="auto">
          <a:xfrm>
            <a:off x="1660525" y="1944688"/>
            <a:ext cx="488950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</a:t>
            </a:r>
          </a:p>
        </p:txBody>
      </p:sp>
      <p:sp>
        <p:nvSpPr>
          <p:cNvPr id="149511" name="Text Box 7"/>
          <p:cNvSpPr txBox="1">
            <a:spLocks noChangeArrowheads="1"/>
          </p:cNvSpPr>
          <p:nvPr/>
        </p:nvSpPr>
        <p:spPr bwMode="auto">
          <a:xfrm>
            <a:off x="3641725" y="1944688"/>
            <a:ext cx="82708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OUT</a:t>
            </a:r>
          </a:p>
        </p:txBody>
      </p:sp>
      <p:sp>
        <p:nvSpPr>
          <p:cNvPr id="149512" name="Text Box 8"/>
          <p:cNvSpPr txBox="1">
            <a:spLocks noChangeArrowheads="1"/>
          </p:cNvSpPr>
          <p:nvPr/>
        </p:nvSpPr>
        <p:spPr bwMode="auto">
          <a:xfrm>
            <a:off x="974725" y="2630488"/>
            <a:ext cx="506413" cy="457200"/>
          </a:xfrm>
          <a:prstGeom prst="rect">
            <a:avLst/>
          </a:prstGeom>
          <a:noFill/>
          <a:ln w="0">
            <a:solidFill>
              <a:schemeClr val="bg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1v</a:t>
            </a:r>
          </a:p>
        </p:txBody>
      </p:sp>
      <p:sp>
        <p:nvSpPr>
          <p:cNvPr id="149513" name="Text Box 9"/>
          <p:cNvSpPr txBox="1">
            <a:spLocks noChangeArrowheads="1"/>
          </p:cNvSpPr>
          <p:nvPr/>
        </p:nvSpPr>
        <p:spPr bwMode="auto">
          <a:xfrm>
            <a:off x="4479925" y="2630488"/>
            <a:ext cx="84613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149515" name="Text Box 11"/>
          <p:cNvSpPr txBox="1">
            <a:spLocks noChangeArrowheads="1"/>
          </p:cNvSpPr>
          <p:nvPr/>
        </p:nvSpPr>
        <p:spPr bwMode="auto">
          <a:xfrm>
            <a:off x="5436096" y="1844824"/>
            <a:ext cx="2606804" cy="156966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dB = 20 log 100/1</a:t>
            </a:r>
          </a:p>
          <a:p>
            <a:r>
              <a:rPr lang="en-US" dirty="0">
                <a:solidFill>
                  <a:schemeClr val="tx1"/>
                </a:solidFill>
              </a:rPr>
              <a:t>      = 20 log 10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        </a:t>
            </a:r>
            <a:r>
              <a:rPr lang="en-US" dirty="0">
                <a:solidFill>
                  <a:schemeClr val="tx1"/>
                </a:solidFill>
              </a:rPr>
              <a:t>= 20 (2)</a:t>
            </a:r>
          </a:p>
          <a:p>
            <a:r>
              <a:rPr lang="en-US" dirty="0">
                <a:solidFill>
                  <a:schemeClr val="tx1"/>
                </a:solidFill>
              </a:rPr>
              <a:t>      = 40 dB</a:t>
            </a:r>
          </a:p>
        </p:txBody>
      </p:sp>
      <p:sp>
        <p:nvSpPr>
          <p:cNvPr id="149517" name="AutoShape 13"/>
          <p:cNvSpPr>
            <a:spLocks noChangeArrowheads="1"/>
          </p:cNvSpPr>
          <p:nvPr/>
        </p:nvSpPr>
        <p:spPr bwMode="auto">
          <a:xfrm rot="5558807">
            <a:off x="2362200" y="4876800"/>
            <a:ext cx="1143000" cy="838200"/>
          </a:xfrm>
          <a:prstGeom prst="triangle">
            <a:avLst>
              <a:gd name="adj" fmla="val 46736"/>
            </a:avLst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8" name="Line 14"/>
          <p:cNvSpPr>
            <a:spLocks noChangeShapeType="1"/>
          </p:cNvSpPr>
          <p:nvPr/>
        </p:nvSpPr>
        <p:spPr bwMode="auto">
          <a:xfrm>
            <a:off x="1600200" y="51816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9" name="Line 15"/>
          <p:cNvSpPr>
            <a:spLocks noChangeShapeType="1"/>
          </p:cNvSpPr>
          <p:nvPr/>
        </p:nvSpPr>
        <p:spPr bwMode="auto">
          <a:xfrm>
            <a:off x="3352800" y="5257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20" name="Text Box 16"/>
          <p:cNvSpPr txBox="1">
            <a:spLocks noChangeArrowheads="1"/>
          </p:cNvSpPr>
          <p:nvPr/>
        </p:nvSpPr>
        <p:spPr bwMode="auto">
          <a:xfrm>
            <a:off x="1660525" y="4230688"/>
            <a:ext cx="488950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</a:t>
            </a:r>
          </a:p>
        </p:txBody>
      </p:sp>
      <p:sp>
        <p:nvSpPr>
          <p:cNvPr id="149521" name="Text Box 17"/>
          <p:cNvSpPr txBox="1">
            <a:spLocks noChangeArrowheads="1"/>
          </p:cNvSpPr>
          <p:nvPr/>
        </p:nvSpPr>
        <p:spPr bwMode="auto">
          <a:xfrm>
            <a:off x="3641725" y="4230688"/>
            <a:ext cx="82708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OUT</a:t>
            </a:r>
          </a:p>
        </p:txBody>
      </p:sp>
      <p:sp>
        <p:nvSpPr>
          <p:cNvPr id="149522" name="Text Box 18"/>
          <p:cNvSpPr txBox="1">
            <a:spLocks noChangeArrowheads="1"/>
          </p:cNvSpPr>
          <p:nvPr/>
        </p:nvSpPr>
        <p:spPr bwMode="auto">
          <a:xfrm>
            <a:off x="838200" y="4876800"/>
            <a:ext cx="84613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149523" name="Text Box 19"/>
          <p:cNvSpPr txBox="1">
            <a:spLocks noChangeArrowheads="1"/>
          </p:cNvSpPr>
          <p:nvPr/>
        </p:nvSpPr>
        <p:spPr bwMode="auto">
          <a:xfrm>
            <a:off x="4644008" y="4941168"/>
            <a:ext cx="506413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1v</a:t>
            </a:r>
          </a:p>
        </p:txBody>
      </p:sp>
      <p:sp>
        <p:nvSpPr>
          <p:cNvPr id="149524" name="Rectangle 20"/>
          <p:cNvSpPr>
            <a:spLocks noChangeArrowheads="1"/>
          </p:cNvSpPr>
          <p:nvPr/>
        </p:nvSpPr>
        <p:spPr bwMode="auto">
          <a:xfrm>
            <a:off x="5004048" y="4437112"/>
            <a:ext cx="2606804" cy="156966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dB = 20 log 1/100</a:t>
            </a:r>
          </a:p>
          <a:p>
            <a:r>
              <a:rPr lang="en-US" dirty="0">
                <a:solidFill>
                  <a:schemeClr val="tx1"/>
                </a:solidFill>
              </a:rPr>
              <a:t>      = 20 log 10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        </a:t>
            </a:r>
            <a:r>
              <a:rPr lang="en-US" dirty="0">
                <a:solidFill>
                  <a:schemeClr val="tx1"/>
                </a:solidFill>
              </a:rPr>
              <a:t>= 20 (-2)</a:t>
            </a:r>
          </a:p>
          <a:p>
            <a:r>
              <a:rPr lang="en-US" dirty="0">
                <a:solidFill>
                  <a:schemeClr val="tx1"/>
                </a:solidFill>
              </a:rPr>
              <a:t>      = -40 dB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60893-BA36-4496-8A50-7ADB0AF53BFA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773832"/>
            <a:ext cx="7772400" cy="1143000"/>
          </a:xfrm>
          <a:noFill/>
          <a:ln/>
        </p:spPr>
        <p:txBody>
          <a:bodyPr/>
          <a:lstStyle/>
          <a:p>
            <a:r>
              <a:rPr lang="en-US" dirty="0">
                <a:effectLst/>
              </a:rPr>
              <a:t>Noise Types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916832"/>
            <a:ext cx="8153400" cy="4800600"/>
          </a:xfrm>
          <a:noFill/>
          <a:ln/>
        </p:spPr>
        <p:txBody>
          <a:bodyPr/>
          <a:lstStyle/>
          <a:p>
            <a:r>
              <a:rPr lang="en-US" dirty="0">
                <a:effectLst/>
              </a:rPr>
              <a:t>White Noise</a:t>
            </a:r>
          </a:p>
          <a:p>
            <a:pPr lvl="1"/>
            <a:r>
              <a:rPr lang="en-US" dirty="0">
                <a:effectLst/>
              </a:rPr>
              <a:t>Static -- Lightning</a:t>
            </a:r>
          </a:p>
          <a:p>
            <a:pPr lvl="1"/>
            <a:r>
              <a:rPr lang="en-US" dirty="0">
                <a:effectLst/>
              </a:rPr>
              <a:t>Thermal -- Pervasive</a:t>
            </a:r>
          </a:p>
          <a:p>
            <a:pPr lvl="1"/>
            <a:r>
              <a:rPr lang="en-US" dirty="0">
                <a:effectLst/>
              </a:rPr>
              <a:t>Galactic -- Not a problem except in satellite</a:t>
            </a:r>
          </a:p>
          <a:p>
            <a:r>
              <a:rPr lang="en-US" dirty="0">
                <a:effectLst/>
              </a:rPr>
              <a:t>Single Frequency</a:t>
            </a:r>
          </a:p>
          <a:p>
            <a:pPr lvl="1"/>
            <a:r>
              <a:rPr lang="en-US" dirty="0">
                <a:effectLst/>
              </a:rPr>
              <a:t>Hum </a:t>
            </a:r>
            <a:r>
              <a:rPr lang="en-US" dirty="0" smtClean="0">
                <a:effectLst/>
              </a:rPr>
              <a:t>– 50 Hz most of world (60 Hz Americas)</a:t>
            </a:r>
            <a:endParaRPr lang="en-US" dirty="0">
              <a:effectLst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Noise Types (Cont'd)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Shot noise</a:t>
            </a:r>
          </a:p>
          <a:p>
            <a:pPr lvl="1"/>
            <a:r>
              <a:rPr lang="en-US">
                <a:effectLst/>
              </a:rPr>
              <a:t>Phenomenon in integrated circuits</a:t>
            </a:r>
          </a:p>
          <a:p>
            <a:r>
              <a:rPr lang="en-US">
                <a:effectLst/>
              </a:rPr>
              <a:t>Coherent interference</a:t>
            </a:r>
          </a:p>
          <a:p>
            <a:pPr lvl="1"/>
            <a:r>
              <a:rPr lang="en-US">
                <a:effectLst/>
              </a:rPr>
              <a:t>Cross-talk -- NeXT, FeXT,</a:t>
            </a:r>
            <a:br>
              <a:rPr lang="en-US">
                <a:effectLst/>
              </a:rPr>
            </a:br>
            <a:r>
              <a:rPr lang="en-US">
                <a:effectLst/>
              </a:rPr>
              <a:t>Intermodulation distortion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695269" y="376959"/>
            <a:ext cx="7772400" cy="1143000"/>
          </a:xfrm>
          <a:noFill/>
          <a:ln/>
        </p:spPr>
        <p:txBody>
          <a:bodyPr/>
          <a:lstStyle/>
          <a:p>
            <a:r>
              <a:rPr lang="en-US" dirty="0"/>
              <a:t>Signal to Noise Ratio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695269" y="1419225"/>
            <a:ext cx="7772400" cy="28956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600" dirty="0"/>
              <a:t>Ratio of Signal Power </a:t>
            </a:r>
            <a:r>
              <a:rPr lang="en-US" sz="3600" dirty="0" err="1"/>
              <a:t>wrt</a:t>
            </a:r>
            <a:r>
              <a:rPr lang="en-US" sz="3600" dirty="0"/>
              <a:t> Noise</a:t>
            </a:r>
          </a:p>
          <a:p>
            <a:pPr lvl="1">
              <a:lnSpc>
                <a:spcPct val="90000"/>
              </a:lnSpc>
            </a:pPr>
            <a:r>
              <a:rPr lang="en-US" sz="3200" dirty="0"/>
              <a:t>Measures difference in strengths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Used to determine minimum allowable signal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SNR = 10 Log (S/N)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809750" y="4191000"/>
            <a:ext cx="5475288" cy="2514600"/>
            <a:chOff x="1809750" y="4191000"/>
            <a:chExt cx="5475288" cy="2514600"/>
          </a:xfrm>
        </p:grpSpPr>
        <p:sp>
          <p:nvSpPr>
            <p:cNvPr id="110596" name="Line 4"/>
            <p:cNvSpPr>
              <a:spLocks noChangeShapeType="1"/>
            </p:cNvSpPr>
            <p:nvPr/>
          </p:nvSpPr>
          <p:spPr bwMode="auto">
            <a:xfrm>
              <a:off x="3733800" y="4191000"/>
              <a:ext cx="0" cy="25146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597" name="Line 5"/>
            <p:cNvSpPr>
              <a:spLocks noChangeShapeType="1"/>
            </p:cNvSpPr>
            <p:nvPr/>
          </p:nvSpPr>
          <p:spPr bwMode="auto">
            <a:xfrm>
              <a:off x="3733800" y="4953000"/>
              <a:ext cx="2362200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598" name="Line 6"/>
            <p:cNvSpPr>
              <a:spLocks noChangeShapeType="1"/>
            </p:cNvSpPr>
            <p:nvPr/>
          </p:nvSpPr>
          <p:spPr bwMode="auto">
            <a:xfrm>
              <a:off x="3733800" y="6172200"/>
              <a:ext cx="2362200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599" name="Rectangle 7"/>
            <p:cNvSpPr>
              <a:spLocks noChangeArrowheads="1"/>
            </p:cNvSpPr>
            <p:nvPr/>
          </p:nvSpPr>
          <p:spPr bwMode="auto">
            <a:xfrm>
              <a:off x="3836452" y="4449763"/>
              <a:ext cx="2080698" cy="4007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tx1"/>
                  </a:solidFill>
                </a:rPr>
                <a:t>Signal Strength</a:t>
              </a:r>
            </a:p>
          </p:txBody>
        </p:sp>
        <p:sp>
          <p:nvSpPr>
            <p:cNvPr id="110600" name="Rectangle 8"/>
            <p:cNvSpPr>
              <a:spLocks noChangeArrowheads="1"/>
            </p:cNvSpPr>
            <p:nvPr/>
          </p:nvSpPr>
          <p:spPr bwMode="auto">
            <a:xfrm>
              <a:off x="3871718" y="6278563"/>
              <a:ext cx="2010166" cy="4007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tx1"/>
                  </a:solidFill>
                </a:rPr>
                <a:t>Noise Strength</a:t>
              </a:r>
            </a:p>
          </p:txBody>
        </p:sp>
        <p:sp>
          <p:nvSpPr>
            <p:cNvPr id="110601" name="Rectangle 9"/>
            <p:cNvSpPr>
              <a:spLocks noChangeArrowheads="1"/>
            </p:cNvSpPr>
            <p:nvPr/>
          </p:nvSpPr>
          <p:spPr bwMode="auto">
            <a:xfrm>
              <a:off x="1809750" y="4756150"/>
              <a:ext cx="1257300" cy="39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pPr algn="ctr"/>
              <a:r>
                <a:rPr lang="en-US" sz="2000" b="1">
                  <a:solidFill>
                    <a:schemeClr val="tx1"/>
                  </a:solidFill>
                </a:rPr>
                <a:t>- 25 dBm</a:t>
              </a:r>
            </a:p>
          </p:txBody>
        </p:sp>
        <p:sp>
          <p:nvSpPr>
            <p:cNvPr id="110602" name="Rectangle 10"/>
            <p:cNvSpPr>
              <a:spLocks noChangeArrowheads="1"/>
            </p:cNvSpPr>
            <p:nvPr/>
          </p:nvSpPr>
          <p:spPr bwMode="auto">
            <a:xfrm>
              <a:off x="1809750" y="5975350"/>
              <a:ext cx="1257300" cy="39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pPr algn="ctr"/>
              <a:r>
                <a:rPr lang="en-US" sz="2000" b="1">
                  <a:solidFill>
                    <a:schemeClr val="tx1"/>
                  </a:solidFill>
                </a:rPr>
                <a:t>- 60 dBm</a:t>
              </a:r>
            </a:p>
          </p:txBody>
        </p:sp>
        <p:sp>
          <p:nvSpPr>
            <p:cNvPr id="110603" name="Line 11"/>
            <p:cNvSpPr>
              <a:spLocks noChangeShapeType="1"/>
            </p:cNvSpPr>
            <p:nvPr/>
          </p:nvSpPr>
          <p:spPr bwMode="auto">
            <a:xfrm>
              <a:off x="5486400" y="5029200"/>
              <a:ext cx="0" cy="1066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stealth" w="med" len="lg"/>
              <a:tailEnd type="stealth" w="med" len="lg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4" name="Rectangle 12"/>
            <p:cNvSpPr>
              <a:spLocks noChangeArrowheads="1"/>
            </p:cNvSpPr>
            <p:nvPr/>
          </p:nvSpPr>
          <p:spPr bwMode="auto">
            <a:xfrm>
              <a:off x="5583238" y="5287963"/>
              <a:ext cx="1701800" cy="39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sz="2000" b="1">
                  <a:solidFill>
                    <a:schemeClr val="tx1"/>
                  </a:solidFill>
                </a:rPr>
                <a:t>SNR = 35 dB</a:t>
              </a:r>
            </a:p>
          </p:txBody>
        </p:sp>
        <p:sp>
          <p:nvSpPr>
            <p:cNvPr id="110605" name="Line 13"/>
            <p:cNvSpPr>
              <a:spLocks noChangeShapeType="1"/>
            </p:cNvSpPr>
            <p:nvPr/>
          </p:nvSpPr>
          <p:spPr bwMode="auto">
            <a:xfrm>
              <a:off x="3352800" y="4953000"/>
              <a:ext cx="5334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6" name="Line 14"/>
            <p:cNvSpPr>
              <a:spLocks noChangeShapeType="1"/>
            </p:cNvSpPr>
            <p:nvPr/>
          </p:nvSpPr>
          <p:spPr bwMode="auto">
            <a:xfrm>
              <a:off x="3352800" y="6172200"/>
              <a:ext cx="5334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Channel Capacity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In the presence of noise there is a limit to the bit rate that a channel can carry</a:t>
            </a:r>
          </a:p>
          <a:p>
            <a:r>
              <a:rPr lang="en-US">
                <a:effectLst/>
              </a:rPr>
              <a:t>Shannon proved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  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= BW Log</a:t>
            </a:r>
            <a:r>
              <a:rPr lang="en-US" baseline="-25000">
                <a:effectLst/>
              </a:rPr>
              <a:t>2</a:t>
            </a:r>
            <a:r>
              <a:rPr lang="en-US">
                <a:effectLst/>
              </a:rPr>
              <a:t> (P</a:t>
            </a:r>
            <a:r>
              <a:rPr lang="en-US" baseline="-25000">
                <a:effectLst/>
              </a:rPr>
              <a:t>Signal</a:t>
            </a:r>
            <a:r>
              <a:rPr lang="en-US">
                <a:effectLst/>
              </a:rPr>
              <a:t>/P</a:t>
            </a:r>
            <a:r>
              <a:rPr lang="en-US" baseline="-25000">
                <a:effectLst/>
              </a:rPr>
              <a:t>noise	</a:t>
            </a:r>
            <a:r>
              <a:rPr lang="en-US">
                <a:effectLst/>
              </a:rPr>
              <a:t>)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	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is in bits/sec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960512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2636912"/>
            <a:ext cx="8077200" cy="36576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Voice circuit has SNR = 26 dB</a:t>
            </a:r>
          </a:p>
          <a:p>
            <a:r>
              <a:rPr lang="en-US">
                <a:effectLst/>
              </a:rPr>
              <a:t>What is capacity of  this circuit for voice bandwidth of 3300 Hz?</a:t>
            </a:r>
          </a:p>
          <a:p>
            <a:r>
              <a:rPr lang="en-US">
                <a:effectLst/>
              </a:rPr>
              <a:t>Start with: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= BW Log</a:t>
            </a:r>
            <a:r>
              <a:rPr lang="en-US" baseline="-25000">
                <a:effectLst/>
              </a:rPr>
              <a:t>2</a:t>
            </a:r>
            <a:r>
              <a:rPr lang="en-US">
                <a:effectLst/>
              </a:rPr>
              <a:t> (P</a:t>
            </a:r>
            <a:r>
              <a:rPr lang="en-US" baseline="-25000">
                <a:effectLst/>
              </a:rPr>
              <a:t>Signal</a:t>
            </a:r>
            <a:r>
              <a:rPr lang="en-US">
                <a:effectLst/>
              </a:rPr>
              <a:t>/P</a:t>
            </a:r>
            <a:r>
              <a:rPr lang="en-US" baseline="-25000">
                <a:effectLst/>
              </a:rPr>
              <a:t>noise</a:t>
            </a:r>
            <a:r>
              <a:rPr lang="en-US">
                <a:effectLst/>
              </a:rPr>
              <a:t>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675184" y="1182315"/>
            <a:ext cx="7772400" cy="1143000"/>
          </a:xfrm>
          <a:noFill/>
          <a:ln/>
        </p:spPr>
        <p:txBody>
          <a:bodyPr/>
          <a:lstStyle/>
          <a:p>
            <a:r>
              <a:rPr lang="en-US" dirty="0">
                <a:effectLst/>
              </a:rPr>
              <a:t>Example of Capacity</a:t>
            </a: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827584" y="2780928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 dirty="0" err="1">
                <a:solidFill>
                  <a:schemeClr val="tx2"/>
                </a:solidFill>
              </a:rPr>
              <a:t>C</a:t>
            </a:r>
            <a:r>
              <a:rPr lang="en-US" sz="2800" baseline="-25000" dirty="0" err="1">
                <a:solidFill>
                  <a:schemeClr val="tx2"/>
                </a:solidFill>
              </a:rPr>
              <a:t>Sh</a:t>
            </a:r>
            <a:r>
              <a:rPr lang="en-US" sz="2800" dirty="0">
                <a:solidFill>
                  <a:schemeClr val="tx2"/>
                </a:solidFill>
              </a:rPr>
              <a:t> = BW Log</a:t>
            </a:r>
            <a:r>
              <a:rPr lang="en-US" sz="2800" baseline="-25000" dirty="0">
                <a:solidFill>
                  <a:schemeClr val="tx2"/>
                </a:solidFill>
              </a:rPr>
              <a:t>2</a:t>
            </a:r>
            <a:r>
              <a:rPr lang="en-US" sz="2800" dirty="0">
                <a:solidFill>
                  <a:schemeClr val="tx2"/>
                </a:solidFill>
              </a:rPr>
              <a:t> (</a:t>
            </a:r>
            <a:r>
              <a:rPr lang="en-US" sz="2800" dirty="0" err="1">
                <a:solidFill>
                  <a:schemeClr val="tx2"/>
                </a:solidFill>
              </a:rPr>
              <a:t>P</a:t>
            </a:r>
            <a:r>
              <a:rPr lang="en-US" sz="2800" baseline="-25000" dirty="0" err="1">
                <a:solidFill>
                  <a:schemeClr val="tx2"/>
                </a:solidFill>
              </a:rPr>
              <a:t>Signal</a:t>
            </a:r>
            <a:r>
              <a:rPr lang="en-US" sz="2800" dirty="0">
                <a:solidFill>
                  <a:schemeClr val="tx2"/>
                </a:solidFill>
              </a:rPr>
              <a:t>/</a:t>
            </a:r>
            <a:r>
              <a:rPr lang="en-US" sz="2800" dirty="0" err="1">
                <a:solidFill>
                  <a:schemeClr val="tx2"/>
                </a:solidFill>
              </a:rPr>
              <a:t>P</a:t>
            </a:r>
            <a:r>
              <a:rPr lang="en-US" sz="2800" baseline="-25000" dirty="0" err="1">
                <a:solidFill>
                  <a:schemeClr val="tx2"/>
                </a:solidFill>
              </a:rPr>
              <a:t>Noise</a:t>
            </a:r>
            <a:endParaRPr lang="en-US" sz="2800" dirty="0">
              <a:solidFill>
                <a:schemeClr val="tx2"/>
              </a:solidFill>
            </a:endParaRPr>
          </a:p>
          <a:p>
            <a:pPr lvl="1">
              <a:spcBef>
                <a:spcPct val="20000"/>
              </a:spcBef>
            </a:pPr>
            <a:r>
              <a:rPr lang="en-US" sz="2800" dirty="0" err="1">
                <a:solidFill>
                  <a:schemeClr val="tx2"/>
                </a:solidFill>
              </a:rPr>
              <a:t>C</a:t>
            </a:r>
            <a:r>
              <a:rPr lang="en-US" sz="2800" baseline="-25000" dirty="0" err="1">
                <a:solidFill>
                  <a:schemeClr val="tx2"/>
                </a:solidFill>
              </a:rPr>
              <a:t>Sh</a:t>
            </a:r>
            <a:r>
              <a:rPr lang="en-US" sz="2800" dirty="0">
                <a:solidFill>
                  <a:schemeClr val="tx2"/>
                </a:solidFill>
              </a:rPr>
              <a:t> = 3.3 K Log</a:t>
            </a:r>
            <a:r>
              <a:rPr lang="en-US" sz="2800" baseline="-25000" dirty="0">
                <a:solidFill>
                  <a:schemeClr val="tx2"/>
                </a:solidFill>
              </a:rPr>
              <a:t>2</a:t>
            </a:r>
            <a:r>
              <a:rPr lang="en-US" sz="2800" dirty="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16740" name="Rectangle 4"/>
          <p:cNvSpPr>
            <a:spLocks noChangeArrowheads="1"/>
          </p:cNvSpPr>
          <p:nvPr/>
        </p:nvSpPr>
        <p:spPr bwMode="auto">
          <a:xfrm>
            <a:off x="1424484" y="2234828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16741" name="Rectangle 5"/>
          <p:cNvSpPr>
            <a:spLocks noChangeArrowheads="1"/>
          </p:cNvSpPr>
          <p:nvPr/>
        </p:nvSpPr>
        <p:spPr bwMode="auto">
          <a:xfrm>
            <a:off x="5072559" y="2233240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16742" name="Text Box 6"/>
          <p:cNvSpPr txBox="1">
            <a:spLocks noChangeArrowheads="1"/>
          </p:cNvSpPr>
          <p:nvPr/>
        </p:nvSpPr>
        <p:spPr bwMode="auto">
          <a:xfrm>
            <a:off x="5780584" y="2782515"/>
            <a:ext cx="28575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8787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18788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18789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18791" name="Rectangle 7"/>
          <p:cNvSpPr>
            <a:spLocks noChangeArrowheads="1"/>
          </p:cNvSpPr>
          <p:nvPr/>
        </p:nvSpPr>
        <p:spPr bwMode="auto">
          <a:xfrm>
            <a:off x="1330325" y="28940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SNR = 10 Log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1330325" y="35036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 = 10 </a:t>
            </a:r>
            <a:r>
              <a:rPr lang="en-US" sz="2800" baseline="30000">
                <a:solidFill>
                  <a:schemeClr val="tx2"/>
                </a:solidFill>
              </a:rPr>
              <a:t>SNR/10</a:t>
            </a:r>
          </a:p>
        </p:txBody>
      </p:sp>
      <p:sp>
        <p:nvSpPr>
          <p:cNvPr id="118793" name="Rectangle 9"/>
          <p:cNvSpPr>
            <a:spLocks noChangeArrowheads="1"/>
          </p:cNvSpPr>
          <p:nvPr/>
        </p:nvSpPr>
        <p:spPr bwMode="auto">
          <a:xfrm>
            <a:off x="974725" y="4130675"/>
            <a:ext cx="432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(10 </a:t>
            </a:r>
            <a:r>
              <a:rPr lang="en-US" sz="2800" baseline="30000">
                <a:solidFill>
                  <a:schemeClr val="tx2"/>
                </a:solidFill>
              </a:rPr>
              <a:t>2.6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18794" name="Line 10"/>
          <p:cNvSpPr>
            <a:spLocks noChangeShapeType="1"/>
          </p:cNvSpPr>
          <p:nvPr/>
        </p:nvSpPr>
        <p:spPr bwMode="auto">
          <a:xfrm>
            <a:off x="838200" y="2743200"/>
            <a:ext cx="72390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20835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20836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20839" name="Rectangle 7"/>
          <p:cNvSpPr>
            <a:spLocks noChangeArrowheads="1"/>
          </p:cNvSpPr>
          <p:nvPr/>
        </p:nvSpPr>
        <p:spPr bwMode="auto">
          <a:xfrm>
            <a:off x="1330325" y="28940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SNR = 10 Log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0840" name="Rectangle 8"/>
          <p:cNvSpPr>
            <a:spLocks noChangeArrowheads="1"/>
          </p:cNvSpPr>
          <p:nvPr/>
        </p:nvSpPr>
        <p:spPr bwMode="auto">
          <a:xfrm>
            <a:off x="1330325" y="35036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 = 10 </a:t>
            </a:r>
            <a:r>
              <a:rPr lang="en-US" sz="2800" baseline="30000">
                <a:solidFill>
                  <a:schemeClr val="tx2"/>
                </a:solidFill>
              </a:rPr>
              <a:t>SNR/10</a:t>
            </a:r>
          </a:p>
        </p:txBody>
      </p:sp>
      <p:sp>
        <p:nvSpPr>
          <p:cNvPr id="120841" name="Rectangle 9"/>
          <p:cNvSpPr>
            <a:spLocks noChangeArrowheads="1"/>
          </p:cNvSpPr>
          <p:nvPr/>
        </p:nvSpPr>
        <p:spPr bwMode="auto">
          <a:xfrm>
            <a:off x="974725" y="4130675"/>
            <a:ext cx="432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(10 </a:t>
            </a:r>
            <a:r>
              <a:rPr lang="en-US" sz="2800" baseline="30000">
                <a:solidFill>
                  <a:schemeClr val="tx2"/>
                </a:solidFill>
              </a:rPr>
              <a:t>2.6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0842" name="Rectangle 10"/>
          <p:cNvSpPr>
            <a:spLocks noChangeArrowheads="1"/>
          </p:cNvSpPr>
          <p:nvPr/>
        </p:nvSpPr>
        <p:spPr bwMode="auto">
          <a:xfrm>
            <a:off x="2509838" y="6257925"/>
            <a:ext cx="3214687" cy="531813"/>
          </a:xfrm>
          <a:prstGeom prst="rect">
            <a:avLst/>
          </a:prstGeom>
          <a:noFill/>
          <a:ln w="12700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 algn="ctr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28.5 Kbps</a:t>
            </a:r>
          </a:p>
        </p:txBody>
      </p:sp>
      <p:sp>
        <p:nvSpPr>
          <p:cNvPr id="120843" name="Rectangle 11"/>
          <p:cNvSpPr>
            <a:spLocks noChangeArrowheads="1"/>
          </p:cNvSpPr>
          <p:nvPr/>
        </p:nvSpPr>
        <p:spPr bwMode="auto">
          <a:xfrm>
            <a:off x="987425" y="5197475"/>
            <a:ext cx="7167563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x ln 10      + ln 2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x 5.986 x .6931 =   28.5 Kbps</a:t>
            </a:r>
          </a:p>
        </p:txBody>
      </p:sp>
      <p:sp>
        <p:nvSpPr>
          <p:cNvPr id="120844" name="Rectangle 12"/>
          <p:cNvSpPr>
            <a:spLocks noChangeArrowheads="1"/>
          </p:cNvSpPr>
          <p:nvPr/>
        </p:nvSpPr>
        <p:spPr bwMode="auto">
          <a:xfrm>
            <a:off x="2076450" y="4708525"/>
            <a:ext cx="5967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A handy substitution :Log</a:t>
            </a:r>
            <a:r>
              <a:rPr lang="en-US" baseline="-25000">
                <a:solidFill>
                  <a:schemeClr val="tx2"/>
                </a:solidFill>
              </a:rPr>
              <a:t>2 </a:t>
            </a:r>
            <a:r>
              <a:rPr lang="en-US">
                <a:solidFill>
                  <a:schemeClr val="tx2"/>
                </a:solidFill>
              </a:rPr>
              <a:t>(A) = ln A  </a:t>
            </a:r>
            <a:r>
              <a:rPr lang="en-US">
                <a:solidFill>
                  <a:schemeClr val="tx2"/>
                </a:solidFill>
                <a:sym typeface="Symbol" pitchFamily="18" charset="2"/>
              </a:rPr>
              <a:t> ln 2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20845" name="Line 13"/>
          <p:cNvSpPr>
            <a:spLocks noChangeShapeType="1"/>
          </p:cNvSpPr>
          <p:nvPr/>
        </p:nvSpPr>
        <p:spPr bwMode="auto">
          <a:xfrm>
            <a:off x="838200" y="2743200"/>
            <a:ext cx="72390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6" name="Text Box 14"/>
          <p:cNvSpPr txBox="1">
            <a:spLocks noChangeArrowheads="1"/>
          </p:cNvSpPr>
          <p:nvPr/>
        </p:nvSpPr>
        <p:spPr bwMode="auto">
          <a:xfrm>
            <a:off x="4403725" y="4992688"/>
            <a:ext cx="608013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tx1"/>
                </a:solidFill>
              </a:rPr>
              <a:t>2.6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1490416166</TotalTime>
  <Pages>55</Pages>
  <Words>436</Words>
  <Application>Microsoft Office PowerPoint</Application>
  <PresentationFormat>On-screen Show (4:3)</PresentationFormat>
  <Paragraphs>100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Cordia New</vt:lpstr>
      <vt:lpstr>Georgia</vt:lpstr>
      <vt:lpstr>Symbol</vt:lpstr>
      <vt:lpstr>Times New Roman</vt:lpstr>
      <vt:lpstr>Trebuchet MS</vt:lpstr>
      <vt:lpstr>Wingdings 2</vt:lpstr>
      <vt:lpstr>Theme1</vt:lpstr>
      <vt:lpstr>Decibels Noise and Capacity</vt:lpstr>
      <vt:lpstr>Decibels</vt:lpstr>
      <vt:lpstr>Decibels - cont’d</vt:lpstr>
      <vt:lpstr>Noise Types</vt:lpstr>
      <vt:lpstr>Noise Types (Cont'd)</vt:lpstr>
      <vt:lpstr>Signal to Noise Ratio</vt:lpstr>
      <vt:lpstr>Channel Capacity</vt:lpstr>
      <vt:lpstr>Example of Capacity</vt:lpstr>
      <vt:lpstr>Example of Capacity</vt:lpstr>
      <vt:lpstr>Example of Capacity</vt:lpstr>
      <vt:lpstr>Example of Capacity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</dc:title>
  <dc:creator>drianwells</dc:creator>
  <cp:lastModifiedBy>Ian Wells</cp:lastModifiedBy>
  <cp:revision>91</cp:revision>
  <cp:lastPrinted>1998-09-15T19:40:36Z</cp:lastPrinted>
  <dcterms:created xsi:type="dcterms:W3CDTF">1995-09-21T17:31:00Z</dcterms:created>
  <dcterms:modified xsi:type="dcterms:W3CDTF">2016-08-23T19:04:58Z</dcterms:modified>
</cp:coreProperties>
</file>