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61"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Saturday, May 24,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3347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Saturday, May 24,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17793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Saturday, May 24,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30371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Saturday, May 24,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451477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Saturday, May 24, 2025</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61592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Saturday, May 24, 2025</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08565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Saturday, May 24, 2025</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82725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Saturday, May 24,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377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Saturday, May 24,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939766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Saturday, May 24,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33114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Saturday, May 24,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40517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Saturday, May 24, 2025</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997507690"/>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westernjournal.com/report-wuhan-doctor-coronavirus-whistleblower-goes-missin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7EFF05-A8DA-4B3E-9C21-7A04283D4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690F001-2D75-4EFE-805F-3E6954B75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C6F7DA8-FD92-4ACF-9932-BF007E32A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Freeform: Shape 14">
            <a:extLst>
              <a:ext uri="{FF2B5EF4-FFF2-40B4-BE49-F238E27FC236}">
                <a16:creationId xmlns:a16="http://schemas.microsoft.com/office/drawing/2014/main" id="{4F76F7D6-E5D2-44FA-B1FA-A1A61DF18E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0554709" cy="6858000"/>
          </a:xfrm>
          <a:custGeom>
            <a:avLst/>
            <a:gdLst>
              <a:gd name="connsiteX0" fmla="*/ 678080 w 10554709"/>
              <a:gd name="connsiteY0" fmla="*/ 0 h 6858000"/>
              <a:gd name="connsiteX1" fmla="*/ 8939948 w 10554709"/>
              <a:gd name="connsiteY1" fmla="*/ 0 h 6858000"/>
              <a:gd name="connsiteX2" fmla="*/ 9088366 w 10554709"/>
              <a:gd name="connsiteY2" fmla="*/ 139640 h 6858000"/>
              <a:gd name="connsiteX3" fmla="*/ 10554709 w 10554709"/>
              <a:gd name="connsiteY3" fmla="*/ 3680162 h 6858000"/>
              <a:gd name="connsiteX4" fmla="*/ 9852869 w 10554709"/>
              <a:gd name="connsiteY4" fmla="*/ 6618597 h 6858000"/>
              <a:gd name="connsiteX5" fmla="*/ 9732509 w 10554709"/>
              <a:gd name="connsiteY5" fmla="*/ 6858000 h 6858000"/>
              <a:gd name="connsiteX6" fmla="*/ 0 w 10554709"/>
              <a:gd name="connsiteY6" fmla="*/ 6858000 h 6858000"/>
              <a:gd name="connsiteX7" fmla="*/ 0 w 10554709"/>
              <a:gd name="connsiteY7" fmla="*/ 893015 h 6858000"/>
              <a:gd name="connsiteX8" fmla="*/ 32877 w 10554709"/>
              <a:gd name="connsiteY8" fmla="*/ 837948 h 6858000"/>
              <a:gd name="connsiteX9" fmla="*/ 408715 w 10554709"/>
              <a:gd name="connsiteY9" fmla="*/ 3077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54709" h="6858000">
                <a:moveTo>
                  <a:pt x="678080" y="0"/>
                </a:moveTo>
                <a:lnTo>
                  <a:pt x="8939948" y="0"/>
                </a:lnTo>
                <a:lnTo>
                  <a:pt x="9088366" y="139640"/>
                </a:lnTo>
                <a:cubicBezTo>
                  <a:pt x="10103527" y="1150771"/>
                  <a:pt x="10554709" y="2302771"/>
                  <a:pt x="10554709" y="3680162"/>
                </a:cubicBezTo>
                <a:cubicBezTo>
                  <a:pt x="10554709" y="4782075"/>
                  <a:pt x="10354183" y="5717032"/>
                  <a:pt x="9852869" y="6618597"/>
                </a:cubicBezTo>
                <a:lnTo>
                  <a:pt x="9732509" y="6858000"/>
                </a:lnTo>
                <a:lnTo>
                  <a:pt x="0" y="6858000"/>
                </a:lnTo>
                <a:lnTo>
                  <a:pt x="0" y="893015"/>
                </a:lnTo>
                <a:lnTo>
                  <a:pt x="32877" y="837948"/>
                </a:lnTo>
                <a:cubicBezTo>
                  <a:pt x="149932" y="650048"/>
                  <a:pt x="274183" y="474695"/>
                  <a:pt x="408715" y="307706"/>
                </a:cubicBez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FC85A8A8-10F6-7EE1-1D26-7ED2505BCF09}"/>
              </a:ext>
            </a:extLst>
          </p:cNvPr>
          <p:cNvSpPr>
            <a:spLocks noGrp="1"/>
          </p:cNvSpPr>
          <p:nvPr>
            <p:ph type="title"/>
          </p:nvPr>
        </p:nvSpPr>
        <p:spPr>
          <a:xfrm>
            <a:off x="720000" y="720000"/>
            <a:ext cx="6911974" cy="2803071"/>
          </a:xfrm>
        </p:spPr>
        <p:txBody>
          <a:bodyPr vert="horz" wrap="square" lIns="0" tIns="0" rIns="0" bIns="0" rtlCol="0" anchor="b" anchorCtr="0">
            <a:normAutofit/>
          </a:bodyPr>
          <a:lstStyle/>
          <a:p>
            <a:pPr algn="ctr">
              <a:lnSpc>
                <a:spcPct val="90000"/>
              </a:lnSpc>
              <a:spcAft>
                <a:spcPts val="800"/>
              </a:spcAft>
            </a:pPr>
            <a:br>
              <a:rPr lang="en-US" sz="1400" b="1" spc="-100" dirty="0">
                <a:effectLst/>
              </a:rPr>
            </a:br>
            <a:br>
              <a:rPr lang="en-US" sz="1400" b="1" spc="-100" dirty="0">
                <a:effectLst/>
              </a:rPr>
            </a:br>
            <a:br>
              <a:rPr lang="en-US" sz="1400" b="1" spc="-100" dirty="0">
                <a:effectLst/>
              </a:rPr>
            </a:br>
            <a:br>
              <a:rPr lang="en-US" sz="1400" b="1" spc="-100" dirty="0">
                <a:effectLst/>
              </a:rPr>
            </a:br>
            <a:br>
              <a:rPr lang="en-US" sz="1400" b="1" spc="-100" dirty="0">
                <a:effectLst/>
              </a:rPr>
            </a:br>
            <a:br>
              <a:rPr lang="en-US" sz="1400" b="1" spc="-100" dirty="0">
                <a:effectLst/>
              </a:rPr>
            </a:br>
            <a:br>
              <a:rPr lang="en-US" sz="1400" b="1" spc="-100" dirty="0">
                <a:effectLst/>
              </a:rPr>
            </a:br>
            <a:br>
              <a:rPr lang="en-US" sz="1400" b="1" spc="-100" dirty="0">
                <a:effectLst/>
              </a:rPr>
            </a:br>
            <a:r>
              <a:rPr lang="en-US" sz="1400" i="1" spc="-100" dirty="0">
                <a:effectLst/>
                <a:latin typeface="Arial" panose="020B0604020202020204" pitchFamily="34" charset="0"/>
                <a:cs typeface="Arial" panose="020B0604020202020204" pitchFamily="34" charset="0"/>
              </a:rPr>
              <a:t>Academic Skills for the Digital Era - (BMSW4013)</a:t>
            </a:r>
            <a:br>
              <a:rPr lang="en-US" sz="1400" i="1" spc="-100" dirty="0">
                <a:effectLst/>
                <a:latin typeface="Arial" panose="020B0604020202020204" pitchFamily="34" charset="0"/>
                <a:cs typeface="Arial" panose="020B0604020202020204" pitchFamily="34" charset="0"/>
              </a:rPr>
            </a:br>
            <a:r>
              <a:rPr lang="en-US" sz="1400" i="1" spc="-100" dirty="0">
                <a:effectLst/>
                <a:latin typeface="Arial" panose="020B0604020202020204" pitchFamily="34" charset="0"/>
                <a:cs typeface="Arial" panose="020B0604020202020204" pitchFamily="34" charset="0"/>
              </a:rPr>
              <a:t>Module Lead: Ffion Cumberpatch</a:t>
            </a:r>
            <a:br>
              <a:rPr lang="en-US" sz="1400" i="1" spc="-100" dirty="0">
                <a:effectLst/>
                <a:latin typeface="Arial" panose="020B0604020202020204" pitchFamily="34" charset="0"/>
                <a:cs typeface="Arial" panose="020B0604020202020204" pitchFamily="34" charset="0"/>
              </a:rPr>
            </a:br>
            <a:r>
              <a:rPr lang="en-US" sz="1400" i="1" spc="-100" dirty="0">
                <a:effectLst/>
                <a:latin typeface="Arial" panose="020B0604020202020204" pitchFamily="34" charset="0"/>
                <a:cs typeface="Arial" panose="020B0604020202020204" pitchFamily="34" charset="0"/>
              </a:rPr>
              <a:t>Student Name: Ahmed Abdurahman Adam</a:t>
            </a:r>
            <a:br>
              <a:rPr lang="en-US" sz="1400" i="1" spc="-100" dirty="0">
                <a:effectLst/>
                <a:latin typeface="Arial" panose="020B0604020202020204" pitchFamily="34" charset="0"/>
                <a:cs typeface="Arial" panose="020B0604020202020204" pitchFamily="34" charset="0"/>
              </a:rPr>
            </a:br>
            <a:r>
              <a:rPr lang="en-US" sz="1400" i="1" spc="-100" dirty="0">
                <a:effectLst/>
                <a:latin typeface="Arial" panose="020B0604020202020204" pitchFamily="34" charset="0"/>
                <a:cs typeface="Arial" panose="020B0604020202020204" pitchFamily="34" charset="0"/>
              </a:rPr>
              <a:t>Student Number: 2423736</a:t>
            </a:r>
            <a:br>
              <a:rPr lang="en-US" sz="1400" spc="-100" dirty="0">
                <a:effectLst/>
              </a:rPr>
            </a:br>
            <a:endParaRPr lang="en-US" sz="1400" spc="-100" dirty="0"/>
          </a:p>
        </p:txBody>
      </p:sp>
      <p:sp>
        <p:nvSpPr>
          <p:cNvPr id="17" name="Freeform 10">
            <a:extLst>
              <a:ext uri="{FF2B5EF4-FFF2-40B4-BE49-F238E27FC236}">
                <a16:creationId xmlns:a16="http://schemas.microsoft.com/office/drawing/2014/main" id="{671E2FB4-7344-4400-973C-C4E1D46C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4500000">
            <a:off x="9006897" y="392628"/>
            <a:ext cx="3095625" cy="2897543"/>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736999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A27B-EA2F-E841-DC93-F9C6AB35501E}"/>
              </a:ext>
            </a:extLst>
          </p:cNvPr>
          <p:cNvSpPr>
            <a:spLocks noGrp="1"/>
          </p:cNvSpPr>
          <p:nvPr>
            <p:ph type="title"/>
          </p:nvPr>
        </p:nvSpPr>
        <p:spPr/>
        <p:txBody>
          <a:bodyPr/>
          <a:lstStyle/>
          <a:p>
            <a:r>
              <a:rPr lang="en-GB" sz="3200" dirty="0">
                <a:solidFill>
                  <a:schemeClr val="tx1"/>
                </a:solidFill>
                <a:latin typeface="+mj-lt"/>
                <a:ea typeface="+mj-ea"/>
                <a:cs typeface="+mj-cs"/>
              </a:rPr>
              <a:t>Introduction</a:t>
            </a:r>
            <a:endParaRPr lang="en-GB" dirty="0"/>
          </a:p>
        </p:txBody>
      </p:sp>
      <p:sp>
        <p:nvSpPr>
          <p:cNvPr id="3" name="Content Placeholder 2">
            <a:extLst>
              <a:ext uri="{FF2B5EF4-FFF2-40B4-BE49-F238E27FC236}">
                <a16:creationId xmlns:a16="http://schemas.microsoft.com/office/drawing/2014/main" id="{AA0DE566-4FFF-1FC4-FA92-0E0B87FEEE56}"/>
              </a:ext>
            </a:extLst>
          </p:cNvPr>
          <p:cNvSpPr>
            <a:spLocks noGrp="1"/>
          </p:cNvSpPr>
          <p:nvPr>
            <p:ph idx="1"/>
          </p:nvPr>
        </p:nvSpPr>
        <p:spPr/>
        <p:txBody>
          <a:bodyPr>
            <a:normAutofit fontScale="85000" lnSpcReduction="20000"/>
          </a:bodyPr>
          <a:lstStyle/>
          <a:p>
            <a:endParaRPr lang="en-GB" sz="3800" dirty="0">
              <a:solidFill>
                <a:schemeClr val="tx1"/>
              </a:solidFill>
              <a:latin typeface="+mj-lt"/>
              <a:ea typeface="+mj-ea"/>
              <a:cs typeface="+mj-cs"/>
            </a:endParaRPr>
          </a:p>
          <a:p>
            <a:r>
              <a:rPr lang="en-GB" sz="1800" kern="100" dirty="0">
                <a:effectLst/>
                <a:latin typeface="Aptos" panose="020B0004020202020204" pitchFamily="34" charset="0"/>
                <a:ea typeface="Aptos" panose="020B0004020202020204" pitchFamily="34" charset="0"/>
                <a:cs typeface="Arial" panose="020B0604020202020204" pitchFamily="34" charset="0"/>
              </a:rPr>
              <a:t>Dr Hart is a senior  artificial intelligence and robotic engineer at nova tech she is advocate for ethical use of AI application in medical and education sector,  before  she went disappear its reported that she has been under pressure and stressed,  as her laboratory broken into , there's possible motive of intimation to her , her disappearance  explained to be linked to her stance on the ethical risks  of use of AI without consideration of community safety. </a:t>
            </a:r>
          </a:p>
          <a:p>
            <a:r>
              <a:rPr lang="en-US" dirty="0"/>
              <a:t>Dr. Hart's disappearance raises several critical questions: Was she kidnapped, did she vanish willingly, or was she pressured by her workplace? Her recent employment involved projects examining AI in military applications, where she voiced ethical concerns, particularly regarding autonomous weapons. Reports suggest that her strong moral stance may have made her a target, possibly from her employers or defense-related organizations. Evidence indicates personal threats and intimidation, highlighting a broader pattern where researchers advocating ethical AI use face risks.</a:t>
            </a:r>
            <a:endParaRPr lang="en-GB" dirty="0"/>
          </a:p>
        </p:txBody>
      </p:sp>
    </p:spTree>
    <p:extLst>
      <p:ext uri="{BB962C8B-B14F-4D97-AF65-F5344CB8AC3E}">
        <p14:creationId xmlns:p14="http://schemas.microsoft.com/office/powerpoint/2010/main" val="3357066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139A1-94B6-D4BF-D487-4354DC6605A3}"/>
              </a:ext>
            </a:extLst>
          </p:cNvPr>
          <p:cNvSpPr>
            <a:spLocks noGrp="1"/>
          </p:cNvSpPr>
          <p:nvPr>
            <p:ph type="title"/>
          </p:nvPr>
        </p:nvSpPr>
        <p:spPr/>
        <p:txBody>
          <a:bodyPr/>
          <a:lstStyle/>
          <a:p>
            <a:r>
              <a:rPr lang="en-GB" dirty="0"/>
              <a:t>Key Evidence and Analysis</a:t>
            </a:r>
          </a:p>
        </p:txBody>
      </p:sp>
      <p:sp>
        <p:nvSpPr>
          <p:cNvPr id="3" name="Content Placeholder 2">
            <a:extLst>
              <a:ext uri="{FF2B5EF4-FFF2-40B4-BE49-F238E27FC236}">
                <a16:creationId xmlns:a16="http://schemas.microsoft.com/office/drawing/2014/main" id="{C6310A49-7D7B-9C96-0597-9F6F72F6136E}"/>
              </a:ext>
            </a:extLst>
          </p:cNvPr>
          <p:cNvSpPr>
            <a:spLocks noGrp="1"/>
          </p:cNvSpPr>
          <p:nvPr>
            <p:ph idx="1"/>
          </p:nvPr>
        </p:nvSpPr>
        <p:spPr>
          <a:xfrm>
            <a:off x="165464" y="2541600"/>
            <a:ext cx="11895908" cy="4233669"/>
          </a:xfrm>
        </p:spPr>
        <p:txBody>
          <a:bodyPr>
            <a:normAutofit/>
          </a:bodyPr>
          <a:lstStyle/>
          <a:p>
            <a:pPr>
              <a:buNone/>
            </a:pPr>
            <a:r>
              <a:rPr lang="en-US" dirty="0"/>
              <a:t>The investigation into Dr. Diana Hart’s disappearance explored her work environment, ethical concerns, and potential threats. Reports indicate she worked on military AI projects and raised objections to autonomous weapons. Her firm stance on ethics may have led to conflicts with employers or defense-affiliated organizations. Evidence suggests she faced intimidation, aligning with broader trends where researchers advocating responsible AI use encounter harassment.</a:t>
            </a:r>
          </a:p>
          <a:p>
            <a:pPr marL="0" indent="0">
              <a:buNone/>
            </a:pPr>
            <a:r>
              <a:rPr lang="en-US" dirty="0"/>
              <a:t>Key sources include academic studies on AI ethics, media investigations into similar cases, and testimonies from her colleagues. The reliability of evidence was assessed through peer-reviewed research, cross-referenced media reports(</a:t>
            </a:r>
            <a:r>
              <a:rPr lang="en-GB" b="0" i="0" dirty="0">
                <a:solidFill>
                  <a:srgbClr val="000000"/>
                </a:solidFill>
                <a:effectLst/>
                <a:latin typeface="Times New Roman" panose="02020603050405020304" pitchFamily="18" charset="0"/>
              </a:rPr>
              <a:t>Wuhan Doctor)</a:t>
            </a:r>
            <a:r>
              <a:rPr lang="en-US" dirty="0"/>
              <a:t> , and consistency in witness accounts.</a:t>
            </a:r>
          </a:p>
          <a:p>
            <a:pPr marL="0" indent="0">
              <a:buNone/>
            </a:pPr>
            <a:r>
              <a:rPr lang="en-US" dirty="0">
                <a:hlinkClick r:id="rId2"/>
              </a:rPr>
              <a:t>Report: Wuhan Doctor, Coronavirus Whistleblower Goes Missing</a:t>
            </a:r>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96360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76496-E6AB-D959-4F00-BDD18B15C696}"/>
              </a:ext>
            </a:extLst>
          </p:cNvPr>
          <p:cNvSpPr>
            <a:spLocks noGrp="1"/>
          </p:cNvSpPr>
          <p:nvPr>
            <p:ph type="title"/>
          </p:nvPr>
        </p:nvSpPr>
        <p:spPr/>
        <p:txBody>
          <a:bodyPr/>
          <a:lstStyle/>
          <a:p>
            <a:r>
              <a:rPr lang="en-GB" dirty="0"/>
              <a:t>Theories and Conclusions </a:t>
            </a:r>
            <a:r>
              <a:rPr lang="en-GB" sz="1800" b="0" i="0" u="none" strike="noStrike" baseline="0" dirty="0">
                <a:solidFill>
                  <a:srgbClr val="000000"/>
                </a:solidFill>
                <a:latin typeface="Arial" panose="020B0604020202020204" pitchFamily="34" charset="0"/>
              </a:rPr>
              <a:t>	</a:t>
            </a:r>
            <a:br>
              <a:rPr lang="en-GB" sz="1800" b="0" i="0" u="none" strike="noStrike" baseline="0" dirty="0">
                <a:solidFill>
                  <a:srgbClr val="00000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2EF8983D-72E7-4266-24B5-86592DB849B8}"/>
              </a:ext>
            </a:extLst>
          </p:cNvPr>
          <p:cNvSpPr>
            <a:spLocks noGrp="1"/>
          </p:cNvSpPr>
          <p:nvPr>
            <p:ph idx="1"/>
          </p:nvPr>
        </p:nvSpPr>
        <p:spPr/>
        <p:txBody>
          <a:bodyPr>
            <a:normAutofit fontScale="85000" lnSpcReduction="10000"/>
          </a:bodyPr>
          <a:lstStyle/>
          <a:p>
            <a:pPr>
              <a:buNone/>
            </a:pPr>
            <a:r>
              <a:rPr lang="en-US" dirty="0"/>
              <a:t>The investigation into Dr. Diana Hart’s disappearance explores several possible explanations. She may have been pressured to engage in unethical AI research and faced repercussions for her refusal. Alternatively, workplace toxicity and conflicts with colleagues could have led her to voluntarily withdraw from public and professional life. Another theory suggests she was targeted by opponents of her ethical stance, particularly those invested in military AI applications.</a:t>
            </a:r>
          </a:p>
          <a:p>
            <a:pPr marL="0" indent="0">
              <a:buNone/>
            </a:pPr>
            <a:r>
              <a:rPr lang="en-US" dirty="0"/>
              <a:t>These conclusions are based on historical patterns of retaliation against ethical researchers, testimony from colleagues about workplace tensions, and documented threats faced by professionals in similar fields. Further investigation into her recent projects, workplace relationships, and external pressures will be essential in determining the true cause of her disappearance.</a:t>
            </a:r>
          </a:p>
          <a:p>
            <a:endParaRPr lang="en-GB" dirty="0"/>
          </a:p>
        </p:txBody>
      </p:sp>
    </p:spTree>
    <p:extLst>
      <p:ext uri="{BB962C8B-B14F-4D97-AF65-F5344CB8AC3E}">
        <p14:creationId xmlns:p14="http://schemas.microsoft.com/office/powerpoint/2010/main" val="2326754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D0869-8BD7-9F40-45DF-072E7FDEA93A}"/>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6FB989DD-5323-3642-FF78-5499223A2F98}"/>
              </a:ext>
            </a:extLst>
          </p:cNvPr>
          <p:cNvSpPr>
            <a:spLocks noGrp="1"/>
          </p:cNvSpPr>
          <p:nvPr>
            <p:ph idx="1"/>
          </p:nvPr>
        </p:nvSpPr>
        <p:spPr/>
        <p:txBody>
          <a:bodyPr/>
          <a:lstStyle/>
          <a:p>
            <a:pPr marL="457200">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Bostrom, N. (2014). </a:t>
            </a:r>
            <a:r>
              <a:rPr lang="en-GB" sz="1800" i="1" kern="100" dirty="0">
                <a:effectLst/>
                <a:latin typeface="Arial" panose="020B0604020202020204" pitchFamily="34" charset="0"/>
                <a:ea typeface="Calibri" panose="020F0502020204030204" pitchFamily="34" charset="0"/>
                <a:cs typeface="Arial" panose="020B0604020202020204" pitchFamily="34" charset="0"/>
              </a:rPr>
              <a:t>Superintelligence: Paths, Dangers, Strategies</a:t>
            </a:r>
            <a:r>
              <a:rPr lang="en-GB" sz="1800" kern="100" dirty="0">
                <a:effectLst/>
                <a:latin typeface="Arial" panose="020B0604020202020204" pitchFamily="34" charset="0"/>
                <a:ea typeface="Calibri" panose="020F0502020204030204" pitchFamily="34" charset="0"/>
                <a:cs typeface="Arial" panose="020B0604020202020204" pitchFamily="34" charset="0"/>
              </a:rPr>
              <a:t>. Oxford University Press.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457200">
              <a:lnSpc>
                <a:spcPct val="115000"/>
              </a:lnSpc>
              <a:spcAft>
                <a:spcPts val="800"/>
              </a:spcAft>
              <a:buNone/>
            </a:pPr>
            <a:r>
              <a:rPr lang="en-GB" sz="1800" kern="100" dirty="0" err="1">
                <a:effectLst/>
                <a:latin typeface="Arial" panose="020B0604020202020204" pitchFamily="34" charset="0"/>
                <a:ea typeface="Calibri" panose="020F0502020204030204" pitchFamily="34" charset="0"/>
                <a:cs typeface="Arial" panose="020B0604020202020204" pitchFamily="34" charset="0"/>
              </a:rPr>
              <a:t>Coeckelbergh</a:t>
            </a:r>
            <a:r>
              <a:rPr lang="en-GB" sz="1800" kern="100" dirty="0">
                <a:effectLst/>
                <a:latin typeface="Arial" panose="020B0604020202020204" pitchFamily="34" charset="0"/>
                <a:ea typeface="Calibri" panose="020F0502020204030204" pitchFamily="34" charset="0"/>
                <a:cs typeface="Arial" panose="020B0604020202020204" pitchFamily="34" charset="0"/>
              </a:rPr>
              <a:t>, M. (2020). </a:t>
            </a:r>
            <a:r>
              <a:rPr lang="en-GB" sz="1800" i="1" kern="100" dirty="0">
                <a:effectLst/>
                <a:latin typeface="Arial" panose="020B0604020202020204" pitchFamily="34" charset="0"/>
                <a:ea typeface="Calibri" panose="020F0502020204030204" pitchFamily="34" charset="0"/>
                <a:cs typeface="Arial" panose="020B0604020202020204" pitchFamily="34" charset="0"/>
              </a:rPr>
              <a:t>AI Ethics</a:t>
            </a:r>
            <a:r>
              <a:rPr lang="en-GB" sz="1800" kern="100" dirty="0">
                <a:effectLst/>
                <a:latin typeface="Arial" panose="020B0604020202020204" pitchFamily="34" charset="0"/>
                <a:ea typeface="Calibri" panose="020F0502020204030204" pitchFamily="34" charset="0"/>
                <a:cs typeface="Arial" panose="020B0604020202020204" pitchFamily="34" charset="0"/>
              </a:rPr>
              <a:t>. MIT Press.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457200">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Lin, P., Abney, K., &amp; </a:t>
            </a:r>
            <a:r>
              <a:rPr lang="en-GB" sz="1800" kern="100" dirty="0" err="1">
                <a:effectLst/>
                <a:latin typeface="Arial" panose="020B0604020202020204" pitchFamily="34" charset="0"/>
                <a:ea typeface="Calibri" panose="020F0502020204030204" pitchFamily="34" charset="0"/>
                <a:cs typeface="Arial" panose="020B0604020202020204" pitchFamily="34" charset="0"/>
              </a:rPr>
              <a:t>Bekey</a:t>
            </a:r>
            <a:r>
              <a:rPr lang="en-GB" sz="1800" kern="100" dirty="0">
                <a:effectLst/>
                <a:latin typeface="Arial" panose="020B0604020202020204" pitchFamily="34" charset="0"/>
                <a:ea typeface="Calibri" panose="020F0502020204030204" pitchFamily="34" charset="0"/>
                <a:cs typeface="Arial" panose="020B0604020202020204" pitchFamily="34" charset="0"/>
              </a:rPr>
              <a:t>, G. (2012). </a:t>
            </a:r>
            <a:r>
              <a:rPr lang="en-GB" sz="1800" i="1" kern="100" dirty="0">
                <a:effectLst/>
                <a:latin typeface="Arial" panose="020B0604020202020204" pitchFamily="34" charset="0"/>
                <a:ea typeface="Calibri" panose="020F0502020204030204" pitchFamily="34" charset="0"/>
                <a:cs typeface="Arial" panose="020B0604020202020204" pitchFamily="34" charset="0"/>
              </a:rPr>
              <a:t>Robot Ethics: The Ethical and Social Implications of Robotics</a:t>
            </a:r>
            <a:r>
              <a:rPr lang="en-GB" sz="1800" kern="100" dirty="0">
                <a:effectLst/>
                <a:latin typeface="Arial" panose="020B0604020202020204" pitchFamily="34" charset="0"/>
                <a:ea typeface="Calibri" panose="020F0502020204030204" pitchFamily="34" charset="0"/>
                <a:cs typeface="Arial" panose="020B0604020202020204" pitchFamily="34" charset="0"/>
              </a:rPr>
              <a:t>. MIT Press.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457200">
              <a:lnSpc>
                <a:spcPct val="115000"/>
              </a:lnSpc>
              <a:spcAft>
                <a:spcPts val="800"/>
              </a:spcAft>
              <a:buNone/>
            </a:pPr>
            <a:r>
              <a:rPr lang="en-GB" sz="1800" kern="100" dirty="0" err="1">
                <a:effectLst/>
                <a:latin typeface="Arial" panose="020B0604020202020204" pitchFamily="34" charset="0"/>
                <a:ea typeface="Calibri" panose="020F0502020204030204" pitchFamily="34" charset="0"/>
                <a:cs typeface="Arial" panose="020B0604020202020204" pitchFamily="34" charset="0"/>
              </a:rPr>
              <a:t>Tegmark</a:t>
            </a:r>
            <a:r>
              <a:rPr lang="en-GB" sz="1800" kern="100" dirty="0">
                <a:effectLst/>
                <a:latin typeface="Arial" panose="020B0604020202020204" pitchFamily="34" charset="0"/>
                <a:ea typeface="Calibri" panose="020F0502020204030204" pitchFamily="34" charset="0"/>
                <a:cs typeface="Arial" panose="020B0604020202020204" pitchFamily="34" charset="0"/>
              </a:rPr>
              <a:t>, M. (2017). </a:t>
            </a:r>
            <a:r>
              <a:rPr lang="en-GB" sz="1800" i="1" kern="100" dirty="0">
                <a:effectLst/>
                <a:latin typeface="Arial" panose="020B0604020202020204" pitchFamily="34" charset="0"/>
                <a:ea typeface="Calibri" panose="020F0502020204030204" pitchFamily="34" charset="0"/>
                <a:cs typeface="Arial" panose="020B0604020202020204" pitchFamily="34" charset="0"/>
              </a:rPr>
              <a:t>Life 3.0: Being Human in the Age of Artificial Intelligence</a:t>
            </a:r>
            <a:r>
              <a:rPr lang="en-GB" sz="1800" kern="100" dirty="0">
                <a:effectLst/>
                <a:latin typeface="Arial" panose="020B0604020202020204" pitchFamily="34" charset="0"/>
                <a:ea typeface="Calibri" panose="020F0502020204030204" pitchFamily="34" charset="0"/>
                <a:cs typeface="Arial" panose="020B0604020202020204" pitchFamily="34" charset="0"/>
              </a:rPr>
              <a:t>. Knopf.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457200">
              <a:lnSpc>
                <a:spcPct val="115000"/>
              </a:lnSpc>
              <a:spcAft>
                <a:spcPts val="800"/>
              </a:spcAft>
            </a:pPr>
            <a:r>
              <a:rPr lang="en-GB" sz="1800" kern="100" dirty="0">
                <a:effectLst/>
                <a:latin typeface="Arial" panose="020B0604020202020204" pitchFamily="34" charset="0"/>
                <a:ea typeface="Calibri" panose="020F0502020204030204" pitchFamily="34" charset="0"/>
                <a:cs typeface="Arial" panose="020B0604020202020204" pitchFamily="34" charset="0"/>
              </a:rPr>
              <a:t>Wallach, W., &amp; Allen, C. (2008). </a:t>
            </a:r>
            <a:r>
              <a:rPr lang="en-GB" sz="1800" i="1" kern="100" dirty="0">
                <a:effectLst/>
                <a:latin typeface="Arial" panose="020B0604020202020204" pitchFamily="34" charset="0"/>
                <a:ea typeface="Calibri" panose="020F0502020204030204" pitchFamily="34" charset="0"/>
                <a:cs typeface="Arial" panose="020B0604020202020204" pitchFamily="34" charset="0"/>
              </a:rPr>
              <a:t>Moral Machines: Teaching Robots Right from Wrong</a:t>
            </a:r>
            <a:r>
              <a:rPr lang="en-GB" sz="1800" kern="100" dirty="0">
                <a:effectLst/>
                <a:latin typeface="Arial" panose="020B0604020202020204" pitchFamily="34" charset="0"/>
                <a:ea typeface="Calibri" panose="020F0502020204030204" pitchFamily="34" charset="0"/>
                <a:cs typeface="Arial" panose="020B0604020202020204" pitchFamily="34" charset="0"/>
              </a:rPr>
              <a:t>. Oxford University Press.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09859072"/>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48</TotalTime>
  <Words>579</Words>
  <Application>Microsoft Office PowerPoint</Application>
  <PresentationFormat>Widescreen</PresentationFormat>
  <Paragraphs>18</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Aptos</vt:lpstr>
      <vt:lpstr>Arial</vt:lpstr>
      <vt:lpstr>Avenir Next LT Pro</vt:lpstr>
      <vt:lpstr>Calibri</vt:lpstr>
      <vt:lpstr>Sagona Book</vt:lpstr>
      <vt:lpstr>The Hand Extrablack</vt:lpstr>
      <vt:lpstr>Times New Roman</vt:lpstr>
      <vt:lpstr>BlobVTI</vt:lpstr>
      <vt:lpstr>        Academic Skills for the Digital Era - (BMSW4013) Module Lead: Ffion Cumberpatch Student Name: Ahmed Abdurahman Adam Student Number: 2423736 </vt:lpstr>
      <vt:lpstr>Introduction</vt:lpstr>
      <vt:lpstr>Key Evidence and Analysis</vt:lpstr>
      <vt:lpstr>Theories and Conclusions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aliahmed suliman</dc:creator>
  <cp:lastModifiedBy>aliahmed suliman</cp:lastModifiedBy>
  <cp:revision>1</cp:revision>
  <dcterms:created xsi:type="dcterms:W3CDTF">2025-05-24T19:02:02Z</dcterms:created>
  <dcterms:modified xsi:type="dcterms:W3CDTF">2025-05-24T19:50:47Z</dcterms:modified>
</cp:coreProperties>
</file>