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72" r:id="rId6"/>
  </p:sldMasterIdLst>
  <p:handoutMasterIdLst>
    <p:handoutMasterId r:id="rId27"/>
  </p:handoutMasterIdLst>
  <p:sldIdLst>
    <p:sldId id="258" r:id="rId7"/>
    <p:sldId id="259" r:id="rId8"/>
    <p:sldId id="260" r:id="rId9"/>
    <p:sldId id="310" r:id="rId10"/>
    <p:sldId id="275" r:id="rId11"/>
    <p:sldId id="262" r:id="rId12"/>
    <p:sldId id="280" r:id="rId13"/>
    <p:sldId id="263" r:id="rId14"/>
    <p:sldId id="264" r:id="rId15"/>
    <p:sldId id="265" r:id="rId16"/>
    <p:sldId id="266" r:id="rId17"/>
    <p:sldId id="279" r:id="rId18"/>
    <p:sldId id="309" r:id="rId19"/>
    <p:sldId id="268" r:id="rId20"/>
    <p:sldId id="269" r:id="rId21"/>
    <p:sldId id="274" r:id="rId22"/>
    <p:sldId id="270" r:id="rId23"/>
    <p:sldId id="267" r:id="rId24"/>
    <p:sldId id="272" r:id="rId25"/>
    <p:sldId id="273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7F87D266-B936-4902-9377-14EB7F251551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4486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48CE3-E7FA-407F-BB6D-B2CA5F6D9187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896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8CFB-CD7D-4CCF-A1E5-2295B7ED89FD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3503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A2633-E390-400F-AB58-F6382DE53537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1932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BDEDB-4A64-4D37-A24D-AF2D2BA7B3C3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0390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F2690-EB9F-4622-A613-E3F5D80C9873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3060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346D5-63E7-4B01-9A6C-486243E1837F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8192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34098-8183-47F0-B9CA-C092A04740AB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5920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5B120-A0FC-4CFD-B261-7D862FA0799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6641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D8C1D-9D2B-44CF-A332-73315085F3C1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8246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C5206-CCA9-4DAF-B888-3E7ABAA93BF6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4548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58F26-E699-4336-85FF-80F7C0C8CBE1}" type="datetime1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58596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97109-8B8D-4E48-A1E6-0A632E0BF106}" type="datetime1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6683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67820-FDD8-4D65-BF7E-A88DC92F8204}" type="datetime1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25725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23087-3EDA-49E9-BE0E-FA5FF8150B56}" type="datetime1">
              <a:rPr lang="en-GB" smtClean="0"/>
              <a:t>27/01/2020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1830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6E0D-D47B-4EA2-A574-7C497F150F08}" type="datetime1">
              <a:rPr lang="en-GB" smtClean="0"/>
              <a:t>27/01/2020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91889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E3559-4DF4-4105-BC42-F0E83E711F81}" type="datetime1">
              <a:rPr lang="en-GB" smtClean="0"/>
              <a:t>27/01/2020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280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4F064-5289-4B41-BCA8-C2DCA5A4C25D}" type="datetime1">
              <a:rPr lang="en-GB" smtClean="0"/>
              <a:t>27/01/2020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8146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5A6C1-9DDF-4279-8F07-35BEE30DB244}" type="datetime1">
              <a:rPr lang="en-GB" smtClean="0"/>
              <a:t>27/01/2020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65191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5166F-9A9F-463D-9646-4E1BCE97AD15}" type="datetime1">
              <a:rPr lang="en-GB" smtClean="0"/>
              <a:t>27/01/2020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2993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39C86-50A8-436B-BEAF-2CDA548AB4F8}" type="datetime1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4146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1E04-6B2D-48DC-B6AA-486A66F8D992}" type="datetime1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24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27/01/2020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F17E3-C6A6-4EDD-8CC8-854BA797DC13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726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C51C733-A289-4299-9E1B-8B91330BF333}" type="datetime1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120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democracy.swansea.gov.uk/mgUserInfo.aspx?UID=392&amp;LLL=-1" TargetMode="External"/><Relationship Id="rId2" Type="http://schemas.openxmlformats.org/officeDocument/2006/relationships/hyperlink" Target="mailto:Mike.durke@uwtsd.ac.uk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twitter.com/Mikedurke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</p:spPr>
        <p:txBody>
          <a:bodyPr>
            <a:normAutofit/>
          </a:bodyPr>
          <a:lstStyle/>
          <a:p>
            <a:r>
              <a:rPr lang="en-GB" sz="5400" b="1" dirty="0">
                <a:solidFill>
                  <a:schemeClr val="bg1"/>
                </a:solidFill>
              </a:rPr>
              <a:t>Emerging Issues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899592" y="2996952"/>
            <a:ext cx="7344816" cy="3096344"/>
          </a:xfrm>
        </p:spPr>
        <p:txBody>
          <a:bodyPr>
            <a:no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2019/20</a:t>
            </a:r>
          </a:p>
          <a:p>
            <a:r>
              <a:rPr lang="en-GB" sz="2800" b="1" dirty="0">
                <a:solidFill>
                  <a:schemeClr val="bg1"/>
                </a:solidFill>
              </a:rPr>
              <a:t>Mike </a:t>
            </a:r>
            <a:r>
              <a:rPr lang="en-GB" sz="2800" b="1" dirty="0" err="1">
                <a:solidFill>
                  <a:schemeClr val="bg1"/>
                </a:solidFill>
              </a:rPr>
              <a:t>Durke</a:t>
            </a:r>
            <a:endParaRPr lang="en-GB" sz="2800" b="1" dirty="0">
              <a:solidFill>
                <a:schemeClr val="bg1"/>
              </a:solidFill>
            </a:endParaRPr>
          </a:p>
          <a:p>
            <a:r>
              <a:rPr lang="en-GB" sz="2800" b="1" dirty="0">
                <a:solidFill>
                  <a:schemeClr val="bg1"/>
                </a:solidFill>
              </a:rPr>
              <a:t>Senior Lecturer </a:t>
            </a:r>
          </a:p>
          <a:p>
            <a:r>
              <a:rPr lang="en-GB" sz="2800" b="1" dirty="0">
                <a:solidFill>
                  <a:schemeClr val="bg1"/>
                </a:solidFill>
              </a:rPr>
              <a:t>MA MBA BA (Hons) PGCE (PCET) </a:t>
            </a:r>
            <a:r>
              <a:rPr lang="en-GB" sz="2800" b="1" dirty="0" err="1">
                <a:solidFill>
                  <a:schemeClr val="bg1"/>
                </a:solidFill>
              </a:rPr>
              <a:t>CMgr</a:t>
            </a:r>
            <a:r>
              <a:rPr lang="en-GB" sz="2800" b="1" dirty="0">
                <a:solidFill>
                  <a:schemeClr val="bg1"/>
                </a:solidFill>
              </a:rPr>
              <a:t> FCMI</a:t>
            </a:r>
          </a:p>
        </p:txBody>
      </p:sp>
    </p:spTree>
    <p:extLst>
      <p:ext uri="{BB962C8B-B14F-4D97-AF65-F5344CB8AC3E}">
        <p14:creationId xmlns:p14="http://schemas.microsoft.com/office/powerpoint/2010/main" val="2799458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85800" y="2132856"/>
            <a:ext cx="7848600" cy="116596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/>
          </a:p>
        </p:txBody>
      </p:sp>
      <p:sp>
        <p:nvSpPr>
          <p:cNvPr id="6" name="Subtitle 8"/>
          <p:cNvSpPr txBox="1">
            <a:spLocks/>
          </p:cNvSpPr>
          <p:nvPr/>
        </p:nvSpPr>
        <p:spPr>
          <a:xfrm>
            <a:off x="179512" y="548680"/>
            <a:ext cx="8856984" cy="50405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93A299"/>
              </a:buClr>
            </a:pPr>
            <a:r>
              <a:rPr lang="en-GB" sz="4000" b="1" dirty="0">
                <a:solidFill>
                  <a:schemeClr val="tx1"/>
                </a:solidFill>
                <a:latin typeface="Arial"/>
              </a:rPr>
              <a:t>Emerging Issues in the Public Sector</a:t>
            </a:r>
            <a:endParaRPr lang="en-GB" sz="4000" dirty="0">
              <a:solidFill>
                <a:schemeClr val="tx1"/>
              </a:solidFill>
              <a:latin typeface="Arial"/>
            </a:endParaRPr>
          </a:p>
          <a:p>
            <a:pPr lvl="0" algn="ctr">
              <a:buClr>
                <a:srgbClr val="93A299"/>
              </a:buClr>
            </a:pPr>
            <a:r>
              <a:rPr lang="en-GB" sz="4000" dirty="0">
                <a:solidFill>
                  <a:schemeClr val="tx1"/>
                </a:solidFill>
                <a:latin typeface="Arial"/>
              </a:rPr>
              <a:t>BMPS 6002</a:t>
            </a:r>
          </a:p>
          <a:p>
            <a:pPr lvl="0" algn="ctr">
              <a:buClr>
                <a:srgbClr val="93A299"/>
              </a:buClr>
            </a:pPr>
            <a:endParaRPr lang="en-GB" sz="4000" dirty="0">
              <a:solidFill>
                <a:schemeClr val="tx1"/>
              </a:solidFill>
              <a:latin typeface="Arial"/>
            </a:endParaRPr>
          </a:p>
          <a:p>
            <a:pPr lvl="0" algn="ctr">
              <a:spcBef>
                <a:spcPts val="0"/>
              </a:spcBef>
              <a:buClr>
                <a:srgbClr val="93A299"/>
              </a:buClr>
              <a:buSzTx/>
            </a:pPr>
            <a:r>
              <a:rPr lang="en-GB" sz="3200" dirty="0">
                <a:solidFill>
                  <a:prstClr val="black"/>
                </a:solidFill>
                <a:latin typeface="Arial"/>
              </a:rPr>
              <a:t>Email - </a:t>
            </a:r>
            <a:r>
              <a:rPr lang="en-GB" sz="2800" dirty="0">
                <a:solidFill>
                  <a:prstClr val="black"/>
                </a:solidFill>
                <a:latin typeface="Arial"/>
                <a:hlinkClick r:id="rId2"/>
              </a:rPr>
              <a:t>Mike.durke@uwtsd.ac.uk</a:t>
            </a:r>
            <a:endParaRPr lang="en-GB" sz="2800" dirty="0">
              <a:solidFill>
                <a:prstClr val="black"/>
              </a:solidFill>
              <a:latin typeface="Arial"/>
            </a:endParaRPr>
          </a:p>
          <a:p>
            <a:pPr lvl="0" algn="ctr">
              <a:spcBef>
                <a:spcPts val="0"/>
              </a:spcBef>
              <a:buClr>
                <a:srgbClr val="93A299"/>
              </a:buClr>
              <a:buSzTx/>
            </a:pPr>
            <a:r>
              <a:rPr lang="en-GB" sz="3200" dirty="0">
                <a:solidFill>
                  <a:prstClr val="black"/>
                </a:solidFill>
                <a:latin typeface="Arial"/>
              </a:rPr>
              <a:t>Website - </a:t>
            </a:r>
            <a:r>
              <a:rPr lang="en-GB" sz="2800" dirty="0">
                <a:solidFill>
                  <a:prstClr val="black"/>
                </a:solidFill>
                <a:latin typeface="Arial"/>
                <a:hlinkClick r:id="rId3"/>
              </a:rPr>
              <a:t>www.mikedurke.co.uk</a:t>
            </a:r>
          </a:p>
          <a:p>
            <a:pPr lvl="0" algn="ctr">
              <a:spcBef>
                <a:spcPts val="0"/>
              </a:spcBef>
              <a:buClr>
                <a:srgbClr val="93A299"/>
              </a:buClr>
              <a:buSzTx/>
            </a:pPr>
            <a:r>
              <a:rPr lang="en-GB" sz="3200" dirty="0">
                <a:solidFill>
                  <a:prstClr val="black"/>
                </a:solidFill>
                <a:latin typeface="Arial"/>
              </a:rPr>
              <a:t>Twitter - </a:t>
            </a:r>
            <a:r>
              <a:rPr lang="en-GB" sz="2800" dirty="0">
                <a:solidFill>
                  <a:prstClr val="black"/>
                </a:solidFill>
                <a:latin typeface="Arial"/>
                <a:hlinkClick r:id="rId4"/>
              </a:rPr>
              <a:t>https://twitter.com/Mikedurke</a:t>
            </a:r>
            <a:r>
              <a:rPr lang="en-GB" sz="2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lvl="0" algn="ctr">
              <a:spcBef>
                <a:spcPts val="0"/>
              </a:spcBef>
              <a:buClr>
                <a:srgbClr val="93A299"/>
              </a:buClr>
              <a:buSzTx/>
            </a:pPr>
            <a:endParaRPr lang="en-GB" sz="2800" dirty="0">
              <a:solidFill>
                <a:prstClr val="black"/>
              </a:solidFill>
              <a:latin typeface="Arial"/>
              <a:hlinkClick r:id="rId3"/>
            </a:endParaRPr>
          </a:p>
          <a:p>
            <a:pPr lvl="0" algn="ctr">
              <a:spcBef>
                <a:spcPts val="0"/>
              </a:spcBef>
              <a:buClr>
                <a:srgbClr val="93A299"/>
              </a:buClr>
              <a:buSzTx/>
            </a:pPr>
            <a:r>
              <a:rPr lang="en-GB" sz="2000" dirty="0">
                <a:solidFill>
                  <a:prstClr val="black"/>
                </a:solidFill>
                <a:latin typeface="Arial"/>
                <a:hlinkClick r:id="rId3"/>
              </a:rPr>
              <a:t>https://democracy.swansea.gov.uk/mgUserInfo.aspx?UID=392&amp;LLL=-1</a:t>
            </a:r>
            <a:r>
              <a:rPr lang="en-GB" sz="20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lvl="0" algn="ctr">
              <a:buClr>
                <a:srgbClr val="93A299"/>
              </a:buClr>
            </a:pPr>
            <a:endParaRPr lang="en-GB" sz="4000" dirty="0">
              <a:solidFill>
                <a:schemeClr val="tx1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14225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en-GB" dirty="0"/>
              <a:t>Overview</a:t>
            </a:r>
          </a:p>
          <a:p>
            <a:r>
              <a:rPr lang="en-GB" dirty="0"/>
              <a:t>Level of Study </a:t>
            </a:r>
          </a:p>
          <a:p>
            <a:r>
              <a:rPr lang="en-GB" dirty="0"/>
              <a:t>Aims of Module</a:t>
            </a:r>
          </a:p>
          <a:p>
            <a:r>
              <a:rPr lang="en-GB" dirty="0"/>
              <a:t>Learning Outcomes</a:t>
            </a:r>
          </a:p>
          <a:p>
            <a:r>
              <a:rPr lang="en-GB" dirty="0"/>
              <a:t>Lesson Content</a:t>
            </a:r>
          </a:p>
          <a:p>
            <a:r>
              <a:rPr lang="en-GB" dirty="0"/>
              <a:t>Assessments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Deadline Dates</a:t>
            </a:r>
          </a:p>
          <a:p>
            <a:r>
              <a:rPr lang="en-GB" dirty="0"/>
              <a:t>Referencing </a:t>
            </a:r>
          </a:p>
          <a:p>
            <a:r>
              <a:rPr lang="en-GB" dirty="0"/>
              <a:t>Reading List </a:t>
            </a:r>
          </a:p>
          <a:p>
            <a:r>
              <a:rPr lang="en-GB" dirty="0"/>
              <a:t>You Will Need …</a:t>
            </a:r>
          </a:p>
          <a:p>
            <a:r>
              <a:rPr lang="en-GB" dirty="0"/>
              <a:t>VLE</a:t>
            </a:r>
          </a:p>
          <a:p>
            <a:r>
              <a:rPr lang="en-GB" dirty="0"/>
              <a:t>Your Next Steps …</a:t>
            </a:r>
          </a:p>
          <a:p>
            <a:r>
              <a:rPr lang="en-GB" dirty="0"/>
              <a:t>Q&amp;A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3399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98531"/>
            <a:ext cx="8229600" cy="728337"/>
          </a:xfrm>
        </p:spPr>
        <p:txBody>
          <a:bodyPr>
            <a:noAutofit/>
          </a:bodyPr>
          <a:lstStyle/>
          <a:p>
            <a:r>
              <a:rPr lang="en-GB" sz="6000" dirty="0"/>
              <a:t>Overview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00233" y="917798"/>
            <a:ext cx="8743533" cy="2204252"/>
          </a:xfrm>
          <a:solidFill>
            <a:schemeClr val="accent1"/>
          </a:solidFill>
        </p:spPr>
        <p:txBody>
          <a:bodyPr>
            <a:normAutofit/>
          </a:bodyPr>
          <a:lstStyle/>
          <a:p>
            <a:pPr marL="0" lvl="0" indent="0" algn="ctr">
              <a:buClr>
                <a:srgbClr val="93A299"/>
              </a:buClr>
              <a:buSzPct val="85000"/>
              <a:buNone/>
            </a:pPr>
            <a:r>
              <a:rPr lang="en-GB" sz="3000" b="1" dirty="0">
                <a:solidFill>
                  <a:srgbClr val="292934"/>
                </a:solidFill>
                <a:latin typeface="Arial"/>
              </a:rPr>
              <a:t>Weeks 1 – 5 (w/b)</a:t>
            </a:r>
          </a:p>
          <a:p>
            <a:pPr marL="0" lvl="0" indent="0" algn="ctr">
              <a:buClr>
                <a:srgbClr val="93A299"/>
              </a:buClr>
              <a:buSzPct val="85000"/>
              <a:buNone/>
            </a:pPr>
            <a:r>
              <a:rPr lang="en-GB" sz="3000" dirty="0">
                <a:solidFill>
                  <a:srgbClr val="292934"/>
                </a:solidFill>
                <a:latin typeface="Arial"/>
              </a:rPr>
              <a:t>27</a:t>
            </a:r>
            <a:r>
              <a:rPr lang="en-GB" sz="3000" baseline="30000" dirty="0">
                <a:solidFill>
                  <a:srgbClr val="292934"/>
                </a:solidFill>
                <a:latin typeface="Arial"/>
              </a:rPr>
              <a:t>th</a:t>
            </a:r>
            <a:r>
              <a:rPr lang="en-GB" sz="3000" dirty="0">
                <a:solidFill>
                  <a:srgbClr val="292934"/>
                </a:solidFill>
                <a:latin typeface="Arial"/>
              </a:rPr>
              <a:t> January 2020 – 24</a:t>
            </a:r>
            <a:r>
              <a:rPr lang="en-GB" sz="3000" baseline="30000" dirty="0">
                <a:solidFill>
                  <a:srgbClr val="292934"/>
                </a:solidFill>
                <a:latin typeface="Arial"/>
              </a:rPr>
              <a:t>th</a:t>
            </a:r>
            <a:r>
              <a:rPr lang="en-GB" sz="3000" dirty="0">
                <a:solidFill>
                  <a:srgbClr val="292934"/>
                </a:solidFill>
                <a:latin typeface="Arial"/>
              </a:rPr>
              <a:t> February 2020</a:t>
            </a:r>
          </a:p>
          <a:p>
            <a:pPr marL="0" lvl="0" indent="0" algn="ctr">
              <a:buClr>
                <a:srgbClr val="93A299"/>
              </a:buClr>
              <a:buSzPct val="85000"/>
              <a:buNone/>
            </a:pPr>
            <a:r>
              <a:rPr lang="en-GB" sz="3000" b="1" dirty="0">
                <a:solidFill>
                  <a:srgbClr val="292934"/>
                </a:solidFill>
                <a:latin typeface="Arial"/>
              </a:rPr>
              <a:t>Assignment 1 </a:t>
            </a:r>
            <a:r>
              <a:rPr lang="en-GB" sz="3000" dirty="0">
                <a:solidFill>
                  <a:srgbClr val="292934"/>
                </a:solidFill>
                <a:latin typeface="Arial"/>
              </a:rPr>
              <a:t>– Monday 2</a:t>
            </a:r>
            <a:r>
              <a:rPr lang="en-GB" sz="3000" baseline="30000" dirty="0">
                <a:solidFill>
                  <a:srgbClr val="292934"/>
                </a:solidFill>
                <a:latin typeface="Arial"/>
              </a:rPr>
              <a:t>nd</a:t>
            </a:r>
            <a:r>
              <a:rPr lang="en-GB" sz="3000" dirty="0">
                <a:solidFill>
                  <a:srgbClr val="292934"/>
                </a:solidFill>
                <a:latin typeface="Arial"/>
              </a:rPr>
              <a:t> March 11.59pm</a:t>
            </a:r>
          </a:p>
          <a:p>
            <a:pPr marL="0" lvl="0" indent="0" algn="ctr">
              <a:buClr>
                <a:srgbClr val="93A299"/>
              </a:buClr>
              <a:buSzPct val="85000"/>
              <a:buNone/>
            </a:pPr>
            <a:r>
              <a:rPr lang="en-GB" sz="3000" dirty="0">
                <a:solidFill>
                  <a:srgbClr val="292934"/>
                </a:solidFill>
                <a:latin typeface="Arial"/>
              </a:rPr>
              <a:t>2</a:t>
            </a:r>
            <a:r>
              <a:rPr lang="en-GB" sz="3000" baseline="30000" dirty="0">
                <a:solidFill>
                  <a:srgbClr val="292934"/>
                </a:solidFill>
                <a:latin typeface="Arial"/>
              </a:rPr>
              <a:t>nd</a:t>
            </a:r>
            <a:r>
              <a:rPr lang="en-GB" sz="3000" dirty="0">
                <a:solidFill>
                  <a:srgbClr val="292934"/>
                </a:solidFill>
                <a:latin typeface="Arial"/>
              </a:rPr>
              <a:t> March – no classes, activity week</a:t>
            </a:r>
          </a:p>
          <a:p>
            <a:pPr marL="0" lvl="0" indent="0" algn="ctr">
              <a:buClr>
                <a:srgbClr val="93A299"/>
              </a:buClr>
              <a:buSzPct val="85000"/>
              <a:buNone/>
            </a:pPr>
            <a:endParaRPr lang="en-GB" sz="3000" dirty="0">
              <a:solidFill>
                <a:srgbClr val="292934"/>
              </a:solidFill>
              <a:latin typeface="Arial"/>
            </a:endParaRPr>
          </a:p>
          <a:p>
            <a:pPr marL="0" lvl="0" indent="0" algn="ctr">
              <a:buClr>
                <a:srgbClr val="93A299"/>
              </a:buClr>
              <a:buSzPct val="85000"/>
              <a:buNone/>
            </a:pPr>
            <a:endParaRPr lang="en-GB" sz="3000" b="1" dirty="0">
              <a:solidFill>
                <a:srgbClr val="292934"/>
              </a:solidFill>
              <a:latin typeface="Arial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00233" y="3246659"/>
            <a:ext cx="8743532" cy="3287054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Tx/>
              <a:buNone/>
              <a:tabLst/>
              <a:defRPr/>
            </a:pP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Weeks 6 - 8 (w/b)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9</a:t>
            </a: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</a:t>
            </a: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March – 27</a:t>
            </a: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</a:t>
            </a: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March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Easter break 30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March – 17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April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Tx/>
              <a:buNone/>
              <a:tabLst/>
              <a:defRPr/>
            </a:pP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Week 9 - 11 (w/b)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20</a:t>
            </a: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</a:t>
            </a: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April – 4</a:t>
            </a: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</a:t>
            </a: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May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Tx/>
              <a:buNone/>
              <a:tabLst/>
              <a:defRPr/>
            </a:pP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Assignment 2 </a:t>
            </a: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- Friday 8</a:t>
            </a: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</a:t>
            </a: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May 11.59pm</a:t>
            </a:r>
          </a:p>
        </p:txBody>
      </p:sp>
      <p:sp>
        <p:nvSpPr>
          <p:cNvPr id="4" name="Rectangle 3"/>
          <p:cNvSpPr/>
          <p:nvPr/>
        </p:nvSpPr>
        <p:spPr>
          <a:xfrm>
            <a:off x="6680557" y="78709"/>
            <a:ext cx="2052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20 Credits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82685A-BD3A-4230-8D85-804689F6729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8186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24768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One weekly session</a:t>
            </a:r>
          </a:p>
          <a:p>
            <a:pPr marL="0" indent="0" algn="ctr">
              <a:buNone/>
            </a:pP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Thursdays 11am – 3pm</a:t>
            </a:r>
          </a:p>
          <a:p>
            <a:pPr marL="0" indent="0" algn="ctr">
              <a:buNone/>
            </a:pP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ASG13</a:t>
            </a:r>
          </a:p>
        </p:txBody>
      </p:sp>
    </p:spTree>
    <p:extLst>
      <p:ext uri="{BB962C8B-B14F-4D97-AF65-F5344CB8AC3E}">
        <p14:creationId xmlns:p14="http://schemas.microsoft.com/office/powerpoint/2010/main" val="87997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747671"/>
            <a:ext cx="3250704" cy="4162474"/>
          </a:xfrm>
        </p:spPr>
        <p:txBody>
          <a:bodyPr>
            <a:normAutofit/>
          </a:bodyPr>
          <a:lstStyle/>
          <a:p>
            <a:r>
              <a:rPr lang="en-GB" dirty="0"/>
              <a:t>Level of Study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39952" y="-13720"/>
            <a:ext cx="4132985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144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7004"/>
            <a:ext cx="9144000" cy="6243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88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of Module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417638"/>
            <a:ext cx="8579296" cy="4099595"/>
          </a:xfrm>
        </p:spPr>
        <p:txBody>
          <a:bodyPr>
            <a:normAutofit/>
          </a:bodyPr>
          <a:lstStyle/>
          <a:p>
            <a:pPr lvl="0"/>
            <a:r>
              <a:rPr lang="en-GB" dirty="0"/>
              <a:t>To examine key aspects of management and governance in the context of public services and policing;</a:t>
            </a:r>
          </a:p>
          <a:p>
            <a:pPr lvl="0"/>
            <a:r>
              <a:rPr lang="en-GB" dirty="0"/>
              <a:t>To develop a systematic understanding of the challenges organisations face in the planning and delivery of public services in contemporary Britain and how these challenges might be met.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715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936104"/>
          </a:xfrm>
        </p:spPr>
        <p:txBody>
          <a:bodyPr/>
          <a:lstStyle/>
          <a:p>
            <a:r>
              <a:rPr lang="en-GB" dirty="0"/>
              <a:t>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1"/>
            <a:ext cx="8820472" cy="432048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500" dirty="0"/>
              <a:t>Upon the successful completion of this module, the student should be able to demonstrate the ability to: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500" dirty="0"/>
              <a:t>systematically understand management and governance issues in public service organisations;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500" dirty="0"/>
              <a:t>critically evaluate the emerging trends which impact on public management processes and practices, and the options being explored to deliver high quality services.</a:t>
            </a:r>
          </a:p>
        </p:txBody>
      </p:sp>
    </p:spTree>
    <p:extLst>
      <p:ext uri="{BB962C8B-B14F-4D97-AF65-F5344CB8AC3E}">
        <p14:creationId xmlns:p14="http://schemas.microsoft.com/office/powerpoint/2010/main" val="2465101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22114"/>
          </a:xfrm>
        </p:spPr>
        <p:txBody>
          <a:bodyPr/>
          <a:lstStyle/>
          <a:p>
            <a:r>
              <a:rPr lang="en-GB" dirty="0"/>
              <a:t>Lesson Content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95536" y="1196752"/>
            <a:ext cx="4392488" cy="4320479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Features of various governance and management practices</a:t>
            </a:r>
          </a:p>
          <a:p>
            <a:r>
              <a:rPr lang="en-GB" dirty="0"/>
              <a:t>Application and impact of ICT in public service organisations</a:t>
            </a:r>
          </a:p>
          <a:p>
            <a:r>
              <a:rPr lang="en-GB" dirty="0"/>
              <a:t>Citizen-centred services and community practice</a:t>
            </a:r>
          </a:p>
          <a:p>
            <a:r>
              <a:rPr lang="en-GB" dirty="0"/>
              <a:t>Ethics and standards of conduct</a:t>
            </a:r>
          </a:p>
          <a:p>
            <a:r>
              <a:rPr lang="en-GB" dirty="0"/>
              <a:t>Inspection and audit processes and practices</a:t>
            </a: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316288" cy="4464497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GB" dirty="0"/>
              <a:t>Value for money and best value</a:t>
            </a:r>
          </a:p>
          <a:p>
            <a:pPr lvl="0"/>
            <a:r>
              <a:rPr lang="en-GB" dirty="0"/>
              <a:t>The challenge of ‘doing it differently’ – de-centralised management and social enterprise</a:t>
            </a:r>
          </a:p>
          <a:p>
            <a:pPr lvl="0"/>
            <a:r>
              <a:rPr lang="en-GB" dirty="0"/>
              <a:t>Examination of various topical managerial and public governance issues </a:t>
            </a:r>
          </a:p>
          <a:p>
            <a:pPr lvl="0"/>
            <a:r>
              <a:rPr lang="en-GB" dirty="0"/>
              <a:t>Public versus private funding for public assets and services, joint ventures and collaboration.</a:t>
            </a:r>
          </a:p>
        </p:txBody>
      </p:sp>
    </p:spTree>
    <p:extLst>
      <p:ext uri="{BB962C8B-B14F-4D97-AF65-F5344CB8AC3E}">
        <p14:creationId xmlns:p14="http://schemas.microsoft.com/office/powerpoint/2010/main" val="102228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778098"/>
          </a:xfrm>
        </p:spPr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395536" y="1844824"/>
            <a:ext cx="8748464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Component 1 - </a:t>
            </a:r>
            <a:r>
              <a:rPr lang="en-US" sz="2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Practical 25%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 hangingPunct="0">
              <a:lnSpc>
                <a:spcPct val="107000"/>
              </a:lnSpc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 hangingPunct="0">
              <a:lnSpc>
                <a:spcPct val="107000"/>
              </a:lnSpc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Students are required to write a critical evaluation of 1,500 words through which they demonstrate their understanding emerging issues of governance and management within public services, and to summarise their findings in a 5 minute presentation.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 hangingPunct="0">
              <a:lnSpc>
                <a:spcPct val="107000"/>
              </a:lnSpc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778098"/>
          </a:xfrm>
        </p:spPr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576" y="2132856"/>
            <a:ext cx="8190656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Component 2 Coursework 75%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Students are required to produce a 4,500 word report which critically analyses the issues associated with the public management and governance article chosen for assignment 1.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9318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23528" y="188640"/>
            <a:ext cx="8568952" cy="25922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800" b="1" u="sng" dirty="0"/>
              <a:t>Assignment 1 </a:t>
            </a:r>
          </a:p>
          <a:p>
            <a:pPr marL="0" indent="0" algn="ctr">
              <a:buNone/>
            </a:pPr>
            <a:r>
              <a:rPr lang="en-GB" sz="4800" b="1" dirty="0"/>
              <a:t>11.59pm on Monday </a:t>
            </a:r>
          </a:p>
          <a:p>
            <a:pPr marL="0" indent="0" algn="ctr">
              <a:buNone/>
            </a:pPr>
            <a:r>
              <a:rPr lang="en-GB" sz="4800" b="1" dirty="0"/>
              <a:t>2</a:t>
            </a:r>
            <a:r>
              <a:rPr lang="en-GB" sz="4800" b="1" baseline="30000" dirty="0"/>
              <a:t>nd</a:t>
            </a:r>
            <a:r>
              <a:rPr lang="en-GB" sz="4800" b="1" dirty="0"/>
              <a:t> March 2020 </a:t>
            </a:r>
          </a:p>
        </p:txBody>
      </p:sp>
      <p:sp>
        <p:nvSpPr>
          <p:cNvPr id="2" name="Rectangle 1"/>
          <p:cNvSpPr/>
          <p:nvPr/>
        </p:nvSpPr>
        <p:spPr>
          <a:xfrm>
            <a:off x="971600" y="2996952"/>
            <a:ext cx="7272808" cy="2603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Assignment 2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11.59pm on Friday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8</a:t>
            </a:r>
            <a:r>
              <a:rPr kumimoji="0" lang="en-GB" sz="48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th</a:t>
            </a: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May 2020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82685A-BD3A-4230-8D85-804689F6729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8048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foundation for all academic success</a:t>
            </a:r>
          </a:p>
          <a:p>
            <a:r>
              <a:rPr lang="en-GB" dirty="0"/>
              <a:t>Bachelor’s (level 6), Master’s (level 7) and PhD levels (level 8)</a:t>
            </a:r>
          </a:p>
          <a:p>
            <a:r>
              <a:rPr lang="en-GB" dirty="0"/>
              <a:t>Author’s surname, initial, (year), title, place of publication: publisher</a:t>
            </a:r>
          </a:p>
          <a:p>
            <a:r>
              <a:rPr lang="en-GB" dirty="0"/>
              <a:t>The basis of good practice in many professional roles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19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Essential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450565"/>
              </p:ext>
            </p:extLst>
          </p:nvPr>
        </p:nvGraphicFramePr>
        <p:xfrm>
          <a:off x="539552" y="2420888"/>
          <a:ext cx="8280920" cy="1526032"/>
        </p:xfrm>
        <a:graphic>
          <a:graphicData uri="http://schemas.openxmlformats.org/drawingml/2006/table">
            <a:tbl>
              <a:tblPr firstRow="1" firstCol="1" bandRow="1"/>
              <a:tblGrid>
                <a:gridCol w="8280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2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Bovaird, A.G. and Loffler, E. (2015) Public Management and Governance, (3rd edition) Oxford: Routledge.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Davis, R (2016) Responsibility and Public Services, Axminster: </a:t>
                      </a:r>
                      <a:r>
                        <a:rPr lang="en-GB" sz="24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Triarchy</a:t>
                      </a:r>
                      <a:r>
                        <a:rPr lang="en-GB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Press.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2888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4624"/>
            <a:ext cx="8229600" cy="54726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Further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265241"/>
              </p:ext>
            </p:extLst>
          </p:nvPr>
        </p:nvGraphicFramePr>
        <p:xfrm>
          <a:off x="457200" y="642377"/>
          <a:ext cx="8479856" cy="4776918"/>
        </p:xfrm>
        <a:graphic>
          <a:graphicData uri="http://schemas.openxmlformats.org/drawingml/2006/table">
            <a:tbl>
              <a:tblPr firstRow="1" firstCol="1" bandRow="1"/>
              <a:tblGrid>
                <a:gridCol w="84798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26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2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Birchall</a:t>
                      </a:r>
                      <a:r>
                        <a:rPr lang="en-GB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J. (2014) The Governance of Large Co-operative Businesses, Manchester: UK Co-operatives.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6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Clarence, E. and Gabriel, M (2014) People Helping People: the future of public services, London: Nesta.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6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Eliassen, K.A. (2008) Understanding Public Management and Administration. London: Sage Publications Ltd.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6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Flynn, N (2012) Public Sector Management, (6th Ed.) London. Sage Publications Ltd.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4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Osborne, S. (2010). The New Public Governance? Emerging Perspective on the Theory and Practice of Public Governance. Oxford: Routledge.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4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Osborne, D. and Gaebler, T. (1992) Reinventing Government: how the entrepreneurial spirit is transforming the public sector. Reading, MA: Addison-Wesley.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4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Quirk, B. (2011) Re-imagining Government: public leadership and management in challenging times, Basingstoke: Palgrave Macmillan.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2747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 will need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435280" cy="4171601"/>
          </a:xfrm>
        </p:spPr>
        <p:txBody>
          <a:bodyPr>
            <a:noAutofit/>
          </a:bodyPr>
          <a:lstStyle/>
          <a:p>
            <a:pPr marL="182880" lvl="0" indent="-182880" algn="ctr">
              <a:buClr>
                <a:srgbClr val="93A299"/>
              </a:buClr>
              <a:buSzPct val="85000"/>
            </a:pPr>
            <a:r>
              <a:rPr lang="en-GB" sz="2800" dirty="0">
                <a:solidFill>
                  <a:srgbClr val="292934"/>
                </a:solidFill>
                <a:latin typeface="Arial"/>
              </a:rPr>
              <a:t>Attendance </a:t>
            </a:r>
          </a:p>
          <a:p>
            <a:pPr marL="182880" lvl="0" indent="-182880" algn="ctr">
              <a:buClr>
                <a:srgbClr val="93A299"/>
              </a:buClr>
              <a:buSzPct val="85000"/>
            </a:pPr>
            <a:r>
              <a:rPr lang="en-GB" sz="2800" dirty="0">
                <a:solidFill>
                  <a:srgbClr val="292934"/>
                </a:solidFill>
                <a:latin typeface="Arial"/>
              </a:rPr>
              <a:t>Commitment </a:t>
            </a:r>
          </a:p>
          <a:p>
            <a:pPr marL="182880" lvl="0" indent="-182880" algn="ctr">
              <a:buClr>
                <a:srgbClr val="93A299"/>
              </a:buClr>
              <a:buSzPct val="85000"/>
            </a:pPr>
            <a:r>
              <a:rPr lang="en-GB" sz="2800" dirty="0">
                <a:solidFill>
                  <a:srgbClr val="292934"/>
                </a:solidFill>
                <a:latin typeface="Arial"/>
              </a:rPr>
              <a:t>Notes from many sources</a:t>
            </a:r>
          </a:p>
          <a:p>
            <a:pPr marL="182880" lvl="0" indent="-182880" algn="ctr">
              <a:buClr>
                <a:srgbClr val="93A299"/>
              </a:buClr>
              <a:buSzPct val="85000"/>
            </a:pPr>
            <a:r>
              <a:rPr lang="en-GB" sz="2800" dirty="0">
                <a:solidFill>
                  <a:srgbClr val="292934"/>
                </a:solidFill>
                <a:latin typeface="Arial"/>
              </a:rPr>
              <a:t>Time management </a:t>
            </a:r>
          </a:p>
          <a:p>
            <a:pPr marL="182880" lvl="0" indent="-182880" algn="ctr">
              <a:buClr>
                <a:srgbClr val="93A299"/>
              </a:buClr>
              <a:buSzPct val="85000"/>
            </a:pPr>
            <a:r>
              <a:rPr lang="en-GB" sz="2800" dirty="0">
                <a:solidFill>
                  <a:srgbClr val="292934"/>
                </a:solidFill>
                <a:latin typeface="Arial"/>
              </a:rPr>
              <a:t>Admin Organisation</a:t>
            </a:r>
          </a:p>
          <a:p>
            <a:pPr marL="182880" lvl="0" indent="-182880" algn="ctr">
              <a:buClr>
                <a:srgbClr val="93A299"/>
              </a:buClr>
              <a:buSzPct val="85000"/>
            </a:pPr>
            <a:r>
              <a:rPr lang="en-GB" sz="2800" b="1" dirty="0">
                <a:solidFill>
                  <a:srgbClr val="292934"/>
                </a:solidFill>
                <a:latin typeface="Arial"/>
              </a:rPr>
              <a:t>READING </a:t>
            </a:r>
            <a:r>
              <a:rPr lang="en-GB" sz="2800" b="1" dirty="0" err="1">
                <a:solidFill>
                  <a:srgbClr val="292934"/>
                </a:solidFill>
                <a:latin typeface="Arial"/>
              </a:rPr>
              <a:t>READING</a:t>
            </a:r>
            <a:r>
              <a:rPr lang="en-GB" sz="2800" b="1" dirty="0">
                <a:solidFill>
                  <a:srgbClr val="292934"/>
                </a:solidFill>
                <a:latin typeface="Arial"/>
              </a:rPr>
              <a:t> </a:t>
            </a:r>
            <a:r>
              <a:rPr lang="en-GB" sz="2800" b="1" dirty="0" err="1">
                <a:solidFill>
                  <a:srgbClr val="292934"/>
                </a:solidFill>
                <a:latin typeface="Arial"/>
              </a:rPr>
              <a:t>READING</a:t>
            </a:r>
            <a:endParaRPr lang="en-GB" sz="2800" b="1" dirty="0">
              <a:solidFill>
                <a:srgbClr val="292934"/>
              </a:solidFill>
              <a:latin typeface="Arial"/>
            </a:endParaRPr>
          </a:p>
          <a:p>
            <a:pPr marL="182880" lvl="0" indent="-182880" algn="ctr">
              <a:buClr>
                <a:srgbClr val="93A299"/>
              </a:buClr>
              <a:buSzPct val="85000"/>
            </a:pPr>
            <a:r>
              <a:rPr lang="en-GB" sz="2800" dirty="0">
                <a:solidFill>
                  <a:srgbClr val="292934"/>
                </a:solidFill>
                <a:latin typeface="Arial"/>
              </a:rPr>
              <a:t>Support </a:t>
            </a:r>
          </a:p>
          <a:p>
            <a:pPr marL="182880" lvl="0" indent="-182880" algn="ctr">
              <a:buClr>
                <a:srgbClr val="93A299"/>
              </a:buClr>
              <a:buSzPct val="85000"/>
            </a:pPr>
            <a:r>
              <a:rPr lang="en-GB" sz="2800" dirty="0">
                <a:solidFill>
                  <a:srgbClr val="292934"/>
                </a:solidFill>
                <a:latin typeface="Arial"/>
              </a:rPr>
              <a:t>Virtual Learning Environment </a:t>
            </a:r>
          </a:p>
        </p:txBody>
      </p:sp>
      <p:sp>
        <p:nvSpPr>
          <p:cNvPr id="4" name="5-Point Star 3"/>
          <p:cNvSpPr/>
          <p:nvPr/>
        </p:nvSpPr>
        <p:spPr>
          <a:xfrm>
            <a:off x="1547664" y="3943068"/>
            <a:ext cx="576064" cy="4572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5-Point Star 4"/>
          <p:cNvSpPr/>
          <p:nvPr/>
        </p:nvSpPr>
        <p:spPr>
          <a:xfrm>
            <a:off x="7380312" y="3983214"/>
            <a:ext cx="576064" cy="4572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84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2880"/>
            <a:ext cx="8229600" cy="9906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Virtual Learning Environment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2F8A10-4287-4BE8-ACD7-B40DB3D6C2A8}" type="slidenum"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F21CE6-0169-4A35-9F63-6EE4F85303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9913"/>
            <a:ext cx="9144000" cy="371410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C44680F-349F-4A60-9F4F-B6E233BA15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2" y="4555201"/>
            <a:ext cx="7000875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9483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Next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91264" cy="4176465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Focus on what success will look and feel like: timely submission, none late, at least a pass mark!!</a:t>
            </a:r>
          </a:p>
          <a:p>
            <a:endParaRPr lang="en-GB" dirty="0"/>
          </a:p>
          <a:p>
            <a:r>
              <a:rPr lang="en-GB" dirty="0"/>
              <a:t>Attend all lectures and tutorials</a:t>
            </a:r>
          </a:p>
          <a:p>
            <a:endParaRPr lang="en-GB" dirty="0"/>
          </a:p>
          <a:p>
            <a:r>
              <a:rPr lang="en-GB" dirty="0"/>
              <a:t>Actively participate – speak up! There are no wrong answers in class discussions</a:t>
            </a:r>
          </a:p>
          <a:p>
            <a:endParaRPr lang="en-GB" dirty="0"/>
          </a:p>
          <a:p>
            <a:r>
              <a:rPr lang="en-GB" dirty="0"/>
              <a:t>Commit to your studies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945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Q&amp;A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125973540"/>
      </p:ext>
    </p:extLst>
  </p:cSld>
  <p:clrMapOvr>
    <a:masterClrMapping/>
  </p:clrMapOvr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http://purl.org/dc/dcmitype/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303dbf9b-b85b-46a0-94f1-894078c07ecd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252</TotalTime>
  <Words>818</Words>
  <Application>Microsoft Office PowerPoint</Application>
  <PresentationFormat>On-screen Show (4:3)</PresentationFormat>
  <Paragraphs>117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Myriad Pro</vt:lpstr>
      <vt:lpstr>20140311PresentationUWTSDTemplate</vt:lpstr>
      <vt:lpstr>1_20140311PresentationUWTSDTemplate</vt:lpstr>
      <vt:lpstr>Clarity</vt:lpstr>
      <vt:lpstr>Emerging Issues</vt:lpstr>
      <vt:lpstr>PowerPoint Presentation</vt:lpstr>
      <vt:lpstr>Contents</vt:lpstr>
      <vt:lpstr>Overview</vt:lpstr>
      <vt:lpstr>PowerPoint Presentation</vt:lpstr>
      <vt:lpstr>Level of Study</vt:lpstr>
      <vt:lpstr>PowerPoint Presentation</vt:lpstr>
      <vt:lpstr>Aims of Module</vt:lpstr>
      <vt:lpstr>Learning Outcomes</vt:lpstr>
      <vt:lpstr>Lesson Content</vt:lpstr>
      <vt:lpstr>Assessments</vt:lpstr>
      <vt:lpstr>Assessments</vt:lpstr>
      <vt:lpstr>PowerPoint Presentation</vt:lpstr>
      <vt:lpstr>Referencing</vt:lpstr>
      <vt:lpstr>Reading List</vt:lpstr>
      <vt:lpstr>PowerPoint Presentation</vt:lpstr>
      <vt:lpstr>You will need</vt:lpstr>
      <vt:lpstr>Virtual Learning Environment </vt:lpstr>
      <vt:lpstr>Your Next Steps</vt:lpstr>
      <vt:lpstr>Q&amp;A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Mike Durke</cp:lastModifiedBy>
  <cp:revision>18</cp:revision>
  <dcterms:created xsi:type="dcterms:W3CDTF">2015-04-14T15:21:28Z</dcterms:created>
  <dcterms:modified xsi:type="dcterms:W3CDTF">2020-01-27T10:30:46Z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