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8" r:id="rId3"/>
    <p:sldId id="257" r:id="rId4"/>
    <p:sldId id="259" r:id="rId5"/>
    <p:sldId id="260" r:id="rId6"/>
    <p:sldId id="261" r:id="rId7"/>
    <p:sldId id="262" r:id="rId8"/>
    <p:sldId id="263" r:id="rId9"/>
    <p:sldId id="264" r:id="rId10"/>
    <p:sldId id="265"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F56EAD7-758A-C541-A16C-7D07EBB33A9A}" v="11" dt="2025-03-14T23:02:16.70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2644"/>
    <p:restoredTop sz="94367"/>
  </p:normalViewPr>
  <p:slideViewPr>
    <p:cSldViewPr snapToGrid="0">
      <p:cViewPr varScale="1">
        <p:scale>
          <a:sx n="93" d="100"/>
          <a:sy n="93" d="100"/>
        </p:scale>
        <p:origin x="352" y="20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6"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3972F92-F8D7-4194-AC77-48E8DED6A011}" type="doc">
      <dgm:prSet loTypeId="urn:microsoft.com/office/officeart/2005/8/layout/matrix3" loCatId="matrix" qsTypeId="urn:microsoft.com/office/officeart/2005/8/quickstyle/simple4" qsCatId="simple" csTypeId="urn:microsoft.com/office/officeart/2005/8/colors/accent1_2" csCatId="accent1"/>
      <dgm:spPr/>
      <dgm:t>
        <a:bodyPr/>
        <a:lstStyle/>
        <a:p>
          <a:endParaRPr lang="en-US"/>
        </a:p>
      </dgm:t>
    </dgm:pt>
    <dgm:pt modelId="{AB15CD18-3872-46C0-8825-567A56E6A1A4}">
      <dgm:prSet/>
      <dgm:spPr/>
      <dgm:t>
        <a:bodyPr/>
        <a:lstStyle/>
        <a:p>
          <a:r>
            <a:rPr lang="en-US"/>
            <a:t>Definition of life course approach to health and wellbeing.</a:t>
          </a:r>
        </a:p>
      </dgm:t>
    </dgm:pt>
    <dgm:pt modelId="{9EC290C9-7B47-451D-8F01-D9141EAE056E}" type="parTrans" cxnId="{08CA5F62-F101-4161-B535-840F639B61E6}">
      <dgm:prSet/>
      <dgm:spPr/>
      <dgm:t>
        <a:bodyPr/>
        <a:lstStyle/>
        <a:p>
          <a:endParaRPr lang="en-US"/>
        </a:p>
      </dgm:t>
    </dgm:pt>
    <dgm:pt modelId="{9B668E55-8251-42B6-8FD6-7A1DB50A10D5}" type="sibTrans" cxnId="{08CA5F62-F101-4161-B535-840F639B61E6}">
      <dgm:prSet/>
      <dgm:spPr/>
      <dgm:t>
        <a:bodyPr/>
        <a:lstStyle/>
        <a:p>
          <a:endParaRPr lang="en-US"/>
        </a:p>
      </dgm:t>
    </dgm:pt>
    <dgm:pt modelId="{DA557547-14F6-403F-B5B8-FAA75F7C784E}">
      <dgm:prSet/>
      <dgm:spPr/>
      <dgm:t>
        <a:bodyPr/>
        <a:lstStyle/>
        <a:p>
          <a:r>
            <a:rPr lang="en-US"/>
            <a:t>Why is childhood diabetes considered a life course concern.</a:t>
          </a:r>
        </a:p>
      </dgm:t>
    </dgm:pt>
    <dgm:pt modelId="{FE8C3AFB-09EA-484C-BC0F-E52FDA212FEA}" type="parTrans" cxnId="{DCE62C62-6A25-46C5-8BC0-092668F7D28F}">
      <dgm:prSet/>
      <dgm:spPr/>
      <dgm:t>
        <a:bodyPr/>
        <a:lstStyle/>
        <a:p>
          <a:endParaRPr lang="en-US"/>
        </a:p>
      </dgm:t>
    </dgm:pt>
    <dgm:pt modelId="{B158A0B8-56B9-4656-BCC7-3BCBC21EE8E8}" type="sibTrans" cxnId="{DCE62C62-6A25-46C5-8BC0-092668F7D28F}">
      <dgm:prSet/>
      <dgm:spPr/>
      <dgm:t>
        <a:bodyPr/>
        <a:lstStyle/>
        <a:p>
          <a:endParaRPr lang="en-US"/>
        </a:p>
      </dgm:t>
    </dgm:pt>
    <dgm:pt modelId="{8E9D0DA8-473C-42BB-848D-A8FD9446DF11}">
      <dgm:prSet/>
      <dgm:spPr/>
      <dgm:t>
        <a:bodyPr/>
        <a:lstStyle/>
        <a:p>
          <a:r>
            <a:rPr lang="en-US" dirty="0"/>
            <a:t>How to care for a child with diabetes using a life course approach.</a:t>
          </a:r>
        </a:p>
      </dgm:t>
    </dgm:pt>
    <dgm:pt modelId="{22125318-FB29-41A2-A118-C442B8E0694A}" type="parTrans" cxnId="{79F0F3C6-CED1-413C-8317-5BB4E5482E8C}">
      <dgm:prSet/>
      <dgm:spPr/>
      <dgm:t>
        <a:bodyPr/>
        <a:lstStyle/>
        <a:p>
          <a:endParaRPr lang="en-US"/>
        </a:p>
      </dgm:t>
    </dgm:pt>
    <dgm:pt modelId="{63CCB806-61E7-4EBF-883C-56C79DFAD55C}" type="sibTrans" cxnId="{79F0F3C6-CED1-413C-8317-5BB4E5482E8C}">
      <dgm:prSet/>
      <dgm:spPr/>
      <dgm:t>
        <a:bodyPr/>
        <a:lstStyle/>
        <a:p>
          <a:endParaRPr lang="en-US"/>
        </a:p>
      </dgm:t>
    </dgm:pt>
    <dgm:pt modelId="{00C7492A-CFE5-4251-B1B9-4F2E965D1E81}">
      <dgm:prSet/>
      <dgm:spPr/>
      <dgm:t>
        <a:bodyPr/>
        <a:lstStyle/>
        <a:p>
          <a:r>
            <a:rPr lang="en-US"/>
            <a:t>Why it is important.</a:t>
          </a:r>
        </a:p>
      </dgm:t>
    </dgm:pt>
    <dgm:pt modelId="{617E359E-A2F6-440D-A8EA-DD6945871B1D}" type="parTrans" cxnId="{2C566341-2FE9-4933-B88A-6F9D7CA9CC56}">
      <dgm:prSet/>
      <dgm:spPr/>
      <dgm:t>
        <a:bodyPr/>
        <a:lstStyle/>
        <a:p>
          <a:endParaRPr lang="en-US"/>
        </a:p>
      </dgm:t>
    </dgm:pt>
    <dgm:pt modelId="{3D990EB9-E936-4ECA-ABE0-0D318F740C56}" type="sibTrans" cxnId="{2C566341-2FE9-4933-B88A-6F9D7CA9CC56}">
      <dgm:prSet/>
      <dgm:spPr/>
      <dgm:t>
        <a:bodyPr/>
        <a:lstStyle/>
        <a:p>
          <a:endParaRPr lang="en-US"/>
        </a:p>
      </dgm:t>
    </dgm:pt>
    <dgm:pt modelId="{93A0654F-2164-184B-A0DA-AEC8EF164A79}" type="pres">
      <dgm:prSet presAssocID="{F3972F92-F8D7-4194-AC77-48E8DED6A011}" presName="matrix" presStyleCnt="0">
        <dgm:presLayoutVars>
          <dgm:chMax val="1"/>
          <dgm:dir/>
          <dgm:resizeHandles val="exact"/>
        </dgm:presLayoutVars>
      </dgm:prSet>
      <dgm:spPr/>
    </dgm:pt>
    <dgm:pt modelId="{208270D2-0537-2A41-A57F-A64BFB706A49}" type="pres">
      <dgm:prSet presAssocID="{F3972F92-F8D7-4194-AC77-48E8DED6A011}" presName="diamond" presStyleLbl="bgShp" presStyleIdx="0" presStyleCnt="1"/>
      <dgm:spPr/>
    </dgm:pt>
    <dgm:pt modelId="{B99E2D7A-AEB6-404E-B19D-CE42489CB86C}" type="pres">
      <dgm:prSet presAssocID="{F3972F92-F8D7-4194-AC77-48E8DED6A011}" presName="quad1" presStyleLbl="node1" presStyleIdx="0" presStyleCnt="4">
        <dgm:presLayoutVars>
          <dgm:chMax val="0"/>
          <dgm:chPref val="0"/>
          <dgm:bulletEnabled val="1"/>
        </dgm:presLayoutVars>
      </dgm:prSet>
      <dgm:spPr/>
    </dgm:pt>
    <dgm:pt modelId="{F7D18F9A-0183-E44C-86BC-78B2E2CC373B}" type="pres">
      <dgm:prSet presAssocID="{F3972F92-F8D7-4194-AC77-48E8DED6A011}" presName="quad2" presStyleLbl="node1" presStyleIdx="1" presStyleCnt="4">
        <dgm:presLayoutVars>
          <dgm:chMax val="0"/>
          <dgm:chPref val="0"/>
          <dgm:bulletEnabled val="1"/>
        </dgm:presLayoutVars>
      </dgm:prSet>
      <dgm:spPr/>
    </dgm:pt>
    <dgm:pt modelId="{A21B9814-B9EB-0746-820F-4C05CAC2CFEF}" type="pres">
      <dgm:prSet presAssocID="{F3972F92-F8D7-4194-AC77-48E8DED6A011}" presName="quad3" presStyleLbl="node1" presStyleIdx="2" presStyleCnt="4">
        <dgm:presLayoutVars>
          <dgm:chMax val="0"/>
          <dgm:chPref val="0"/>
          <dgm:bulletEnabled val="1"/>
        </dgm:presLayoutVars>
      </dgm:prSet>
      <dgm:spPr/>
    </dgm:pt>
    <dgm:pt modelId="{B4B3587F-405C-374B-B5EE-018902D2E87A}" type="pres">
      <dgm:prSet presAssocID="{F3972F92-F8D7-4194-AC77-48E8DED6A011}" presName="quad4" presStyleLbl="node1" presStyleIdx="3" presStyleCnt="4">
        <dgm:presLayoutVars>
          <dgm:chMax val="0"/>
          <dgm:chPref val="0"/>
          <dgm:bulletEnabled val="1"/>
        </dgm:presLayoutVars>
      </dgm:prSet>
      <dgm:spPr/>
    </dgm:pt>
  </dgm:ptLst>
  <dgm:cxnLst>
    <dgm:cxn modelId="{82E1AC35-B2B8-A44A-81B1-D0E02D14EE4B}" type="presOf" srcId="{8E9D0DA8-473C-42BB-848D-A8FD9446DF11}" destId="{A21B9814-B9EB-0746-820F-4C05CAC2CFEF}" srcOrd="0" destOrd="0" presId="urn:microsoft.com/office/officeart/2005/8/layout/matrix3"/>
    <dgm:cxn modelId="{2C566341-2FE9-4933-B88A-6F9D7CA9CC56}" srcId="{F3972F92-F8D7-4194-AC77-48E8DED6A011}" destId="{00C7492A-CFE5-4251-B1B9-4F2E965D1E81}" srcOrd="3" destOrd="0" parTransId="{617E359E-A2F6-440D-A8EA-DD6945871B1D}" sibTransId="{3D990EB9-E936-4ECA-ABE0-0D318F740C56}"/>
    <dgm:cxn modelId="{953A7A45-1056-4D48-8936-C2BEF12BC366}" type="presOf" srcId="{00C7492A-CFE5-4251-B1B9-4F2E965D1E81}" destId="{B4B3587F-405C-374B-B5EE-018902D2E87A}" srcOrd="0" destOrd="0" presId="urn:microsoft.com/office/officeart/2005/8/layout/matrix3"/>
    <dgm:cxn modelId="{DCE62C62-6A25-46C5-8BC0-092668F7D28F}" srcId="{F3972F92-F8D7-4194-AC77-48E8DED6A011}" destId="{DA557547-14F6-403F-B5B8-FAA75F7C784E}" srcOrd="1" destOrd="0" parTransId="{FE8C3AFB-09EA-484C-BC0F-E52FDA212FEA}" sibTransId="{B158A0B8-56B9-4656-BCC7-3BCBC21EE8E8}"/>
    <dgm:cxn modelId="{08CA5F62-F101-4161-B535-840F639B61E6}" srcId="{F3972F92-F8D7-4194-AC77-48E8DED6A011}" destId="{AB15CD18-3872-46C0-8825-567A56E6A1A4}" srcOrd="0" destOrd="0" parTransId="{9EC290C9-7B47-451D-8F01-D9141EAE056E}" sibTransId="{9B668E55-8251-42B6-8FD6-7A1DB50A10D5}"/>
    <dgm:cxn modelId="{80150072-E53C-0D42-BEE7-1B1C6CD4A9CE}" type="presOf" srcId="{DA557547-14F6-403F-B5B8-FAA75F7C784E}" destId="{F7D18F9A-0183-E44C-86BC-78B2E2CC373B}" srcOrd="0" destOrd="0" presId="urn:microsoft.com/office/officeart/2005/8/layout/matrix3"/>
    <dgm:cxn modelId="{22B19B81-F7AF-AC45-984C-863D80DEE953}" type="presOf" srcId="{F3972F92-F8D7-4194-AC77-48E8DED6A011}" destId="{93A0654F-2164-184B-A0DA-AEC8EF164A79}" srcOrd="0" destOrd="0" presId="urn:microsoft.com/office/officeart/2005/8/layout/matrix3"/>
    <dgm:cxn modelId="{79F0F3C6-CED1-413C-8317-5BB4E5482E8C}" srcId="{F3972F92-F8D7-4194-AC77-48E8DED6A011}" destId="{8E9D0DA8-473C-42BB-848D-A8FD9446DF11}" srcOrd="2" destOrd="0" parTransId="{22125318-FB29-41A2-A118-C442B8E0694A}" sibTransId="{63CCB806-61E7-4EBF-883C-56C79DFAD55C}"/>
    <dgm:cxn modelId="{30B6F2DF-4C3F-404F-AA74-FB711B920F5F}" type="presOf" srcId="{AB15CD18-3872-46C0-8825-567A56E6A1A4}" destId="{B99E2D7A-AEB6-404E-B19D-CE42489CB86C}" srcOrd="0" destOrd="0" presId="urn:microsoft.com/office/officeart/2005/8/layout/matrix3"/>
    <dgm:cxn modelId="{AC4D165F-EA14-F74F-96D4-E4A50CF6706C}" type="presParOf" srcId="{93A0654F-2164-184B-A0DA-AEC8EF164A79}" destId="{208270D2-0537-2A41-A57F-A64BFB706A49}" srcOrd="0" destOrd="0" presId="urn:microsoft.com/office/officeart/2005/8/layout/matrix3"/>
    <dgm:cxn modelId="{5834D937-61F0-374B-88DB-60B5251D36E8}" type="presParOf" srcId="{93A0654F-2164-184B-A0DA-AEC8EF164A79}" destId="{B99E2D7A-AEB6-404E-B19D-CE42489CB86C}" srcOrd="1" destOrd="0" presId="urn:microsoft.com/office/officeart/2005/8/layout/matrix3"/>
    <dgm:cxn modelId="{12E11CA1-93DC-304D-9307-5C1E9774A04B}" type="presParOf" srcId="{93A0654F-2164-184B-A0DA-AEC8EF164A79}" destId="{F7D18F9A-0183-E44C-86BC-78B2E2CC373B}" srcOrd="2" destOrd="0" presId="urn:microsoft.com/office/officeart/2005/8/layout/matrix3"/>
    <dgm:cxn modelId="{5FC9CDB9-64F5-F34A-ACA1-4110BD25787F}" type="presParOf" srcId="{93A0654F-2164-184B-A0DA-AEC8EF164A79}" destId="{A21B9814-B9EB-0746-820F-4C05CAC2CFEF}" srcOrd="3" destOrd="0" presId="urn:microsoft.com/office/officeart/2005/8/layout/matrix3"/>
    <dgm:cxn modelId="{8BD0A6ED-7938-2248-9176-62ED131A4105}" type="presParOf" srcId="{93A0654F-2164-184B-A0DA-AEC8EF164A79}" destId="{B4B3587F-405C-374B-B5EE-018902D2E87A}" srcOrd="4" destOrd="0" presId="urn:microsoft.com/office/officeart/2005/8/layout/matrix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08270D2-0537-2A41-A57F-A64BFB706A49}">
      <dsp:nvSpPr>
        <dsp:cNvPr id="0" name=""/>
        <dsp:cNvSpPr/>
      </dsp:nvSpPr>
      <dsp:spPr>
        <a:xfrm>
          <a:off x="783716" y="0"/>
          <a:ext cx="5264779" cy="5264779"/>
        </a:xfrm>
        <a:prstGeom prst="diamond">
          <a:avLst/>
        </a:prstGeom>
        <a:solidFill>
          <a:schemeClr val="accent1">
            <a:tint val="40000"/>
            <a:hueOff val="0"/>
            <a:satOff val="0"/>
            <a:lumOff val="0"/>
            <a:alphaOff val="0"/>
          </a:schemeClr>
        </a:solidFill>
        <a:ln>
          <a:noFill/>
        </a:ln>
        <a:effectLst>
          <a:outerShdw blurRad="38100" dist="25400" dir="5400000" rotWithShape="0">
            <a:srgbClr val="000000">
              <a:alpha val="25000"/>
            </a:srgbClr>
          </a:outerShdw>
        </a:effectLst>
      </dsp:spPr>
      <dsp:style>
        <a:lnRef idx="0">
          <a:scrgbClr r="0" g="0" b="0"/>
        </a:lnRef>
        <a:fillRef idx="1">
          <a:scrgbClr r="0" g="0" b="0"/>
        </a:fillRef>
        <a:effectRef idx="2">
          <a:scrgbClr r="0" g="0" b="0"/>
        </a:effectRef>
        <a:fontRef idx="minor"/>
      </dsp:style>
    </dsp:sp>
    <dsp:sp modelId="{B99E2D7A-AEB6-404E-B19D-CE42489CB86C}">
      <dsp:nvSpPr>
        <dsp:cNvPr id="0" name=""/>
        <dsp:cNvSpPr/>
      </dsp:nvSpPr>
      <dsp:spPr>
        <a:xfrm>
          <a:off x="1283870" y="500154"/>
          <a:ext cx="2053263" cy="2053263"/>
        </a:xfrm>
        <a:prstGeom prst="roundRect">
          <a:avLst/>
        </a:prstGeom>
        <a:gradFill rotWithShape="0">
          <a:gsLst>
            <a:gs pos="0">
              <a:schemeClr val="accent1">
                <a:hueOff val="0"/>
                <a:satOff val="0"/>
                <a:lumOff val="0"/>
                <a:alphaOff val="0"/>
                <a:tint val="96000"/>
                <a:lumMod val="104000"/>
              </a:schemeClr>
            </a:gs>
            <a:gs pos="100000">
              <a:schemeClr val="accent1">
                <a:hueOff val="0"/>
                <a:satOff val="0"/>
                <a:lumOff val="0"/>
                <a:alphaOff val="0"/>
                <a:shade val="98000"/>
                <a:lumMod val="94000"/>
              </a:schemeClr>
            </a:gs>
          </a:gsLst>
          <a:lin ang="5400000" scaled="0"/>
        </a:gradFill>
        <a:ln>
          <a:noFill/>
        </a:ln>
        <a:effectLst>
          <a:outerShdw blurRad="38100" dist="25400" dir="5400000" rotWithShape="0">
            <a:srgbClr val="000000">
              <a:alpha val="2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a:t>Definition of life course approach to health and wellbeing.</a:t>
          </a:r>
        </a:p>
      </dsp:txBody>
      <dsp:txXfrm>
        <a:off x="1384102" y="600386"/>
        <a:ext cx="1852799" cy="1852799"/>
      </dsp:txXfrm>
    </dsp:sp>
    <dsp:sp modelId="{F7D18F9A-0183-E44C-86BC-78B2E2CC373B}">
      <dsp:nvSpPr>
        <dsp:cNvPr id="0" name=""/>
        <dsp:cNvSpPr/>
      </dsp:nvSpPr>
      <dsp:spPr>
        <a:xfrm>
          <a:off x="3495077" y="500154"/>
          <a:ext cx="2053263" cy="2053263"/>
        </a:xfrm>
        <a:prstGeom prst="roundRect">
          <a:avLst/>
        </a:prstGeom>
        <a:gradFill rotWithShape="0">
          <a:gsLst>
            <a:gs pos="0">
              <a:schemeClr val="accent1">
                <a:hueOff val="0"/>
                <a:satOff val="0"/>
                <a:lumOff val="0"/>
                <a:alphaOff val="0"/>
                <a:tint val="96000"/>
                <a:lumMod val="104000"/>
              </a:schemeClr>
            </a:gs>
            <a:gs pos="100000">
              <a:schemeClr val="accent1">
                <a:hueOff val="0"/>
                <a:satOff val="0"/>
                <a:lumOff val="0"/>
                <a:alphaOff val="0"/>
                <a:shade val="98000"/>
                <a:lumMod val="94000"/>
              </a:schemeClr>
            </a:gs>
          </a:gsLst>
          <a:lin ang="5400000" scaled="0"/>
        </a:gradFill>
        <a:ln>
          <a:noFill/>
        </a:ln>
        <a:effectLst>
          <a:outerShdw blurRad="38100" dist="25400" dir="5400000" rotWithShape="0">
            <a:srgbClr val="000000">
              <a:alpha val="2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a:t>Why is childhood diabetes considered a life course concern.</a:t>
          </a:r>
        </a:p>
      </dsp:txBody>
      <dsp:txXfrm>
        <a:off x="3595309" y="600386"/>
        <a:ext cx="1852799" cy="1852799"/>
      </dsp:txXfrm>
    </dsp:sp>
    <dsp:sp modelId="{A21B9814-B9EB-0746-820F-4C05CAC2CFEF}">
      <dsp:nvSpPr>
        <dsp:cNvPr id="0" name=""/>
        <dsp:cNvSpPr/>
      </dsp:nvSpPr>
      <dsp:spPr>
        <a:xfrm>
          <a:off x="1283870" y="2711361"/>
          <a:ext cx="2053263" cy="2053263"/>
        </a:xfrm>
        <a:prstGeom prst="roundRect">
          <a:avLst/>
        </a:prstGeom>
        <a:gradFill rotWithShape="0">
          <a:gsLst>
            <a:gs pos="0">
              <a:schemeClr val="accent1">
                <a:hueOff val="0"/>
                <a:satOff val="0"/>
                <a:lumOff val="0"/>
                <a:alphaOff val="0"/>
                <a:tint val="96000"/>
                <a:lumMod val="104000"/>
              </a:schemeClr>
            </a:gs>
            <a:gs pos="100000">
              <a:schemeClr val="accent1">
                <a:hueOff val="0"/>
                <a:satOff val="0"/>
                <a:lumOff val="0"/>
                <a:alphaOff val="0"/>
                <a:shade val="98000"/>
                <a:lumMod val="94000"/>
              </a:schemeClr>
            </a:gs>
          </a:gsLst>
          <a:lin ang="5400000" scaled="0"/>
        </a:gradFill>
        <a:ln>
          <a:noFill/>
        </a:ln>
        <a:effectLst>
          <a:outerShdw blurRad="38100" dist="25400" dir="5400000" rotWithShape="0">
            <a:srgbClr val="000000">
              <a:alpha val="2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dirty="0"/>
            <a:t>How to care for a child with diabetes using a life course approach.</a:t>
          </a:r>
        </a:p>
      </dsp:txBody>
      <dsp:txXfrm>
        <a:off x="1384102" y="2811593"/>
        <a:ext cx="1852799" cy="1852799"/>
      </dsp:txXfrm>
    </dsp:sp>
    <dsp:sp modelId="{B4B3587F-405C-374B-B5EE-018902D2E87A}">
      <dsp:nvSpPr>
        <dsp:cNvPr id="0" name=""/>
        <dsp:cNvSpPr/>
      </dsp:nvSpPr>
      <dsp:spPr>
        <a:xfrm>
          <a:off x="3495077" y="2711361"/>
          <a:ext cx="2053263" cy="2053263"/>
        </a:xfrm>
        <a:prstGeom prst="roundRect">
          <a:avLst/>
        </a:prstGeom>
        <a:gradFill rotWithShape="0">
          <a:gsLst>
            <a:gs pos="0">
              <a:schemeClr val="accent1">
                <a:hueOff val="0"/>
                <a:satOff val="0"/>
                <a:lumOff val="0"/>
                <a:alphaOff val="0"/>
                <a:tint val="96000"/>
                <a:lumMod val="104000"/>
              </a:schemeClr>
            </a:gs>
            <a:gs pos="100000">
              <a:schemeClr val="accent1">
                <a:hueOff val="0"/>
                <a:satOff val="0"/>
                <a:lumOff val="0"/>
                <a:alphaOff val="0"/>
                <a:shade val="98000"/>
                <a:lumMod val="94000"/>
              </a:schemeClr>
            </a:gs>
          </a:gsLst>
          <a:lin ang="5400000" scaled="0"/>
        </a:gradFill>
        <a:ln>
          <a:noFill/>
        </a:ln>
        <a:effectLst>
          <a:outerShdw blurRad="38100" dist="25400" dir="5400000" rotWithShape="0">
            <a:srgbClr val="000000">
              <a:alpha val="2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a:t>Why it is important.</a:t>
          </a:r>
        </a:p>
      </dsp:txBody>
      <dsp:txXfrm>
        <a:off x="3595309" y="2811593"/>
        <a:ext cx="1852799" cy="1852799"/>
      </dsp:txXfrm>
    </dsp:sp>
  </dsp:spTree>
</dsp:drawing>
</file>

<file path=ppt/diagrams/layout1.xml><?xml version="1.0" encoding="utf-8"?>
<dgm:layoutDef xmlns:dgm="http://schemas.openxmlformats.org/drawingml/2006/diagram" xmlns:a="http://schemas.openxmlformats.org/drawingml/2006/main" uniqueId="urn:microsoft.com/office/officeart/2005/8/layout/matrix3">
  <dgm:title val=""/>
  <dgm:desc val=""/>
  <dgm:catLst>
    <dgm:cat type="matrix" pri="1000"/>
    <dgm:cat type="convert" pri="18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0" destOrd="0"/>
        <dgm:cxn modelId="8" srcId="0" destId="4" srcOrd="1" destOrd="0"/>
      </dgm:cxnLst>
      <dgm:bg/>
      <dgm:whole/>
    </dgm:dataModel>
  </dgm:sampData>
  <dgm:styleData useDef="1">
    <dgm:dataModel>
      <dgm:ptLst/>
      <dgm:bg/>
      <dgm:whole/>
    </dgm:dataModel>
  </dgm:styleData>
  <dgm:clrData useDef="1">
    <dgm:dataModel>
      <dgm:ptLst/>
      <dgm:bg/>
      <dgm:whole/>
    </dgm:dataModel>
  </dgm:clrData>
  <dgm:layoutNode name="matrix">
    <dgm:varLst>
      <dgm:chMax val="1"/>
      <dgm:dir/>
      <dgm:resizeHandles val="exact"/>
    </dgm:varLst>
    <dgm:alg type="composite">
      <dgm:param type="ar" val="1"/>
    </dgm:alg>
    <dgm:shape xmlns:r="http://schemas.openxmlformats.org/officeDocument/2006/relationships" r:blip="">
      <dgm:adjLst/>
    </dgm:shape>
    <dgm:presOf/>
    <dgm:choose name="Name0">
      <dgm:if name="Name1" func="var" arg="dir" op="equ" val="norm">
        <dgm:constrLst>
          <dgm:constr type="w" for="ch" forName="diamond" refType="w"/>
          <dgm:constr type="h" for="ch" forName="diamond" refType="h"/>
          <dgm:constr type="w" for="ch" forName="quad1" refType="w" fact="0.39"/>
          <dgm:constr type="h" for="ch" forName="quad1" refType="h" fact="0.39"/>
          <dgm:constr type="ctrX" for="ch" forName="quad1" refType="w" fact="0.29"/>
          <dgm:constr type="ctrY" for="ch" forName="quad1" refType="h" fact="0.29"/>
          <dgm:constr type="w" for="ch" forName="quad2" refType="w" fact="0.39"/>
          <dgm:constr type="h" for="ch" forName="quad2" refType="h" fact="0.39"/>
          <dgm:constr type="ctrX" for="ch" forName="quad2" refType="w" fact="0.71"/>
          <dgm:constr type="ctrY" for="ch" forName="quad2" refType="h" fact="0.29"/>
          <dgm:constr type="w" for="ch" forName="quad3" refType="w" fact="0.39"/>
          <dgm:constr type="h" for="ch" forName="quad3" refType="h" fact="0.39"/>
          <dgm:constr type="ctrX" for="ch" forName="quad3" refType="w" fact="0.29"/>
          <dgm:constr type="ctrY" for="ch" forName="quad3" refType="h" fact="0.71"/>
          <dgm:constr type="w" for="ch" forName="quad4" refType="w" fact="0.39"/>
          <dgm:constr type="h" for="ch" forName="quad4" refType="h" fact="0.39"/>
          <dgm:constr type="ctrX" for="ch" forName="quad4" refType="w" fact="0.71"/>
          <dgm:constr type="ctrY" for="ch" forName="quad4" refType="h" fact="0.71"/>
          <dgm:constr type="primFontSz" for="des" ptType="node" op="equ" val="65"/>
        </dgm:constrLst>
      </dgm:if>
      <dgm:else name="Name2">
        <dgm:constrLst>
          <dgm:constr type="w" for="ch" forName="diamond" refType="w"/>
          <dgm:constr type="h" for="ch" forName="diamond" refType="h"/>
          <dgm:constr type="w" for="ch" forName="quad1" refType="w" fact="0.39"/>
          <dgm:constr type="h" for="ch" forName="quad1" refType="h" fact="0.39"/>
          <dgm:constr type="ctrX" for="ch" forName="quad1" refType="w" fact="0.71"/>
          <dgm:constr type="ctrY" for="ch" forName="quad1" refType="h" fact="0.29"/>
          <dgm:constr type="w" for="ch" forName="quad2" refType="w" fact="0.39"/>
          <dgm:constr type="h" for="ch" forName="quad2" refType="h" fact="0.39"/>
          <dgm:constr type="ctrX" for="ch" forName="quad2" refType="w" fact="0.29"/>
          <dgm:constr type="ctrY" for="ch" forName="quad2" refType="h" fact="0.29"/>
          <dgm:constr type="w" for="ch" forName="quad3" refType="w" fact="0.39"/>
          <dgm:constr type="h" for="ch" forName="quad3" refType="h" fact="0.39"/>
          <dgm:constr type="ctrX" for="ch" forName="quad3" refType="w" fact="0.71"/>
          <dgm:constr type="ctrY" for="ch" forName="quad3" refType="h" fact="0.71"/>
          <dgm:constr type="w" for="ch" forName="quad4" refType="w" fact="0.39"/>
          <dgm:constr type="h" for="ch" forName="quad4" refType="h" fact="0.39"/>
          <dgm:constr type="ctrX" for="ch" forName="quad4" refType="w" fact="0.29"/>
          <dgm:constr type="ctrY" for="ch" forName="quad4" refType="h" fact="0.71"/>
          <dgm:constr type="primFontSz" for="des" ptType="node" op="equ" val="65"/>
        </dgm:constrLst>
      </dgm:else>
    </dgm:choose>
    <dgm:ruleLst/>
    <dgm:choose name="Name3">
      <dgm:if name="Name4" axis="ch" ptType="node" func="cnt" op="gte" val="1">
        <dgm:layoutNode name="diamond" styleLbl="bgShp">
          <dgm:alg type="sp"/>
          <dgm:shape xmlns:r="http://schemas.openxmlformats.org/officeDocument/2006/relationships" type="diamond" r:blip="">
            <dgm:adjLst/>
          </dgm:shape>
          <dgm:presOf/>
          <dgm:constrLst>
            <dgm:constr type="w" refType="h" op="equ"/>
          </dgm:constrLst>
          <dgm:ruleLst/>
        </dgm:layoutNode>
        <dgm:layoutNode name="quad1">
          <dgm:varLst>
            <dgm:chMax val="0"/>
            <dgm:chPref val="0"/>
            <dgm:bulletEnabled val="1"/>
          </dgm:varLst>
          <dgm:alg type="tx"/>
          <dgm:shape xmlns:r="http://schemas.openxmlformats.org/officeDocument/2006/relationships" type="roundRect" r:blip="">
            <dgm:adjLst/>
          </dgm:shape>
          <dgm:presOf axis="ch desOrSelf" ptType="node node" st="1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2">
          <dgm:varLst>
            <dgm:chMax val="0"/>
            <dgm:chPref val="0"/>
            <dgm:bulletEnabled val="1"/>
          </dgm:varLst>
          <dgm:alg type="tx"/>
          <dgm:shape xmlns:r="http://schemas.openxmlformats.org/officeDocument/2006/relationships" type="roundRect" r:blip="">
            <dgm:adjLst/>
          </dgm:shape>
          <dgm:presOf axis="ch desOrSelf" ptType="node node" st="2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3">
          <dgm:varLst>
            <dgm:chMax val="0"/>
            <dgm:chPref val="0"/>
            <dgm:bulletEnabled val="1"/>
          </dgm:varLst>
          <dgm:alg type="tx"/>
          <dgm:shape xmlns:r="http://schemas.openxmlformats.org/officeDocument/2006/relationships" type="roundRect" r:blip="">
            <dgm:adjLst/>
          </dgm:shape>
          <dgm:presOf axis="ch desOrSelf" ptType="node node" st="3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4">
          <dgm:varLst>
            <dgm:chMax val="0"/>
            <dgm:chPref val="0"/>
            <dgm:bulletEnabled val="1"/>
          </dgm:varLst>
          <dgm:alg type="tx"/>
          <dgm:shape xmlns:r="http://schemas.openxmlformats.org/officeDocument/2006/relationships" type="roundRect" r:blip="">
            <dgm:adjLst/>
          </dgm:shape>
          <dgm:presOf axis="ch desOrSelf" ptType="node node" st="4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5"/>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GB"/>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3/14/25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GB"/>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3/14/25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GB"/>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3/14/25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3/14/25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GB"/>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3/14/25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3/14/25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3/14/25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GB"/>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3/14/25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GB"/>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3/14/25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GB"/>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3/14/25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GB"/>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3/14/25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GB"/>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GB"/>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3/14/25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GB"/>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GB"/>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3/14/25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GB"/>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GB"/>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3/14/25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3/14/25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GB"/>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3/14/25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GB"/>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3/14/25</a:t>
            </a:fld>
            <a:endParaRPr lang="en-US" dirty="0"/>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2" r:id="rId12"/>
    <p:sldLayoutId id="2147483663" r:id="rId13"/>
    <p:sldLayoutId id="2147483664" r:id="rId14"/>
    <p:sldLayoutId id="2147483658" r:id="rId15"/>
    <p:sldLayoutId id="2147483659"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8" Type="http://schemas.openxmlformats.org/officeDocument/2006/relationships/hyperlink" Target="https://childrenwithdiabetes.com/clinical-director/stress-and-bgs/" TargetMode="External"/><Relationship Id="rId3" Type="http://schemas.openxmlformats.org/officeDocument/2006/relationships/hyperlink" Target="https://pmc.ncbi.nlm.nih.gov/articles/PMC7561625/#Sec3" TargetMode="External"/><Relationship Id="rId7" Type="http://schemas.openxmlformats.org/officeDocument/2006/relationships/hyperlink" Target="https://www.betterhealth.vic.gov.au/health/conditionsandtreatments/diabetes-issues-for-children-and-teenagers" TargetMode="External"/><Relationship Id="rId2" Type="http://schemas.openxmlformats.org/officeDocument/2006/relationships/hyperlink" Target="https://www.who.int/our-work/life-course" TargetMode="External"/><Relationship Id="rId1" Type="http://schemas.openxmlformats.org/officeDocument/2006/relationships/slideLayout" Target="../slideLayouts/slideLayout2.xml"/><Relationship Id="rId6" Type="http://schemas.openxmlformats.org/officeDocument/2006/relationships/hyperlink" Target="https://www.mayoclinic.org/diseases-conditions/type-1-diabetes-in-children/symptoms-causes/syc-20355306" TargetMode="External"/><Relationship Id="rId11" Type="http://schemas.openxmlformats.org/officeDocument/2006/relationships/image" Target="../media/image8.svg"/><Relationship Id="rId5" Type="http://schemas.openxmlformats.org/officeDocument/2006/relationships/hyperlink" Target="https://www.freestyle.abbott/in-en/discover/blog/how-to-talk-to-your-child-about-diabetes.html#:~:text=Explain%20that%20when%20they%20feel,to%20check%20their%20glucose%20levels" TargetMode="External"/><Relationship Id="rId10" Type="http://schemas.openxmlformats.org/officeDocument/2006/relationships/image" Target="../media/image7.png"/><Relationship Id="rId4" Type="http://schemas.openxmlformats.org/officeDocument/2006/relationships/hyperlink" Target="https://www.mayoclinic.org/diseases-conditions/type-1-diabetes-in-children/diagnosis-treatment/drc-20355312" TargetMode="External"/><Relationship Id="rId9" Type="http://schemas.openxmlformats.org/officeDocument/2006/relationships/hyperlink" Target="https://elibrary.cumbria.gov.uk/elibrary/Content/Internet/537/17241/17246/17268/17288/4297611465.PDF"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A692209D-B607-46C3-8560-07AF7229165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86"/>
            <a:ext cx="12192000" cy="685403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94874638-CF15-4908-BC4B-4908744D0BA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4639734" cy="6858000"/>
          </a:xfrm>
          <a:prstGeom prst="rect">
            <a:avLst/>
          </a:prstGeom>
          <a:solidFill>
            <a:schemeClr val="tx2">
              <a:lumMod val="50000"/>
              <a:alpha val="9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 name="Title 1">
            <a:extLst>
              <a:ext uri="{FF2B5EF4-FFF2-40B4-BE49-F238E27FC236}">
                <a16:creationId xmlns:a16="http://schemas.microsoft.com/office/drawing/2014/main" id="{39ABC1DA-6E33-CAD9-39CE-9B3B87DCEDE6}"/>
              </a:ext>
            </a:extLst>
          </p:cNvPr>
          <p:cNvSpPr>
            <a:spLocks noGrp="1"/>
          </p:cNvSpPr>
          <p:nvPr>
            <p:ph type="ctrTitle"/>
          </p:nvPr>
        </p:nvSpPr>
        <p:spPr>
          <a:xfrm>
            <a:off x="540279" y="967417"/>
            <a:ext cx="3778870" cy="3943250"/>
          </a:xfrm>
        </p:spPr>
        <p:txBody>
          <a:bodyPr>
            <a:normAutofit/>
          </a:bodyPr>
          <a:lstStyle/>
          <a:p>
            <a:pPr>
              <a:lnSpc>
                <a:spcPct val="90000"/>
              </a:lnSpc>
            </a:pPr>
            <a:r>
              <a:rPr lang="en-US" sz="4000">
                <a:solidFill>
                  <a:srgbClr val="FEFFFF"/>
                </a:solidFill>
              </a:rPr>
              <a:t>Module: Living Well: A Life-Course Approach To Health And Wellbeing (BMNS4014)</a:t>
            </a:r>
          </a:p>
        </p:txBody>
      </p:sp>
      <p:sp>
        <p:nvSpPr>
          <p:cNvPr id="14" name="Freeform 5">
            <a:extLst>
              <a:ext uri="{FF2B5EF4-FFF2-40B4-BE49-F238E27FC236}">
                <a16:creationId xmlns:a16="http://schemas.microsoft.com/office/drawing/2014/main" id="{5F1B8348-CD6E-4561-A704-C232D9A2676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a:off x="0" y="5033007"/>
            <a:ext cx="5404022" cy="857047"/>
          </a:xfrm>
          <a:custGeom>
            <a:avLst/>
            <a:gdLst>
              <a:gd name="T0" fmla="*/ 1114 w 1117"/>
              <a:gd name="T1" fmla="*/ 77 h 163"/>
              <a:gd name="T2" fmla="*/ 1040 w 1117"/>
              <a:gd name="T3" fmla="*/ 3 h 163"/>
              <a:gd name="T4" fmla="*/ 1039 w 1117"/>
              <a:gd name="T5" fmla="*/ 2 h 163"/>
              <a:gd name="T6" fmla="*/ 1034 w 1117"/>
              <a:gd name="T7" fmla="*/ 0 h 163"/>
              <a:gd name="T8" fmla="*/ 578 w 1117"/>
              <a:gd name="T9" fmla="*/ 0 h 163"/>
              <a:gd name="T10" fmla="*/ 562 w 1117"/>
              <a:gd name="T11" fmla="*/ 0 h 163"/>
              <a:gd name="T12" fmla="*/ 440 w 1117"/>
              <a:gd name="T13" fmla="*/ 0 h 163"/>
              <a:gd name="T14" fmla="*/ 106 w 1117"/>
              <a:gd name="T15" fmla="*/ 0 h 163"/>
              <a:gd name="T16" fmla="*/ 0 w 1117"/>
              <a:gd name="T17" fmla="*/ 0 h 163"/>
              <a:gd name="T18" fmla="*/ 0 w 1117"/>
              <a:gd name="T19" fmla="*/ 163 h 163"/>
              <a:gd name="T20" fmla="*/ 106 w 1117"/>
              <a:gd name="T21" fmla="*/ 163 h 163"/>
              <a:gd name="T22" fmla="*/ 440 w 1117"/>
              <a:gd name="T23" fmla="*/ 163 h 163"/>
              <a:gd name="T24" fmla="*/ 562 w 1117"/>
              <a:gd name="T25" fmla="*/ 163 h 163"/>
              <a:gd name="T26" fmla="*/ 578 w 1117"/>
              <a:gd name="T27" fmla="*/ 163 h 163"/>
              <a:gd name="T28" fmla="*/ 1034 w 1117"/>
              <a:gd name="T29" fmla="*/ 163 h 163"/>
              <a:gd name="T30" fmla="*/ 1039 w 1117"/>
              <a:gd name="T31" fmla="*/ 161 h 163"/>
              <a:gd name="T32" fmla="*/ 1040 w 1117"/>
              <a:gd name="T33" fmla="*/ 160 h 163"/>
              <a:gd name="T34" fmla="*/ 1114 w 1117"/>
              <a:gd name="T35" fmla="*/ 86 h 163"/>
              <a:gd name="T36" fmla="*/ 1114 w 1117"/>
              <a:gd name="T37" fmla="*/ 77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17" h="163">
                <a:moveTo>
                  <a:pt x="1114" y="77"/>
                </a:moveTo>
                <a:cubicBezTo>
                  <a:pt x="1040" y="3"/>
                  <a:pt x="1040" y="3"/>
                  <a:pt x="1040" y="3"/>
                </a:cubicBezTo>
                <a:cubicBezTo>
                  <a:pt x="1040" y="2"/>
                  <a:pt x="1039" y="2"/>
                  <a:pt x="1039" y="2"/>
                </a:cubicBezTo>
                <a:cubicBezTo>
                  <a:pt x="1038" y="1"/>
                  <a:pt x="1036" y="0"/>
                  <a:pt x="1034" y="0"/>
                </a:cubicBezTo>
                <a:cubicBezTo>
                  <a:pt x="578" y="0"/>
                  <a:pt x="578" y="0"/>
                  <a:pt x="578" y="0"/>
                </a:cubicBezTo>
                <a:cubicBezTo>
                  <a:pt x="562" y="0"/>
                  <a:pt x="562" y="0"/>
                  <a:pt x="562" y="0"/>
                </a:cubicBezTo>
                <a:cubicBezTo>
                  <a:pt x="440" y="0"/>
                  <a:pt x="440" y="0"/>
                  <a:pt x="440" y="0"/>
                </a:cubicBezTo>
                <a:cubicBezTo>
                  <a:pt x="106" y="0"/>
                  <a:pt x="106" y="0"/>
                  <a:pt x="106" y="0"/>
                </a:cubicBezTo>
                <a:cubicBezTo>
                  <a:pt x="0" y="0"/>
                  <a:pt x="0" y="0"/>
                  <a:pt x="0" y="0"/>
                </a:cubicBezTo>
                <a:cubicBezTo>
                  <a:pt x="0" y="163"/>
                  <a:pt x="0" y="163"/>
                  <a:pt x="0" y="163"/>
                </a:cubicBezTo>
                <a:cubicBezTo>
                  <a:pt x="106" y="163"/>
                  <a:pt x="106" y="163"/>
                  <a:pt x="106" y="163"/>
                </a:cubicBezTo>
                <a:cubicBezTo>
                  <a:pt x="440" y="163"/>
                  <a:pt x="440" y="163"/>
                  <a:pt x="440" y="163"/>
                </a:cubicBezTo>
                <a:cubicBezTo>
                  <a:pt x="562" y="163"/>
                  <a:pt x="562" y="163"/>
                  <a:pt x="562" y="163"/>
                </a:cubicBezTo>
                <a:cubicBezTo>
                  <a:pt x="578" y="163"/>
                  <a:pt x="578" y="163"/>
                  <a:pt x="578" y="163"/>
                </a:cubicBezTo>
                <a:cubicBezTo>
                  <a:pt x="1034" y="163"/>
                  <a:pt x="1034" y="163"/>
                  <a:pt x="1034" y="163"/>
                </a:cubicBezTo>
                <a:cubicBezTo>
                  <a:pt x="1036" y="163"/>
                  <a:pt x="1038" y="162"/>
                  <a:pt x="1039" y="161"/>
                </a:cubicBezTo>
                <a:cubicBezTo>
                  <a:pt x="1039" y="160"/>
                  <a:pt x="1040" y="160"/>
                  <a:pt x="1040" y="160"/>
                </a:cubicBezTo>
                <a:cubicBezTo>
                  <a:pt x="1114" y="86"/>
                  <a:pt x="1114" y="86"/>
                  <a:pt x="1114" y="86"/>
                </a:cubicBezTo>
                <a:cubicBezTo>
                  <a:pt x="1117" y="83"/>
                  <a:pt x="1117" y="79"/>
                  <a:pt x="1114" y="77"/>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3" name="Subtitle 2">
            <a:extLst>
              <a:ext uri="{FF2B5EF4-FFF2-40B4-BE49-F238E27FC236}">
                <a16:creationId xmlns:a16="http://schemas.microsoft.com/office/drawing/2014/main" id="{CD79703F-633C-4313-8A35-E0EB831CBDB6}"/>
              </a:ext>
            </a:extLst>
          </p:cNvPr>
          <p:cNvSpPr>
            <a:spLocks noGrp="1"/>
          </p:cNvSpPr>
          <p:nvPr>
            <p:ph type="subTitle" idx="1"/>
          </p:nvPr>
        </p:nvSpPr>
        <p:spPr>
          <a:xfrm>
            <a:off x="540279" y="5189400"/>
            <a:ext cx="3778870" cy="544260"/>
          </a:xfrm>
        </p:spPr>
        <p:txBody>
          <a:bodyPr anchor="ctr">
            <a:normAutofit/>
          </a:bodyPr>
          <a:lstStyle/>
          <a:p>
            <a:r>
              <a:rPr lang="en-US" sz="1600">
                <a:solidFill>
                  <a:srgbClr val="FEFFFF"/>
                </a:solidFill>
              </a:rPr>
              <a:t>MINA AFZALI - 2415274</a:t>
            </a:r>
          </a:p>
        </p:txBody>
      </p:sp>
      <p:pic>
        <p:nvPicPr>
          <p:cNvPr id="7" name="Graphic 6" descr="Doctor">
            <a:extLst>
              <a:ext uri="{FF2B5EF4-FFF2-40B4-BE49-F238E27FC236}">
                <a16:creationId xmlns:a16="http://schemas.microsoft.com/office/drawing/2014/main" id="{2E9683FB-1789-8F7D-52A0-4F83E3AC4239}"/>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5943011" y="967417"/>
            <a:ext cx="4930468" cy="4930468"/>
          </a:xfrm>
          <a:prstGeom prst="rect">
            <a:avLst/>
          </a:prstGeom>
        </p:spPr>
      </p:pic>
    </p:spTree>
    <p:extLst>
      <p:ext uri="{BB962C8B-B14F-4D97-AF65-F5344CB8AC3E}">
        <p14:creationId xmlns:p14="http://schemas.microsoft.com/office/powerpoint/2010/main" val="22171136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par>
                                <p:cTn id="8" presetID="10" presetClass="entr" presetSubtype="0" fill="hold" grpId="0" nodeType="withEffect">
                                  <p:stCondLst>
                                    <p:cond delay="2000"/>
                                  </p:stCondLst>
                                  <p:iterate type="lt">
                                    <p:tmPct val="10000"/>
                                  </p:iterate>
                                  <p:childTnLst>
                                    <p:set>
                                      <p:cBhvr>
                                        <p:cTn id="9" dur="1" fill="hold">
                                          <p:stCondLst>
                                            <p:cond delay="0"/>
                                          </p:stCondLst>
                                        </p:cTn>
                                        <p:tgtEl>
                                          <p:spTgt spid="3">
                                            <p:txEl>
                                              <p:pRg st="0" end="0"/>
                                            </p:txEl>
                                          </p:spTgt>
                                        </p:tgtEl>
                                        <p:attrNameLst>
                                          <p:attrName>style.visibility</p:attrName>
                                        </p:attrNameLst>
                                      </p:cBhvr>
                                      <p:to>
                                        <p:strVal val="visible"/>
                                      </p:to>
                                    </p:set>
                                    <p:animEffect transition="in" filter="fade">
                                      <p:cBhvr>
                                        <p:cTn id="10" dur="400"/>
                                        <p:tgtEl>
                                          <p:spTgt spid="3">
                                            <p:txEl>
                                              <p:pRg st="0" end="0"/>
                                            </p:txEl>
                                          </p:spTgt>
                                        </p:tgtEl>
                                      </p:cBhvr>
                                    </p:animEffect>
                                  </p:childTnLst>
                                </p:cTn>
                              </p:par>
                              <p:par>
                                <p:cTn id="11" presetID="10" presetClass="entr" presetSubtype="0" fill="hold" nodeType="withEffect">
                                  <p:stCondLst>
                                    <p:cond delay="500"/>
                                  </p:stCondLst>
                                  <p:iterate>
                                    <p:tmPct val="10000"/>
                                  </p:iterate>
                                  <p:childTnLst>
                                    <p:set>
                                      <p:cBhvr>
                                        <p:cTn id="12" dur="1" fill="hold">
                                          <p:stCondLst>
                                            <p:cond delay="0"/>
                                          </p:stCondLst>
                                        </p:cTn>
                                        <p:tgtEl>
                                          <p:spTgt spid="7"/>
                                        </p:tgtEl>
                                        <p:attrNameLst>
                                          <p:attrName>style.visibility</p:attrName>
                                        </p:attrNameLst>
                                      </p:cBhvr>
                                      <p:to>
                                        <p:strVal val="visible"/>
                                      </p:to>
                                    </p:set>
                                    <p:animEffect transition="in" filter="fade">
                                      <p:cBhvr>
                                        <p:cTn id="13" dur="7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A3D9AEEE-1CCD-43C0-BA3E-16D60A6E23C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059079"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F577F61-EA3C-6F6F-5A5A-5FE205FA5428}"/>
              </a:ext>
            </a:extLst>
          </p:cNvPr>
          <p:cNvSpPr>
            <a:spLocks noGrp="1"/>
          </p:cNvSpPr>
          <p:nvPr>
            <p:ph type="title"/>
          </p:nvPr>
        </p:nvSpPr>
        <p:spPr>
          <a:xfrm>
            <a:off x="1259893" y="3101093"/>
            <a:ext cx="2454052" cy="3029344"/>
          </a:xfrm>
        </p:spPr>
        <p:txBody>
          <a:bodyPr>
            <a:normAutofit/>
          </a:bodyPr>
          <a:lstStyle/>
          <a:p>
            <a:r>
              <a:rPr lang="en-US" sz="3200">
                <a:solidFill>
                  <a:schemeClr val="bg1"/>
                </a:solidFill>
              </a:rPr>
              <a:t>Content</a:t>
            </a:r>
          </a:p>
        </p:txBody>
      </p:sp>
      <p:sp>
        <p:nvSpPr>
          <p:cNvPr id="11" name="Freeform 11">
            <a:extLst>
              <a:ext uri="{FF2B5EF4-FFF2-40B4-BE49-F238E27FC236}">
                <a16:creationId xmlns:a16="http://schemas.microsoft.com/office/drawing/2014/main" id="{60F880A6-33D3-4EEC-A780-B73559B9F24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V="1">
            <a:off x="-159" y="3179901"/>
            <a:ext cx="1098194" cy="514066"/>
          </a:xfrm>
          <a:custGeom>
            <a:avLst/>
            <a:gdLst>
              <a:gd name="connsiteX0" fmla="*/ 10000 w 10044"/>
              <a:gd name="connsiteY0" fmla="*/ 4701 h 9966"/>
              <a:gd name="connsiteX1" fmla="*/ 8559 w 10044"/>
              <a:gd name="connsiteY1" fmla="*/ 188 h 9966"/>
              <a:gd name="connsiteX2" fmla="*/ 8527 w 10044"/>
              <a:gd name="connsiteY2" fmla="*/ 94 h 9966"/>
              <a:gd name="connsiteX3" fmla="*/ 8438 w 10044"/>
              <a:gd name="connsiteY3" fmla="*/ 0 h 9966"/>
              <a:gd name="connsiteX4" fmla="*/ 7867 w 10044"/>
              <a:gd name="connsiteY4" fmla="*/ 0 h 9966"/>
              <a:gd name="connsiteX5" fmla="*/ 0 w 10044"/>
              <a:gd name="connsiteY5" fmla="*/ 70 h 9966"/>
              <a:gd name="connsiteX6" fmla="*/ 3132 w 10044"/>
              <a:gd name="connsiteY6" fmla="*/ 9763 h 9966"/>
              <a:gd name="connsiteX7" fmla="*/ 7867 w 10044"/>
              <a:gd name="connsiteY7" fmla="*/ 9966 h 9966"/>
              <a:gd name="connsiteX8" fmla="*/ 8438 w 10044"/>
              <a:gd name="connsiteY8" fmla="*/ 9966 h 9966"/>
              <a:gd name="connsiteX9" fmla="*/ 8527 w 10044"/>
              <a:gd name="connsiteY9" fmla="*/ 9872 h 9966"/>
              <a:gd name="connsiteX10" fmla="*/ 8559 w 10044"/>
              <a:gd name="connsiteY10" fmla="*/ 9778 h 9966"/>
              <a:gd name="connsiteX11" fmla="*/ 10000 w 10044"/>
              <a:gd name="connsiteY11" fmla="*/ 5265 h 9966"/>
              <a:gd name="connsiteX12" fmla="*/ 10000 w 10044"/>
              <a:gd name="connsiteY12" fmla="*/ 4701 h 9966"/>
              <a:gd name="connsiteX0" fmla="*/ 6839 w 6883"/>
              <a:gd name="connsiteY0" fmla="*/ 4885 h 10168"/>
              <a:gd name="connsiteX1" fmla="*/ 5405 w 6883"/>
              <a:gd name="connsiteY1" fmla="*/ 357 h 10168"/>
              <a:gd name="connsiteX2" fmla="*/ 5373 w 6883"/>
              <a:gd name="connsiteY2" fmla="*/ 262 h 10168"/>
              <a:gd name="connsiteX3" fmla="*/ 5284 w 6883"/>
              <a:gd name="connsiteY3" fmla="*/ 168 h 10168"/>
              <a:gd name="connsiteX4" fmla="*/ 4716 w 6883"/>
              <a:gd name="connsiteY4" fmla="*/ 168 h 10168"/>
              <a:gd name="connsiteX5" fmla="*/ 50 w 6883"/>
              <a:gd name="connsiteY5" fmla="*/ 0 h 10168"/>
              <a:gd name="connsiteX6" fmla="*/ 1 w 6883"/>
              <a:gd name="connsiteY6" fmla="*/ 9964 h 10168"/>
              <a:gd name="connsiteX7" fmla="*/ 4716 w 6883"/>
              <a:gd name="connsiteY7" fmla="*/ 10168 h 10168"/>
              <a:gd name="connsiteX8" fmla="*/ 5284 w 6883"/>
              <a:gd name="connsiteY8" fmla="*/ 10168 h 10168"/>
              <a:gd name="connsiteX9" fmla="*/ 5373 w 6883"/>
              <a:gd name="connsiteY9" fmla="*/ 10074 h 10168"/>
              <a:gd name="connsiteX10" fmla="*/ 5405 w 6883"/>
              <a:gd name="connsiteY10" fmla="*/ 9979 h 10168"/>
              <a:gd name="connsiteX11" fmla="*/ 6839 w 6883"/>
              <a:gd name="connsiteY11" fmla="*/ 5451 h 10168"/>
              <a:gd name="connsiteX12" fmla="*/ 6839 w 6883"/>
              <a:gd name="connsiteY12" fmla="*/ 4885 h 101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883" h="10168">
                <a:moveTo>
                  <a:pt x="6839" y="4885"/>
                </a:moveTo>
                <a:lnTo>
                  <a:pt x="5405" y="357"/>
                </a:lnTo>
                <a:cubicBezTo>
                  <a:pt x="5395" y="325"/>
                  <a:pt x="5383" y="294"/>
                  <a:pt x="5373" y="262"/>
                </a:cubicBezTo>
                <a:cubicBezTo>
                  <a:pt x="5344" y="168"/>
                  <a:pt x="5314" y="168"/>
                  <a:pt x="5284" y="168"/>
                </a:cubicBezTo>
                <a:lnTo>
                  <a:pt x="4716" y="168"/>
                </a:lnTo>
                <a:lnTo>
                  <a:pt x="50" y="0"/>
                </a:lnTo>
                <a:cubicBezTo>
                  <a:pt x="59" y="3322"/>
                  <a:pt x="-8" y="6643"/>
                  <a:pt x="1" y="9964"/>
                </a:cubicBezTo>
                <a:lnTo>
                  <a:pt x="4716" y="10168"/>
                </a:lnTo>
                <a:lnTo>
                  <a:pt x="5284" y="10168"/>
                </a:lnTo>
                <a:cubicBezTo>
                  <a:pt x="5314" y="10168"/>
                  <a:pt x="5344" y="10074"/>
                  <a:pt x="5373" y="10074"/>
                </a:cubicBezTo>
                <a:cubicBezTo>
                  <a:pt x="5373" y="9979"/>
                  <a:pt x="5405" y="9979"/>
                  <a:pt x="5405" y="9979"/>
                </a:cubicBezTo>
                <a:lnTo>
                  <a:pt x="6839" y="5451"/>
                </a:lnTo>
                <a:cubicBezTo>
                  <a:pt x="6898" y="5262"/>
                  <a:pt x="6898" y="5074"/>
                  <a:pt x="6839" y="4885"/>
                </a:cubicBezTo>
                <a:close/>
              </a:path>
            </a:pathLst>
          </a:custGeom>
          <a:solidFill>
            <a:schemeClr val="accent1"/>
          </a:solidFill>
          <a:ln>
            <a:noFill/>
          </a:ln>
        </p:spPr>
        <p:txBody>
          <a:bodyPr/>
          <a:lstStyle/>
          <a:p>
            <a:endParaRPr lang="en-US"/>
          </a:p>
        </p:txBody>
      </p:sp>
      <p:sp useBgFill="1">
        <p:nvSpPr>
          <p:cNvPr id="13" name="Rectangle 12">
            <a:extLst>
              <a:ext uri="{FF2B5EF4-FFF2-40B4-BE49-F238E27FC236}">
                <a16:creationId xmlns:a16="http://schemas.microsoft.com/office/drawing/2014/main" id="{2C6246ED-0535-4496-A8F6-1E80CC4EB8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95736" y="0"/>
            <a:ext cx="739626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427BBACC-EE4F-93EA-E738-0F46E775FEB3}"/>
              </a:ext>
            </a:extLst>
          </p:cNvPr>
          <p:cNvGraphicFramePr>
            <a:graphicFrameLocks noGrp="1"/>
          </p:cNvGraphicFramePr>
          <p:nvPr>
            <p:ph idx="1"/>
            <p:extLst>
              <p:ext uri="{D42A27DB-BD31-4B8C-83A1-F6EECF244321}">
                <p14:modId xmlns:p14="http://schemas.microsoft.com/office/powerpoint/2010/main" val="4062949431"/>
              </p:ext>
            </p:extLst>
          </p:nvPr>
        </p:nvGraphicFramePr>
        <p:xfrm>
          <a:off x="4713144" y="641551"/>
          <a:ext cx="6832212" cy="526477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647017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A44C337-3893-4B29-A265-B1329150B6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620" y="-1"/>
            <a:ext cx="1220724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grpSp>
        <p:nvGrpSpPr>
          <p:cNvPr id="11" name="Group 10">
            <a:extLst>
              <a:ext uri="{FF2B5EF4-FFF2-40B4-BE49-F238E27FC236}">
                <a16:creationId xmlns:a16="http://schemas.microsoft.com/office/drawing/2014/main" id="{81E0B358-1267-4844-8B3D-B7A279B4175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836169" y="228600"/>
            <a:ext cx="2851523" cy="6638625"/>
            <a:chOff x="2487613" y="285750"/>
            <a:chExt cx="2428875" cy="5654676"/>
          </a:xfrm>
        </p:grpSpPr>
        <p:sp>
          <p:nvSpPr>
            <p:cNvPr id="12" name="Freeform 11">
              <a:extLst>
                <a:ext uri="{FF2B5EF4-FFF2-40B4-BE49-F238E27FC236}">
                  <a16:creationId xmlns:a16="http://schemas.microsoft.com/office/drawing/2014/main" id="{B24AA06A-F1A5-4BB3-9486-9AE7A53B3F2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txBody>
            <a:bodyPr/>
            <a:lstStyle/>
            <a:p>
              <a:endParaRPr lang="en-US"/>
            </a:p>
          </p:txBody>
        </p:sp>
        <p:sp>
          <p:nvSpPr>
            <p:cNvPr id="13" name="Freeform 12">
              <a:extLst>
                <a:ext uri="{FF2B5EF4-FFF2-40B4-BE49-F238E27FC236}">
                  <a16:creationId xmlns:a16="http://schemas.microsoft.com/office/drawing/2014/main" id="{BDF97590-C600-44CB-9303-4A3679F5169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txBody>
            <a:bodyPr/>
            <a:lstStyle/>
            <a:p>
              <a:endParaRPr lang="en-US"/>
            </a:p>
          </p:txBody>
        </p:sp>
        <p:sp>
          <p:nvSpPr>
            <p:cNvPr id="14" name="Freeform 13">
              <a:extLst>
                <a:ext uri="{FF2B5EF4-FFF2-40B4-BE49-F238E27FC236}">
                  <a16:creationId xmlns:a16="http://schemas.microsoft.com/office/drawing/2014/main" id="{A9BBE156-3FFA-4DC4-8468-35BD28DDC60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txBody>
            <a:bodyPr/>
            <a:lstStyle/>
            <a:p>
              <a:endParaRPr lang="en-US"/>
            </a:p>
          </p:txBody>
        </p:sp>
        <p:sp>
          <p:nvSpPr>
            <p:cNvPr id="15" name="Freeform 14">
              <a:extLst>
                <a:ext uri="{FF2B5EF4-FFF2-40B4-BE49-F238E27FC236}">
                  <a16:creationId xmlns:a16="http://schemas.microsoft.com/office/drawing/2014/main" id="{F7960DE5-3810-4B1E-B1E2-3BAFEA91EDD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txBody>
            <a:bodyPr/>
            <a:lstStyle/>
            <a:p>
              <a:endParaRPr lang="en-US"/>
            </a:p>
          </p:txBody>
        </p:sp>
        <p:sp>
          <p:nvSpPr>
            <p:cNvPr id="16" name="Freeform 15">
              <a:extLst>
                <a:ext uri="{FF2B5EF4-FFF2-40B4-BE49-F238E27FC236}">
                  <a16:creationId xmlns:a16="http://schemas.microsoft.com/office/drawing/2014/main" id="{359E957C-CE11-446F-8AA7-B3E98390B8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txBody>
            <a:bodyPr/>
            <a:lstStyle/>
            <a:p>
              <a:endParaRPr lang="en-US"/>
            </a:p>
          </p:txBody>
        </p:sp>
        <p:sp>
          <p:nvSpPr>
            <p:cNvPr id="17" name="Freeform 16">
              <a:extLst>
                <a:ext uri="{FF2B5EF4-FFF2-40B4-BE49-F238E27FC236}">
                  <a16:creationId xmlns:a16="http://schemas.microsoft.com/office/drawing/2014/main" id="{A3E9FE34-CA9E-4443-BEBF-D1B9A1C6C24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txBody>
            <a:bodyPr/>
            <a:lstStyle/>
            <a:p>
              <a:endParaRPr lang="en-US"/>
            </a:p>
          </p:txBody>
        </p:sp>
        <p:sp>
          <p:nvSpPr>
            <p:cNvPr id="18" name="Freeform 17">
              <a:extLst>
                <a:ext uri="{FF2B5EF4-FFF2-40B4-BE49-F238E27FC236}">
                  <a16:creationId xmlns:a16="http://schemas.microsoft.com/office/drawing/2014/main" id="{4F39D814-8A48-4509-BDEB-826F106591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txBody>
            <a:bodyPr/>
            <a:lstStyle/>
            <a:p>
              <a:endParaRPr lang="en-US"/>
            </a:p>
          </p:txBody>
        </p:sp>
        <p:sp>
          <p:nvSpPr>
            <p:cNvPr id="19" name="Freeform 18">
              <a:extLst>
                <a:ext uri="{FF2B5EF4-FFF2-40B4-BE49-F238E27FC236}">
                  <a16:creationId xmlns:a16="http://schemas.microsoft.com/office/drawing/2014/main" id="{8C6D08C0-8C49-4B87-9CF4-A1F08714FAC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txBody>
            <a:bodyPr/>
            <a:lstStyle/>
            <a:p>
              <a:endParaRPr lang="en-US"/>
            </a:p>
          </p:txBody>
        </p:sp>
        <p:sp>
          <p:nvSpPr>
            <p:cNvPr id="20" name="Freeform 19">
              <a:extLst>
                <a:ext uri="{FF2B5EF4-FFF2-40B4-BE49-F238E27FC236}">
                  <a16:creationId xmlns:a16="http://schemas.microsoft.com/office/drawing/2014/main" id="{308C612B-4C0D-4863-B9CD-F86ABAA1B2B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txBody>
            <a:bodyPr/>
            <a:lstStyle/>
            <a:p>
              <a:endParaRPr lang="en-US"/>
            </a:p>
          </p:txBody>
        </p:sp>
        <p:sp>
          <p:nvSpPr>
            <p:cNvPr id="21" name="Freeform 20">
              <a:extLst>
                <a:ext uri="{FF2B5EF4-FFF2-40B4-BE49-F238E27FC236}">
                  <a16:creationId xmlns:a16="http://schemas.microsoft.com/office/drawing/2014/main" id="{600B1EC8-1B55-4390-A183-C33B5E2273B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txBody>
            <a:bodyPr/>
            <a:lstStyle/>
            <a:p>
              <a:endParaRPr lang="en-US"/>
            </a:p>
          </p:txBody>
        </p:sp>
        <p:sp>
          <p:nvSpPr>
            <p:cNvPr id="22" name="Freeform 21">
              <a:extLst>
                <a:ext uri="{FF2B5EF4-FFF2-40B4-BE49-F238E27FC236}">
                  <a16:creationId xmlns:a16="http://schemas.microsoft.com/office/drawing/2014/main" id="{1790A225-91E1-4BE5-A801-5F1E32721C5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txBody>
            <a:bodyPr/>
            <a:lstStyle/>
            <a:p>
              <a:endParaRPr lang="en-US"/>
            </a:p>
          </p:txBody>
        </p:sp>
        <p:sp>
          <p:nvSpPr>
            <p:cNvPr id="23" name="Freeform 22">
              <a:extLst>
                <a:ext uri="{FF2B5EF4-FFF2-40B4-BE49-F238E27FC236}">
                  <a16:creationId xmlns:a16="http://schemas.microsoft.com/office/drawing/2014/main" id="{DFFC46A2-6BBF-47FD-BC17-5EE1DF7CB90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txBody>
            <a:bodyPr/>
            <a:lstStyle/>
            <a:p>
              <a:endParaRPr lang="en-US"/>
            </a:p>
          </p:txBody>
        </p:sp>
      </p:grpSp>
      <p:grpSp>
        <p:nvGrpSpPr>
          <p:cNvPr id="25" name="Group 24">
            <a:extLst>
              <a:ext uri="{FF2B5EF4-FFF2-40B4-BE49-F238E27FC236}">
                <a16:creationId xmlns:a16="http://schemas.microsoft.com/office/drawing/2014/main" id="{AF44CA9C-80E8-44E1-A79C-D6EBFC73BCA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677117" y="-786"/>
            <a:ext cx="2356675" cy="6854040"/>
            <a:chOff x="6627813" y="194833"/>
            <a:chExt cx="1952625" cy="5678918"/>
          </a:xfrm>
        </p:grpSpPr>
        <p:sp>
          <p:nvSpPr>
            <p:cNvPr id="26" name="Freeform 27">
              <a:extLst>
                <a:ext uri="{FF2B5EF4-FFF2-40B4-BE49-F238E27FC236}">
                  <a16:creationId xmlns:a16="http://schemas.microsoft.com/office/drawing/2014/main" id="{8CB9417F-98D9-4998-B00B-A5932E4C7D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txBody>
            <a:bodyPr/>
            <a:lstStyle/>
            <a:p>
              <a:endParaRPr lang="en-US"/>
            </a:p>
          </p:txBody>
        </p:sp>
        <p:sp>
          <p:nvSpPr>
            <p:cNvPr id="27" name="Freeform 28">
              <a:extLst>
                <a:ext uri="{FF2B5EF4-FFF2-40B4-BE49-F238E27FC236}">
                  <a16:creationId xmlns:a16="http://schemas.microsoft.com/office/drawing/2014/main" id="{FA79AA3D-583E-4A1E-AF7E-CBD980F596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txBody>
            <a:bodyPr/>
            <a:lstStyle/>
            <a:p>
              <a:endParaRPr lang="en-US"/>
            </a:p>
          </p:txBody>
        </p:sp>
        <p:sp>
          <p:nvSpPr>
            <p:cNvPr id="28" name="Freeform 29">
              <a:extLst>
                <a:ext uri="{FF2B5EF4-FFF2-40B4-BE49-F238E27FC236}">
                  <a16:creationId xmlns:a16="http://schemas.microsoft.com/office/drawing/2014/main" id="{D80C9F17-A6B2-4A12-BC77-F84264A669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txBody>
            <a:bodyPr/>
            <a:lstStyle/>
            <a:p>
              <a:endParaRPr lang="en-US"/>
            </a:p>
          </p:txBody>
        </p:sp>
        <p:sp>
          <p:nvSpPr>
            <p:cNvPr id="29" name="Freeform 30">
              <a:extLst>
                <a:ext uri="{FF2B5EF4-FFF2-40B4-BE49-F238E27FC236}">
                  <a16:creationId xmlns:a16="http://schemas.microsoft.com/office/drawing/2014/main" id="{949C9A53-ED97-44CE-BDD5-ED248921160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txBody>
            <a:bodyPr/>
            <a:lstStyle/>
            <a:p>
              <a:endParaRPr lang="en-US"/>
            </a:p>
          </p:txBody>
        </p:sp>
        <p:sp>
          <p:nvSpPr>
            <p:cNvPr id="30" name="Freeform 31">
              <a:extLst>
                <a:ext uri="{FF2B5EF4-FFF2-40B4-BE49-F238E27FC236}">
                  <a16:creationId xmlns:a16="http://schemas.microsoft.com/office/drawing/2014/main" id="{0F9FDAE7-225B-4072-8907-6EAA0617445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txBody>
            <a:bodyPr/>
            <a:lstStyle/>
            <a:p>
              <a:endParaRPr lang="en-US"/>
            </a:p>
          </p:txBody>
        </p:sp>
        <p:sp>
          <p:nvSpPr>
            <p:cNvPr id="31" name="Freeform 32">
              <a:extLst>
                <a:ext uri="{FF2B5EF4-FFF2-40B4-BE49-F238E27FC236}">
                  <a16:creationId xmlns:a16="http://schemas.microsoft.com/office/drawing/2014/main" id="{9D49818B-8EA3-4B41-9783-EFE0C618C3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txBody>
            <a:bodyPr/>
            <a:lstStyle/>
            <a:p>
              <a:endParaRPr lang="en-US"/>
            </a:p>
          </p:txBody>
        </p:sp>
        <p:sp>
          <p:nvSpPr>
            <p:cNvPr id="32" name="Freeform 33">
              <a:extLst>
                <a:ext uri="{FF2B5EF4-FFF2-40B4-BE49-F238E27FC236}">
                  <a16:creationId xmlns:a16="http://schemas.microsoft.com/office/drawing/2014/main" id="{01903E65-D822-4457-B0A5-2F416822416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txBody>
            <a:bodyPr/>
            <a:lstStyle/>
            <a:p>
              <a:endParaRPr lang="en-US"/>
            </a:p>
          </p:txBody>
        </p:sp>
        <p:sp>
          <p:nvSpPr>
            <p:cNvPr id="33" name="Freeform 34">
              <a:extLst>
                <a:ext uri="{FF2B5EF4-FFF2-40B4-BE49-F238E27FC236}">
                  <a16:creationId xmlns:a16="http://schemas.microsoft.com/office/drawing/2014/main" id="{A5CF9DAB-75BF-43D9-B1E7-817D1FAA000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txBody>
            <a:bodyPr/>
            <a:lstStyle/>
            <a:p>
              <a:endParaRPr lang="en-US"/>
            </a:p>
          </p:txBody>
        </p:sp>
        <p:sp>
          <p:nvSpPr>
            <p:cNvPr id="34" name="Freeform 35">
              <a:extLst>
                <a:ext uri="{FF2B5EF4-FFF2-40B4-BE49-F238E27FC236}">
                  <a16:creationId xmlns:a16="http://schemas.microsoft.com/office/drawing/2014/main" id="{BB22916D-4BCF-4A4C-8714-A2564D34C36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txBody>
            <a:bodyPr/>
            <a:lstStyle/>
            <a:p>
              <a:endParaRPr lang="en-US"/>
            </a:p>
          </p:txBody>
        </p:sp>
        <p:sp>
          <p:nvSpPr>
            <p:cNvPr id="35" name="Freeform 36">
              <a:extLst>
                <a:ext uri="{FF2B5EF4-FFF2-40B4-BE49-F238E27FC236}">
                  <a16:creationId xmlns:a16="http://schemas.microsoft.com/office/drawing/2014/main" id="{4CD9F734-569E-44E7-BD53-6214E0F18C8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txBody>
            <a:bodyPr/>
            <a:lstStyle/>
            <a:p>
              <a:endParaRPr lang="en-US"/>
            </a:p>
          </p:txBody>
        </p:sp>
        <p:sp>
          <p:nvSpPr>
            <p:cNvPr id="36" name="Freeform 37">
              <a:extLst>
                <a:ext uri="{FF2B5EF4-FFF2-40B4-BE49-F238E27FC236}">
                  <a16:creationId xmlns:a16="http://schemas.microsoft.com/office/drawing/2014/main" id="{7A5DAACB-2F42-40C8-BF6A-75B79299F90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txBody>
            <a:bodyPr/>
            <a:lstStyle/>
            <a:p>
              <a:endParaRPr lang="en-US"/>
            </a:p>
          </p:txBody>
        </p:sp>
        <p:sp>
          <p:nvSpPr>
            <p:cNvPr id="37" name="Freeform 38">
              <a:extLst>
                <a:ext uri="{FF2B5EF4-FFF2-40B4-BE49-F238E27FC236}">
                  <a16:creationId xmlns:a16="http://schemas.microsoft.com/office/drawing/2014/main" id="{AD78E0F9-8568-4672-A22F-4ED5B1A96F5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txBody>
            <a:bodyPr/>
            <a:lstStyle/>
            <a:p>
              <a:endParaRPr lang="en-US"/>
            </a:p>
          </p:txBody>
        </p:sp>
      </p:grpSp>
      <p:sp>
        <p:nvSpPr>
          <p:cNvPr id="2" name="Title 1">
            <a:extLst>
              <a:ext uri="{FF2B5EF4-FFF2-40B4-BE49-F238E27FC236}">
                <a16:creationId xmlns:a16="http://schemas.microsoft.com/office/drawing/2014/main" id="{0FF7129F-BC47-1A52-39CB-C171D05C549E}"/>
              </a:ext>
            </a:extLst>
          </p:cNvPr>
          <p:cNvSpPr>
            <a:spLocks noGrp="1"/>
          </p:cNvSpPr>
          <p:nvPr>
            <p:ph type="title"/>
          </p:nvPr>
        </p:nvSpPr>
        <p:spPr>
          <a:xfrm>
            <a:off x="6483096" y="624110"/>
            <a:ext cx="5021516" cy="1280890"/>
          </a:xfrm>
        </p:spPr>
        <p:txBody>
          <a:bodyPr>
            <a:normAutofit/>
          </a:bodyPr>
          <a:lstStyle/>
          <a:p>
            <a:r>
              <a:rPr lang="en-US" dirty="0"/>
              <a:t>What is A Life-Course Approach?</a:t>
            </a:r>
          </a:p>
        </p:txBody>
      </p:sp>
      <p:sp>
        <p:nvSpPr>
          <p:cNvPr id="39" name="Rectangle 38">
            <a:extLst>
              <a:ext uri="{FF2B5EF4-FFF2-40B4-BE49-F238E27FC236}">
                <a16:creationId xmlns:a16="http://schemas.microsoft.com/office/drawing/2014/main" id="{AA5CD610-ED7C-4CED-A9A1-174432C88A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45704"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41" name="Freeform 11">
            <a:extLst>
              <a:ext uri="{FF2B5EF4-FFF2-40B4-BE49-F238E27FC236}">
                <a16:creationId xmlns:a16="http://schemas.microsoft.com/office/drawing/2014/main" id="{0C4379BF-8C7A-480A-BC36-DA55D92A93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V="1">
            <a:off x="4645704"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a:endParaRPr lang="en-US"/>
          </a:p>
        </p:txBody>
      </p:sp>
      <p:pic>
        <p:nvPicPr>
          <p:cNvPr id="5" name="Picture 4">
            <a:extLst>
              <a:ext uri="{FF2B5EF4-FFF2-40B4-BE49-F238E27FC236}">
                <a16:creationId xmlns:a16="http://schemas.microsoft.com/office/drawing/2014/main" id="{533BECF0-7624-C48A-2FD0-8CAE62C65520}"/>
              </a:ext>
            </a:extLst>
          </p:cNvPr>
          <p:cNvPicPr>
            <a:picLocks noChangeAspect="1"/>
          </p:cNvPicPr>
          <p:nvPr/>
        </p:nvPicPr>
        <p:blipFill>
          <a:blip r:embed="rId2"/>
          <a:srcRect l="33479" r="28208"/>
          <a:stretch/>
        </p:blipFill>
        <p:spPr>
          <a:xfrm>
            <a:off x="-1555" y="1731"/>
            <a:ext cx="4671091" cy="6858000"/>
          </a:xfrm>
          <a:prstGeom prst="rect">
            <a:avLst/>
          </a:prstGeom>
        </p:spPr>
      </p:pic>
      <p:sp>
        <p:nvSpPr>
          <p:cNvPr id="3" name="Content Placeholder 2">
            <a:extLst>
              <a:ext uri="{FF2B5EF4-FFF2-40B4-BE49-F238E27FC236}">
                <a16:creationId xmlns:a16="http://schemas.microsoft.com/office/drawing/2014/main" id="{220D8CA3-E452-9DD5-11BC-7315976BEC9A}"/>
              </a:ext>
            </a:extLst>
          </p:cNvPr>
          <p:cNvSpPr>
            <a:spLocks noGrp="1"/>
          </p:cNvSpPr>
          <p:nvPr>
            <p:ph idx="1"/>
          </p:nvPr>
        </p:nvSpPr>
        <p:spPr>
          <a:xfrm>
            <a:off x="6438191" y="2133600"/>
            <a:ext cx="5066419" cy="3777622"/>
          </a:xfrm>
        </p:spPr>
        <p:txBody>
          <a:bodyPr>
            <a:normAutofit/>
          </a:bodyPr>
          <a:lstStyle/>
          <a:p>
            <a:pPr>
              <a:lnSpc>
                <a:spcPct val="90000"/>
              </a:lnSpc>
            </a:pPr>
            <a:r>
              <a:rPr lang="en-GB" sz="1700" dirty="0">
                <a:latin typeface="GDS Transport"/>
              </a:rPr>
              <a:t>“A life course approach to health aims to ensure people’s well-being at all ages by addressing people’s needs, ensuring access to health services, and safeguarding the human right to health throughout their life-time. It emphasizes addressing people’s health needs across life phases, including maternal, newborn, child and adolescent health, and healthy adulthood and ageing.” </a:t>
            </a:r>
            <a:r>
              <a:rPr lang="en-GB" sz="1700" dirty="0">
                <a:solidFill>
                  <a:srgbClr val="0070C0"/>
                </a:solidFill>
                <a:latin typeface="GDS Transport"/>
              </a:rPr>
              <a:t>(World Health Organization, 2025).</a:t>
            </a:r>
          </a:p>
          <a:p>
            <a:pPr>
              <a:lnSpc>
                <a:spcPct val="90000"/>
              </a:lnSpc>
            </a:pPr>
            <a:endParaRPr lang="en-GB" sz="1700" dirty="0">
              <a:latin typeface="GDS Transport"/>
            </a:endParaRPr>
          </a:p>
          <a:p>
            <a:pPr>
              <a:lnSpc>
                <a:spcPct val="90000"/>
              </a:lnSpc>
            </a:pPr>
            <a:r>
              <a:rPr lang="en-GB" sz="1700" dirty="0">
                <a:latin typeface="GDS Transport"/>
              </a:rPr>
              <a:t>Being diagnosed with diabetes as a child is challenging and it could be an issue as they grow up. However, there are many solutions that could help change that. </a:t>
            </a:r>
          </a:p>
          <a:p>
            <a:pPr>
              <a:lnSpc>
                <a:spcPct val="90000"/>
              </a:lnSpc>
            </a:pPr>
            <a:endParaRPr lang="en-GB" sz="1700" dirty="0">
              <a:latin typeface="GDS Transport"/>
            </a:endParaRPr>
          </a:p>
          <a:p>
            <a:pPr>
              <a:lnSpc>
                <a:spcPct val="90000"/>
              </a:lnSpc>
            </a:pPr>
            <a:endParaRPr lang="en-GB" sz="1700" dirty="0">
              <a:latin typeface="GDS Transport"/>
            </a:endParaRPr>
          </a:p>
          <a:p>
            <a:pPr>
              <a:lnSpc>
                <a:spcPct val="90000"/>
              </a:lnSpc>
            </a:pPr>
            <a:endParaRPr lang="en-GB" sz="1700" b="0" i="0" dirty="0">
              <a:effectLst/>
              <a:latin typeface="GDS Transport"/>
            </a:endParaRPr>
          </a:p>
        </p:txBody>
      </p:sp>
    </p:spTree>
    <p:extLst>
      <p:ext uri="{BB962C8B-B14F-4D97-AF65-F5344CB8AC3E}">
        <p14:creationId xmlns:p14="http://schemas.microsoft.com/office/powerpoint/2010/main" val="417202477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9FE08D8-CEA0-461E-870A-02CD15D9B9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059079"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BFDDE3F-B272-E244-28E1-7F5804DDB957}"/>
              </a:ext>
            </a:extLst>
          </p:cNvPr>
          <p:cNvSpPr>
            <a:spLocks noGrp="1"/>
          </p:cNvSpPr>
          <p:nvPr>
            <p:ph type="title"/>
          </p:nvPr>
        </p:nvSpPr>
        <p:spPr>
          <a:xfrm>
            <a:off x="1259893" y="3101093"/>
            <a:ext cx="2454052" cy="3029344"/>
          </a:xfrm>
        </p:spPr>
        <p:txBody>
          <a:bodyPr>
            <a:normAutofit/>
          </a:bodyPr>
          <a:lstStyle/>
          <a:p>
            <a:r>
              <a:rPr lang="en-US" sz="3000">
                <a:solidFill>
                  <a:schemeClr val="bg1"/>
                </a:solidFill>
              </a:rPr>
              <a:t>Why is childhood diabetes considered a life course concern? </a:t>
            </a:r>
          </a:p>
        </p:txBody>
      </p:sp>
      <p:sp>
        <p:nvSpPr>
          <p:cNvPr id="10" name="Freeform 11">
            <a:extLst>
              <a:ext uri="{FF2B5EF4-FFF2-40B4-BE49-F238E27FC236}">
                <a16:creationId xmlns:a16="http://schemas.microsoft.com/office/drawing/2014/main" id="{2B982904-A46E-41DF-BA98-61E2300C7D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V="1">
            <a:off x="-159" y="3179901"/>
            <a:ext cx="1098194" cy="514066"/>
          </a:xfrm>
          <a:custGeom>
            <a:avLst/>
            <a:gdLst>
              <a:gd name="connsiteX0" fmla="*/ 10000 w 10044"/>
              <a:gd name="connsiteY0" fmla="*/ 4701 h 9966"/>
              <a:gd name="connsiteX1" fmla="*/ 8559 w 10044"/>
              <a:gd name="connsiteY1" fmla="*/ 188 h 9966"/>
              <a:gd name="connsiteX2" fmla="*/ 8527 w 10044"/>
              <a:gd name="connsiteY2" fmla="*/ 94 h 9966"/>
              <a:gd name="connsiteX3" fmla="*/ 8438 w 10044"/>
              <a:gd name="connsiteY3" fmla="*/ 0 h 9966"/>
              <a:gd name="connsiteX4" fmla="*/ 7867 w 10044"/>
              <a:gd name="connsiteY4" fmla="*/ 0 h 9966"/>
              <a:gd name="connsiteX5" fmla="*/ 0 w 10044"/>
              <a:gd name="connsiteY5" fmla="*/ 70 h 9966"/>
              <a:gd name="connsiteX6" fmla="*/ 3132 w 10044"/>
              <a:gd name="connsiteY6" fmla="*/ 9763 h 9966"/>
              <a:gd name="connsiteX7" fmla="*/ 7867 w 10044"/>
              <a:gd name="connsiteY7" fmla="*/ 9966 h 9966"/>
              <a:gd name="connsiteX8" fmla="*/ 8438 w 10044"/>
              <a:gd name="connsiteY8" fmla="*/ 9966 h 9966"/>
              <a:gd name="connsiteX9" fmla="*/ 8527 w 10044"/>
              <a:gd name="connsiteY9" fmla="*/ 9872 h 9966"/>
              <a:gd name="connsiteX10" fmla="*/ 8559 w 10044"/>
              <a:gd name="connsiteY10" fmla="*/ 9778 h 9966"/>
              <a:gd name="connsiteX11" fmla="*/ 10000 w 10044"/>
              <a:gd name="connsiteY11" fmla="*/ 5265 h 9966"/>
              <a:gd name="connsiteX12" fmla="*/ 10000 w 10044"/>
              <a:gd name="connsiteY12" fmla="*/ 4701 h 9966"/>
              <a:gd name="connsiteX0" fmla="*/ 6839 w 6883"/>
              <a:gd name="connsiteY0" fmla="*/ 4885 h 10168"/>
              <a:gd name="connsiteX1" fmla="*/ 5405 w 6883"/>
              <a:gd name="connsiteY1" fmla="*/ 357 h 10168"/>
              <a:gd name="connsiteX2" fmla="*/ 5373 w 6883"/>
              <a:gd name="connsiteY2" fmla="*/ 262 h 10168"/>
              <a:gd name="connsiteX3" fmla="*/ 5284 w 6883"/>
              <a:gd name="connsiteY3" fmla="*/ 168 h 10168"/>
              <a:gd name="connsiteX4" fmla="*/ 4716 w 6883"/>
              <a:gd name="connsiteY4" fmla="*/ 168 h 10168"/>
              <a:gd name="connsiteX5" fmla="*/ 50 w 6883"/>
              <a:gd name="connsiteY5" fmla="*/ 0 h 10168"/>
              <a:gd name="connsiteX6" fmla="*/ 1 w 6883"/>
              <a:gd name="connsiteY6" fmla="*/ 9964 h 10168"/>
              <a:gd name="connsiteX7" fmla="*/ 4716 w 6883"/>
              <a:gd name="connsiteY7" fmla="*/ 10168 h 10168"/>
              <a:gd name="connsiteX8" fmla="*/ 5284 w 6883"/>
              <a:gd name="connsiteY8" fmla="*/ 10168 h 10168"/>
              <a:gd name="connsiteX9" fmla="*/ 5373 w 6883"/>
              <a:gd name="connsiteY9" fmla="*/ 10074 h 10168"/>
              <a:gd name="connsiteX10" fmla="*/ 5405 w 6883"/>
              <a:gd name="connsiteY10" fmla="*/ 9979 h 10168"/>
              <a:gd name="connsiteX11" fmla="*/ 6839 w 6883"/>
              <a:gd name="connsiteY11" fmla="*/ 5451 h 10168"/>
              <a:gd name="connsiteX12" fmla="*/ 6839 w 6883"/>
              <a:gd name="connsiteY12" fmla="*/ 4885 h 101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883" h="10168">
                <a:moveTo>
                  <a:pt x="6839" y="4885"/>
                </a:moveTo>
                <a:lnTo>
                  <a:pt x="5405" y="357"/>
                </a:lnTo>
                <a:cubicBezTo>
                  <a:pt x="5395" y="325"/>
                  <a:pt x="5383" y="294"/>
                  <a:pt x="5373" y="262"/>
                </a:cubicBezTo>
                <a:cubicBezTo>
                  <a:pt x="5344" y="168"/>
                  <a:pt x="5314" y="168"/>
                  <a:pt x="5284" y="168"/>
                </a:cubicBezTo>
                <a:lnTo>
                  <a:pt x="4716" y="168"/>
                </a:lnTo>
                <a:lnTo>
                  <a:pt x="50" y="0"/>
                </a:lnTo>
                <a:cubicBezTo>
                  <a:pt x="59" y="3322"/>
                  <a:pt x="-8" y="6643"/>
                  <a:pt x="1" y="9964"/>
                </a:cubicBezTo>
                <a:lnTo>
                  <a:pt x="4716" y="10168"/>
                </a:lnTo>
                <a:lnTo>
                  <a:pt x="5284" y="10168"/>
                </a:lnTo>
                <a:cubicBezTo>
                  <a:pt x="5314" y="10168"/>
                  <a:pt x="5344" y="10074"/>
                  <a:pt x="5373" y="10074"/>
                </a:cubicBezTo>
                <a:cubicBezTo>
                  <a:pt x="5373" y="9979"/>
                  <a:pt x="5405" y="9979"/>
                  <a:pt x="5405" y="9979"/>
                </a:cubicBezTo>
                <a:lnTo>
                  <a:pt x="6839" y="5451"/>
                </a:lnTo>
                <a:cubicBezTo>
                  <a:pt x="6898" y="5262"/>
                  <a:pt x="6898" y="5074"/>
                  <a:pt x="6839" y="4885"/>
                </a:cubicBezTo>
                <a:close/>
              </a:path>
            </a:pathLst>
          </a:custGeom>
          <a:solidFill>
            <a:schemeClr val="accent1"/>
          </a:solidFill>
          <a:ln>
            <a:noFill/>
          </a:ln>
        </p:spPr>
        <p:txBody>
          <a:bodyPr/>
          <a:lstStyle/>
          <a:p>
            <a:endParaRPr lang="en-US"/>
          </a:p>
        </p:txBody>
      </p:sp>
      <p:sp useBgFill="1">
        <p:nvSpPr>
          <p:cNvPr id="12" name="Rectangle 11">
            <a:extLst>
              <a:ext uri="{FF2B5EF4-FFF2-40B4-BE49-F238E27FC236}">
                <a16:creationId xmlns:a16="http://schemas.microsoft.com/office/drawing/2014/main" id="{27018161-547E-48F7-A0D9-272C9EA5B3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95736" y="0"/>
            <a:ext cx="739626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600CE5F4-688A-7127-EB27-518E88606CC9}"/>
              </a:ext>
            </a:extLst>
          </p:cNvPr>
          <p:cNvSpPr>
            <a:spLocks noGrp="1"/>
          </p:cNvSpPr>
          <p:nvPr>
            <p:ph idx="1"/>
          </p:nvPr>
        </p:nvSpPr>
        <p:spPr>
          <a:xfrm>
            <a:off x="4706578" y="589722"/>
            <a:ext cx="6798033" cy="5321500"/>
          </a:xfrm>
        </p:spPr>
        <p:txBody>
          <a:bodyPr anchor="ctr">
            <a:normAutofit/>
          </a:bodyPr>
          <a:lstStyle/>
          <a:p>
            <a:pPr>
              <a:lnSpc>
                <a:spcPct val="90000"/>
              </a:lnSpc>
            </a:pPr>
            <a:r>
              <a:rPr lang="en-US" sz="1600" dirty="0"/>
              <a:t>Early childhood circumstances:</a:t>
            </a:r>
          </a:p>
          <a:p>
            <a:pPr>
              <a:lnSpc>
                <a:spcPct val="90000"/>
              </a:lnSpc>
            </a:pPr>
            <a:r>
              <a:rPr lang="en-US" sz="1600" dirty="0"/>
              <a:t>Lack of care for diabetes in early childhood can cause long-term difficulty and can be life-threatening. These involve acute hypoglycemia that results in seizures. Alongside heart and kidney disease</a:t>
            </a:r>
            <a:r>
              <a:rPr lang="en-US" sz="1600" dirty="0">
                <a:solidFill>
                  <a:srgbClr val="0070C0"/>
                </a:solidFill>
              </a:rPr>
              <a:t>. </a:t>
            </a:r>
            <a:r>
              <a:rPr lang="en-US" sz="1600" i="1" dirty="0">
                <a:solidFill>
                  <a:srgbClr val="0070C0"/>
                </a:solidFill>
              </a:rPr>
              <a:t>Fox et al. (2018) state that “DKA (Diabetic Ketoacidosis) DKA causes vomiting and dehydration, often leads to hospitalization in the intensive care unit, and can cause brain swelling, stroke, or even death.” </a:t>
            </a:r>
          </a:p>
          <a:p>
            <a:pPr>
              <a:lnSpc>
                <a:spcPct val="90000"/>
              </a:lnSpc>
            </a:pPr>
            <a:r>
              <a:rPr lang="en-US" sz="1600" dirty="0"/>
              <a:t>Inconsistent routine – Lack of exercise and an unhealthy diet can result in bad outcomes as the child is not receiving the right nutrients to have a healthy development and without physical activity, the child's health will worsen over time as it can cause excess weight gain, blood pressure levels rising and may affect the heart.  </a:t>
            </a:r>
          </a:p>
          <a:p>
            <a:pPr>
              <a:lnSpc>
                <a:spcPct val="90000"/>
              </a:lnSpc>
            </a:pPr>
            <a:r>
              <a:rPr lang="en-US" sz="1600" dirty="0"/>
              <a:t>“Diabetes in children is a chronic disease that affects the way your child's body processes sugar (glucose) for fuel. Without treatment, the disorder causes sugar to build up in the bloodstream, which can lead to serious long-term consequences.” </a:t>
            </a:r>
            <a:r>
              <a:rPr lang="en-US" sz="1600" dirty="0">
                <a:solidFill>
                  <a:srgbClr val="0070C0"/>
                </a:solidFill>
              </a:rPr>
              <a:t>(Mayo Clinic, 2025).</a:t>
            </a:r>
          </a:p>
          <a:p>
            <a:pPr>
              <a:lnSpc>
                <a:spcPct val="90000"/>
              </a:lnSpc>
            </a:pPr>
            <a:endParaRPr lang="en-US" dirty="0"/>
          </a:p>
        </p:txBody>
      </p:sp>
    </p:spTree>
    <p:extLst>
      <p:ext uri="{BB962C8B-B14F-4D97-AF65-F5344CB8AC3E}">
        <p14:creationId xmlns:p14="http://schemas.microsoft.com/office/powerpoint/2010/main" val="198746660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pic>
        <p:nvPicPr>
          <p:cNvPr id="1026" name="Picture 2" descr="Q&amp;A: Does diabetes mean worse outcomes for cancer patients? | Imperial News  | Imperial College London">
            <a:extLst>
              <a:ext uri="{FF2B5EF4-FFF2-40B4-BE49-F238E27FC236}">
                <a16:creationId xmlns:a16="http://schemas.microsoft.com/office/drawing/2014/main" id="{A3726948-F6B3-64A6-6605-64440430149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3385" r="19079" b="1"/>
          <a:stretch/>
        </p:blipFill>
        <p:spPr bwMode="auto">
          <a:xfrm>
            <a:off x="4485557" y="10"/>
            <a:ext cx="7706443" cy="6857990"/>
          </a:xfrm>
          <a:prstGeom prst="rect">
            <a:avLst/>
          </a:prstGeom>
          <a:noFill/>
          <a:extLst>
            <a:ext uri="{909E8E84-426E-40DD-AFC4-6F175D3DCCD1}">
              <a14:hiddenFill xmlns:a14="http://schemas.microsoft.com/office/drawing/2010/main">
                <a:solidFill>
                  <a:srgbClr val="FFFFFF"/>
                </a:solidFill>
              </a14:hiddenFill>
            </a:ext>
          </a:extLst>
        </p:spPr>
      </p:pic>
      <p:sp useBgFill="1">
        <p:nvSpPr>
          <p:cNvPr id="1031" name="Freeform: Shape 1030">
            <a:extLst>
              <a:ext uri="{FF2B5EF4-FFF2-40B4-BE49-F238E27FC236}">
                <a16:creationId xmlns:a16="http://schemas.microsoft.com/office/drawing/2014/main" id="{23C7736A-5A08-4021-9AB6-390DFF506A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a:off x="0" y="0"/>
            <a:ext cx="8170246" cy="6858000"/>
          </a:xfrm>
          <a:custGeom>
            <a:avLst/>
            <a:gdLst>
              <a:gd name="connsiteX0" fmla="*/ 4738960 w 8170246"/>
              <a:gd name="connsiteY0" fmla="*/ 0 h 6858000"/>
              <a:gd name="connsiteX1" fmla="*/ 4862151 w 8170246"/>
              <a:gd name="connsiteY1" fmla="*/ 0 h 6858000"/>
              <a:gd name="connsiteX2" fmla="*/ 8088169 w 8170246"/>
              <a:gd name="connsiteY2" fmla="*/ 3226735 h 6858000"/>
              <a:gd name="connsiteX3" fmla="*/ 8088169 w 8170246"/>
              <a:gd name="connsiteY3" fmla="*/ 3626507 h 6858000"/>
              <a:gd name="connsiteX4" fmla="*/ 4857393 w 8170246"/>
              <a:gd name="connsiteY4" fmla="*/ 6858000 h 6858000"/>
              <a:gd name="connsiteX5" fmla="*/ 4783581 w 8170246"/>
              <a:gd name="connsiteY5" fmla="*/ 6858000 h 6858000"/>
              <a:gd name="connsiteX6" fmla="*/ 4734202 w 8170246"/>
              <a:gd name="connsiteY6" fmla="*/ 6858000 h 6858000"/>
              <a:gd name="connsiteX7" fmla="*/ 7964978 w 8170246"/>
              <a:gd name="connsiteY7" fmla="*/ 3626507 h 6858000"/>
              <a:gd name="connsiteX8" fmla="*/ 7964978 w 8170246"/>
              <a:gd name="connsiteY8" fmla="*/ 3226735 h 6858000"/>
              <a:gd name="connsiteX9" fmla="*/ 4738960 w 8170246"/>
              <a:gd name="connsiteY9" fmla="*/ 0 h 6858000"/>
              <a:gd name="connsiteX10" fmla="*/ 0 w 8170246"/>
              <a:gd name="connsiteY10" fmla="*/ 0 h 6858000"/>
              <a:gd name="connsiteX11" fmla="*/ 98791 w 8170246"/>
              <a:gd name="connsiteY11" fmla="*/ 0 h 6858000"/>
              <a:gd name="connsiteX12" fmla="*/ 4456718 w 8170246"/>
              <a:gd name="connsiteY12" fmla="*/ 0 h 6858000"/>
              <a:gd name="connsiteX13" fmla="*/ 4603489 w 8170246"/>
              <a:gd name="connsiteY13" fmla="*/ 0 h 6858000"/>
              <a:gd name="connsiteX14" fmla="*/ 7829507 w 8170246"/>
              <a:gd name="connsiteY14" fmla="*/ 3226735 h 6858000"/>
              <a:gd name="connsiteX15" fmla="*/ 7829507 w 8170246"/>
              <a:gd name="connsiteY15" fmla="*/ 3626507 h 6858000"/>
              <a:gd name="connsiteX16" fmla="*/ 4598731 w 8170246"/>
              <a:gd name="connsiteY16" fmla="*/ 6858000 h 6858000"/>
              <a:gd name="connsiteX17" fmla="*/ 4540663 w 8170246"/>
              <a:gd name="connsiteY17" fmla="*/ 6858000 h 6858000"/>
              <a:gd name="connsiteX18" fmla="*/ 133398 w 8170246"/>
              <a:gd name="connsiteY18" fmla="*/ 6858000 h 6858000"/>
              <a:gd name="connsiteX19" fmla="*/ 0 w 8170246"/>
              <a:gd name="connsiteY19"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170246" h="6858000">
                <a:moveTo>
                  <a:pt x="4738960" y="0"/>
                </a:moveTo>
                <a:lnTo>
                  <a:pt x="4862151" y="0"/>
                </a:lnTo>
                <a:cubicBezTo>
                  <a:pt x="4862151" y="0"/>
                  <a:pt x="4862151" y="0"/>
                  <a:pt x="8088169" y="3226735"/>
                </a:cubicBezTo>
                <a:cubicBezTo>
                  <a:pt x="8197606" y="3336196"/>
                  <a:pt x="8197606" y="3517045"/>
                  <a:pt x="8088169" y="3626507"/>
                </a:cubicBezTo>
                <a:cubicBezTo>
                  <a:pt x="8088169" y="3626507"/>
                  <a:pt x="8088169" y="3626507"/>
                  <a:pt x="4857393" y="6858000"/>
                </a:cubicBezTo>
                <a:cubicBezTo>
                  <a:pt x="4857393" y="6858000"/>
                  <a:pt x="4857393" y="6858000"/>
                  <a:pt x="4783581" y="6858000"/>
                </a:cubicBezTo>
                <a:lnTo>
                  <a:pt x="4734202" y="6858000"/>
                </a:lnTo>
                <a:cubicBezTo>
                  <a:pt x="7964978" y="3626507"/>
                  <a:pt x="7964978" y="3626507"/>
                  <a:pt x="7964978" y="3626507"/>
                </a:cubicBezTo>
                <a:cubicBezTo>
                  <a:pt x="8074415" y="3517045"/>
                  <a:pt x="8074415" y="3336196"/>
                  <a:pt x="7964978" y="3226735"/>
                </a:cubicBezTo>
                <a:cubicBezTo>
                  <a:pt x="4738960" y="0"/>
                  <a:pt x="4738960" y="0"/>
                  <a:pt x="4738960" y="0"/>
                </a:cubicBezTo>
                <a:close/>
                <a:moveTo>
                  <a:pt x="0" y="0"/>
                </a:moveTo>
                <a:lnTo>
                  <a:pt x="98791" y="0"/>
                </a:lnTo>
                <a:cubicBezTo>
                  <a:pt x="1075904" y="0"/>
                  <a:pt x="2469401" y="0"/>
                  <a:pt x="4456718" y="0"/>
                </a:cubicBezTo>
                <a:lnTo>
                  <a:pt x="4603489" y="0"/>
                </a:lnTo>
                <a:cubicBezTo>
                  <a:pt x="4603489" y="0"/>
                  <a:pt x="4603489" y="0"/>
                  <a:pt x="7829507" y="3226735"/>
                </a:cubicBezTo>
                <a:cubicBezTo>
                  <a:pt x="7938944" y="3336196"/>
                  <a:pt x="7938944" y="3517045"/>
                  <a:pt x="7829507" y="3626507"/>
                </a:cubicBezTo>
                <a:cubicBezTo>
                  <a:pt x="7829507" y="3626507"/>
                  <a:pt x="7829507" y="3626507"/>
                  <a:pt x="4598731" y="6858000"/>
                </a:cubicBezTo>
                <a:lnTo>
                  <a:pt x="4540663" y="6858000"/>
                </a:lnTo>
                <a:cubicBezTo>
                  <a:pt x="4077749" y="6858000"/>
                  <a:pt x="2938270" y="6858000"/>
                  <a:pt x="133398" y="6858000"/>
                </a:cubicBezTo>
                <a:lnTo>
                  <a:pt x="0" y="6858000"/>
                </a:lnTo>
                <a:close/>
              </a:path>
            </a:pathLst>
          </a:custGeom>
          <a:ln>
            <a:noFill/>
          </a:ln>
          <a:effectLst/>
        </p:spPr>
        <p:style>
          <a:lnRef idx="1">
            <a:schemeClr val="accent1"/>
          </a:lnRef>
          <a:fillRef idx="3">
            <a:schemeClr val="accent1"/>
          </a:fillRef>
          <a:effectRef idx="2">
            <a:schemeClr val="accent1"/>
          </a:effectRef>
          <a:fontRef idx="minor">
            <a:schemeClr val="lt1"/>
          </a:fontRef>
        </p:style>
        <p:txBody>
          <a:bodyPr vert="horz" wrap="square" lIns="91440" tIns="45720" rIns="91440" bIns="45720" numCol="1" anchor="t" anchorCtr="0" compatLnSpc="1">
            <a:prstTxWarp prst="textNoShape">
              <a:avLst/>
            </a:prstTxWarp>
            <a:noAutofit/>
          </a:bodyPr>
          <a:lstStyle/>
          <a:p>
            <a:endParaRPr lang="en-US" dirty="0"/>
          </a:p>
        </p:txBody>
      </p:sp>
      <p:sp>
        <p:nvSpPr>
          <p:cNvPr id="1033" name="Rectangle 1032">
            <a:extLst>
              <a:ext uri="{FF2B5EF4-FFF2-40B4-BE49-F238E27FC236}">
                <a16:creationId xmlns:a16="http://schemas.microsoft.com/office/drawing/2014/main" id="{433DF4D3-8A35-461A-ABE0-F56B78A1371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3" name="Content Placeholder 2">
            <a:extLst>
              <a:ext uri="{FF2B5EF4-FFF2-40B4-BE49-F238E27FC236}">
                <a16:creationId xmlns:a16="http://schemas.microsoft.com/office/drawing/2014/main" id="{7BA6EC8E-B324-D06C-9A11-D5FCF151CCD0}"/>
              </a:ext>
            </a:extLst>
          </p:cNvPr>
          <p:cNvSpPr>
            <a:spLocks noGrp="1"/>
          </p:cNvSpPr>
          <p:nvPr>
            <p:ph idx="1"/>
          </p:nvPr>
        </p:nvSpPr>
        <p:spPr>
          <a:xfrm>
            <a:off x="531812" y="2133600"/>
            <a:ext cx="4625882" cy="3777622"/>
          </a:xfrm>
        </p:spPr>
        <p:txBody>
          <a:bodyPr>
            <a:normAutofit/>
          </a:bodyPr>
          <a:lstStyle/>
          <a:p>
            <a:pPr>
              <a:lnSpc>
                <a:spcPct val="90000"/>
              </a:lnSpc>
            </a:pPr>
            <a:r>
              <a:rPr lang="en-US" sz="1400" dirty="0"/>
              <a:t>The crucial periods for developing long term routines are childhood and adulthood. </a:t>
            </a:r>
          </a:p>
          <a:p>
            <a:pPr>
              <a:lnSpc>
                <a:spcPct val="90000"/>
              </a:lnSpc>
            </a:pPr>
            <a:r>
              <a:rPr lang="en-US" sz="1400" dirty="0"/>
              <a:t>Parents educating their children on how to manage their diabetes as they get older will be very beneficial for their early adulthood stages as it will be easier for them to manage stress and gives them the ability to have greater control as adults. As well as guiding them to have a healthier diet plan.</a:t>
            </a:r>
          </a:p>
          <a:p>
            <a:pPr>
              <a:lnSpc>
                <a:spcPct val="90000"/>
              </a:lnSpc>
            </a:pPr>
            <a:r>
              <a:rPr lang="en-US" sz="1400" i="1" dirty="0">
                <a:solidFill>
                  <a:srgbClr val="0070C0"/>
                </a:solidFill>
              </a:rPr>
              <a:t>Freestyle Libre. (2024) </a:t>
            </a:r>
            <a:r>
              <a:rPr lang="en-US" sz="1400" dirty="0"/>
              <a:t>advises to “Explain that when they feel their symptoms aggravate, they should inform you. If they’re old enough, explain their glucose monitoring needs to them as well. Explain how to use a diabetes device and when and how often they should use it to check their glucose levels.” </a:t>
            </a:r>
          </a:p>
          <a:p>
            <a:pPr>
              <a:lnSpc>
                <a:spcPct val="90000"/>
              </a:lnSpc>
            </a:pPr>
            <a:endParaRPr lang="en-US" sz="1400" dirty="0"/>
          </a:p>
        </p:txBody>
      </p:sp>
    </p:spTree>
    <p:extLst>
      <p:ext uri="{BB962C8B-B14F-4D97-AF65-F5344CB8AC3E}">
        <p14:creationId xmlns:p14="http://schemas.microsoft.com/office/powerpoint/2010/main" val="13922255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sp>
        <p:nvSpPr>
          <p:cNvPr id="31" name="Rectangle 30">
            <a:extLst>
              <a:ext uri="{FF2B5EF4-FFF2-40B4-BE49-F238E27FC236}">
                <a16:creationId xmlns:a16="http://schemas.microsoft.com/office/drawing/2014/main" id="{19FE08D8-CEA0-461E-870A-02CD15D9B9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059079"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7D65EC1-6C7C-6F4D-51A5-2360565A4F99}"/>
              </a:ext>
            </a:extLst>
          </p:cNvPr>
          <p:cNvSpPr>
            <a:spLocks noGrp="1"/>
          </p:cNvSpPr>
          <p:nvPr>
            <p:ph type="title"/>
          </p:nvPr>
        </p:nvSpPr>
        <p:spPr>
          <a:xfrm>
            <a:off x="1259893" y="3101093"/>
            <a:ext cx="2454052" cy="3029344"/>
          </a:xfrm>
        </p:spPr>
        <p:txBody>
          <a:bodyPr>
            <a:normAutofit/>
          </a:bodyPr>
          <a:lstStyle/>
          <a:p>
            <a:pPr>
              <a:lnSpc>
                <a:spcPct val="90000"/>
              </a:lnSpc>
            </a:pPr>
            <a:r>
              <a:rPr lang="en-US" sz="2700">
                <a:solidFill>
                  <a:schemeClr val="bg1"/>
                </a:solidFill>
              </a:rPr>
              <a:t>How to care for a child with diabetes using a life course approach</a:t>
            </a:r>
            <a:br>
              <a:rPr lang="en-US" sz="2700">
                <a:solidFill>
                  <a:schemeClr val="bg1"/>
                </a:solidFill>
              </a:rPr>
            </a:br>
            <a:endParaRPr lang="en-US" sz="2700">
              <a:solidFill>
                <a:schemeClr val="bg1"/>
              </a:solidFill>
            </a:endParaRPr>
          </a:p>
        </p:txBody>
      </p:sp>
      <p:sp>
        <p:nvSpPr>
          <p:cNvPr id="33" name="Freeform 11">
            <a:extLst>
              <a:ext uri="{FF2B5EF4-FFF2-40B4-BE49-F238E27FC236}">
                <a16:creationId xmlns:a16="http://schemas.microsoft.com/office/drawing/2014/main" id="{2B982904-A46E-41DF-BA98-61E2300C7D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V="1">
            <a:off x="-159" y="3179901"/>
            <a:ext cx="1098194" cy="514066"/>
          </a:xfrm>
          <a:custGeom>
            <a:avLst/>
            <a:gdLst>
              <a:gd name="connsiteX0" fmla="*/ 10000 w 10044"/>
              <a:gd name="connsiteY0" fmla="*/ 4701 h 9966"/>
              <a:gd name="connsiteX1" fmla="*/ 8559 w 10044"/>
              <a:gd name="connsiteY1" fmla="*/ 188 h 9966"/>
              <a:gd name="connsiteX2" fmla="*/ 8527 w 10044"/>
              <a:gd name="connsiteY2" fmla="*/ 94 h 9966"/>
              <a:gd name="connsiteX3" fmla="*/ 8438 w 10044"/>
              <a:gd name="connsiteY3" fmla="*/ 0 h 9966"/>
              <a:gd name="connsiteX4" fmla="*/ 7867 w 10044"/>
              <a:gd name="connsiteY4" fmla="*/ 0 h 9966"/>
              <a:gd name="connsiteX5" fmla="*/ 0 w 10044"/>
              <a:gd name="connsiteY5" fmla="*/ 70 h 9966"/>
              <a:gd name="connsiteX6" fmla="*/ 3132 w 10044"/>
              <a:gd name="connsiteY6" fmla="*/ 9763 h 9966"/>
              <a:gd name="connsiteX7" fmla="*/ 7867 w 10044"/>
              <a:gd name="connsiteY7" fmla="*/ 9966 h 9966"/>
              <a:gd name="connsiteX8" fmla="*/ 8438 w 10044"/>
              <a:gd name="connsiteY8" fmla="*/ 9966 h 9966"/>
              <a:gd name="connsiteX9" fmla="*/ 8527 w 10044"/>
              <a:gd name="connsiteY9" fmla="*/ 9872 h 9966"/>
              <a:gd name="connsiteX10" fmla="*/ 8559 w 10044"/>
              <a:gd name="connsiteY10" fmla="*/ 9778 h 9966"/>
              <a:gd name="connsiteX11" fmla="*/ 10000 w 10044"/>
              <a:gd name="connsiteY11" fmla="*/ 5265 h 9966"/>
              <a:gd name="connsiteX12" fmla="*/ 10000 w 10044"/>
              <a:gd name="connsiteY12" fmla="*/ 4701 h 9966"/>
              <a:gd name="connsiteX0" fmla="*/ 6839 w 6883"/>
              <a:gd name="connsiteY0" fmla="*/ 4885 h 10168"/>
              <a:gd name="connsiteX1" fmla="*/ 5405 w 6883"/>
              <a:gd name="connsiteY1" fmla="*/ 357 h 10168"/>
              <a:gd name="connsiteX2" fmla="*/ 5373 w 6883"/>
              <a:gd name="connsiteY2" fmla="*/ 262 h 10168"/>
              <a:gd name="connsiteX3" fmla="*/ 5284 w 6883"/>
              <a:gd name="connsiteY3" fmla="*/ 168 h 10168"/>
              <a:gd name="connsiteX4" fmla="*/ 4716 w 6883"/>
              <a:gd name="connsiteY4" fmla="*/ 168 h 10168"/>
              <a:gd name="connsiteX5" fmla="*/ 50 w 6883"/>
              <a:gd name="connsiteY5" fmla="*/ 0 h 10168"/>
              <a:gd name="connsiteX6" fmla="*/ 1 w 6883"/>
              <a:gd name="connsiteY6" fmla="*/ 9964 h 10168"/>
              <a:gd name="connsiteX7" fmla="*/ 4716 w 6883"/>
              <a:gd name="connsiteY7" fmla="*/ 10168 h 10168"/>
              <a:gd name="connsiteX8" fmla="*/ 5284 w 6883"/>
              <a:gd name="connsiteY8" fmla="*/ 10168 h 10168"/>
              <a:gd name="connsiteX9" fmla="*/ 5373 w 6883"/>
              <a:gd name="connsiteY9" fmla="*/ 10074 h 10168"/>
              <a:gd name="connsiteX10" fmla="*/ 5405 w 6883"/>
              <a:gd name="connsiteY10" fmla="*/ 9979 h 10168"/>
              <a:gd name="connsiteX11" fmla="*/ 6839 w 6883"/>
              <a:gd name="connsiteY11" fmla="*/ 5451 h 10168"/>
              <a:gd name="connsiteX12" fmla="*/ 6839 w 6883"/>
              <a:gd name="connsiteY12" fmla="*/ 4885 h 101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883" h="10168">
                <a:moveTo>
                  <a:pt x="6839" y="4885"/>
                </a:moveTo>
                <a:lnTo>
                  <a:pt x="5405" y="357"/>
                </a:lnTo>
                <a:cubicBezTo>
                  <a:pt x="5395" y="325"/>
                  <a:pt x="5383" y="294"/>
                  <a:pt x="5373" y="262"/>
                </a:cubicBezTo>
                <a:cubicBezTo>
                  <a:pt x="5344" y="168"/>
                  <a:pt x="5314" y="168"/>
                  <a:pt x="5284" y="168"/>
                </a:cubicBezTo>
                <a:lnTo>
                  <a:pt x="4716" y="168"/>
                </a:lnTo>
                <a:lnTo>
                  <a:pt x="50" y="0"/>
                </a:lnTo>
                <a:cubicBezTo>
                  <a:pt x="59" y="3322"/>
                  <a:pt x="-8" y="6643"/>
                  <a:pt x="1" y="9964"/>
                </a:cubicBezTo>
                <a:lnTo>
                  <a:pt x="4716" y="10168"/>
                </a:lnTo>
                <a:lnTo>
                  <a:pt x="5284" y="10168"/>
                </a:lnTo>
                <a:cubicBezTo>
                  <a:pt x="5314" y="10168"/>
                  <a:pt x="5344" y="10074"/>
                  <a:pt x="5373" y="10074"/>
                </a:cubicBezTo>
                <a:cubicBezTo>
                  <a:pt x="5373" y="9979"/>
                  <a:pt x="5405" y="9979"/>
                  <a:pt x="5405" y="9979"/>
                </a:cubicBezTo>
                <a:lnTo>
                  <a:pt x="6839" y="5451"/>
                </a:lnTo>
                <a:cubicBezTo>
                  <a:pt x="6898" y="5262"/>
                  <a:pt x="6898" y="5074"/>
                  <a:pt x="6839" y="4885"/>
                </a:cubicBezTo>
                <a:close/>
              </a:path>
            </a:pathLst>
          </a:custGeom>
          <a:solidFill>
            <a:schemeClr val="accent1"/>
          </a:solidFill>
          <a:ln>
            <a:noFill/>
          </a:ln>
        </p:spPr>
        <p:txBody>
          <a:bodyPr/>
          <a:lstStyle/>
          <a:p>
            <a:endParaRPr lang="en-US"/>
          </a:p>
        </p:txBody>
      </p:sp>
      <p:sp useBgFill="1">
        <p:nvSpPr>
          <p:cNvPr id="35" name="Rectangle 34">
            <a:extLst>
              <a:ext uri="{FF2B5EF4-FFF2-40B4-BE49-F238E27FC236}">
                <a16:creationId xmlns:a16="http://schemas.microsoft.com/office/drawing/2014/main" id="{27018161-547E-48F7-A0D9-272C9EA5B3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95736" y="0"/>
            <a:ext cx="739626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15E44419-DEF5-BF79-A389-D22672AD1E52}"/>
              </a:ext>
            </a:extLst>
          </p:cNvPr>
          <p:cNvSpPr>
            <a:spLocks noGrp="1"/>
          </p:cNvSpPr>
          <p:nvPr>
            <p:ph idx="1"/>
          </p:nvPr>
        </p:nvSpPr>
        <p:spPr>
          <a:xfrm>
            <a:off x="4706578" y="589722"/>
            <a:ext cx="6798033" cy="5321500"/>
          </a:xfrm>
        </p:spPr>
        <p:txBody>
          <a:bodyPr anchor="ctr">
            <a:normAutofit/>
          </a:bodyPr>
          <a:lstStyle/>
          <a:p>
            <a:pPr>
              <a:lnSpc>
                <a:spcPct val="90000"/>
              </a:lnSpc>
            </a:pPr>
            <a:r>
              <a:rPr lang="en-US" sz="1400" dirty="0"/>
              <a:t>It is important that parents do regular checks and keep an eye on their child that may show any early symptoms of diabetes and beginning treatment right away to avoid any life-long risks. According to </a:t>
            </a:r>
            <a:r>
              <a:rPr lang="en-US" sz="1400" i="1" dirty="0">
                <a:solidFill>
                  <a:srgbClr val="0070C0"/>
                </a:solidFill>
              </a:rPr>
              <a:t>(Mayo Clinic, 2025). </a:t>
            </a:r>
            <a:r>
              <a:rPr lang="en-US" sz="1400" dirty="0"/>
              <a:t>The signs and symptoms of type 1 diabetes in children usually develop quickly, and may include:</a:t>
            </a:r>
          </a:p>
          <a:p>
            <a:pPr>
              <a:lnSpc>
                <a:spcPct val="90000"/>
              </a:lnSpc>
            </a:pPr>
            <a:r>
              <a:rPr lang="en-US" sz="1400" dirty="0"/>
              <a:t>Increased thirst</a:t>
            </a:r>
          </a:p>
          <a:p>
            <a:pPr>
              <a:lnSpc>
                <a:spcPct val="90000"/>
              </a:lnSpc>
            </a:pPr>
            <a:r>
              <a:rPr lang="en-US" sz="1400" dirty="0"/>
              <a:t>Frequent urination, possibly bed-wetting in a toilet-trained child</a:t>
            </a:r>
          </a:p>
          <a:p>
            <a:pPr>
              <a:lnSpc>
                <a:spcPct val="90000"/>
              </a:lnSpc>
            </a:pPr>
            <a:r>
              <a:rPr lang="en-US" sz="1400" dirty="0"/>
              <a:t>Extreme hunger</a:t>
            </a:r>
          </a:p>
          <a:p>
            <a:pPr>
              <a:lnSpc>
                <a:spcPct val="90000"/>
              </a:lnSpc>
            </a:pPr>
            <a:r>
              <a:rPr lang="en-US" sz="1400" dirty="0"/>
              <a:t>Unintentional weight loss</a:t>
            </a:r>
          </a:p>
          <a:p>
            <a:pPr>
              <a:lnSpc>
                <a:spcPct val="90000"/>
              </a:lnSpc>
            </a:pPr>
            <a:r>
              <a:rPr lang="en-US" sz="1400" dirty="0"/>
              <a:t>Fatigue</a:t>
            </a:r>
          </a:p>
          <a:p>
            <a:pPr>
              <a:lnSpc>
                <a:spcPct val="90000"/>
              </a:lnSpc>
            </a:pPr>
            <a:r>
              <a:rPr lang="en-US" sz="1400" dirty="0"/>
              <a:t>Irritability or behavior changes</a:t>
            </a:r>
          </a:p>
          <a:p>
            <a:pPr>
              <a:lnSpc>
                <a:spcPct val="90000"/>
              </a:lnSpc>
            </a:pPr>
            <a:endParaRPr lang="en-US" sz="1400" dirty="0"/>
          </a:p>
          <a:p>
            <a:pPr>
              <a:lnSpc>
                <a:spcPct val="90000"/>
              </a:lnSpc>
            </a:pPr>
            <a:r>
              <a:rPr lang="en-US" sz="1400" dirty="0"/>
              <a:t>Children diagnosed with diabetes need love, support and patience from their loved ones including teachers and caretakers as it is better for their mental health. Children with diabetes tend to feel alienated, sad or even frustrated with their condition and could feel like a nuisance. </a:t>
            </a:r>
            <a:r>
              <a:rPr lang="en-US" sz="1400" i="1" dirty="0"/>
              <a:t>“It's normal for children or adolescents to feel sad, angry and fed up with their diabetes at times. After all, diabetes is a lifelong condition, so the tasks and skills needed to manage it must be continued over a lifetime.” </a:t>
            </a:r>
            <a:r>
              <a:rPr lang="en-US" sz="1400" i="1" dirty="0">
                <a:solidFill>
                  <a:srgbClr val="0070C0"/>
                </a:solidFill>
              </a:rPr>
              <a:t>(Better Health, 2024). </a:t>
            </a:r>
            <a:br>
              <a:rPr lang="en-US" sz="1400" dirty="0"/>
            </a:br>
            <a:endParaRPr lang="en-US" sz="1400" dirty="0"/>
          </a:p>
          <a:p>
            <a:pPr>
              <a:lnSpc>
                <a:spcPct val="90000"/>
              </a:lnSpc>
            </a:pPr>
            <a:endParaRPr lang="en-US" sz="1400" dirty="0"/>
          </a:p>
        </p:txBody>
      </p:sp>
    </p:spTree>
    <p:extLst>
      <p:ext uri="{BB962C8B-B14F-4D97-AF65-F5344CB8AC3E}">
        <p14:creationId xmlns:p14="http://schemas.microsoft.com/office/powerpoint/2010/main" val="289790684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B2FB437-0D97-D16E-0B81-0D0B931C7A80}"/>
              </a:ext>
            </a:extLst>
          </p:cNvPr>
          <p:cNvSpPr>
            <a:spLocks noGrp="1"/>
          </p:cNvSpPr>
          <p:nvPr>
            <p:ph idx="1"/>
          </p:nvPr>
        </p:nvSpPr>
        <p:spPr>
          <a:xfrm>
            <a:off x="1683956" y="2133600"/>
            <a:ext cx="4140772" cy="3777622"/>
          </a:xfrm>
        </p:spPr>
        <p:txBody>
          <a:bodyPr>
            <a:normAutofit/>
          </a:bodyPr>
          <a:lstStyle/>
          <a:p>
            <a:pPr>
              <a:lnSpc>
                <a:spcPct val="90000"/>
              </a:lnSpc>
            </a:pPr>
            <a:r>
              <a:rPr lang="en-US" sz="1400" dirty="0">
                <a:solidFill>
                  <a:schemeClr val="tx1"/>
                </a:solidFill>
              </a:rPr>
              <a:t>Lifestyle: It is crucial for parents to educate their child on staying active as </a:t>
            </a:r>
            <a:r>
              <a:rPr lang="en-US" sz="1400" i="1" dirty="0">
                <a:solidFill>
                  <a:srgbClr val="00B0F0"/>
                </a:solidFill>
              </a:rPr>
              <a:t>(Diabetes UK, 2025). </a:t>
            </a:r>
            <a:r>
              <a:rPr lang="en-US" sz="1400" i="1" dirty="0">
                <a:solidFill>
                  <a:schemeClr val="tx1"/>
                </a:solidFill>
              </a:rPr>
              <a:t>states “Physical activity is an important part of a healthy lifestyle, and all children and young people should do at least an hour of moderate to vigorous physical activity each day. This includes things like brisk walking, very active play, and most sports and games (e.g. skipping, dancing and swimming).” </a:t>
            </a:r>
          </a:p>
          <a:p>
            <a:pPr>
              <a:lnSpc>
                <a:spcPct val="90000"/>
              </a:lnSpc>
            </a:pPr>
            <a:r>
              <a:rPr lang="en-US" sz="1400" dirty="0">
                <a:solidFill>
                  <a:schemeClr val="tx1"/>
                </a:solidFill>
              </a:rPr>
              <a:t>Physical activity also lowers blood pressure, reduces the risk of heart disease and improves blood glucose. It also helps reduce stress and this way: children can cope with stress. </a:t>
            </a:r>
            <a:r>
              <a:rPr lang="en-US" sz="1400" i="1" dirty="0">
                <a:solidFill>
                  <a:schemeClr val="tx1"/>
                </a:solidFill>
              </a:rPr>
              <a:t>“Even taking a walk can help reduce the blood sugars and stress response.” </a:t>
            </a:r>
            <a:r>
              <a:rPr lang="en-US" sz="1400" i="1" dirty="0">
                <a:solidFill>
                  <a:srgbClr val="00B0F0"/>
                </a:solidFill>
              </a:rPr>
              <a:t>(Children With Diabetes, 2025).</a:t>
            </a:r>
          </a:p>
          <a:p>
            <a:pPr>
              <a:lnSpc>
                <a:spcPct val="90000"/>
              </a:lnSpc>
            </a:pPr>
            <a:endParaRPr lang="en-US" sz="1400" i="1" dirty="0">
              <a:solidFill>
                <a:schemeClr val="tx1"/>
              </a:solidFill>
            </a:endParaRPr>
          </a:p>
          <a:p>
            <a:pPr>
              <a:lnSpc>
                <a:spcPct val="90000"/>
              </a:lnSpc>
            </a:pPr>
            <a:endParaRPr lang="en-US" sz="1400" dirty="0">
              <a:solidFill>
                <a:schemeClr val="tx1"/>
              </a:solidFill>
            </a:endParaRPr>
          </a:p>
          <a:p>
            <a:pPr>
              <a:lnSpc>
                <a:spcPct val="90000"/>
              </a:lnSpc>
            </a:pPr>
            <a:endParaRPr lang="en-US" sz="1400" dirty="0">
              <a:solidFill>
                <a:schemeClr val="tx1"/>
              </a:solidFill>
            </a:endParaRPr>
          </a:p>
          <a:p>
            <a:pPr>
              <a:lnSpc>
                <a:spcPct val="90000"/>
              </a:lnSpc>
            </a:pPr>
            <a:endParaRPr lang="en-US" sz="1400" dirty="0">
              <a:solidFill>
                <a:schemeClr val="tx1"/>
              </a:solidFill>
            </a:endParaRPr>
          </a:p>
        </p:txBody>
      </p:sp>
      <p:pic>
        <p:nvPicPr>
          <p:cNvPr id="1026" name="Picture 2" descr="Staying active protects children against type 2 diabetes">
            <a:extLst>
              <a:ext uri="{FF2B5EF4-FFF2-40B4-BE49-F238E27FC236}">
                <a16:creationId xmlns:a16="http://schemas.microsoft.com/office/drawing/2014/main" id="{DCE13F92-948B-585E-2731-A0BEEDEE78C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22120" r="26734" b="-1"/>
          <a:stretch/>
        </p:blipFill>
        <p:spPr bwMode="auto">
          <a:xfrm>
            <a:off x="6091916" y="10"/>
            <a:ext cx="6100084" cy="68579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5217395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491B121-12B5-4977-A064-636AB0B9B0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86"/>
            <a:ext cx="12192000" cy="685403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C2CDA34-1CC0-B785-5CC7-C12EE3C94CDF}"/>
              </a:ext>
            </a:extLst>
          </p:cNvPr>
          <p:cNvSpPr>
            <a:spLocks noGrp="1"/>
          </p:cNvSpPr>
          <p:nvPr>
            <p:ph type="title"/>
          </p:nvPr>
        </p:nvSpPr>
        <p:spPr>
          <a:xfrm>
            <a:off x="649224" y="645106"/>
            <a:ext cx="6574536" cy="1259894"/>
          </a:xfrm>
        </p:spPr>
        <p:txBody>
          <a:bodyPr>
            <a:normAutofit/>
          </a:bodyPr>
          <a:lstStyle/>
          <a:p>
            <a:r>
              <a:rPr lang="en-US" dirty="0"/>
              <a:t>Educational aid</a:t>
            </a:r>
          </a:p>
        </p:txBody>
      </p:sp>
      <p:sp>
        <p:nvSpPr>
          <p:cNvPr id="11" name="Rectangle 10">
            <a:extLst>
              <a:ext uri="{FF2B5EF4-FFF2-40B4-BE49-F238E27FC236}">
                <a16:creationId xmlns:a16="http://schemas.microsoft.com/office/drawing/2014/main" id="{2ED05F70-AB3E-4472-B26B-EFE6A5A59B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3" name="Content Placeholder 2">
            <a:extLst>
              <a:ext uri="{FF2B5EF4-FFF2-40B4-BE49-F238E27FC236}">
                <a16:creationId xmlns:a16="http://schemas.microsoft.com/office/drawing/2014/main" id="{9259FC75-F812-65CB-5E4D-FDE069E0E7CD}"/>
              </a:ext>
            </a:extLst>
          </p:cNvPr>
          <p:cNvSpPr>
            <a:spLocks noGrp="1"/>
          </p:cNvSpPr>
          <p:nvPr>
            <p:ph idx="1"/>
          </p:nvPr>
        </p:nvSpPr>
        <p:spPr>
          <a:xfrm>
            <a:off x="649224" y="2133600"/>
            <a:ext cx="6574535" cy="3759253"/>
          </a:xfrm>
        </p:spPr>
        <p:txBody>
          <a:bodyPr>
            <a:normAutofit/>
          </a:bodyPr>
          <a:lstStyle/>
          <a:p>
            <a:r>
              <a:rPr lang="en-US" i="1" dirty="0"/>
              <a:t>“No parent should be relied on to go into school to treat their child’s diabetes and every child with diabetes should be allowed to inject insulin, in public or in private, depending on their wishes. Every school should have a medical condition at school policy, which is updated every year.” </a:t>
            </a:r>
            <a:r>
              <a:rPr lang="en-US" i="1" dirty="0">
                <a:solidFill>
                  <a:srgbClr val="00B0F0"/>
                </a:solidFill>
              </a:rPr>
              <a:t>(Diabetes UK, 2025).</a:t>
            </a:r>
          </a:p>
          <a:p>
            <a:r>
              <a:rPr lang="en-US" dirty="0"/>
              <a:t>Diabetes UK offers a school pack which is a policy to support children with diabetes in school.</a:t>
            </a:r>
          </a:p>
          <a:p>
            <a:r>
              <a:rPr lang="en-US" dirty="0"/>
              <a:t>Benefits – providing a safe environment, engage in school activities and it won't affect their ability to learn alongside building the confidence of the school staff.</a:t>
            </a:r>
          </a:p>
          <a:p>
            <a:endParaRPr lang="en-US" dirty="0"/>
          </a:p>
        </p:txBody>
      </p:sp>
      <p:pic>
        <p:nvPicPr>
          <p:cNvPr id="4" name="Picture 3">
            <a:extLst>
              <a:ext uri="{FF2B5EF4-FFF2-40B4-BE49-F238E27FC236}">
                <a16:creationId xmlns:a16="http://schemas.microsoft.com/office/drawing/2014/main" id="{E3C5AB64-031E-2B0E-DD56-D92672B002AA}"/>
              </a:ext>
            </a:extLst>
          </p:cNvPr>
          <p:cNvPicPr>
            <a:picLocks noChangeAspect="1"/>
          </p:cNvPicPr>
          <p:nvPr/>
        </p:nvPicPr>
        <p:blipFill>
          <a:blip r:embed="rId2"/>
          <a:stretch>
            <a:fillRect/>
          </a:stretch>
        </p:blipFill>
        <p:spPr>
          <a:xfrm>
            <a:off x="7202540" y="437322"/>
            <a:ext cx="4667837" cy="5623901"/>
          </a:xfrm>
          <a:prstGeom prst="rect">
            <a:avLst/>
          </a:prstGeom>
        </p:spPr>
      </p:pic>
      <p:sp>
        <p:nvSpPr>
          <p:cNvPr id="13" name="Freeform 11">
            <a:extLst>
              <a:ext uri="{FF2B5EF4-FFF2-40B4-BE49-F238E27FC236}">
                <a16:creationId xmlns:a16="http://schemas.microsoft.com/office/drawing/2014/main" id="{21F6BE39-9E37-45F0-B10C-92305CFB7C7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061223"/>
            <a:ext cx="1038036" cy="506277"/>
          </a:xfrm>
          <a:custGeom>
            <a:avLst/>
            <a:gdLst>
              <a:gd name="connsiteX0" fmla="*/ 0 w 1038036"/>
              <a:gd name="connsiteY0" fmla="*/ 0 h 506277"/>
              <a:gd name="connsiteX1" fmla="*/ 182880 w 1038036"/>
              <a:gd name="connsiteY1" fmla="*/ 0 h 506277"/>
              <a:gd name="connsiteX2" fmla="*/ 291705 w 1038036"/>
              <a:gd name="connsiteY2" fmla="*/ 0 h 506277"/>
              <a:gd name="connsiteX3" fmla="*/ 291705 w 1038036"/>
              <a:gd name="connsiteY3" fmla="*/ 151 h 506277"/>
              <a:gd name="connsiteX4" fmla="*/ 692049 w 1038036"/>
              <a:gd name="connsiteY4" fmla="*/ 705 h 506277"/>
              <a:gd name="connsiteX5" fmla="*/ 782744 w 1038036"/>
              <a:gd name="connsiteY5" fmla="*/ 705 h 506277"/>
              <a:gd name="connsiteX6" fmla="*/ 797001 w 1038036"/>
              <a:gd name="connsiteY6" fmla="*/ 5473 h 506277"/>
              <a:gd name="connsiteX7" fmla="*/ 801982 w 1038036"/>
              <a:gd name="connsiteY7" fmla="*/ 10242 h 506277"/>
              <a:gd name="connsiteX8" fmla="*/ 1030951 w 1038036"/>
              <a:gd name="connsiteY8" fmla="*/ 239185 h 506277"/>
              <a:gd name="connsiteX9" fmla="*/ 1030951 w 1038036"/>
              <a:gd name="connsiteY9" fmla="*/ 267797 h 506277"/>
              <a:gd name="connsiteX10" fmla="*/ 801982 w 1038036"/>
              <a:gd name="connsiteY10" fmla="*/ 496740 h 506277"/>
              <a:gd name="connsiteX11" fmla="*/ 797001 w 1038036"/>
              <a:gd name="connsiteY11" fmla="*/ 501508 h 506277"/>
              <a:gd name="connsiteX12" fmla="*/ 782744 w 1038036"/>
              <a:gd name="connsiteY12" fmla="*/ 506277 h 506277"/>
              <a:gd name="connsiteX13" fmla="*/ 692049 w 1038036"/>
              <a:gd name="connsiteY13" fmla="*/ 506277 h 506277"/>
              <a:gd name="connsiteX14" fmla="*/ 291705 w 1038036"/>
              <a:gd name="connsiteY14" fmla="*/ 505140 h 506277"/>
              <a:gd name="connsiteX15" fmla="*/ 291705 w 1038036"/>
              <a:gd name="connsiteY15" fmla="*/ 506277 h 506277"/>
              <a:gd name="connsiteX16" fmla="*/ 0 w 1038036"/>
              <a:gd name="connsiteY16" fmla="*/ 506277 h 5062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038036" h="506277">
                <a:moveTo>
                  <a:pt x="0" y="0"/>
                </a:moveTo>
                <a:lnTo>
                  <a:pt x="182880" y="0"/>
                </a:lnTo>
                <a:lnTo>
                  <a:pt x="291705" y="0"/>
                </a:lnTo>
                <a:lnTo>
                  <a:pt x="291705" y="151"/>
                </a:lnTo>
                <a:lnTo>
                  <a:pt x="692049" y="705"/>
                </a:lnTo>
                <a:lnTo>
                  <a:pt x="782744" y="705"/>
                </a:lnTo>
                <a:cubicBezTo>
                  <a:pt x="787553" y="705"/>
                  <a:pt x="792363" y="5473"/>
                  <a:pt x="797001" y="5473"/>
                </a:cubicBezTo>
                <a:cubicBezTo>
                  <a:pt x="797001" y="10242"/>
                  <a:pt x="801982" y="10242"/>
                  <a:pt x="801982" y="10242"/>
                </a:cubicBezTo>
                <a:lnTo>
                  <a:pt x="1030951" y="239185"/>
                </a:lnTo>
                <a:cubicBezTo>
                  <a:pt x="1040398" y="248722"/>
                  <a:pt x="1040398" y="258259"/>
                  <a:pt x="1030951" y="267797"/>
                </a:cubicBezTo>
                <a:lnTo>
                  <a:pt x="801982" y="496740"/>
                </a:lnTo>
                <a:cubicBezTo>
                  <a:pt x="800436" y="498363"/>
                  <a:pt x="798547" y="499885"/>
                  <a:pt x="797001" y="501508"/>
                </a:cubicBezTo>
                <a:cubicBezTo>
                  <a:pt x="792363" y="506277"/>
                  <a:pt x="787553" y="506277"/>
                  <a:pt x="782744" y="506277"/>
                </a:cubicBezTo>
                <a:lnTo>
                  <a:pt x="692049" y="506277"/>
                </a:lnTo>
                <a:lnTo>
                  <a:pt x="291705" y="505140"/>
                </a:lnTo>
                <a:lnTo>
                  <a:pt x="291705" y="506277"/>
                </a:lnTo>
                <a:lnTo>
                  <a:pt x="0" y="506277"/>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15235873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9FE08D8-CEA0-461E-870A-02CD15D9B9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059079"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0A992C8-41F4-FB72-522C-8A7FF5D868A6}"/>
              </a:ext>
            </a:extLst>
          </p:cNvPr>
          <p:cNvSpPr>
            <a:spLocks noGrp="1"/>
          </p:cNvSpPr>
          <p:nvPr>
            <p:ph type="title"/>
          </p:nvPr>
        </p:nvSpPr>
        <p:spPr>
          <a:xfrm>
            <a:off x="1259893" y="3101093"/>
            <a:ext cx="2454052" cy="3029344"/>
          </a:xfrm>
        </p:spPr>
        <p:txBody>
          <a:bodyPr>
            <a:normAutofit/>
          </a:bodyPr>
          <a:lstStyle/>
          <a:p>
            <a:r>
              <a:rPr lang="en-US" sz="3200" dirty="0">
                <a:solidFill>
                  <a:schemeClr val="bg1"/>
                </a:solidFill>
              </a:rPr>
              <a:t>Conclusion</a:t>
            </a:r>
          </a:p>
        </p:txBody>
      </p:sp>
      <p:sp>
        <p:nvSpPr>
          <p:cNvPr id="10" name="Freeform 11">
            <a:extLst>
              <a:ext uri="{FF2B5EF4-FFF2-40B4-BE49-F238E27FC236}">
                <a16:creationId xmlns:a16="http://schemas.microsoft.com/office/drawing/2014/main" id="{2B982904-A46E-41DF-BA98-61E2300C7D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V="1">
            <a:off x="-159" y="3179901"/>
            <a:ext cx="1098194" cy="514066"/>
          </a:xfrm>
          <a:custGeom>
            <a:avLst/>
            <a:gdLst>
              <a:gd name="connsiteX0" fmla="*/ 10000 w 10044"/>
              <a:gd name="connsiteY0" fmla="*/ 4701 h 9966"/>
              <a:gd name="connsiteX1" fmla="*/ 8559 w 10044"/>
              <a:gd name="connsiteY1" fmla="*/ 188 h 9966"/>
              <a:gd name="connsiteX2" fmla="*/ 8527 w 10044"/>
              <a:gd name="connsiteY2" fmla="*/ 94 h 9966"/>
              <a:gd name="connsiteX3" fmla="*/ 8438 w 10044"/>
              <a:gd name="connsiteY3" fmla="*/ 0 h 9966"/>
              <a:gd name="connsiteX4" fmla="*/ 7867 w 10044"/>
              <a:gd name="connsiteY4" fmla="*/ 0 h 9966"/>
              <a:gd name="connsiteX5" fmla="*/ 0 w 10044"/>
              <a:gd name="connsiteY5" fmla="*/ 70 h 9966"/>
              <a:gd name="connsiteX6" fmla="*/ 3132 w 10044"/>
              <a:gd name="connsiteY6" fmla="*/ 9763 h 9966"/>
              <a:gd name="connsiteX7" fmla="*/ 7867 w 10044"/>
              <a:gd name="connsiteY7" fmla="*/ 9966 h 9966"/>
              <a:gd name="connsiteX8" fmla="*/ 8438 w 10044"/>
              <a:gd name="connsiteY8" fmla="*/ 9966 h 9966"/>
              <a:gd name="connsiteX9" fmla="*/ 8527 w 10044"/>
              <a:gd name="connsiteY9" fmla="*/ 9872 h 9966"/>
              <a:gd name="connsiteX10" fmla="*/ 8559 w 10044"/>
              <a:gd name="connsiteY10" fmla="*/ 9778 h 9966"/>
              <a:gd name="connsiteX11" fmla="*/ 10000 w 10044"/>
              <a:gd name="connsiteY11" fmla="*/ 5265 h 9966"/>
              <a:gd name="connsiteX12" fmla="*/ 10000 w 10044"/>
              <a:gd name="connsiteY12" fmla="*/ 4701 h 9966"/>
              <a:gd name="connsiteX0" fmla="*/ 6839 w 6883"/>
              <a:gd name="connsiteY0" fmla="*/ 4885 h 10168"/>
              <a:gd name="connsiteX1" fmla="*/ 5405 w 6883"/>
              <a:gd name="connsiteY1" fmla="*/ 357 h 10168"/>
              <a:gd name="connsiteX2" fmla="*/ 5373 w 6883"/>
              <a:gd name="connsiteY2" fmla="*/ 262 h 10168"/>
              <a:gd name="connsiteX3" fmla="*/ 5284 w 6883"/>
              <a:gd name="connsiteY3" fmla="*/ 168 h 10168"/>
              <a:gd name="connsiteX4" fmla="*/ 4716 w 6883"/>
              <a:gd name="connsiteY4" fmla="*/ 168 h 10168"/>
              <a:gd name="connsiteX5" fmla="*/ 50 w 6883"/>
              <a:gd name="connsiteY5" fmla="*/ 0 h 10168"/>
              <a:gd name="connsiteX6" fmla="*/ 1 w 6883"/>
              <a:gd name="connsiteY6" fmla="*/ 9964 h 10168"/>
              <a:gd name="connsiteX7" fmla="*/ 4716 w 6883"/>
              <a:gd name="connsiteY7" fmla="*/ 10168 h 10168"/>
              <a:gd name="connsiteX8" fmla="*/ 5284 w 6883"/>
              <a:gd name="connsiteY8" fmla="*/ 10168 h 10168"/>
              <a:gd name="connsiteX9" fmla="*/ 5373 w 6883"/>
              <a:gd name="connsiteY9" fmla="*/ 10074 h 10168"/>
              <a:gd name="connsiteX10" fmla="*/ 5405 w 6883"/>
              <a:gd name="connsiteY10" fmla="*/ 9979 h 10168"/>
              <a:gd name="connsiteX11" fmla="*/ 6839 w 6883"/>
              <a:gd name="connsiteY11" fmla="*/ 5451 h 10168"/>
              <a:gd name="connsiteX12" fmla="*/ 6839 w 6883"/>
              <a:gd name="connsiteY12" fmla="*/ 4885 h 101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883" h="10168">
                <a:moveTo>
                  <a:pt x="6839" y="4885"/>
                </a:moveTo>
                <a:lnTo>
                  <a:pt x="5405" y="357"/>
                </a:lnTo>
                <a:cubicBezTo>
                  <a:pt x="5395" y="325"/>
                  <a:pt x="5383" y="294"/>
                  <a:pt x="5373" y="262"/>
                </a:cubicBezTo>
                <a:cubicBezTo>
                  <a:pt x="5344" y="168"/>
                  <a:pt x="5314" y="168"/>
                  <a:pt x="5284" y="168"/>
                </a:cubicBezTo>
                <a:lnTo>
                  <a:pt x="4716" y="168"/>
                </a:lnTo>
                <a:lnTo>
                  <a:pt x="50" y="0"/>
                </a:lnTo>
                <a:cubicBezTo>
                  <a:pt x="59" y="3322"/>
                  <a:pt x="-8" y="6643"/>
                  <a:pt x="1" y="9964"/>
                </a:cubicBezTo>
                <a:lnTo>
                  <a:pt x="4716" y="10168"/>
                </a:lnTo>
                <a:lnTo>
                  <a:pt x="5284" y="10168"/>
                </a:lnTo>
                <a:cubicBezTo>
                  <a:pt x="5314" y="10168"/>
                  <a:pt x="5344" y="10074"/>
                  <a:pt x="5373" y="10074"/>
                </a:cubicBezTo>
                <a:cubicBezTo>
                  <a:pt x="5373" y="9979"/>
                  <a:pt x="5405" y="9979"/>
                  <a:pt x="5405" y="9979"/>
                </a:cubicBezTo>
                <a:lnTo>
                  <a:pt x="6839" y="5451"/>
                </a:lnTo>
                <a:cubicBezTo>
                  <a:pt x="6898" y="5262"/>
                  <a:pt x="6898" y="5074"/>
                  <a:pt x="6839" y="4885"/>
                </a:cubicBezTo>
                <a:close/>
              </a:path>
            </a:pathLst>
          </a:custGeom>
          <a:solidFill>
            <a:schemeClr val="accent1"/>
          </a:solidFill>
          <a:ln>
            <a:noFill/>
          </a:ln>
        </p:spPr>
        <p:txBody>
          <a:bodyPr/>
          <a:lstStyle/>
          <a:p>
            <a:endParaRPr lang="en-US"/>
          </a:p>
        </p:txBody>
      </p:sp>
      <p:sp useBgFill="1">
        <p:nvSpPr>
          <p:cNvPr id="12" name="Rectangle 11">
            <a:extLst>
              <a:ext uri="{FF2B5EF4-FFF2-40B4-BE49-F238E27FC236}">
                <a16:creationId xmlns:a16="http://schemas.microsoft.com/office/drawing/2014/main" id="{27018161-547E-48F7-A0D9-272C9EA5B3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95736" y="0"/>
            <a:ext cx="739626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A9915749-F24A-2424-23C7-1D28E92C84AF}"/>
              </a:ext>
            </a:extLst>
          </p:cNvPr>
          <p:cNvSpPr>
            <a:spLocks noGrp="1"/>
          </p:cNvSpPr>
          <p:nvPr>
            <p:ph idx="1"/>
          </p:nvPr>
        </p:nvSpPr>
        <p:spPr>
          <a:xfrm>
            <a:off x="4706578" y="589722"/>
            <a:ext cx="6798033" cy="5321500"/>
          </a:xfrm>
        </p:spPr>
        <p:txBody>
          <a:bodyPr anchor="ctr">
            <a:normAutofit/>
          </a:bodyPr>
          <a:lstStyle/>
          <a:p>
            <a:r>
              <a:rPr lang="en-US" dirty="0"/>
              <a:t>Why this is important:</a:t>
            </a:r>
          </a:p>
          <a:p>
            <a:r>
              <a:rPr lang="en-US" dirty="0"/>
              <a:t>Diabetes is a life-long condition, and it is crucial for parents to gain knowledge and understanding towards their child’s health and wellbeing. Teaching children the importance of monitoring their insulin, participating in physical activities and managing their emotions .i.e. stress, anger, sadness and frustration minimizes future complications.</a:t>
            </a:r>
          </a:p>
          <a:p>
            <a:r>
              <a:rPr lang="en-US" dirty="0"/>
              <a:t>Diabetes can have an affect on the parents as well as the children, mentally and physically and with the solutions provided and the correct support, it could improve their lifestyle. Alongside avoiding high risks factors in adulthood- such as heart disease, seizures, blood sugar levels rising and worsening of the condition. </a:t>
            </a:r>
          </a:p>
          <a:p>
            <a:r>
              <a:rPr lang="en-US" dirty="0"/>
              <a:t>Using the life course approach, we can learn to manage diabetes better in order to provide a more beneficial future for children.</a:t>
            </a:r>
          </a:p>
        </p:txBody>
      </p:sp>
    </p:spTree>
    <p:extLst>
      <p:ext uri="{BB962C8B-B14F-4D97-AF65-F5344CB8AC3E}">
        <p14:creationId xmlns:p14="http://schemas.microsoft.com/office/powerpoint/2010/main" val="129688423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E491B121-12B5-4977-A064-636AB0B9B0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86"/>
            <a:ext cx="12192000" cy="685403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7E46A11-0CE2-8AD2-C94A-0280B4FAC045}"/>
              </a:ext>
            </a:extLst>
          </p:cNvPr>
          <p:cNvSpPr>
            <a:spLocks noGrp="1"/>
          </p:cNvSpPr>
          <p:nvPr>
            <p:ph type="title"/>
          </p:nvPr>
        </p:nvSpPr>
        <p:spPr>
          <a:xfrm>
            <a:off x="649224" y="645106"/>
            <a:ext cx="6574536" cy="1259894"/>
          </a:xfrm>
        </p:spPr>
        <p:txBody>
          <a:bodyPr>
            <a:normAutofit/>
          </a:bodyPr>
          <a:lstStyle/>
          <a:p>
            <a:r>
              <a:rPr lang="en-US" dirty="0"/>
              <a:t>References</a:t>
            </a:r>
          </a:p>
        </p:txBody>
      </p:sp>
      <p:sp>
        <p:nvSpPr>
          <p:cNvPr id="17" name="Rectangle 16">
            <a:extLst>
              <a:ext uri="{FF2B5EF4-FFF2-40B4-BE49-F238E27FC236}">
                <a16:creationId xmlns:a16="http://schemas.microsoft.com/office/drawing/2014/main" id="{2ED05F70-AB3E-4472-B26B-EFE6A5A59B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3" name="Content Placeholder 2">
            <a:extLst>
              <a:ext uri="{FF2B5EF4-FFF2-40B4-BE49-F238E27FC236}">
                <a16:creationId xmlns:a16="http://schemas.microsoft.com/office/drawing/2014/main" id="{D8FDFA49-147A-CB62-A93E-7E8F31CF3364}"/>
              </a:ext>
            </a:extLst>
          </p:cNvPr>
          <p:cNvSpPr>
            <a:spLocks noGrp="1"/>
          </p:cNvSpPr>
          <p:nvPr>
            <p:ph idx="1"/>
          </p:nvPr>
        </p:nvSpPr>
        <p:spPr>
          <a:xfrm>
            <a:off x="519017" y="1275053"/>
            <a:ext cx="7497249" cy="4937841"/>
          </a:xfrm>
        </p:spPr>
        <p:txBody>
          <a:bodyPr>
            <a:normAutofit fontScale="55000" lnSpcReduction="20000"/>
          </a:bodyPr>
          <a:lstStyle/>
          <a:p>
            <a:pPr>
              <a:lnSpc>
                <a:spcPct val="90000"/>
              </a:lnSpc>
            </a:pPr>
            <a:r>
              <a:rPr lang="en-US" sz="2000" dirty="0"/>
              <a:t>World Health Organization. (2025). Life Course. Available at: </a:t>
            </a:r>
            <a:r>
              <a:rPr lang="en-US" sz="2000" dirty="0">
                <a:hlinkClick r:id="rId2"/>
              </a:rPr>
              <a:t>https://www.who.int/our-work/life-course</a:t>
            </a:r>
            <a:r>
              <a:rPr lang="en-US" sz="2000" dirty="0"/>
              <a:t> (Accessed 14.03.25).</a:t>
            </a:r>
          </a:p>
          <a:p>
            <a:pPr>
              <a:lnSpc>
                <a:spcPct val="90000"/>
              </a:lnSpc>
            </a:pPr>
            <a:r>
              <a:rPr lang="en-US" sz="2000" dirty="0"/>
              <a:t>Fox, L.A., Pfeffer, E., Stockman, J., Shapiro, S. And Dully, K. (2018) ‘Medical neglect In children and adolescents with diabetes mellitus’, Journal of child and adolescent trauma. Available at: </a:t>
            </a:r>
            <a:r>
              <a:rPr lang="en-US" sz="2000" dirty="0">
                <a:hlinkClick r:id="rId3"/>
              </a:rPr>
              <a:t>https://pmc.ncbi.nlm.nih.gov/articles/PMC7561625/#Sec3</a:t>
            </a:r>
            <a:r>
              <a:rPr lang="en-US" sz="2000" dirty="0"/>
              <a:t> (Accessed 14.03.25). </a:t>
            </a:r>
          </a:p>
          <a:p>
            <a:pPr>
              <a:lnSpc>
                <a:spcPct val="90000"/>
              </a:lnSpc>
            </a:pPr>
            <a:r>
              <a:rPr lang="en-US" sz="2000" dirty="0"/>
              <a:t>Mayo Clinic. (2025). Type 1 diabetes in children. Available at: </a:t>
            </a:r>
            <a:r>
              <a:rPr lang="en-US" sz="2000" dirty="0">
                <a:hlinkClick r:id="rId4"/>
              </a:rPr>
              <a:t>https://www.mayoclinic.org/diseases-conditions/type-1-diabetes-in-children/diagnosis-treatment/drc-20355312</a:t>
            </a:r>
            <a:r>
              <a:rPr lang="en-US" sz="2000" dirty="0"/>
              <a:t> (Accessed 14.03.25).</a:t>
            </a:r>
          </a:p>
          <a:p>
            <a:pPr>
              <a:lnSpc>
                <a:spcPct val="90000"/>
              </a:lnSpc>
            </a:pPr>
            <a:r>
              <a:rPr lang="en-US" sz="2000" dirty="0"/>
              <a:t>Freestyle Libre. (2024). How to talk to your child about diabetes. Available at: </a:t>
            </a:r>
            <a:r>
              <a:rPr lang="en-US" sz="2000" dirty="0">
                <a:hlinkClick r:id="rId5"/>
              </a:rPr>
              <a:t>https://www.freestyle.abbott/in-en/discover/blog/how-to-talk-to-your-child-about-diabetes.html#:~:text=Explain%20that%20when%20they%20feel,to%20check%20their%20glucose%20levels</a:t>
            </a:r>
            <a:r>
              <a:rPr lang="en-US" sz="2000" dirty="0"/>
              <a:t>. (Accessed 14.03.25).</a:t>
            </a:r>
          </a:p>
          <a:p>
            <a:pPr>
              <a:lnSpc>
                <a:spcPct val="90000"/>
              </a:lnSpc>
            </a:pPr>
            <a:r>
              <a:rPr lang="en-US" sz="2000" dirty="0"/>
              <a:t>Mayo Clinic. (2025). Type 1 diabetes in children. Available at: </a:t>
            </a:r>
            <a:r>
              <a:rPr lang="en-US" sz="2000" dirty="0">
                <a:hlinkClick r:id="rId6"/>
              </a:rPr>
              <a:t>https://www.mayoclinic.org/diseases-conditions/type-1-diabetes-in-children/symptoms-causes/syc-20355306</a:t>
            </a:r>
            <a:r>
              <a:rPr lang="en-US" sz="2000" dirty="0"/>
              <a:t> (Accessed 14.03.25).</a:t>
            </a:r>
          </a:p>
          <a:p>
            <a:pPr>
              <a:lnSpc>
                <a:spcPct val="90000"/>
              </a:lnSpc>
            </a:pPr>
            <a:r>
              <a:rPr lang="en-US" sz="2000" dirty="0"/>
              <a:t>Better Health. (2024). Diabetes – issues for children and teenagers. Available at: </a:t>
            </a:r>
            <a:r>
              <a:rPr lang="en-US" sz="2000" dirty="0">
                <a:hlinkClick r:id="rId7"/>
              </a:rPr>
              <a:t>https://www.betterhealth.vic.gov.au/health/conditionsandtreatments/diabetes-issues-for-children-and-teenagers</a:t>
            </a:r>
            <a:r>
              <a:rPr lang="en-US" sz="2000" dirty="0"/>
              <a:t> (Accessed 14.03.25).</a:t>
            </a:r>
          </a:p>
          <a:p>
            <a:pPr>
              <a:lnSpc>
                <a:spcPct val="90000"/>
              </a:lnSpc>
            </a:pPr>
            <a:r>
              <a:rPr lang="en-US" sz="2000" dirty="0"/>
              <a:t>Diabetes UK. (2025). Physical activity and your child. Available at: https://</a:t>
            </a:r>
            <a:r>
              <a:rPr lang="en-US" sz="2000" dirty="0" err="1"/>
              <a:t>www.diabetes.org.uk</a:t>
            </a:r>
            <a:r>
              <a:rPr lang="en-US" sz="2000" dirty="0"/>
              <a:t>/living-with-diabetes/life-with-diabetes/children-and-diabetes/physical-activity#:~:text=For%20children%20with%20diabetes%2C%20being%20active%20and,blood%20glucose)%20and%20prevent%20excess%20weight%20gain.&amp;text=Being%20active%20helps%20your%20child%20maintain%20a,in%20turn%20will%20help%20their%20diabetes%20control. (Accessed 14.03.25).</a:t>
            </a:r>
          </a:p>
          <a:p>
            <a:pPr>
              <a:lnSpc>
                <a:spcPct val="90000"/>
              </a:lnSpc>
            </a:pPr>
            <a:r>
              <a:rPr lang="en-US" sz="2000" dirty="0"/>
              <a:t>Children With Diabetes. (2025). Stress and blood sugars. Available at: </a:t>
            </a:r>
            <a:r>
              <a:rPr lang="en-US" sz="2000" dirty="0">
                <a:hlinkClick r:id="rId8"/>
              </a:rPr>
              <a:t>https://childrenwithdiabetes.com/clinical-director/stress-and-bgs/</a:t>
            </a:r>
            <a:r>
              <a:rPr lang="en-US" sz="2000" dirty="0"/>
              <a:t> (Accessed 14.03.25).</a:t>
            </a:r>
          </a:p>
          <a:p>
            <a:pPr>
              <a:lnSpc>
                <a:spcPct val="90000"/>
              </a:lnSpc>
            </a:pPr>
            <a:r>
              <a:rPr lang="en-US" sz="2000" dirty="0"/>
              <a:t>Diabetes UK. (2025). Diabetes in schools. Available at: </a:t>
            </a:r>
            <a:r>
              <a:rPr lang="en-US" sz="2000" dirty="0">
                <a:hlinkClick r:id="rId8"/>
              </a:rPr>
              <a:t>https://childrenwithdiabetes.com/clinical-director/stress-and-bgs/</a:t>
            </a:r>
            <a:r>
              <a:rPr lang="en-US" sz="2000" dirty="0"/>
              <a:t> (Accessed 14.03.25).</a:t>
            </a:r>
          </a:p>
          <a:p>
            <a:pPr>
              <a:lnSpc>
                <a:spcPct val="90000"/>
              </a:lnSpc>
            </a:pPr>
            <a:r>
              <a:rPr lang="en-US" sz="2000" dirty="0"/>
              <a:t>Diabetes UK. (2014). Type 1 diabetes at school: school pack. Available at: </a:t>
            </a:r>
            <a:r>
              <a:rPr lang="en-US" sz="2000" dirty="0">
                <a:hlinkClick r:id="rId9"/>
              </a:rPr>
              <a:t>https://elibrary.cumbria.gov.uk/elibrary/Content/Internet/537/17241/17246/17268/17288/4297611465.PDF</a:t>
            </a:r>
            <a:r>
              <a:rPr lang="en-US" sz="2000" dirty="0"/>
              <a:t> (Accessed 14.03.25).</a:t>
            </a:r>
          </a:p>
          <a:p>
            <a:pPr>
              <a:lnSpc>
                <a:spcPct val="90000"/>
              </a:lnSpc>
            </a:pPr>
            <a:endParaRPr lang="en-US" sz="900" dirty="0"/>
          </a:p>
          <a:p>
            <a:pPr>
              <a:lnSpc>
                <a:spcPct val="90000"/>
              </a:lnSpc>
            </a:pPr>
            <a:endParaRPr lang="en-US" sz="900" dirty="0"/>
          </a:p>
          <a:p>
            <a:pPr>
              <a:lnSpc>
                <a:spcPct val="90000"/>
              </a:lnSpc>
            </a:pPr>
            <a:endParaRPr lang="en-US" sz="700" dirty="0"/>
          </a:p>
          <a:p>
            <a:pPr>
              <a:lnSpc>
                <a:spcPct val="90000"/>
              </a:lnSpc>
            </a:pPr>
            <a:endParaRPr lang="en-US" sz="700" dirty="0"/>
          </a:p>
          <a:p>
            <a:pPr>
              <a:lnSpc>
                <a:spcPct val="90000"/>
              </a:lnSpc>
            </a:pPr>
            <a:endParaRPr lang="en-US" sz="700" dirty="0"/>
          </a:p>
          <a:p>
            <a:pPr>
              <a:lnSpc>
                <a:spcPct val="90000"/>
              </a:lnSpc>
            </a:pPr>
            <a:endParaRPr lang="en-US" sz="700" dirty="0"/>
          </a:p>
          <a:p>
            <a:pPr>
              <a:lnSpc>
                <a:spcPct val="90000"/>
              </a:lnSpc>
            </a:pPr>
            <a:endParaRPr lang="en-US" sz="700" dirty="0"/>
          </a:p>
        </p:txBody>
      </p:sp>
      <p:pic>
        <p:nvPicPr>
          <p:cNvPr id="18" name="Graphic 17" descr="Programmer">
            <a:extLst>
              <a:ext uri="{FF2B5EF4-FFF2-40B4-BE49-F238E27FC236}">
                <a16:creationId xmlns:a16="http://schemas.microsoft.com/office/drawing/2014/main" id="{AB9D0F13-B19A-9C1E-8775-5BB73DA1D6DD}"/>
              </a:ext>
            </a:extLst>
          </p:cNvPr>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7562088" y="1278252"/>
            <a:ext cx="3981455" cy="3981455"/>
          </a:xfrm>
          <a:prstGeom prst="rect">
            <a:avLst/>
          </a:prstGeom>
        </p:spPr>
      </p:pic>
      <p:sp>
        <p:nvSpPr>
          <p:cNvPr id="19" name="Freeform 11">
            <a:extLst>
              <a:ext uri="{FF2B5EF4-FFF2-40B4-BE49-F238E27FC236}">
                <a16:creationId xmlns:a16="http://schemas.microsoft.com/office/drawing/2014/main" id="{21F6BE39-9E37-45F0-B10C-92305CFB7C7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061223"/>
            <a:ext cx="1038036" cy="506277"/>
          </a:xfrm>
          <a:custGeom>
            <a:avLst/>
            <a:gdLst>
              <a:gd name="connsiteX0" fmla="*/ 0 w 1038036"/>
              <a:gd name="connsiteY0" fmla="*/ 0 h 506277"/>
              <a:gd name="connsiteX1" fmla="*/ 182880 w 1038036"/>
              <a:gd name="connsiteY1" fmla="*/ 0 h 506277"/>
              <a:gd name="connsiteX2" fmla="*/ 291705 w 1038036"/>
              <a:gd name="connsiteY2" fmla="*/ 0 h 506277"/>
              <a:gd name="connsiteX3" fmla="*/ 291705 w 1038036"/>
              <a:gd name="connsiteY3" fmla="*/ 151 h 506277"/>
              <a:gd name="connsiteX4" fmla="*/ 692049 w 1038036"/>
              <a:gd name="connsiteY4" fmla="*/ 705 h 506277"/>
              <a:gd name="connsiteX5" fmla="*/ 782744 w 1038036"/>
              <a:gd name="connsiteY5" fmla="*/ 705 h 506277"/>
              <a:gd name="connsiteX6" fmla="*/ 797001 w 1038036"/>
              <a:gd name="connsiteY6" fmla="*/ 5473 h 506277"/>
              <a:gd name="connsiteX7" fmla="*/ 801982 w 1038036"/>
              <a:gd name="connsiteY7" fmla="*/ 10242 h 506277"/>
              <a:gd name="connsiteX8" fmla="*/ 1030951 w 1038036"/>
              <a:gd name="connsiteY8" fmla="*/ 239185 h 506277"/>
              <a:gd name="connsiteX9" fmla="*/ 1030951 w 1038036"/>
              <a:gd name="connsiteY9" fmla="*/ 267797 h 506277"/>
              <a:gd name="connsiteX10" fmla="*/ 801982 w 1038036"/>
              <a:gd name="connsiteY10" fmla="*/ 496740 h 506277"/>
              <a:gd name="connsiteX11" fmla="*/ 797001 w 1038036"/>
              <a:gd name="connsiteY11" fmla="*/ 501508 h 506277"/>
              <a:gd name="connsiteX12" fmla="*/ 782744 w 1038036"/>
              <a:gd name="connsiteY12" fmla="*/ 506277 h 506277"/>
              <a:gd name="connsiteX13" fmla="*/ 692049 w 1038036"/>
              <a:gd name="connsiteY13" fmla="*/ 506277 h 506277"/>
              <a:gd name="connsiteX14" fmla="*/ 291705 w 1038036"/>
              <a:gd name="connsiteY14" fmla="*/ 505140 h 506277"/>
              <a:gd name="connsiteX15" fmla="*/ 291705 w 1038036"/>
              <a:gd name="connsiteY15" fmla="*/ 506277 h 506277"/>
              <a:gd name="connsiteX16" fmla="*/ 0 w 1038036"/>
              <a:gd name="connsiteY16" fmla="*/ 506277 h 5062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038036" h="506277">
                <a:moveTo>
                  <a:pt x="0" y="0"/>
                </a:moveTo>
                <a:lnTo>
                  <a:pt x="182880" y="0"/>
                </a:lnTo>
                <a:lnTo>
                  <a:pt x="291705" y="0"/>
                </a:lnTo>
                <a:lnTo>
                  <a:pt x="291705" y="151"/>
                </a:lnTo>
                <a:lnTo>
                  <a:pt x="692049" y="705"/>
                </a:lnTo>
                <a:lnTo>
                  <a:pt x="782744" y="705"/>
                </a:lnTo>
                <a:cubicBezTo>
                  <a:pt x="787553" y="705"/>
                  <a:pt x="792363" y="5473"/>
                  <a:pt x="797001" y="5473"/>
                </a:cubicBezTo>
                <a:cubicBezTo>
                  <a:pt x="797001" y="10242"/>
                  <a:pt x="801982" y="10242"/>
                  <a:pt x="801982" y="10242"/>
                </a:cubicBezTo>
                <a:lnTo>
                  <a:pt x="1030951" y="239185"/>
                </a:lnTo>
                <a:cubicBezTo>
                  <a:pt x="1040398" y="248722"/>
                  <a:pt x="1040398" y="258259"/>
                  <a:pt x="1030951" y="267797"/>
                </a:cubicBezTo>
                <a:lnTo>
                  <a:pt x="801982" y="496740"/>
                </a:lnTo>
                <a:cubicBezTo>
                  <a:pt x="800436" y="498363"/>
                  <a:pt x="798547" y="499885"/>
                  <a:pt x="797001" y="501508"/>
                </a:cubicBezTo>
                <a:cubicBezTo>
                  <a:pt x="792363" y="506277"/>
                  <a:pt x="787553" y="506277"/>
                  <a:pt x="782744" y="506277"/>
                </a:cubicBezTo>
                <a:lnTo>
                  <a:pt x="692049" y="506277"/>
                </a:lnTo>
                <a:lnTo>
                  <a:pt x="291705" y="505140"/>
                </a:lnTo>
                <a:lnTo>
                  <a:pt x="291705" y="506277"/>
                </a:lnTo>
                <a:lnTo>
                  <a:pt x="0" y="506277"/>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890475136"/>
      </p:ext>
    </p:extLst>
  </p:cSld>
  <p:clrMapOvr>
    <a:masterClrMapping/>
  </p:clrMapOvr>
</p:sld>
</file>

<file path=ppt/theme/theme1.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Wisp</Template>
  <TotalTime>1681</TotalTime>
  <Words>1545</Words>
  <Application>Microsoft Macintosh PowerPoint</Application>
  <PresentationFormat>Widescreen</PresentationFormat>
  <Paragraphs>59</Paragraphs>
  <Slides>10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Arial</vt:lpstr>
      <vt:lpstr>Century Gothic</vt:lpstr>
      <vt:lpstr>GDS Transport</vt:lpstr>
      <vt:lpstr>Wingdings 3</vt:lpstr>
      <vt:lpstr>Wisp</vt:lpstr>
      <vt:lpstr>Module: Living Well: A Life-Course Approach To Health And Wellbeing (BMNS4014)</vt:lpstr>
      <vt:lpstr>Content</vt:lpstr>
      <vt:lpstr>What is A Life-Course Approach?</vt:lpstr>
      <vt:lpstr>Why is childhood diabetes considered a life course concern? </vt:lpstr>
      <vt:lpstr>PowerPoint Presentation</vt:lpstr>
      <vt:lpstr>How to care for a child with diabetes using a life course approach </vt:lpstr>
      <vt:lpstr>PowerPoint Presentation</vt:lpstr>
      <vt:lpstr>Educational aid</vt:lpstr>
      <vt:lpstr>Conclusion</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Mina Afzali (2415274)</dc:creator>
  <cp:lastModifiedBy>Mina Afzali (2415274)</cp:lastModifiedBy>
  <cp:revision>2</cp:revision>
  <dcterms:created xsi:type="dcterms:W3CDTF">2025-03-13T19:02:14Z</dcterms:created>
  <dcterms:modified xsi:type="dcterms:W3CDTF">2025-03-14T23:07:40Z</dcterms:modified>
</cp:coreProperties>
</file>