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4"/>
    <p:sldMasterId id="2147483710" r:id="rId5"/>
  </p:sldMasterIdLst>
  <p:notesMasterIdLst>
    <p:notesMasterId r:id="rId14"/>
  </p:notesMasterIdLst>
  <p:sldIdLst>
    <p:sldId id="258" r:id="rId6"/>
    <p:sldId id="380" r:id="rId7"/>
    <p:sldId id="381" r:id="rId8"/>
    <p:sldId id="376" r:id="rId9"/>
    <p:sldId id="382" r:id="rId10"/>
    <p:sldId id="385" r:id="rId11"/>
    <p:sldId id="387" r:id="rId12"/>
    <p:sldId id="386" r:id="rId13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CCFF99"/>
    <a:srgbClr val="FF0000"/>
    <a:srgbClr val="FF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415" autoAdjust="0"/>
    <p:restoredTop sz="94643" autoAdjust="0"/>
  </p:normalViewPr>
  <p:slideViewPr>
    <p:cSldViewPr snapToGrid="0">
      <p:cViewPr varScale="1">
        <p:scale>
          <a:sx n="108" d="100"/>
          <a:sy n="108" d="100"/>
        </p:scale>
        <p:origin x="1488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721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presProps" Target="presProps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41A2F251-9CE8-4B4C-A843-907739855ED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61FE5BD4-A26A-4254-98AA-960A0EDC62F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C4590394-C44B-476E-A643-4E3A4D1C4BE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2C95ADBD-8D44-4052-A4B0-FAD43EB9432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4342" name="Rectangle 6">
            <a:extLst>
              <a:ext uri="{FF2B5EF4-FFF2-40B4-BE49-F238E27FC236}">
                <a16:creationId xmlns:a16="http://schemas.microsoft.com/office/drawing/2014/main" id="{7CA220E0-58DD-4A4E-BCCE-7AE21C21B7B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43" name="Rectangle 7">
            <a:extLst>
              <a:ext uri="{FF2B5EF4-FFF2-40B4-BE49-F238E27FC236}">
                <a16:creationId xmlns:a16="http://schemas.microsoft.com/office/drawing/2014/main" id="{8ACDDE6D-9F2A-4F2F-A4F9-20373956C93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A2A446F-DCB7-40DC-BB5C-42DD40F29A9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33EAC849-8037-45F4-9D38-A3C79393C8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CFF21D8-0E57-4BBB-B950-3E016CDF0FAB}" type="slidenum">
              <a:rPr lang="en-US" altLang="en-US" smtClean="0"/>
              <a:pPr/>
              <a:t>1</a:t>
            </a:fld>
            <a:endParaRPr lang="en-US" altLang="en-US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A303FA5B-A62C-4570-A5D7-172BD68569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7946F069-2EE9-4E62-AB87-ACCF8ED86B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7">
            <a:extLst>
              <a:ext uri="{FF2B5EF4-FFF2-40B4-BE49-F238E27FC236}">
                <a16:creationId xmlns:a16="http://schemas.microsoft.com/office/drawing/2014/main" id="{493421EA-056C-4E20-8124-186FD1DE0CC7}"/>
              </a:ext>
            </a:extLst>
          </p:cNvPr>
          <p:cNvSpPr>
            <a:spLocks noChangeShapeType="1"/>
          </p:cNvSpPr>
          <p:nvPr/>
        </p:nvSpPr>
        <p:spPr bwMode="auto">
          <a:xfrm>
            <a:off x="3327400" y="5402263"/>
            <a:ext cx="5816600" cy="0"/>
          </a:xfrm>
          <a:prstGeom prst="line">
            <a:avLst/>
          </a:prstGeom>
          <a:noFill/>
          <a:ln w="3175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A3AD14C6-28C1-4F26-9367-1C85D28709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20950" y="0"/>
            <a:ext cx="4100513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429000" y="1600200"/>
            <a:ext cx="5621338" cy="2195513"/>
          </a:xfrm>
          <a:extLst>
            <a:ext uri="{AF507438-7753-43E0-B8FC-AC1667EBCBE1}">
              <a14:hiddenEffects xmlns:a14="http://schemas.microsoft.com/office/drawing/2010/main">
                <a:effectLst>
                  <a:outerShdw dist="56796" dir="1593903" algn="ctr" rotWithShape="0">
                    <a:schemeClr val="tx2"/>
                  </a:outerShdw>
                </a:effectLst>
              </a14:hiddenEffects>
            </a:ext>
          </a:extLst>
        </p:spPr>
        <p:txBody>
          <a:bodyPr lIns="0" tIns="0" rIns="0" bIns="0" anchor="ctr"/>
          <a:lstStyle>
            <a:lvl1pPr defTabSz="914400">
              <a:lnSpc>
                <a:spcPct val="80000"/>
              </a:lnSpc>
              <a:defRPr sz="6000">
                <a:solidFill>
                  <a:srgbClr val="EAEAEA"/>
                </a:solidFill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429000" y="5621338"/>
            <a:ext cx="5621338" cy="192087"/>
          </a:xfrm>
        </p:spPr>
        <p:txBody>
          <a:bodyPr lIns="0" tIns="0" rIns="0" bIns="0"/>
          <a:lstStyle>
            <a:lvl1pPr marL="0" indent="0">
              <a:lnSpc>
                <a:spcPct val="90000"/>
              </a:lnSpc>
              <a:spcBef>
                <a:spcPct val="0"/>
              </a:spcBef>
              <a:buClrTx/>
              <a:buFontTx/>
              <a:buNone/>
              <a:defRPr sz="1400" b="0">
                <a:solidFill>
                  <a:srgbClr val="FFFF66"/>
                </a:solidFill>
              </a:defRPr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939E8295-D36A-40F2-957A-C43CEE12D07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2D42EE-F869-4DBF-A2C7-7062ABF5475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F2B4F8D9-7F17-424B-A784-DDF5D5AB3CB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10">
            <a:extLst>
              <a:ext uri="{FF2B5EF4-FFF2-40B4-BE49-F238E27FC236}">
                <a16:creationId xmlns:a16="http://schemas.microsoft.com/office/drawing/2014/main" id="{8E133588-A8EE-4F55-BECD-6BBDCE40259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xfrm>
            <a:off x="2520950" y="6630988"/>
            <a:ext cx="4100513" cy="198437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9751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4AEB1145-7AC3-463D-B9F4-94184BBE1328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EB78ED-B988-41C4-AA15-B5411B3D76B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AD4F6B87-6F38-475B-A740-F0A81B91D59A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66446E55-5DB1-42B5-A72C-C6045E8F5D1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2988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A80F11CF-29EB-48B4-8592-8230A614726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9AC299-5EE3-47C2-9C19-F44CEAB7CE2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B03E3ACA-041A-4F61-A278-1416589B7CE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1208227-3F79-4084-A5D4-F0A7AA8A339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7669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37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82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5507A98F-2D25-40C8-A134-DA7453D2C61D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84DDB4-49C4-44EE-8835-576FA233E43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2E1FD6E8-1D7D-4213-978B-2B90D3FCEE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4B514C45-A4B6-42A3-9E5A-D7DB68D6461D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26272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09A38B28-8CC8-46B3-9978-E371B29C1DA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7643E9-2589-4723-ACB8-DF52B6C589A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72146003-3E35-4906-BBAD-E28B9AE523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3DED8B77-99C9-4B7D-8492-20DF7E9A6C64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0012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982B685B-6665-43F6-AC3A-DD050788F12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BB3514-8CA2-49AE-8105-1543F939983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98CD29E5-584B-4AAA-90F2-CB8FC2A1ECB7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605B8869-899F-4453-9EE8-ACF8EF1CB02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9239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67B33F86-54CD-4E86-9463-96FAE8CEA52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50E751-5F85-4861-9219-B1FCFC53831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DC8D5D27-70E4-45FA-8C8C-8FD7D97A3023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9FCC6E30-4D97-4C90-9867-42A283690D0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1827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63CF4FD7-EAC8-4069-9E4D-AD459E014AD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FA09-7B4C-4F08-AEF6-C7AD6A82971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4C8AFBFA-9F16-47CB-B417-DEE6390B8EB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1EB5F64D-D41D-416D-A433-73B9C28C55C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0114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CBC1C123-DF25-4003-BCFE-52D089FA7D1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2E2F38-1313-4491-9CD3-AF9F93721F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01950045-200E-42EF-B731-AF3DAEF16EF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2A7AEEB3-E396-43B1-A568-75615C923E1A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4306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30EE42AC-7562-40E7-8E53-96865415C86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C72B41-5A16-4CCC-B9D1-0A23B80AF53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79EA2A65-526C-45FC-8DE4-D9499DCE11C4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206BAA2-3721-430D-A285-59EC766B1EBE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6259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61188" y="498475"/>
            <a:ext cx="2089150" cy="28162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738" y="498475"/>
            <a:ext cx="6115050" cy="28162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02A41FE3-EFE6-4728-A2A5-C1F9C353CEC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A942F2-169B-4BA8-BB35-7DFFAF5ED0F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C99482AE-626E-4B53-B5B1-317D5C44C06C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06F29DB3-5480-4224-80E3-AF897F925DF3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560125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D628FC-B61C-4708-B4FD-C3C31F1CD202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6886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270295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AC4499-AC2B-4B5D-8F95-46DBF25FFE8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53732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8217D4-4179-4C53-8D83-9A77F6E5D62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1562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C430EC-85D2-4651-BED8-1353965DF0C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894831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CBE30DB-6960-4D7D-8B80-F67E4EA66F4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73490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C55C52-1535-4D47-903F-146E72B4A5E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516879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AA73DE-38AE-46ED-8F5A-A2C2D1E8896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14826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2EBD0C-6A52-4A04-B193-725A6EDCD3DC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056881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7D56DA-12F3-4241-92B5-4C07AF3AE6E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305675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E5ED47-ED64-4231-8F3C-6E54925F7047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5589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50279E87-C5DE-4A35-A0CB-1A5D9CD4B8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93738" y="498475"/>
            <a:ext cx="8356600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096A42F7-FCE7-45A0-B651-A2E12754CC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93738" y="1371600"/>
            <a:ext cx="8356600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Line 7">
            <a:extLst>
              <a:ext uri="{FF2B5EF4-FFF2-40B4-BE49-F238E27FC236}">
                <a16:creationId xmlns:a16="http://schemas.microsoft.com/office/drawing/2014/main" id="{9730CEBE-3A42-415D-BC47-A70457DF7049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1016000"/>
            <a:ext cx="9144000" cy="0"/>
          </a:xfrm>
          <a:prstGeom prst="line">
            <a:avLst/>
          </a:prstGeom>
          <a:noFill/>
          <a:ln w="3810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176" name="Rectangle 8">
            <a:extLst>
              <a:ext uri="{FF2B5EF4-FFF2-40B4-BE49-F238E27FC236}">
                <a16:creationId xmlns:a16="http://schemas.microsoft.com/office/drawing/2014/main" id="{6F7809B0-F987-43AF-ADB6-E87A5BB4F236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0" y="6477000"/>
            <a:ext cx="7620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</a:bodyPr>
          <a:lstStyle>
            <a:lvl1pPr algn="ctr" defTabSz="966788" eaLnBrk="1" hangingPunct="1">
              <a:defRPr sz="1600"/>
            </a:lvl1pPr>
          </a:lstStyle>
          <a:p>
            <a:pPr>
              <a:defRPr/>
            </a:pPr>
            <a:fld id="{6C0A8CB2-1A93-44C9-A1C2-802483E0C76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177" name="Rectangle 9">
            <a:extLst>
              <a:ext uri="{FF2B5EF4-FFF2-40B4-BE49-F238E27FC236}">
                <a16:creationId xmlns:a16="http://schemas.microsoft.com/office/drawing/2014/main" id="{8F480DC0-0117-4102-A1AF-17A4370064E2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5213" y="6630988"/>
            <a:ext cx="2133600" cy="227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800"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178" name="Rectangle 10">
            <a:extLst>
              <a:ext uri="{FF2B5EF4-FFF2-40B4-BE49-F238E27FC236}">
                <a16:creationId xmlns:a16="http://schemas.microsoft.com/office/drawing/2014/main" id="{19F33B54-0734-40E1-B021-E9F5E13D3FCC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89175" y="6630988"/>
            <a:ext cx="4100513" cy="198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 b="1">
                <a:solidFill>
                  <a:srgbClr val="ED1A2D"/>
                </a:solidFill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32" name="Rectangle 13">
            <a:extLst>
              <a:ext uri="{FF2B5EF4-FFF2-40B4-BE49-F238E27FC236}">
                <a16:creationId xmlns:a16="http://schemas.microsoft.com/office/drawing/2014/main" id="{A8422979-4191-4D24-83E7-B6EB21A9AE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5813" y="0"/>
            <a:ext cx="57245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hf hdr="0" ftr="0" dt="0"/>
  <p:txStyles>
    <p:titleStyle>
      <a:lvl1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2pPr>
      <a:lvl3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3pPr>
      <a:lvl4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4pPr>
      <a:lvl5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5pPr>
      <a:lvl6pPr marL="4572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6pPr>
      <a:lvl7pPr marL="9144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7pPr>
      <a:lvl8pPr marL="13716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8pPr>
      <a:lvl9pPr marL="18288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9pPr>
    </p:titleStyle>
    <p:bodyStyle>
      <a:lvl1pPr marL="228600" indent="-228600" algn="l" defTabSz="966788" rtl="0" eaLnBrk="0" fontAlgn="base" hangingPunct="0">
        <a:lnSpc>
          <a:spcPct val="85000"/>
        </a:lnSpc>
        <a:spcBef>
          <a:spcPct val="35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576263" indent="-233363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25513" indent="-234950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2700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639888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C0A8CB2-1A93-44C9-A1C2-802483E0C766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9837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1317620-DA92-412E-917D-5124DAB6595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41666" y="3323227"/>
            <a:ext cx="8860665" cy="1256627"/>
          </a:xfrm>
        </p:spPr>
        <p:txBody>
          <a:bodyPr rtlCol="0" anchor="t">
            <a:normAutofit fontScale="90000"/>
          </a:bodyPr>
          <a:lstStyle/>
          <a:p>
            <a:pPr fontAlgn="auto">
              <a:lnSpc>
                <a:spcPct val="120000"/>
              </a:lnSpc>
              <a:spcAft>
                <a:spcPts val="0"/>
              </a:spcAft>
              <a:defRPr/>
            </a:pPr>
            <a:r>
              <a:rPr lang="en-US" altLang="en-US" sz="4000" b="1" dirty="0">
                <a:highlight>
                  <a:srgbClr val="FFFF00"/>
                </a:highlight>
              </a:rPr>
              <a:t>Week 1 – Part A</a:t>
            </a:r>
            <a:br>
              <a:rPr lang="en-US" altLang="en-US" sz="4000" b="1" dirty="0">
                <a:highlight>
                  <a:srgbClr val="FFFF00"/>
                </a:highlight>
              </a:rPr>
            </a:br>
            <a:r>
              <a:rPr lang="en-US" altLang="en-US" sz="4000" b="1" dirty="0">
                <a:highlight>
                  <a:srgbClr val="FFFF00"/>
                </a:highlight>
              </a:rPr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AC4F73-FF53-4D5C-8B79-55DC3DBAFC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666" y="1296325"/>
            <a:ext cx="8860665" cy="109833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Managing Projects in the Organisation BMSW 5104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1B42E7-F0E0-4117-B21D-B206F0080C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3F0D4CA1-1995-4E92-9C66-9D1994413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Introduction</a:t>
            </a:r>
            <a:endParaRPr lang="en-US" altLang="ja-JP" sz="3200" dirty="0">
              <a:latin typeface="+mn-lt"/>
            </a:endParaRP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4B82B18F-3860-4247-9567-58B62EC38AA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3746505"/>
              </p:ext>
            </p:extLst>
          </p:nvPr>
        </p:nvGraphicFramePr>
        <p:xfrm>
          <a:off x="736847" y="1397000"/>
          <a:ext cx="8013961" cy="1584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50163">
                  <a:extLst>
                    <a:ext uri="{9D8B030D-6E8A-4147-A177-3AD203B41FA5}">
                      <a16:colId xmlns:a16="http://schemas.microsoft.com/office/drawing/2014/main" val="582650705"/>
                    </a:ext>
                  </a:extLst>
                </a:gridCol>
                <a:gridCol w="4963798">
                  <a:extLst>
                    <a:ext uri="{9D8B030D-6E8A-4147-A177-3AD203B41FA5}">
                      <a16:colId xmlns:a16="http://schemas.microsoft.com/office/drawing/2014/main" val="122294064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Module Code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BMSW 5104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762981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Title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Managing projects in the Organisation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094769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Level 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163013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Credits 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710542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71503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1B42E7-F0E0-4117-B21D-B206F0080C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3F0D4CA1-1995-4E92-9C66-9D1994413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Aim(s)</a:t>
            </a:r>
            <a:endParaRPr lang="en-US" altLang="ja-JP" sz="3200" dirty="0">
              <a:latin typeface="+mn-lt"/>
            </a:endParaRPr>
          </a:p>
        </p:txBody>
      </p:sp>
      <p:sp>
        <p:nvSpPr>
          <p:cNvPr id="7" name="object 8">
            <a:extLst>
              <a:ext uri="{FF2B5EF4-FFF2-40B4-BE49-F238E27FC236}">
                <a16:creationId xmlns:a16="http://schemas.microsoft.com/office/drawing/2014/main" id="{8D29438A-96D8-48A7-9E02-469870456F66}"/>
              </a:ext>
            </a:extLst>
          </p:cNvPr>
          <p:cNvSpPr txBox="1"/>
          <p:nvPr/>
        </p:nvSpPr>
        <p:spPr>
          <a:xfrm>
            <a:off x="202019" y="893135"/>
            <a:ext cx="8739962" cy="18601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4965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lang="en-US" sz="2400" dirty="0">
                <a:cs typeface="Arial" panose="020B0604020202020204" pitchFamily="34" charset="0"/>
              </a:rPr>
              <a:t>To develop the understanding and ability to manage projects within the workplace.</a:t>
            </a:r>
          </a:p>
          <a:p>
            <a:pPr marL="354965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endParaRPr lang="en-US" sz="2400" dirty="0">
              <a:cs typeface="Arial" panose="020B0604020202020204" pitchFamily="34" charset="0"/>
            </a:endParaRPr>
          </a:p>
          <a:p>
            <a:pPr marL="354965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lang="en-US" sz="2400" dirty="0">
                <a:cs typeface="Arial" panose="020B0604020202020204" pitchFamily="34" charset="0"/>
              </a:rPr>
              <a:t>To develop knowledge and understanding of project management tools &amp; techniques</a:t>
            </a:r>
            <a:endParaRPr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74282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66237C-5C6F-4539-86E1-8C8055A08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4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90E346DF-C399-4447-8D8E-691BCC2695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Learning Outcomes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object 9">
            <a:extLst>
              <a:ext uri="{FF2B5EF4-FFF2-40B4-BE49-F238E27FC236}">
                <a16:creationId xmlns:a16="http://schemas.microsoft.com/office/drawing/2014/main" id="{8EF30E8A-9F3C-4852-821E-20BD3CB033BB}"/>
              </a:ext>
            </a:extLst>
          </p:cNvPr>
          <p:cNvSpPr txBox="1"/>
          <p:nvPr/>
        </p:nvSpPr>
        <p:spPr>
          <a:xfrm>
            <a:off x="143539" y="1069269"/>
            <a:ext cx="8856922" cy="33368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9906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tabLst>
                <a:tab pos="355600" algn="l"/>
              </a:tabLst>
            </a:pPr>
            <a:r>
              <a:rPr lang="en-US" sz="2400" spc="-5" dirty="0">
                <a:cs typeface="Arial" panose="020B0604020202020204" pitchFamily="34" charset="0"/>
              </a:rPr>
              <a:t>Upon the successful completion of this module, the student should be able to demonstrate the ability to:</a:t>
            </a:r>
          </a:p>
          <a:p>
            <a:pPr marL="298450" marR="9906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r>
              <a:rPr lang="en-US" sz="2400" spc="-5" dirty="0">
                <a:cs typeface="Arial" panose="020B0604020202020204" pitchFamily="34" charset="0"/>
              </a:rPr>
              <a:t>critically assess the usefulness of project management tools and techniques for managing a project within an organisation;</a:t>
            </a:r>
          </a:p>
          <a:p>
            <a:pPr marL="298450" marR="9906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endParaRPr lang="en-US" sz="2400" spc="-5" dirty="0">
              <a:cs typeface="Arial" panose="020B0604020202020204" pitchFamily="34" charset="0"/>
            </a:endParaRPr>
          </a:p>
          <a:p>
            <a:pPr marL="298450" marR="9906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r>
              <a:rPr lang="en-US" sz="2400" spc="-5" dirty="0">
                <a:cs typeface="Arial" panose="020B0604020202020204" pitchFamily="34" charset="0"/>
              </a:rPr>
              <a:t>plan the implementation of a project of appropriate complexity within a workplace;</a:t>
            </a:r>
          </a:p>
          <a:p>
            <a:pPr marL="298450" marR="9906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endParaRPr lang="en-US" sz="2400" spc="-5" dirty="0">
              <a:cs typeface="Arial" panose="020B0604020202020204" pitchFamily="34" charset="0"/>
            </a:endParaRPr>
          </a:p>
          <a:p>
            <a:pPr marL="298450" marR="9906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r>
              <a:rPr lang="en-US" sz="2400" spc="-5" dirty="0">
                <a:cs typeface="Arial" panose="020B0604020202020204" pitchFamily="34" charset="0"/>
              </a:rPr>
              <a:t>critically evaluate their ability to manage a project.</a:t>
            </a:r>
            <a:endParaRPr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06668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A54401-6748-4815-BDB3-2273C8525B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5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B0F446A3-3F31-41C2-B70D-CF02C94B0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Study Time Allocation</a:t>
            </a:r>
            <a:endParaRPr lang="en-US" altLang="ja-JP" sz="3200" dirty="0">
              <a:latin typeface="+mn-lt"/>
            </a:endParaRP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7358D9F4-DBC1-4CF9-9391-8BEE232A3B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5704421"/>
              </p:ext>
            </p:extLst>
          </p:nvPr>
        </p:nvGraphicFramePr>
        <p:xfrm>
          <a:off x="1101852" y="1447800"/>
          <a:ext cx="6940296" cy="1981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4482">
                  <a:extLst>
                    <a:ext uri="{9D8B030D-6E8A-4147-A177-3AD203B41FA5}">
                      <a16:colId xmlns:a16="http://schemas.microsoft.com/office/drawing/2014/main" val="640961608"/>
                    </a:ext>
                  </a:extLst>
                </a:gridCol>
                <a:gridCol w="1822382">
                  <a:extLst>
                    <a:ext uri="{9D8B030D-6E8A-4147-A177-3AD203B41FA5}">
                      <a16:colId xmlns:a16="http://schemas.microsoft.com/office/drawing/2014/main" val="4071810905"/>
                    </a:ext>
                  </a:extLst>
                </a:gridCol>
                <a:gridCol w="2313432">
                  <a:extLst>
                    <a:ext uri="{9D8B030D-6E8A-4147-A177-3AD203B41FA5}">
                      <a16:colId xmlns:a16="http://schemas.microsoft.com/office/drawing/2014/main" val="89157921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 Type</a:t>
                      </a:r>
                      <a:endParaRPr lang="en-GB" sz="20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Hours</a:t>
                      </a:r>
                      <a:endParaRPr lang="en-GB" sz="20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Percentage</a:t>
                      </a:r>
                      <a:endParaRPr lang="en-GB" sz="20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826758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Scheduled learning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20%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52996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Independent learning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160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80%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685329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Placement learning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0%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744488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  <a:endParaRPr lang="en-GB" sz="20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200</a:t>
                      </a:r>
                      <a:endParaRPr lang="en-GB" sz="20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100%</a:t>
                      </a:r>
                      <a:endParaRPr lang="en-GB" sz="20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615488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98442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345381-471E-4091-A348-2C01401644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6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3FACCA87-5573-458D-858B-BB7A2AA44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723" y="124511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Assessment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object 8">
            <a:extLst>
              <a:ext uri="{FF2B5EF4-FFF2-40B4-BE49-F238E27FC236}">
                <a16:creationId xmlns:a16="http://schemas.microsoft.com/office/drawing/2014/main" id="{CE9A54FF-C048-4A6B-891F-7221F29F746C}"/>
              </a:ext>
            </a:extLst>
          </p:cNvPr>
          <p:cNvSpPr txBox="1"/>
          <p:nvPr/>
        </p:nvSpPr>
        <p:spPr>
          <a:xfrm>
            <a:off x="391621" y="709659"/>
            <a:ext cx="8574958" cy="4075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>
              <a:spcBef>
                <a:spcPts val="0"/>
              </a:spcBef>
              <a:buClr>
                <a:srgbClr val="FF0000"/>
              </a:buClr>
              <a:buSzPct val="60000"/>
              <a:tabLst>
                <a:tab pos="187960" algn="l"/>
              </a:tabLst>
            </a:pPr>
            <a:r>
              <a:rPr lang="en-US" sz="2400" spc="-30" dirty="0">
                <a:cs typeface="Arial" panose="020B0604020202020204" pitchFamily="34" charset="0"/>
              </a:rPr>
              <a:t>The assessment is an individual piece of work that comprises two tasks. </a:t>
            </a:r>
          </a:p>
          <a:p>
            <a:pPr marR="5080">
              <a:spcBef>
                <a:spcPts val="0"/>
              </a:spcBef>
              <a:buClr>
                <a:srgbClr val="FF0000"/>
              </a:buClr>
              <a:buSzPct val="60000"/>
              <a:tabLst>
                <a:tab pos="187960" algn="l"/>
              </a:tabLst>
            </a:pPr>
            <a:endParaRPr lang="en-US" sz="2400" spc="-30" dirty="0">
              <a:cs typeface="Arial" panose="020B0604020202020204" pitchFamily="34" charset="0"/>
            </a:endParaRPr>
          </a:p>
          <a:p>
            <a:pPr marL="342900" marR="5080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187960" algn="l"/>
              </a:tabLst>
            </a:pPr>
            <a:r>
              <a:rPr lang="en-US" sz="2400" spc="-30" dirty="0">
                <a:cs typeface="Arial" panose="020B0604020202020204" pitchFamily="34" charset="0"/>
              </a:rPr>
              <a:t>Task 1-  An individual </a:t>
            </a:r>
            <a:r>
              <a:rPr lang="en-GB" sz="2400" dirty="0"/>
              <a:t>presentation of a Project Plan in response to a project scenario</a:t>
            </a:r>
            <a:r>
              <a:rPr lang="en-US" sz="2400" spc="-30" dirty="0">
                <a:cs typeface="Arial" panose="020B0604020202020204" pitchFamily="34" charset="0"/>
              </a:rPr>
              <a:t>-10 to 15 minutes (Week 9 or 10-TBA with the tutor)</a:t>
            </a:r>
          </a:p>
          <a:p>
            <a:pPr marR="5080">
              <a:spcBef>
                <a:spcPts val="0"/>
              </a:spcBef>
              <a:buClr>
                <a:srgbClr val="FF0000"/>
              </a:buClr>
              <a:buSzPct val="60000"/>
              <a:tabLst>
                <a:tab pos="187960" algn="l"/>
              </a:tabLst>
            </a:pPr>
            <a:endParaRPr lang="en-US" sz="2400" spc="-30" dirty="0">
              <a:cs typeface="Arial" panose="020B0604020202020204" pitchFamily="34" charset="0"/>
            </a:endParaRPr>
          </a:p>
          <a:p>
            <a:pPr marL="342900" marR="5080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187960" algn="l"/>
              </a:tabLst>
            </a:pPr>
            <a:r>
              <a:rPr lang="en-US" sz="2400" spc="-30" dirty="0">
                <a:cs typeface="Arial" panose="020B0604020202020204" pitchFamily="34" charset="0"/>
              </a:rPr>
              <a:t>Task 2- A project management plan that adheres a business report structure.</a:t>
            </a:r>
          </a:p>
          <a:p>
            <a:pPr marR="5080">
              <a:spcBef>
                <a:spcPts val="0"/>
              </a:spcBef>
              <a:buClr>
                <a:srgbClr val="FF0000"/>
              </a:buClr>
              <a:buSzPct val="60000"/>
              <a:tabLst>
                <a:tab pos="187960" algn="l"/>
              </a:tabLst>
            </a:pPr>
            <a:endParaRPr lang="en-US" sz="2400" spc="-30" dirty="0">
              <a:cs typeface="Arial" panose="020B0604020202020204" pitchFamily="34" charset="0"/>
            </a:endParaRPr>
          </a:p>
          <a:p>
            <a:pPr marL="342900" marR="5080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187960" algn="l"/>
              </a:tabLst>
            </a:pPr>
            <a:r>
              <a:rPr lang="en-US" sz="2400" spc="-30" dirty="0">
                <a:cs typeface="Arial" panose="020B0604020202020204" pitchFamily="34" charset="0"/>
              </a:rPr>
              <a:t>More details are shared from Week 2</a:t>
            </a:r>
            <a:endParaRPr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48692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70871D-7EE0-4E82-8828-3B74C3289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7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C62A1A77-2CA3-4944-94AE-FAC043926EF4}"/>
              </a:ext>
            </a:extLst>
          </p:cNvPr>
          <p:cNvSpPr txBox="1">
            <a:spLocks/>
          </p:cNvSpPr>
          <p:nvPr/>
        </p:nvSpPr>
        <p:spPr>
          <a:xfrm>
            <a:off x="457200" y="2285821"/>
            <a:ext cx="8229600" cy="58514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Questions?</a:t>
            </a:r>
            <a:endParaRPr lang="en-US" altLang="ja-JP" sz="3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7729553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D8BC58-A40E-4D2F-9494-B62DD5252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6FAE528C-0483-48EF-BA14-BFFB3959BEF8}"/>
              </a:ext>
            </a:extLst>
          </p:cNvPr>
          <p:cNvSpPr txBox="1">
            <a:spLocks/>
          </p:cNvSpPr>
          <p:nvPr/>
        </p:nvSpPr>
        <p:spPr>
          <a:xfrm>
            <a:off x="457200" y="2285821"/>
            <a:ext cx="8229600" cy="58514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Thank you</a:t>
            </a:r>
            <a:endParaRPr lang="en-US" altLang="ja-JP" sz="3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5712512"/>
      </p:ext>
    </p:extLst>
  </p:cSld>
  <p:clrMapOvr>
    <a:masterClrMapping/>
  </p:clrMapOvr>
</p:sld>
</file>

<file path=ppt/theme/theme1.xml><?xml version="1.0" encoding="utf-8"?>
<a:theme xmlns:a="http://schemas.openxmlformats.org/drawingml/2006/main" name="1_Custom Design">
  <a:themeElements>
    <a:clrScheme name="1_Custom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1_Custom Design">
      <a:majorFont>
        <a:latin typeface="Tahoma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1_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FA732EB2E03A42BEA0C7E367F049E0" ma:contentTypeVersion="19" ma:contentTypeDescription="Create a new document." ma:contentTypeScope="" ma:versionID="e9e56b7a5c05f15c5d75417978c1aeff">
  <xsd:schema xmlns:xsd="http://www.w3.org/2001/XMLSchema" xmlns:xs="http://www.w3.org/2001/XMLSchema" xmlns:p="http://schemas.microsoft.com/office/2006/metadata/properties" xmlns:ns2="03844916-8be2-4606-8d5e-9c05b0ba38ee" xmlns:ns3="3ee67091-802d-44d5-a08d-fc8a69113cfc" xmlns:ns4="http://schemas.microsoft.com/sharepoint/v4" targetNamespace="http://schemas.microsoft.com/office/2006/metadata/properties" ma:root="true" ma:fieldsID="daacfc296a6ee37d8d19749a8a4eb824" ns2:_="" ns3:_="" ns4:_="">
    <xsd:import namespace="03844916-8be2-4606-8d5e-9c05b0ba38ee"/>
    <xsd:import namespace="3ee67091-802d-44d5-a08d-fc8a69113cfc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Description0" minOccurs="0"/>
                <xsd:element ref="ns2:RevisionNumber" minOccurs="0"/>
                <xsd:element ref="ns2:RevisionDate" minOccurs="0"/>
                <xsd:element ref="ns2:ExcelID" minOccurs="0"/>
                <xsd:element ref="ns2:RevisionDateText" minOccurs="0"/>
                <xsd:element ref="ns2:Delete" minOccurs="0"/>
                <xsd:element ref="ns3:DocumentName"/>
                <xsd:element ref="ns3:DocumentType" minOccurs="0"/>
                <xsd:element ref="ns4:IconOverlay" minOccurs="0"/>
                <xsd:element ref="ns3:Document_x0020_Name_x003a_Prime_x0020_Contract_x0020_Number" minOccurs="0"/>
                <xsd:element ref="ns3:Document_x0020_Name_x003a_Sector0" minOccurs="0"/>
                <xsd:element ref="ns3:Document_x0020_Name_x003a_DataType" minOccurs="0"/>
                <xsd:element ref="ns3:Document_x0020_Name_x003a_DocumentSortOrder" minOccurs="0"/>
                <xsd:element ref="ns3:Document_x0020_Name_x003a_TTerm" minOccurs="0"/>
                <xsd:element ref="ns3:Document_x0020_Type_x003a_Document_x0020_Type_x0020_Summa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844916-8be2-4606-8d5e-9c05b0ba38ee" elementFormDefault="qualified">
    <xsd:import namespace="http://schemas.microsoft.com/office/2006/documentManagement/types"/>
    <xsd:import namespace="http://schemas.microsoft.com/office/infopath/2007/PartnerControls"/>
    <xsd:element name="Description0" ma:index="8" nillable="true" ma:displayName="Description" ma:indexed="true" ma:internalName="Description0">
      <xsd:simpleType>
        <xsd:restriction base="dms:Text">
          <xsd:maxLength value="255"/>
        </xsd:restriction>
      </xsd:simpleType>
    </xsd:element>
    <xsd:element name="RevisionNumber" ma:index="9" nillable="true" ma:displayName="Revision Number" ma:indexed="true" ma:internalName="RevisionNumber">
      <xsd:simpleType>
        <xsd:restriction base="dms:Text">
          <xsd:maxLength value="255"/>
        </xsd:restriction>
      </xsd:simpleType>
    </xsd:element>
    <xsd:element name="RevisionDate" ma:index="10" nillable="true" ma:displayName="Revision Date" ma:format="DateOnly" ma:indexed="true" ma:internalName="RevisionDate">
      <xsd:simpleType>
        <xsd:restriction base="dms:DateTime"/>
      </xsd:simpleType>
    </xsd:element>
    <xsd:element name="ExcelID" ma:index="11" nillable="true" ma:displayName="Excel ID" ma:internalName="ExcelID" ma:percentage="FALSE">
      <xsd:simpleType>
        <xsd:restriction base="dms:Number"/>
      </xsd:simpleType>
    </xsd:element>
    <xsd:element name="RevisionDateText" ma:index="12" nillable="true" ma:displayName="RevisionDateText" ma:internalName="RevisionDateText">
      <xsd:simpleType>
        <xsd:restriction base="dms:Text">
          <xsd:maxLength value="255"/>
        </xsd:restriction>
      </xsd:simpleType>
    </xsd:element>
    <xsd:element name="Delete" ma:index="13" nillable="true" ma:displayName="Delete" ma:internalName="Delet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e67091-802d-44d5-a08d-fc8a69113cfc" elementFormDefault="qualified">
    <xsd:import namespace="http://schemas.microsoft.com/office/2006/documentManagement/types"/>
    <xsd:import namespace="http://schemas.microsoft.com/office/infopath/2007/PartnerControls"/>
    <xsd:element name="DocumentName" ma:index="15" ma:displayName="Document Name" ma:indexed="true" ma:list="{6b9fd889-a317-488a-8ff4-6dc085c1e58e}" ma:internalName="DocumentName" ma:readOnly="false" ma:showField="Title">
      <xsd:simpleType>
        <xsd:restriction base="dms:Lookup"/>
      </xsd:simpleType>
    </xsd:element>
    <xsd:element name="DocumentType" ma:index="16" nillable="true" ma:displayName="Document Type" ma:list="{d8ddc122-1306-45d9-9add-36b7072e5dc3}" ma:internalName="DocumentType" ma:readOnly="false" ma:showField="Title">
      <xsd:simpleType>
        <xsd:restriction base="dms:Lookup"/>
      </xsd:simpleType>
    </xsd:element>
    <xsd:element name="Document_x0020_Name_x003a_Prime_x0020_Contract_x0020_Number" ma:index="18" nillable="true" ma:displayName="Document Name:Prime Contract Number" ma:list="{6b9fd889-a317-488a-8ff4-6dc085c1e58e}" ma:internalName="Document_x0020_Name_x003a_Prime_x0020_Contract_x0020_Number" ma:readOnly="true" ma:showField="PrimeContractNumber" ma:web="270035fa-6f6d-4602-a9c4-f78d89660855">
      <xsd:simpleType>
        <xsd:restriction base="dms:Lookup"/>
      </xsd:simpleType>
    </xsd:element>
    <xsd:element name="Document_x0020_Name_x003a_Sector0" ma:index="19" nillable="true" ma:displayName="Document Name:Sector0" ma:list="{6b9fd889-a317-488a-8ff4-6dc085c1e58e}" ma:internalName="Document_x0020_Name_x003a_Sector0" ma:readOnly="true" ma:showField="Sector0" ma:web="270035fa-6f6d-4602-a9c4-f78d89660855">
      <xsd:simpleType>
        <xsd:restriction base="dms:Lookup"/>
      </xsd:simpleType>
    </xsd:element>
    <xsd:element name="Document_x0020_Name_x003a_DataType" ma:index="20" nillable="true" ma:displayName="Document Name:DataType" ma:list="{6b9fd889-a317-488a-8ff4-6dc085c1e58e}" ma:internalName="Document_x0020_Name_x003a_DataType" ma:readOnly="true" ma:showField="DataType0" ma:web="270035fa-6f6d-4602-a9c4-f78d89660855">
      <xsd:simpleType>
        <xsd:restriction base="dms:Lookup"/>
      </xsd:simpleType>
    </xsd:element>
    <xsd:element name="Document_x0020_Name_x003a_DocumentSortOrder" ma:index="21" nillable="true" ma:displayName="Document Name:DocumentSortOrder" ma:list="{6b9fd889-a317-488a-8ff4-6dc085c1e58e}" ma:internalName="Document_x0020_Name_x003a_DocumentSortOrder" ma:readOnly="true" ma:showField="DocumentSortOrder" ma:web="270035fa-6f6d-4602-a9c4-f78d89660855">
      <xsd:simpleType>
        <xsd:restriction base="dms:Lookup"/>
      </xsd:simpleType>
    </xsd:element>
    <xsd:element name="Document_x0020_Name_x003a_TTerm" ma:index="22" nillable="true" ma:displayName="Document Name:TTerm" ma:list="{6b9fd889-a317-488a-8ff4-6dc085c1e58e}" ma:internalName="Document_x0020_Name_x003a_TTerm" ma:readOnly="true" ma:showField="TTerm0" ma:web="270035fa-6f6d-4602-a9c4-f78d89660855">
      <xsd:simpleType>
        <xsd:restriction base="dms:Lookup"/>
      </xsd:simpleType>
    </xsd:element>
    <xsd:element name="Document_x0020_Type_x003a_Document_x0020_Type_x0020_Summary" ma:index="23" nillable="true" ma:displayName="Document Type:Document Type Summary" ma:list="{d8ddc122-1306-45d9-9add-36b7072e5dc3}" ma:internalName="Document_x0020_Type_x003a_Document_x0020_Type_x0020_Summary" ma:readOnly="true" ma:showField="DocumentTypeSummary" ma:web="270035fa-6f6d-4602-a9c4-f78d89660855">
      <xsd:simpleType>
        <xsd:restriction base="dms:Lookup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7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LongProperties xmlns="http://schemas.microsoft.com/office/2006/metadata/longProperties"/>
</file>

<file path=customXml/itemProps1.xml><?xml version="1.0" encoding="utf-8"?>
<ds:datastoreItem xmlns:ds="http://schemas.openxmlformats.org/officeDocument/2006/customXml" ds:itemID="{744ABBCC-2CF8-40C3-A3AA-D30F445AEE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844916-8be2-4606-8d5e-9c05b0ba38ee"/>
    <ds:schemaRef ds:uri="3ee67091-802d-44d5-a08d-fc8a69113cfc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4572674-467B-4F88-AD69-8A5182A1BD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571792F-8640-4951-A7A6-41C745E5408B}">
  <ds:schemaRefs>
    <ds:schemaRef ds:uri="http://schemas.microsoft.com/office/2006/metadata/long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1532</TotalTime>
  <Words>218</Words>
  <Application>Microsoft Office PowerPoint</Application>
  <PresentationFormat>On-screen Show (4:3)</PresentationFormat>
  <Paragraphs>56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Myriad Pro</vt:lpstr>
      <vt:lpstr>Arial</vt:lpstr>
      <vt:lpstr>Arial Narrow</vt:lpstr>
      <vt:lpstr>Tahoma</vt:lpstr>
      <vt:lpstr>Wingdings</vt:lpstr>
      <vt:lpstr>1_Custom Design</vt:lpstr>
      <vt:lpstr>20140311PresentationUWTSDTemplate</vt:lpstr>
      <vt:lpstr>Week 1 – Part A Introduction</vt:lpstr>
      <vt:lpstr>Introduction</vt:lpstr>
      <vt:lpstr>Aim(s)</vt:lpstr>
      <vt:lpstr>Learning Outcomes</vt:lpstr>
      <vt:lpstr>Study Time Allocation</vt:lpstr>
      <vt:lpstr>Assessment</vt:lpstr>
      <vt:lpstr>PowerPoint Presentation</vt:lpstr>
      <vt:lpstr>PowerPoint Presentation</vt:lpstr>
    </vt:vector>
  </TitlesOfParts>
  <Company>Northrop Grumman Corporation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BasicTools-CauseandEffectDiagram.ppt</dc:title>
  <dc:creator>whiteed1</dc:creator>
  <cp:lastModifiedBy>Md Kalam</cp:lastModifiedBy>
  <cp:revision>131</cp:revision>
  <dcterms:created xsi:type="dcterms:W3CDTF">2005-02-17T16:44:33Z</dcterms:created>
  <dcterms:modified xsi:type="dcterms:W3CDTF">2021-09-24T13:15:40Z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evisionNumber">
    <vt:lpwstr/>
  </property>
  <property fmtid="{D5CDD505-2E9C-101B-9397-08002B2CF9AE}" pid="3" name="Delete">
    <vt:lpwstr>No</vt:lpwstr>
  </property>
  <property fmtid="{D5CDD505-2E9C-101B-9397-08002B2CF9AE}" pid="4" name="Description0">
    <vt:lpwstr/>
  </property>
  <property fmtid="{D5CDD505-2E9C-101B-9397-08002B2CF9AE}" pid="5" name="RevisionDate">
    <vt:lpwstr>2005-11-30T00:00:00Z</vt:lpwstr>
  </property>
  <property fmtid="{D5CDD505-2E9C-101B-9397-08002B2CF9AE}" pid="6" name="Order">
    <vt:lpwstr>16300.0000000000</vt:lpwstr>
  </property>
  <property fmtid="{D5CDD505-2E9C-101B-9397-08002B2CF9AE}" pid="7" name="DocumentName">
    <vt:lpwstr>909</vt:lpwstr>
  </property>
  <property fmtid="{D5CDD505-2E9C-101B-9397-08002B2CF9AE}" pid="8" name="DocumentType">
    <vt:lpwstr>18</vt:lpwstr>
  </property>
  <property fmtid="{D5CDD505-2E9C-101B-9397-08002B2CF9AE}" pid="9" name="Document Name">
    <vt:lpwstr>909</vt:lpwstr>
  </property>
  <property fmtid="{D5CDD505-2E9C-101B-9397-08002B2CF9AE}" pid="10" name="Document Type">
    <vt:lpwstr>18</vt:lpwstr>
  </property>
  <property fmtid="{D5CDD505-2E9C-101B-9397-08002B2CF9AE}" pid="11" name="xd_Signature">
    <vt:lpwstr/>
  </property>
  <property fmtid="{D5CDD505-2E9C-101B-9397-08002B2CF9AE}" pid="12" name="RevisionDateText">
    <vt:lpwstr/>
  </property>
  <property fmtid="{D5CDD505-2E9C-101B-9397-08002B2CF9AE}" pid="13" name="TemplateUrl">
    <vt:lpwstr/>
  </property>
  <property fmtid="{D5CDD505-2E9C-101B-9397-08002B2CF9AE}" pid="14" name="xd_ProgID">
    <vt:lpwstr/>
  </property>
  <property fmtid="{D5CDD505-2E9C-101B-9397-08002B2CF9AE}" pid="15" name="ExcelID">
    <vt:lpwstr/>
  </property>
</Properties>
</file>