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3">
  <p:sldMasterIdLst>
    <p:sldMasterId id="2147483672" r:id="rId4"/>
  </p:sldMasterIdLst>
  <p:notesMasterIdLst>
    <p:notesMasterId r:id="rId57"/>
  </p:notesMasterIdLst>
  <p:sldIdLst>
    <p:sldId id="269" r:id="rId5"/>
    <p:sldId id="323" r:id="rId6"/>
    <p:sldId id="549" r:id="rId7"/>
    <p:sldId id="603" r:id="rId8"/>
    <p:sldId id="673" r:id="rId9"/>
    <p:sldId id="577" r:id="rId10"/>
    <p:sldId id="569" r:id="rId11"/>
    <p:sldId id="675" r:id="rId12"/>
    <p:sldId id="562" r:id="rId13"/>
    <p:sldId id="571" r:id="rId14"/>
    <p:sldId id="903" r:id="rId15"/>
    <p:sldId id="668" r:id="rId16"/>
    <p:sldId id="572" r:id="rId17"/>
    <p:sldId id="573" r:id="rId18"/>
    <p:sldId id="568" r:id="rId19"/>
    <p:sldId id="428" r:id="rId20"/>
    <p:sldId id="485" r:id="rId21"/>
    <p:sldId id="483" r:id="rId22"/>
    <p:sldId id="449" r:id="rId23"/>
    <p:sldId id="487" r:id="rId24"/>
    <p:sldId id="484" r:id="rId25"/>
    <p:sldId id="947" r:id="rId26"/>
    <p:sldId id="579" r:id="rId27"/>
    <p:sldId id="585" r:id="rId28"/>
    <p:sldId id="574" r:id="rId29"/>
    <p:sldId id="590" r:id="rId30"/>
    <p:sldId id="591" r:id="rId31"/>
    <p:sldId id="476" r:id="rId32"/>
    <p:sldId id="430" r:id="rId33"/>
    <p:sldId id="593" r:id="rId34"/>
    <p:sldId id="672" r:id="rId35"/>
    <p:sldId id="594" r:id="rId36"/>
    <p:sldId id="940" r:id="rId37"/>
    <p:sldId id="336" r:id="rId38"/>
    <p:sldId id="936" r:id="rId39"/>
    <p:sldId id="333" r:id="rId40"/>
    <p:sldId id="945" r:id="rId41"/>
    <p:sldId id="332" r:id="rId42"/>
    <p:sldId id="342" r:id="rId43"/>
    <p:sldId id="595" r:id="rId44"/>
    <p:sldId id="909" r:id="rId45"/>
    <p:sldId id="952" r:id="rId46"/>
    <p:sldId id="623" r:id="rId47"/>
    <p:sldId id="677" r:id="rId48"/>
    <p:sldId id="678" r:id="rId49"/>
    <p:sldId id="679" r:id="rId50"/>
    <p:sldId id="680" r:id="rId51"/>
    <p:sldId id="935" r:id="rId52"/>
    <p:sldId id="928" r:id="rId53"/>
    <p:sldId id="871" r:id="rId54"/>
    <p:sldId id="289" r:id="rId55"/>
    <p:sldId id="954" r:id="rId56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269"/>
            <p14:sldId id="323"/>
            <p14:sldId id="549"/>
            <p14:sldId id="603"/>
            <p14:sldId id="673"/>
            <p14:sldId id="577"/>
            <p14:sldId id="569"/>
            <p14:sldId id="675"/>
            <p14:sldId id="562"/>
            <p14:sldId id="571"/>
            <p14:sldId id="903"/>
            <p14:sldId id="668"/>
            <p14:sldId id="572"/>
            <p14:sldId id="573"/>
            <p14:sldId id="568"/>
            <p14:sldId id="428"/>
            <p14:sldId id="485"/>
            <p14:sldId id="483"/>
            <p14:sldId id="449"/>
            <p14:sldId id="487"/>
            <p14:sldId id="484"/>
            <p14:sldId id="947"/>
            <p14:sldId id="579"/>
            <p14:sldId id="585"/>
            <p14:sldId id="574"/>
            <p14:sldId id="590"/>
            <p14:sldId id="591"/>
            <p14:sldId id="476"/>
            <p14:sldId id="430"/>
            <p14:sldId id="593"/>
            <p14:sldId id="672"/>
            <p14:sldId id="594"/>
            <p14:sldId id="940"/>
            <p14:sldId id="336"/>
            <p14:sldId id="936"/>
            <p14:sldId id="333"/>
            <p14:sldId id="945"/>
            <p14:sldId id="332"/>
            <p14:sldId id="342"/>
            <p14:sldId id="595"/>
            <p14:sldId id="909"/>
            <p14:sldId id="952"/>
            <p14:sldId id="623"/>
            <p14:sldId id="677"/>
            <p14:sldId id="678"/>
            <p14:sldId id="679"/>
            <p14:sldId id="680"/>
            <p14:sldId id="935"/>
            <p14:sldId id="928"/>
            <p14:sldId id="871"/>
            <p14:sldId id="289"/>
            <p14:sldId id="95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000"/>
    <a:srgbClr val="0563C1"/>
    <a:srgbClr val="0A99F4"/>
    <a:srgbClr val="E7E7E7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18ECAF-2D98-4701-B0A2-E3C068F9ABBD}" v="31" dt="2026-07-07T09:20:24.6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422" autoAdjust="0"/>
    <p:restoredTop sz="66264" autoAdjust="0"/>
  </p:normalViewPr>
  <p:slideViewPr>
    <p:cSldViewPr snapToGrid="0">
      <p:cViewPr varScale="1">
        <p:scale>
          <a:sx n="53" d="100"/>
          <a:sy n="53" d="100"/>
        </p:scale>
        <p:origin x="45" y="45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30" d="100"/>
        <a:sy n="13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tableStyles" Target="tableStyle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CB18ECAF-2D98-4701-B0A2-E3C068F9ABBD}"/>
    <pc:docChg chg="undo custSel addSld delSld modSld sldOrd delMainMaster modSection">
      <pc:chgData name="Ewa Kazimierska" userId="8edb7084-dccb-4d8f-9cfb-38098ea1d667" providerId="ADAL" clId="{CB18ECAF-2D98-4701-B0A2-E3C068F9ABBD}" dt="2026-07-07T09:32:29.740" v="1468" actId="6549"/>
      <pc:docMkLst>
        <pc:docMk/>
      </pc:docMkLst>
      <pc:sldChg chg="del mod modShow">
        <pc:chgData name="Ewa Kazimierska" userId="8edb7084-dccb-4d8f-9cfb-38098ea1d667" providerId="ADAL" clId="{CB18ECAF-2D98-4701-B0A2-E3C068F9ABBD}" dt="2026-07-07T09:22:38.213" v="1442" actId="47"/>
        <pc:sldMkLst>
          <pc:docMk/>
          <pc:sldMk cId="0" sldId="330"/>
        </pc:sldMkLst>
      </pc:sldChg>
      <pc:sldChg chg="modNotesTx">
        <pc:chgData name="Ewa Kazimierska" userId="8edb7084-dccb-4d8f-9cfb-38098ea1d667" providerId="ADAL" clId="{CB18ECAF-2D98-4701-B0A2-E3C068F9ABBD}" dt="2026-07-07T09:16:32.311" v="1383"/>
        <pc:sldMkLst>
          <pc:docMk/>
          <pc:sldMk cId="3561845046" sldId="333"/>
        </pc:sldMkLst>
      </pc:sldChg>
      <pc:sldChg chg="modSp mod modNotesTx">
        <pc:chgData name="Ewa Kazimierska" userId="8edb7084-dccb-4d8f-9cfb-38098ea1d667" providerId="ADAL" clId="{CB18ECAF-2D98-4701-B0A2-E3C068F9ABBD}" dt="2026-07-07T09:08:03.820" v="1377" actId="1076"/>
        <pc:sldMkLst>
          <pc:docMk/>
          <pc:sldMk cId="0" sldId="336"/>
        </pc:sldMkLst>
        <pc:picChg chg="mod">
          <ac:chgData name="Ewa Kazimierska" userId="8edb7084-dccb-4d8f-9cfb-38098ea1d667" providerId="ADAL" clId="{CB18ECAF-2D98-4701-B0A2-E3C068F9ABBD}" dt="2026-07-07T09:08:03.820" v="1377" actId="1076"/>
          <ac:picMkLst>
            <pc:docMk/>
            <pc:sldMk cId="0" sldId="336"/>
            <ac:picMk id="14338" creationId="{E1787980-D795-5465-D54D-555CCC5D63D0}"/>
          </ac:picMkLst>
        </pc:picChg>
      </pc:sldChg>
      <pc:sldChg chg="addSp modSp mod">
        <pc:chgData name="Ewa Kazimierska" userId="8edb7084-dccb-4d8f-9cfb-38098ea1d667" providerId="ADAL" clId="{CB18ECAF-2D98-4701-B0A2-E3C068F9ABBD}" dt="2026-07-06T22:59:55.112" v="313" actId="14100"/>
        <pc:sldMkLst>
          <pc:docMk/>
          <pc:sldMk cId="0" sldId="428"/>
        </pc:sldMkLst>
        <pc:spChg chg="mod">
          <ac:chgData name="Ewa Kazimierska" userId="8edb7084-dccb-4d8f-9cfb-38098ea1d667" providerId="ADAL" clId="{CB18ECAF-2D98-4701-B0A2-E3C068F9ABBD}" dt="2026-07-06T22:59:05.534" v="301" actId="1076"/>
          <ac:spMkLst>
            <pc:docMk/>
            <pc:sldMk cId="0" sldId="428"/>
            <ac:spMk id="5" creationId="{41BC3C71-5AAD-01D2-AD37-E04E84B11223}"/>
          </ac:spMkLst>
        </pc:spChg>
        <pc:spChg chg="add mod">
          <ac:chgData name="Ewa Kazimierska" userId="8edb7084-dccb-4d8f-9cfb-38098ea1d667" providerId="ADAL" clId="{CB18ECAF-2D98-4701-B0A2-E3C068F9ABBD}" dt="2026-07-06T22:59:13.600" v="302" actId="1076"/>
          <ac:spMkLst>
            <pc:docMk/>
            <pc:sldMk cId="0" sldId="428"/>
            <ac:spMk id="6" creationId="{234BB028-1EFB-46E2-9079-0856D14116DE}"/>
          </ac:spMkLst>
        </pc:spChg>
        <pc:spChg chg="add mod">
          <ac:chgData name="Ewa Kazimierska" userId="8edb7084-dccb-4d8f-9cfb-38098ea1d667" providerId="ADAL" clId="{CB18ECAF-2D98-4701-B0A2-E3C068F9ABBD}" dt="2026-07-06T22:59:55.112" v="313" actId="14100"/>
          <ac:spMkLst>
            <pc:docMk/>
            <pc:sldMk cId="0" sldId="428"/>
            <ac:spMk id="7" creationId="{B1E563E9-6263-4F1F-BA6C-56E6429ECA7E}"/>
          </ac:spMkLst>
        </pc:spChg>
        <pc:picChg chg="mod">
          <ac:chgData name="Ewa Kazimierska" userId="8edb7084-dccb-4d8f-9cfb-38098ea1d667" providerId="ADAL" clId="{CB18ECAF-2D98-4701-B0A2-E3C068F9ABBD}" dt="2026-07-06T22:58:55.413" v="300" actId="14100"/>
          <ac:picMkLst>
            <pc:docMk/>
            <pc:sldMk cId="0" sldId="428"/>
            <ac:picMk id="2" creationId="{B38E6080-F476-AB00-969E-A93FCEB19E76}"/>
          </ac:picMkLst>
        </pc:picChg>
      </pc:sldChg>
      <pc:sldChg chg="modSp mod">
        <pc:chgData name="Ewa Kazimierska" userId="8edb7084-dccb-4d8f-9cfb-38098ea1d667" providerId="ADAL" clId="{CB18ECAF-2D98-4701-B0A2-E3C068F9ABBD}" dt="2026-07-07T00:12:35.087" v="1046" actId="13926"/>
        <pc:sldMkLst>
          <pc:docMk/>
          <pc:sldMk cId="3168368921" sldId="430"/>
        </pc:sldMkLst>
        <pc:spChg chg="mod">
          <ac:chgData name="Ewa Kazimierska" userId="8edb7084-dccb-4d8f-9cfb-38098ea1d667" providerId="ADAL" clId="{CB18ECAF-2D98-4701-B0A2-E3C068F9ABBD}" dt="2026-07-07T00:09:15.507" v="1010" actId="20577"/>
          <ac:spMkLst>
            <pc:docMk/>
            <pc:sldMk cId="3168368921" sldId="430"/>
            <ac:spMk id="63490" creationId="{68B49C24-E924-52A9-E3FC-14395372DC0D}"/>
          </ac:spMkLst>
        </pc:spChg>
        <pc:spChg chg="mod">
          <ac:chgData name="Ewa Kazimierska" userId="8edb7084-dccb-4d8f-9cfb-38098ea1d667" providerId="ADAL" clId="{CB18ECAF-2D98-4701-B0A2-E3C068F9ABBD}" dt="2026-07-07T00:12:35.087" v="1046" actId="13926"/>
          <ac:spMkLst>
            <pc:docMk/>
            <pc:sldMk cId="3168368921" sldId="430"/>
            <ac:spMk id="63491" creationId="{263E8E34-9EAF-A167-77D9-15BB44D85A4A}"/>
          </ac:spMkLst>
        </pc:spChg>
      </pc:sldChg>
      <pc:sldChg chg="del mod modShow">
        <pc:chgData name="Ewa Kazimierska" userId="8edb7084-dccb-4d8f-9cfb-38098ea1d667" providerId="ADAL" clId="{CB18ECAF-2D98-4701-B0A2-E3C068F9ABBD}" dt="2026-07-07T09:22:57.675" v="1446" actId="47"/>
        <pc:sldMkLst>
          <pc:docMk/>
          <pc:sldMk cId="254879350" sldId="432"/>
        </pc:sldMkLst>
      </pc:sldChg>
      <pc:sldChg chg="del mod modShow">
        <pc:chgData name="Ewa Kazimierska" userId="8edb7084-dccb-4d8f-9cfb-38098ea1d667" providerId="ADAL" clId="{CB18ECAF-2D98-4701-B0A2-E3C068F9ABBD}" dt="2026-07-07T09:22:55.936" v="1445" actId="47"/>
        <pc:sldMkLst>
          <pc:docMk/>
          <pc:sldMk cId="0" sldId="441"/>
        </pc:sldMkLst>
      </pc:sldChg>
      <pc:sldChg chg="addSp modSp mod">
        <pc:chgData name="Ewa Kazimierska" userId="8edb7084-dccb-4d8f-9cfb-38098ea1d667" providerId="ADAL" clId="{CB18ECAF-2D98-4701-B0A2-E3C068F9ABBD}" dt="2026-07-06T23:31:16.227" v="514" actId="27636"/>
        <pc:sldMkLst>
          <pc:docMk/>
          <pc:sldMk cId="0" sldId="449"/>
        </pc:sldMkLst>
        <pc:spChg chg="add mod">
          <ac:chgData name="Ewa Kazimierska" userId="8edb7084-dccb-4d8f-9cfb-38098ea1d667" providerId="ADAL" clId="{CB18ECAF-2D98-4701-B0A2-E3C068F9ABBD}" dt="2026-07-06T23:30:03.642" v="500" actId="404"/>
          <ac:spMkLst>
            <pc:docMk/>
            <pc:sldMk cId="0" sldId="449"/>
            <ac:spMk id="6" creationId="{51E32E3B-06E2-445A-9DC2-312AF435F9B5}"/>
          </ac:spMkLst>
        </pc:spChg>
        <pc:spChg chg="add mod">
          <ac:chgData name="Ewa Kazimierska" userId="8edb7084-dccb-4d8f-9cfb-38098ea1d667" providerId="ADAL" clId="{CB18ECAF-2D98-4701-B0A2-E3C068F9ABBD}" dt="2026-07-06T23:28:39.165" v="487" actId="1076"/>
          <ac:spMkLst>
            <pc:docMk/>
            <pc:sldMk cId="0" sldId="449"/>
            <ac:spMk id="7" creationId="{C22B31DE-C6C8-4A36-A0B5-6DDC509055E6}"/>
          </ac:spMkLst>
        </pc:spChg>
        <pc:spChg chg="mod">
          <ac:chgData name="Ewa Kazimierska" userId="8edb7084-dccb-4d8f-9cfb-38098ea1d667" providerId="ADAL" clId="{CB18ECAF-2D98-4701-B0A2-E3C068F9ABBD}" dt="2026-07-06T23:31:16.227" v="514" actId="27636"/>
          <ac:spMkLst>
            <pc:docMk/>
            <pc:sldMk cId="0" sldId="449"/>
            <ac:spMk id="15362" creationId="{DEC142BF-2BA2-FF28-D742-9B3317B5D91C}"/>
          </ac:spMkLst>
        </pc:spChg>
        <pc:spChg chg="mod">
          <ac:chgData name="Ewa Kazimierska" userId="8edb7084-dccb-4d8f-9cfb-38098ea1d667" providerId="ADAL" clId="{CB18ECAF-2D98-4701-B0A2-E3C068F9ABBD}" dt="2026-07-06T23:23:40.876" v="444" actId="20577"/>
          <ac:spMkLst>
            <pc:docMk/>
            <pc:sldMk cId="0" sldId="449"/>
            <ac:spMk id="21506" creationId="{BD536FD8-B63E-E33D-9B14-97FD42AF3AEF}"/>
          </ac:spMkLst>
        </pc:spChg>
      </pc:sldChg>
      <pc:sldChg chg="del mod modShow">
        <pc:chgData name="Ewa Kazimierska" userId="8edb7084-dccb-4d8f-9cfb-38098ea1d667" providerId="ADAL" clId="{CB18ECAF-2D98-4701-B0A2-E3C068F9ABBD}" dt="2026-07-07T09:22:47.870" v="1444" actId="47"/>
        <pc:sldMkLst>
          <pc:docMk/>
          <pc:sldMk cId="0" sldId="455"/>
        </pc:sldMkLst>
      </pc:sldChg>
      <pc:sldChg chg="del mod modShow">
        <pc:chgData name="Ewa Kazimierska" userId="8edb7084-dccb-4d8f-9cfb-38098ea1d667" providerId="ADAL" clId="{CB18ECAF-2D98-4701-B0A2-E3C068F9ABBD}" dt="2026-07-07T09:22:35.936" v="1441" actId="47"/>
        <pc:sldMkLst>
          <pc:docMk/>
          <pc:sldMk cId="0" sldId="463"/>
        </pc:sldMkLst>
      </pc:sldChg>
      <pc:sldChg chg="modSp mod">
        <pc:chgData name="Ewa Kazimierska" userId="8edb7084-dccb-4d8f-9cfb-38098ea1d667" providerId="ADAL" clId="{CB18ECAF-2D98-4701-B0A2-E3C068F9ABBD}" dt="2026-07-06T23:21:48.117" v="425" actId="5793"/>
        <pc:sldMkLst>
          <pc:docMk/>
          <pc:sldMk cId="0" sldId="483"/>
        </pc:sldMkLst>
        <pc:spChg chg="mod">
          <ac:chgData name="Ewa Kazimierska" userId="8edb7084-dccb-4d8f-9cfb-38098ea1d667" providerId="ADAL" clId="{CB18ECAF-2D98-4701-B0A2-E3C068F9ABBD}" dt="2026-07-06T23:21:48.117" v="425" actId="5793"/>
          <ac:spMkLst>
            <pc:docMk/>
            <pc:sldMk cId="0" sldId="483"/>
            <ac:spMk id="3" creationId="{938D4EE5-41B1-C915-B223-3912FC3F05D2}"/>
          </ac:spMkLst>
        </pc:spChg>
        <pc:picChg chg="mod">
          <ac:chgData name="Ewa Kazimierska" userId="8edb7084-dccb-4d8f-9cfb-38098ea1d667" providerId="ADAL" clId="{CB18ECAF-2D98-4701-B0A2-E3C068F9ABBD}" dt="2026-07-06T23:19:25.416" v="392" actId="1076"/>
          <ac:picMkLst>
            <pc:docMk/>
            <pc:sldMk cId="0" sldId="483"/>
            <ac:picMk id="9" creationId="{FF476140-08AF-0F6E-8109-EDBBDC190CC0}"/>
          </ac:picMkLst>
        </pc:picChg>
      </pc:sldChg>
      <pc:sldChg chg="addSp delSp modSp mod">
        <pc:chgData name="Ewa Kazimierska" userId="8edb7084-dccb-4d8f-9cfb-38098ea1d667" providerId="ADAL" clId="{CB18ECAF-2D98-4701-B0A2-E3C068F9ABBD}" dt="2026-07-06T23:46:37.254" v="703" actId="1076"/>
        <pc:sldMkLst>
          <pc:docMk/>
          <pc:sldMk cId="0" sldId="484"/>
        </pc:sldMkLst>
        <pc:spChg chg="add del mod">
          <ac:chgData name="Ewa Kazimierska" userId="8edb7084-dccb-4d8f-9cfb-38098ea1d667" providerId="ADAL" clId="{CB18ECAF-2D98-4701-B0A2-E3C068F9ABBD}" dt="2026-07-06T23:40:18.953" v="581"/>
          <ac:spMkLst>
            <pc:docMk/>
            <pc:sldMk cId="0" sldId="484"/>
            <ac:spMk id="4" creationId="{583A5746-382D-4701-A774-CEF5B0B687EB}"/>
          </ac:spMkLst>
        </pc:spChg>
        <pc:spChg chg="mod">
          <ac:chgData name="Ewa Kazimierska" userId="8edb7084-dccb-4d8f-9cfb-38098ea1d667" providerId="ADAL" clId="{CB18ECAF-2D98-4701-B0A2-E3C068F9ABBD}" dt="2026-07-06T23:40:48.050" v="605" actId="20577"/>
          <ac:spMkLst>
            <pc:docMk/>
            <pc:sldMk cId="0" sldId="484"/>
            <ac:spMk id="6" creationId="{24DAA5EE-13EA-1162-AF37-536A8582B0B0}"/>
          </ac:spMkLst>
        </pc:spChg>
        <pc:spChg chg="mod">
          <ac:chgData name="Ewa Kazimierska" userId="8edb7084-dccb-4d8f-9cfb-38098ea1d667" providerId="ADAL" clId="{CB18ECAF-2D98-4701-B0A2-E3C068F9ABBD}" dt="2026-07-06T23:46:32.337" v="702" actId="403"/>
          <ac:spMkLst>
            <pc:docMk/>
            <pc:sldMk cId="0" sldId="484"/>
            <ac:spMk id="26627" creationId="{0606D694-7F81-1CA1-398B-91CA7F8B7068}"/>
          </ac:spMkLst>
        </pc:spChg>
        <pc:graphicFrameChg chg="add del mod">
          <ac:chgData name="Ewa Kazimierska" userId="8edb7084-dccb-4d8f-9cfb-38098ea1d667" providerId="ADAL" clId="{CB18ECAF-2D98-4701-B0A2-E3C068F9ABBD}" dt="2026-07-06T23:40:18.953" v="581"/>
          <ac:graphicFrameMkLst>
            <pc:docMk/>
            <pc:sldMk cId="0" sldId="484"/>
            <ac:graphicFrameMk id="3" creationId="{81F8F193-4334-427F-B573-310EE704A74F}"/>
          </ac:graphicFrameMkLst>
        </pc:graphicFrameChg>
        <pc:cxnChg chg="add mod">
          <ac:chgData name="Ewa Kazimierska" userId="8edb7084-dccb-4d8f-9cfb-38098ea1d667" providerId="ADAL" clId="{CB18ECAF-2D98-4701-B0A2-E3C068F9ABBD}" dt="2026-07-06T23:46:37.254" v="703" actId="1076"/>
          <ac:cxnSpMkLst>
            <pc:docMk/>
            <pc:sldMk cId="0" sldId="484"/>
            <ac:cxnSpMk id="7" creationId="{A0250832-1327-48AB-8378-40EE85FD3B0E}"/>
          </ac:cxnSpMkLst>
        </pc:cxnChg>
        <pc:cxnChg chg="add del mod">
          <ac:chgData name="Ewa Kazimierska" userId="8edb7084-dccb-4d8f-9cfb-38098ea1d667" providerId="ADAL" clId="{CB18ECAF-2D98-4701-B0A2-E3C068F9ABBD}" dt="2026-07-06T23:46:06.344" v="688" actId="1037"/>
          <ac:cxnSpMkLst>
            <pc:docMk/>
            <pc:sldMk cId="0" sldId="484"/>
            <ac:cxnSpMk id="9" creationId="{3CD6D336-78A7-4B49-A01E-789883643D67}"/>
          </ac:cxnSpMkLst>
        </pc:cxnChg>
      </pc:sldChg>
      <pc:sldChg chg="modSp mod">
        <pc:chgData name="Ewa Kazimierska" userId="8edb7084-dccb-4d8f-9cfb-38098ea1d667" providerId="ADAL" clId="{CB18ECAF-2D98-4701-B0A2-E3C068F9ABBD}" dt="2026-07-06T23:16:49.565" v="389" actId="1076"/>
        <pc:sldMkLst>
          <pc:docMk/>
          <pc:sldMk cId="0" sldId="485"/>
        </pc:sldMkLst>
        <pc:spChg chg="mod">
          <ac:chgData name="Ewa Kazimierska" userId="8edb7084-dccb-4d8f-9cfb-38098ea1d667" providerId="ADAL" clId="{CB18ECAF-2D98-4701-B0A2-E3C068F9ABBD}" dt="2026-07-06T23:11:49.284" v="349" actId="14100"/>
          <ac:spMkLst>
            <pc:docMk/>
            <pc:sldMk cId="0" sldId="485"/>
            <ac:spMk id="11266" creationId="{B3CF73A9-90C9-91B2-876C-5CD86A2CC9BF}"/>
          </ac:spMkLst>
        </pc:spChg>
        <pc:spChg chg="mod">
          <ac:chgData name="Ewa Kazimierska" userId="8edb7084-dccb-4d8f-9cfb-38098ea1d667" providerId="ADAL" clId="{CB18ECAF-2D98-4701-B0A2-E3C068F9ABBD}" dt="2026-07-06T23:16:49.565" v="389" actId="1076"/>
          <ac:spMkLst>
            <pc:docMk/>
            <pc:sldMk cId="0" sldId="485"/>
            <ac:spMk id="15362" creationId="{C3115782-D38F-BC75-748C-ADDF522CAD7E}"/>
          </ac:spMkLst>
        </pc:spChg>
        <pc:picChg chg="mod">
          <ac:chgData name="Ewa Kazimierska" userId="8edb7084-dccb-4d8f-9cfb-38098ea1d667" providerId="ADAL" clId="{CB18ECAF-2D98-4701-B0A2-E3C068F9ABBD}" dt="2026-07-06T23:13:31.463" v="352" actId="14100"/>
          <ac:picMkLst>
            <pc:docMk/>
            <pc:sldMk cId="0" sldId="485"/>
            <ac:picMk id="3" creationId="{DC91E588-CFB5-551D-09EF-02500723A72C}"/>
          </ac:picMkLst>
        </pc:picChg>
        <pc:picChg chg="mod">
          <ac:chgData name="Ewa Kazimierska" userId="8edb7084-dccb-4d8f-9cfb-38098ea1d667" providerId="ADAL" clId="{CB18ECAF-2D98-4701-B0A2-E3C068F9ABBD}" dt="2026-07-06T23:11:39.777" v="347" actId="1076"/>
          <ac:picMkLst>
            <pc:docMk/>
            <pc:sldMk cId="0" sldId="485"/>
            <ac:picMk id="5" creationId="{BB497955-8981-3E58-336C-EE940C02D2B3}"/>
          </ac:picMkLst>
        </pc:picChg>
      </pc:sldChg>
      <pc:sldChg chg="addSp modSp mod">
        <pc:chgData name="Ewa Kazimierska" userId="8edb7084-dccb-4d8f-9cfb-38098ea1d667" providerId="ADAL" clId="{CB18ECAF-2D98-4701-B0A2-E3C068F9ABBD}" dt="2026-07-06T23:40:07.360" v="579" actId="1076"/>
        <pc:sldMkLst>
          <pc:docMk/>
          <pc:sldMk cId="0" sldId="487"/>
        </pc:sldMkLst>
        <pc:spChg chg="mod">
          <ac:chgData name="Ewa Kazimierska" userId="8edb7084-dccb-4d8f-9cfb-38098ea1d667" providerId="ADAL" clId="{CB18ECAF-2D98-4701-B0A2-E3C068F9ABBD}" dt="2026-07-06T23:33:48.734" v="530" actId="14100"/>
          <ac:spMkLst>
            <pc:docMk/>
            <pc:sldMk cId="0" sldId="487"/>
            <ac:spMk id="2" creationId="{5C6889AC-5D70-A045-15BF-80A688224CEE}"/>
          </ac:spMkLst>
        </pc:spChg>
        <pc:spChg chg="add mod">
          <ac:chgData name="Ewa Kazimierska" userId="8edb7084-dccb-4d8f-9cfb-38098ea1d667" providerId="ADAL" clId="{CB18ECAF-2D98-4701-B0A2-E3C068F9ABBD}" dt="2026-07-06T23:40:07.360" v="579" actId="1076"/>
          <ac:spMkLst>
            <pc:docMk/>
            <pc:sldMk cId="0" sldId="487"/>
            <ac:spMk id="6" creationId="{DFCADF2F-AB3D-454C-8C0A-7ED929BAFCED}"/>
          </ac:spMkLst>
        </pc:spChg>
        <pc:spChg chg="mod">
          <ac:chgData name="Ewa Kazimierska" userId="8edb7084-dccb-4d8f-9cfb-38098ea1d667" providerId="ADAL" clId="{CB18ECAF-2D98-4701-B0A2-E3C068F9ABBD}" dt="2026-07-06T23:39:07.743" v="577" actId="1076"/>
          <ac:spMkLst>
            <pc:docMk/>
            <pc:sldMk cId="0" sldId="487"/>
            <ac:spMk id="15362" creationId="{389BFB6D-AB81-5F75-89E3-1F260CCA3DDA}"/>
          </ac:spMkLst>
        </pc:spChg>
        <pc:spChg chg="mod">
          <ac:chgData name="Ewa Kazimierska" userId="8edb7084-dccb-4d8f-9cfb-38098ea1d667" providerId="ADAL" clId="{CB18ECAF-2D98-4701-B0A2-E3C068F9ABBD}" dt="2026-07-06T23:33:42.202" v="529" actId="14100"/>
          <ac:spMkLst>
            <pc:docMk/>
            <pc:sldMk cId="0" sldId="487"/>
            <ac:spMk id="23554" creationId="{EAD08C09-D6FF-58EE-F851-70E273CACC41}"/>
          </ac:spMkLst>
        </pc:spChg>
      </pc:sldChg>
      <pc:sldChg chg="modSp mod">
        <pc:chgData name="Ewa Kazimierska" userId="8edb7084-dccb-4d8f-9cfb-38098ea1d667" providerId="ADAL" clId="{CB18ECAF-2D98-4701-B0A2-E3C068F9ABBD}" dt="2026-07-07T09:32:29.740" v="1468" actId="6549"/>
        <pc:sldMkLst>
          <pc:docMk/>
          <pc:sldMk cId="0" sldId="549"/>
        </pc:sldMkLst>
        <pc:spChg chg="mod">
          <ac:chgData name="Ewa Kazimierska" userId="8edb7084-dccb-4d8f-9cfb-38098ea1d667" providerId="ADAL" clId="{CB18ECAF-2D98-4701-B0A2-E3C068F9ABBD}" dt="2026-07-06T22:19:34.497" v="36" actId="1076"/>
          <ac:spMkLst>
            <pc:docMk/>
            <pc:sldMk cId="0" sldId="549"/>
            <ac:spMk id="3" creationId="{ACAAFB8F-0B94-EC6E-B4D0-DF9EC7CC4E8D}"/>
          </ac:spMkLst>
        </pc:spChg>
        <pc:spChg chg="mod">
          <ac:chgData name="Ewa Kazimierska" userId="8edb7084-dccb-4d8f-9cfb-38098ea1d667" providerId="ADAL" clId="{CB18ECAF-2D98-4701-B0A2-E3C068F9ABBD}" dt="2026-07-07T09:32:29.740" v="1468" actId="6549"/>
          <ac:spMkLst>
            <pc:docMk/>
            <pc:sldMk cId="0" sldId="549"/>
            <ac:spMk id="28674" creationId="{BF2CD4AD-9B83-4431-B17C-0432F2160ACC}"/>
          </ac:spMkLst>
        </pc:spChg>
      </pc:sldChg>
      <pc:sldChg chg="modSp mod">
        <pc:chgData name="Ewa Kazimierska" userId="8edb7084-dccb-4d8f-9cfb-38098ea1d667" providerId="ADAL" clId="{CB18ECAF-2D98-4701-B0A2-E3C068F9ABBD}" dt="2026-07-06T22:53:16.596" v="286" actId="20577"/>
        <pc:sldMkLst>
          <pc:docMk/>
          <pc:sldMk cId="3216213119" sldId="568"/>
        </pc:sldMkLst>
        <pc:spChg chg="mod">
          <ac:chgData name="Ewa Kazimierska" userId="8edb7084-dccb-4d8f-9cfb-38098ea1d667" providerId="ADAL" clId="{CB18ECAF-2D98-4701-B0A2-E3C068F9ABBD}" dt="2026-07-06T22:53:16.596" v="286" actId="20577"/>
          <ac:spMkLst>
            <pc:docMk/>
            <pc:sldMk cId="3216213119" sldId="568"/>
            <ac:spMk id="3" creationId="{00000000-0000-0000-0000-000000000000}"/>
          </ac:spMkLst>
        </pc:spChg>
      </pc:sldChg>
      <pc:sldChg chg="del mod modShow">
        <pc:chgData name="Ewa Kazimierska" userId="8edb7084-dccb-4d8f-9cfb-38098ea1d667" providerId="ADAL" clId="{CB18ECAF-2D98-4701-B0A2-E3C068F9ABBD}" dt="2026-07-07T09:22:22.191" v="1439" actId="47"/>
        <pc:sldMkLst>
          <pc:docMk/>
          <pc:sldMk cId="3022930637" sldId="570"/>
        </pc:sldMkLst>
      </pc:sldChg>
      <pc:sldChg chg="modSp mod">
        <pc:chgData name="Ewa Kazimierska" userId="8edb7084-dccb-4d8f-9cfb-38098ea1d667" providerId="ADAL" clId="{CB18ECAF-2D98-4701-B0A2-E3C068F9ABBD}" dt="2026-07-06T22:45:52.950" v="228" actId="14100"/>
        <pc:sldMkLst>
          <pc:docMk/>
          <pc:sldMk cId="4154279471" sldId="571"/>
        </pc:sldMkLst>
        <pc:spChg chg="mod">
          <ac:chgData name="Ewa Kazimierska" userId="8edb7084-dccb-4d8f-9cfb-38098ea1d667" providerId="ADAL" clId="{CB18ECAF-2D98-4701-B0A2-E3C068F9ABBD}" dt="2026-07-06T22:45:52.950" v="228" actId="14100"/>
          <ac:spMkLst>
            <pc:docMk/>
            <pc:sldMk cId="4154279471" sldId="571"/>
            <ac:spMk id="2" creationId="{00000000-0000-0000-0000-000000000000}"/>
          </ac:spMkLst>
        </pc:spChg>
        <pc:spChg chg="mod">
          <ac:chgData name="Ewa Kazimierska" userId="8edb7084-dccb-4d8f-9cfb-38098ea1d667" providerId="ADAL" clId="{CB18ECAF-2D98-4701-B0A2-E3C068F9ABBD}" dt="2026-07-06T22:42:29.269" v="197" actId="207"/>
          <ac:spMkLst>
            <pc:docMk/>
            <pc:sldMk cId="4154279471" sldId="571"/>
            <ac:spMk id="3" creationId="{00000000-0000-0000-0000-000000000000}"/>
          </ac:spMkLst>
        </pc:spChg>
        <pc:picChg chg="mod">
          <ac:chgData name="Ewa Kazimierska" userId="8edb7084-dccb-4d8f-9cfb-38098ea1d667" providerId="ADAL" clId="{CB18ECAF-2D98-4701-B0A2-E3C068F9ABBD}" dt="2026-07-06T22:45:05.570" v="220" actId="1076"/>
          <ac:picMkLst>
            <pc:docMk/>
            <pc:sldMk cId="4154279471" sldId="571"/>
            <ac:picMk id="6" creationId="{0C6F93CB-2B19-DA50-B277-2C42F4B1F1F6}"/>
          </ac:picMkLst>
        </pc:picChg>
      </pc:sldChg>
      <pc:sldChg chg="modSp mod">
        <pc:chgData name="Ewa Kazimierska" userId="8edb7084-dccb-4d8f-9cfb-38098ea1d667" providerId="ADAL" clId="{CB18ECAF-2D98-4701-B0A2-E3C068F9ABBD}" dt="2026-07-06T22:51:26.787" v="262" actId="5793"/>
        <pc:sldMkLst>
          <pc:docMk/>
          <pc:sldMk cId="4164115028" sldId="572"/>
        </pc:sldMkLst>
        <pc:spChg chg="mod">
          <ac:chgData name="Ewa Kazimierska" userId="8edb7084-dccb-4d8f-9cfb-38098ea1d667" providerId="ADAL" clId="{CB18ECAF-2D98-4701-B0A2-E3C068F9ABBD}" dt="2026-07-06T22:51:26.787" v="262" actId="5793"/>
          <ac:spMkLst>
            <pc:docMk/>
            <pc:sldMk cId="4164115028" sldId="572"/>
            <ac:spMk id="2" creationId="{00000000-0000-0000-0000-000000000000}"/>
          </ac:spMkLst>
        </pc:spChg>
      </pc:sldChg>
      <pc:sldChg chg="modSp mod">
        <pc:chgData name="Ewa Kazimierska" userId="8edb7084-dccb-4d8f-9cfb-38098ea1d667" providerId="ADAL" clId="{CB18ECAF-2D98-4701-B0A2-E3C068F9ABBD}" dt="2026-07-06T23:55:33.908" v="824" actId="27636"/>
        <pc:sldMkLst>
          <pc:docMk/>
          <pc:sldMk cId="1745168115" sldId="574"/>
        </pc:sldMkLst>
        <pc:spChg chg="mod">
          <ac:chgData name="Ewa Kazimierska" userId="8edb7084-dccb-4d8f-9cfb-38098ea1d667" providerId="ADAL" clId="{CB18ECAF-2D98-4701-B0A2-E3C068F9ABBD}" dt="2026-07-06T23:55:33.908" v="824" actId="27636"/>
          <ac:spMkLst>
            <pc:docMk/>
            <pc:sldMk cId="1745168115" sldId="574"/>
            <ac:spMk id="2" creationId="{00000000-0000-0000-0000-000000000000}"/>
          </ac:spMkLst>
        </pc:spChg>
      </pc:sldChg>
      <pc:sldChg chg="modSp mod">
        <pc:chgData name="Ewa Kazimierska" userId="8edb7084-dccb-4d8f-9cfb-38098ea1d667" providerId="ADAL" clId="{CB18ECAF-2D98-4701-B0A2-E3C068F9ABBD}" dt="2026-07-06T23:51:27.175" v="719" actId="1076"/>
        <pc:sldMkLst>
          <pc:docMk/>
          <pc:sldMk cId="0" sldId="585"/>
        </pc:sldMkLst>
        <pc:spChg chg="mod">
          <ac:chgData name="Ewa Kazimierska" userId="8edb7084-dccb-4d8f-9cfb-38098ea1d667" providerId="ADAL" clId="{CB18ECAF-2D98-4701-B0A2-E3C068F9ABBD}" dt="2026-07-06T23:51:24.490" v="718" actId="1076"/>
          <ac:spMkLst>
            <pc:docMk/>
            <pc:sldMk cId="0" sldId="585"/>
            <ac:spMk id="40963" creationId="{39D2B9CF-D3AF-FC4B-B194-E7FB1EA96F07}"/>
          </ac:spMkLst>
        </pc:spChg>
        <pc:picChg chg="mod">
          <ac:chgData name="Ewa Kazimierska" userId="8edb7084-dccb-4d8f-9cfb-38098ea1d667" providerId="ADAL" clId="{CB18ECAF-2D98-4701-B0A2-E3C068F9ABBD}" dt="2026-07-06T23:51:27.175" v="719" actId="1076"/>
          <ac:picMkLst>
            <pc:docMk/>
            <pc:sldMk cId="0" sldId="585"/>
            <ac:picMk id="40964" creationId="{36857785-340D-6B01-A04F-11EC917E3CF8}"/>
          </ac:picMkLst>
        </pc:picChg>
      </pc:sldChg>
      <pc:sldChg chg="modSp mod">
        <pc:chgData name="Ewa Kazimierska" userId="8edb7084-dccb-4d8f-9cfb-38098ea1d667" providerId="ADAL" clId="{CB18ECAF-2D98-4701-B0A2-E3C068F9ABBD}" dt="2026-07-07T00:01:28.598" v="965" actId="20577"/>
        <pc:sldMkLst>
          <pc:docMk/>
          <pc:sldMk cId="2056130728" sldId="590"/>
        </pc:sldMkLst>
        <pc:spChg chg="mod">
          <ac:chgData name="Ewa Kazimierska" userId="8edb7084-dccb-4d8f-9cfb-38098ea1d667" providerId="ADAL" clId="{CB18ECAF-2D98-4701-B0A2-E3C068F9ABBD}" dt="2026-07-07T00:01:14.113" v="954" actId="1076"/>
          <ac:spMkLst>
            <pc:docMk/>
            <pc:sldMk cId="2056130728" sldId="590"/>
            <ac:spMk id="2" creationId="{00000000-0000-0000-0000-000000000000}"/>
          </ac:spMkLst>
        </pc:spChg>
        <pc:spChg chg="mod">
          <ac:chgData name="Ewa Kazimierska" userId="8edb7084-dccb-4d8f-9cfb-38098ea1d667" providerId="ADAL" clId="{CB18ECAF-2D98-4701-B0A2-E3C068F9ABBD}" dt="2026-07-07T00:01:28.598" v="965" actId="20577"/>
          <ac:spMkLst>
            <pc:docMk/>
            <pc:sldMk cId="2056130728" sldId="590"/>
            <ac:spMk id="6" creationId="{C852CB30-929A-F7C8-9FEC-11DA71CDCF17}"/>
          </ac:spMkLst>
        </pc:spChg>
        <pc:picChg chg="mod">
          <ac:chgData name="Ewa Kazimierska" userId="8edb7084-dccb-4d8f-9cfb-38098ea1d667" providerId="ADAL" clId="{CB18ECAF-2D98-4701-B0A2-E3C068F9ABBD}" dt="2026-07-07T00:01:17.386" v="955" actId="1076"/>
          <ac:picMkLst>
            <pc:docMk/>
            <pc:sldMk cId="2056130728" sldId="590"/>
            <ac:picMk id="7" creationId="{C8E9486C-77EB-9CAC-5DE3-A010EFB959D5}"/>
          </ac:picMkLst>
        </pc:picChg>
      </pc:sldChg>
      <pc:sldChg chg="modSp mod modNotesTx">
        <pc:chgData name="Ewa Kazimierska" userId="8edb7084-dccb-4d8f-9cfb-38098ea1d667" providerId="ADAL" clId="{CB18ECAF-2D98-4701-B0A2-E3C068F9ABBD}" dt="2026-07-07T00:05:49.488" v="1000"/>
        <pc:sldMkLst>
          <pc:docMk/>
          <pc:sldMk cId="2987454959" sldId="591"/>
        </pc:sldMkLst>
        <pc:spChg chg="mod">
          <ac:chgData name="Ewa Kazimierska" userId="8edb7084-dccb-4d8f-9cfb-38098ea1d667" providerId="ADAL" clId="{CB18ECAF-2D98-4701-B0A2-E3C068F9ABBD}" dt="2026-07-07T00:05:30.200" v="997" actId="27636"/>
          <ac:spMkLst>
            <pc:docMk/>
            <pc:sldMk cId="2987454959" sldId="591"/>
            <ac:spMk id="2" creationId="{00000000-0000-0000-0000-000000000000}"/>
          </ac:spMkLst>
        </pc:spChg>
        <pc:picChg chg="mod">
          <ac:chgData name="Ewa Kazimierska" userId="8edb7084-dccb-4d8f-9cfb-38098ea1d667" providerId="ADAL" clId="{CB18ECAF-2D98-4701-B0A2-E3C068F9ABBD}" dt="2026-07-07T00:03:33.745" v="970" actId="14100"/>
          <ac:picMkLst>
            <pc:docMk/>
            <pc:sldMk cId="2987454959" sldId="591"/>
            <ac:picMk id="6" creationId="{127FCFE6-3F52-6E3D-1B2C-7391E83098F8}"/>
          </ac:picMkLst>
        </pc:picChg>
      </pc:sldChg>
      <pc:sldChg chg="addSp modSp mod">
        <pc:chgData name="Ewa Kazimierska" userId="8edb7084-dccb-4d8f-9cfb-38098ea1d667" providerId="ADAL" clId="{CB18ECAF-2D98-4701-B0A2-E3C068F9ABBD}" dt="2026-07-07T08:32:17.880" v="1189" actId="1076"/>
        <pc:sldMkLst>
          <pc:docMk/>
          <pc:sldMk cId="1917671227" sldId="594"/>
        </pc:sldMkLst>
        <pc:spChg chg="mod">
          <ac:chgData name="Ewa Kazimierska" userId="8edb7084-dccb-4d8f-9cfb-38098ea1d667" providerId="ADAL" clId="{CB18ECAF-2D98-4701-B0A2-E3C068F9ABBD}" dt="2026-07-07T08:30:59.766" v="1170" actId="1076"/>
          <ac:spMkLst>
            <pc:docMk/>
            <pc:sldMk cId="1917671227" sldId="594"/>
            <ac:spMk id="5" creationId="{41BC3C71-5AAD-01D2-AD37-E04E84B11223}"/>
          </ac:spMkLst>
        </pc:spChg>
        <pc:spChg chg="add mod">
          <ac:chgData name="Ewa Kazimierska" userId="8edb7084-dccb-4d8f-9cfb-38098ea1d667" providerId="ADAL" clId="{CB18ECAF-2D98-4701-B0A2-E3C068F9ABBD}" dt="2026-07-07T08:31:19.608" v="1174"/>
          <ac:spMkLst>
            <pc:docMk/>
            <pc:sldMk cId="1917671227" sldId="594"/>
            <ac:spMk id="6" creationId="{1BE602E6-E155-456A-A19D-3D4F0E819739}"/>
          </ac:spMkLst>
        </pc:spChg>
        <pc:spChg chg="add mod">
          <ac:chgData name="Ewa Kazimierska" userId="8edb7084-dccb-4d8f-9cfb-38098ea1d667" providerId="ADAL" clId="{CB18ECAF-2D98-4701-B0A2-E3C068F9ABBD}" dt="2026-07-07T08:32:17.880" v="1189" actId="1076"/>
          <ac:spMkLst>
            <pc:docMk/>
            <pc:sldMk cId="1917671227" sldId="594"/>
            <ac:spMk id="7" creationId="{69A9667E-D47D-4E41-BC9C-1B73960DF32D}"/>
          </ac:spMkLst>
        </pc:spChg>
        <pc:picChg chg="mod">
          <ac:chgData name="Ewa Kazimierska" userId="8edb7084-dccb-4d8f-9cfb-38098ea1d667" providerId="ADAL" clId="{CB18ECAF-2D98-4701-B0A2-E3C068F9ABBD}" dt="2026-07-07T08:30:56.243" v="1169" actId="1076"/>
          <ac:picMkLst>
            <pc:docMk/>
            <pc:sldMk cId="1917671227" sldId="594"/>
            <ac:picMk id="2" creationId="{B38E6080-F476-AB00-969E-A93FCEB19E76}"/>
          </ac:picMkLst>
        </pc:picChg>
      </pc:sldChg>
      <pc:sldChg chg="addSp modSp mod">
        <pc:chgData name="Ewa Kazimierska" userId="8edb7084-dccb-4d8f-9cfb-38098ea1d667" providerId="ADAL" clId="{CB18ECAF-2D98-4701-B0A2-E3C068F9ABBD}" dt="2026-07-07T09:21:15.472" v="1436" actId="313"/>
        <pc:sldMkLst>
          <pc:docMk/>
          <pc:sldMk cId="1672386669" sldId="623"/>
        </pc:sldMkLst>
        <pc:spChg chg="add mod">
          <ac:chgData name="Ewa Kazimierska" userId="8edb7084-dccb-4d8f-9cfb-38098ea1d667" providerId="ADAL" clId="{CB18ECAF-2D98-4701-B0A2-E3C068F9ABBD}" dt="2026-07-07T09:21:15.472" v="1436" actId="313"/>
          <ac:spMkLst>
            <pc:docMk/>
            <pc:sldMk cId="1672386669" sldId="623"/>
            <ac:spMk id="3" creationId="{3F5173F7-4365-4DB8-8585-5BC968685237}"/>
          </ac:spMkLst>
        </pc:spChg>
      </pc:sldChg>
      <pc:sldChg chg="modSp mod">
        <pc:chgData name="Ewa Kazimierska" userId="8edb7084-dccb-4d8f-9cfb-38098ea1d667" providerId="ADAL" clId="{CB18ECAF-2D98-4701-B0A2-E3C068F9ABBD}" dt="2026-07-07T08:25:26.200" v="1147" actId="20577"/>
        <pc:sldMkLst>
          <pc:docMk/>
          <pc:sldMk cId="2489751451" sldId="672"/>
        </pc:sldMkLst>
        <pc:spChg chg="mod">
          <ac:chgData name="Ewa Kazimierska" userId="8edb7084-dccb-4d8f-9cfb-38098ea1d667" providerId="ADAL" clId="{CB18ECAF-2D98-4701-B0A2-E3C068F9ABBD}" dt="2026-07-07T00:17:14.205" v="1074" actId="207"/>
          <ac:spMkLst>
            <pc:docMk/>
            <pc:sldMk cId="2489751451" sldId="672"/>
            <ac:spMk id="2" creationId="{83EEC90C-0EBC-9C7B-7D52-26E7CD91DFAF}"/>
          </ac:spMkLst>
        </pc:spChg>
        <pc:spChg chg="mod">
          <ac:chgData name="Ewa Kazimierska" userId="8edb7084-dccb-4d8f-9cfb-38098ea1d667" providerId="ADAL" clId="{CB18ECAF-2D98-4701-B0A2-E3C068F9ABBD}" dt="2026-07-07T08:25:26.200" v="1147" actId="20577"/>
          <ac:spMkLst>
            <pc:docMk/>
            <pc:sldMk cId="2489751451" sldId="672"/>
            <ac:spMk id="3" creationId="{D4DD078E-7F81-6C6B-66C3-4CBABF4EF7AE}"/>
          </ac:spMkLst>
        </pc:spChg>
      </pc:sldChg>
      <pc:sldChg chg="modSp mod modShow modNotesTx">
        <pc:chgData name="Ewa Kazimierska" userId="8edb7084-dccb-4d8f-9cfb-38098ea1d667" providerId="ADAL" clId="{CB18ECAF-2D98-4701-B0A2-E3C068F9ABBD}" dt="2026-07-06T22:35:08.552" v="150"/>
        <pc:sldMkLst>
          <pc:docMk/>
          <pc:sldMk cId="1050663051" sldId="673"/>
        </pc:sldMkLst>
        <pc:spChg chg="mod">
          <ac:chgData name="Ewa Kazimierska" userId="8edb7084-dccb-4d8f-9cfb-38098ea1d667" providerId="ADAL" clId="{CB18ECAF-2D98-4701-B0A2-E3C068F9ABBD}" dt="2026-07-06T22:24:37.090" v="129" actId="1038"/>
          <ac:spMkLst>
            <pc:docMk/>
            <pc:sldMk cId="1050663051" sldId="673"/>
            <ac:spMk id="2" creationId="{0CFAF048-86EB-C186-6895-83A9852C04B7}"/>
          </ac:spMkLst>
        </pc:spChg>
        <pc:spChg chg="mod">
          <ac:chgData name="Ewa Kazimierska" userId="8edb7084-dccb-4d8f-9cfb-38098ea1d667" providerId="ADAL" clId="{CB18ECAF-2D98-4701-B0A2-E3C068F9ABBD}" dt="2026-07-06T22:32:11.385" v="146" actId="14100"/>
          <ac:spMkLst>
            <pc:docMk/>
            <pc:sldMk cId="1050663051" sldId="673"/>
            <ac:spMk id="3" creationId="{E669C3DD-A97D-84B8-5B0A-49A9AB1A9800}"/>
          </ac:spMkLst>
        </pc:spChg>
        <pc:spChg chg="mod">
          <ac:chgData name="Ewa Kazimierska" userId="8edb7084-dccb-4d8f-9cfb-38098ea1d667" providerId="ADAL" clId="{CB18ECAF-2D98-4701-B0A2-E3C068F9ABBD}" dt="2026-07-06T22:24:37.090" v="129" actId="1038"/>
          <ac:spMkLst>
            <pc:docMk/>
            <pc:sldMk cId="1050663051" sldId="673"/>
            <ac:spMk id="4" creationId="{8F342B33-ADA0-7005-525C-C6C87CC7C430}"/>
          </ac:spMkLst>
        </pc:spChg>
        <pc:spChg chg="mod">
          <ac:chgData name="Ewa Kazimierska" userId="8edb7084-dccb-4d8f-9cfb-38098ea1d667" providerId="ADAL" clId="{CB18ECAF-2D98-4701-B0A2-E3C068F9ABBD}" dt="2026-07-06T22:24:37.090" v="129" actId="1038"/>
          <ac:spMkLst>
            <pc:docMk/>
            <pc:sldMk cId="1050663051" sldId="673"/>
            <ac:spMk id="5" creationId="{71FC7705-647B-56D1-B823-CD09948656FB}"/>
          </ac:spMkLst>
        </pc:spChg>
      </pc:sldChg>
      <pc:sldChg chg="addSp delSp modSp mod">
        <pc:chgData name="Ewa Kazimierska" userId="8edb7084-dccb-4d8f-9cfb-38098ea1d667" providerId="ADAL" clId="{CB18ECAF-2D98-4701-B0A2-E3C068F9ABBD}" dt="2026-07-06T22:41:05.226" v="186" actId="1076"/>
        <pc:sldMkLst>
          <pc:docMk/>
          <pc:sldMk cId="3549531050" sldId="675"/>
        </pc:sldMkLst>
        <pc:spChg chg="mod">
          <ac:chgData name="Ewa Kazimierska" userId="8edb7084-dccb-4d8f-9cfb-38098ea1d667" providerId="ADAL" clId="{CB18ECAF-2D98-4701-B0A2-E3C068F9ABBD}" dt="2026-07-06T22:41:05.226" v="186" actId="1076"/>
          <ac:spMkLst>
            <pc:docMk/>
            <pc:sldMk cId="3549531050" sldId="675"/>
            <ac:spMk id="2" creationId="{3B368079-1B03-E07F-171B-8B8EACE81954}"/>
          </ac:spMkLst>
        </pc:spChg>
        <pc:picChg chg="add del">
          <ac:chgData name="Ewa Kazimierska" userId="8edb7084-dccb-4d8f-9cfb-38098ea1d667" providerId="ADAL" clId="{CB18ECAF-2D98-4701-B0A2-E3C068F9ABBD}" dt="2026-07-06T22:41:04.620" v="185" actId="478"/>
          <ac:picMkLst>
            <pc:docMk/>
            <pc:sldMk cId="3549531050" sldId="675"/>
            <ac:picMk id="6" creationId="{C279699E-61D8-59E3-E4E5-669B1BB389F1}"/>
          </ac:picMkLst>
        </pc:picChg>
      </pc:sldChg>
      <pc:sldChg chg="del">
        <pc:chgData name="Ewa Kazimierska" userId="8edb7084-dccb-4d8f-9cfb-38098ea1d667" providerId="ADAL" clId="{CB18ECAF-2D98-4701-B0A2-E3C068F9ABBD}" dt="2026-07-07T09:23:39.991" v="1462" actId="47"/>
        <pc:sldMkLst>
          <pc:docMk/>
          <pc:sldMk cId="1123481891" sldId="696"/>
        </pc:sldMkLst>
      </pc:sldChg>
      <pc:sldChg chg="del mod modShow">
        <pc:chgData name="Ewa Kazimierska" userId="8edb7084-dccb-4d8f-9cfb-38098ea1d667" providerId="ADAL" clId="{CB18ECAF-2D98-4701-B0A2-E3C068F9ABBD}" dt="2026-07-07T09:22:28.896" v="1440" actId="47"/>
        <pc:sldMkLst>
          <pc:docMk/>
          <pc:sldMk cId="2854300123" sldId="904"/>
        </pc:sldMkLst>
      </pc:sldChg>
      <pc:sldChg chg="modSp mod">
        <pc:chgData name="Ewa Kazimierska" userId="8edb7084-dccb-4d8f-9cfb-38098ea1d667" providerId="ADAL" clId="{CB18ECAF-2D98-4701-B0A2-E3C068F9ABBD}" dt="2026-07-07T09:19:24.082" v="1388" actId="20577"/>
        <pc:sldMkLst>
          <pc:docMk/>
          <pc:sldMk cId="3188796641" sldId="909"/>
        </pc:sldMkLst>
        <pc:spChg chg="mod">
          <ac:chgData name="Ewa Kazimierska" userId="8edb7084-dccb-4d8f-9cfb-38098ea1d667" providerId="ADAL" clId="{CB18ECAF-2D98-4701-B0A2-E3C068F9ABBD}" dt="2026-07-07T09:19:24.082" v="1388" actId="20577"/>
          <ac:spMkLst>
            <pc:docMk/>
            <pc:sldMk cId="3188796641" sldId="909"/>
            <ac:spMk id="3" creationId="{2C57DCE1-22BF-3AA0-5889-7687B332C72D}"/>
          </ac:spMkLst>
        </pc:spChg>
      </pc:sldChg>
      <pc:sldChg chg="del mod modShow">
        <pc:chgData name="Ewa Kazimierska" userId="8edb7084-dccb-4d8f-9cfb-38098ea1d667" providerId="ADAL" clId="{CB18ECAF-2D98-4701-B0A2-E3C068F9ABBD}" dt="2026-07-07T09:23:28.923" v="1458" actId="47"/>
        <pc:sldMkLst>
          <pc:docMk/>
          <pc:sldMk cId="2171682293" sldId="911"/>
        </pc:sldMkLst>
      </pc:sldChg>
      <pc:sldChg chg="del">
        <pc:chgData name="Ewa Kazimierska" userId="8edb7084-dccb-4d8f-9cfb-38098ea1d667" providerId="ADAL" clId="{CB18ECAF-2D98-4701-B0A2-E3C068F9ABBD}" dt="2026-07-07T09:22:04.702" v="1437" actId="47"/>
        <pc:sldMkLst>
          <pc:docMk/>
          <pc:sldMk cId="383798242" sldId="919"/>
        </pc:sldMkLst>
      </pc:sldChg>
      <pc:sldChg chg="del mod modShow">
        <pc:chgData name="Ewa Kazimierska" userId="8edb7084-dccb-4d8f-9cfb-38098ea1d667" providerId="ADAL" clId="{CB18ECAF-2D98-4701-B0A2-E3C068F9ABBD}" dt="2026-07-07T09:23:06.510" v="1448" actId="47"/>
        <pc:sldMkLst>
          <pc:docMk/>
          <pc:sldMk cId="1276189595" sldId="931"/>
        </pc:sldMkLst>
      </pc:sldChg>
      <pc:sldChg chg="del mod modShow">
        <pc:chgData name="Ewa Kazimierska" userId="8edb7084-dccb-4d8f-9cfb-38098ea1d667" providerId="ADAL" clId="{CB18ECAF-2D98-4701-B0A2-E3C068F9ABBD}" dt="2026-07-07T09:23:07.872" v="1449" actId="47"/>
        <pc:sldMkLst>
          <pc:docMk/>
          <pc:sldMk cId="2926129663" sldId="932"/>
        </pc:sldMkLst>
      </pc:sldChg>
      <pc:sldChg chg="del mod modShow">
        <pc:chgData name="Ewa Kazimierska" userId="8edb7084-dccb-4d8f-9cfb-38098ea1d667" providerId="ADAL" clId="{CB18ECAF-2D98-4701-B0A2-E3C068F9ABBD}" dt="2026-07-07T09:23:09.044" v="1450" actId="47"/>
        <pc:sldMkLst>
          <pc:docMk/>
          <pc:sldMk cId="3159254404" sldId="933"/>
        </pc:sldMkLst>
      </pc:sldChg>
      <pc:sldChg chg="del mod modShow">
        <pc:chgData name="Ewa Kazimierska" userId="8edb7084-dccb-4d8f-9cfb-38098ea1d667" providerId="ADAL" clId="{CB18ECAF-2D98-4701-B0A2-E3C068F9ABBD}" dt="2026-07-07T09:23:10.851" v="1451" actId="47"/>
        <pc:sldMkLst>
          <pc:docMk/>
          <pc:sldMk cId="1934663898" sldId="934"/>
        </pc:sldMkLst>
      </pc:sldChg>
      <pc:sldChg chg="modNotesTx">
        <pc:chgData name="Ewa Kazimierska" userId="8edb7084-dccb-4d8f-9cfb-38098ea1d667" providerId="ADAL" clId="{CB18ECAF-2D98-4701-B0A2-E3C068F9ABBD}" dt="2026-07-07T09:13:46.270" v="1379"/>
        <pc:sldMkLst>
          <pc:docMk/>
          <pc:sldMk cId="4250785956" sldId="936"/>
        </pc:sldMkLst>
      </pc:sldChg>
      <pc:sldChg chg="del mod modShow">
        <pc:chgData name="Ewa Kazimierska" userId="8edb7084-dccb-4d8f-9cfb-38098ea1d667" providerId="ADAL" clId="{CB18ECAF-2D98-4701-B0A2-E3C068F9ABBD}" dt="2026-07-07T09:23:30.742" v="1459" actId="47"/>
        <pc:sldMkLst>
          <pc:docMk/>
          <pc:sldMk cId="1697457445" sldId="937"/>
        </pc:sldMkLst>
      </pc:sldChg>
      <pc:sldChg chg="del mod modShow">
        <pc:chgData name="Ewa Kazimierska" userId="8edb7084-dccb-4d8f-9cfb-38098ea1d667" providerId="ADAL" clId="{CB18ECAF-2D98-4701-B0A2-E3C068F9ABBD}" dt="2026-07-07T09:23:32.104" v="1460" actId="47"/>
        <pc:sldMkLst>
          <pc:docMk/>
          <pc:sldMk cId="3811260359" sldId="938"/>
        </pc:sldMkLst>
      </pc:sldChg>
      <pc:sldChg chg="del mod modShow">
        <pc:chgData name="Ewa Kazimierska" userId="8edb7084-dccb-4d8f-9cfb-38098ea1d667" providerId="ADAL" clId="{CB18ECAF-2D98-4701-B0A2-E3C068F9ABBD}" dt="2026-07-07T09:23:26.347" v="1456" actId="47"/>
        <pc:sldMkLst>
          <pc:docMk/>
          <pc:sldMk cId="4138284886" sldId="939"/>
        </pc:sldMkLst>
      </pc:sldChg>
      <pc:sldChg chg="delSp modSp mod modNotesTx">
        <pc:chgData name="Ewa Kazimierska" userId="8edb7084-dccb-4d8f-9cfb-38098ea1d667" providerId="ADAL" clId="{CB18ECAF-2D98-4701-B0A2-E3C068F9ABBD}" dt="2026-07-07T08:58:14.587" v="1307" actId="478"/>
        <pc:sldMkLst>
          <pc:docMk/>
          <pc:sldMk cId="2939042839" sldId="940"/>
        </pc:sldMkLst>
        <pc:spChg chg="mod">
          <ac:chgData name="Ewa Kazimierska" userId="8edb7084-dccb-4d8f-9cfb-38098ea1d667" providerId="ADAL" clId="{CB18ECAF-2D98-4701-B0A2-E3C068F9ABBD}" dt="2026-07-07T08:40:53.151" v="1301" actId="1076"/>
          <ac:spMkLst>
            <pc:docMk/>
            <pc:sldMk cId="2939042839" sldId="940"/>
            <ac:spMk id="2" creationId="{8B2F81F6-C454-7D13-E4EF-0A00D1E12361}"/>
          </ac:spMkLst>
        </pc:spChg>
        <pc:spChg chg="mod">
          <ac:chgData name="Ewa Kazimierska" userId="8edb7084-dccb-4d8f-9cfb-38098ea1d667" providerId="ADAL" clId="{CB18ECAF-2D98-4701-B0A2-E3C068F9ABBD}" dt="2026-07-07T08:40:55.935" v="1302" actId="1076"/>
          <ac:spMkLst>
            <pc:docMk/>
            <pc:sldMk cId="2939042839" sldId="940"/>
            <ac:spMk id="3" creationId="{499FE6E8-C90C-6FFD-BCFF-91BE5CA2BD15}"/>
          </ac:spMkLst>
        </pc:spChg>
        <pc:spChg chg="mod">
          <ac:chgData name="Ewa Kazimierska" userId="8edb7084-dccb-4d8f-9cfb-38098ea1d667" providerId="ADAL" clId="{CB18ECAF-2D98-4701-B0A2-E3C068F9ABBD}" dt="2026-07-07T08:41:00.488" v="1303" actId="1076"/>
          <ac:spMkLst>
            <pc:docMk/>
            <pc:sldMk cId="2939042839" sldId="940"/>
            <ac:spMk id="4" creationId="{E604B38B-E0DB-4847-BDF0-D99AC7CB6198}"/>
          </ac:spMkLst>
        </pc:spChg>
        <pc:spChg chg="mod">
          <ac:chgData name="Ewa Kazimierska" userId="8edb7084-dccb-4d8f-9cfb-38098ea1d667" providerId="ADAL" clId="{CB18ECAF-2D98-4701-B0A2-E3C068F9ABBD}" dt="2026-07-07T08:41:05.889" v="1304" actId="1076"/>
          <ac:spMkLst>
            <pc:docMk/>
            <pc:sldMk cId="2939042839" sldId="940"/>
            <ac:spMk id="5" creationId="{CD52EB0A-1B0A-4159-9E9C-13D76FEA591A}"/>
          </ac:spMkLst>
        </pc:spChg>
        <pc:spChg chg="del">
          <ac:chgData name="Ewa Kazimierska" userId="8edb7084-dccb-4d8f-9cfb-38098ea1d667" providerId="ADAL" clId="{CB18ECAF-2D98-4701-B0A2-E3C068F9ABBD}" dt="2026-07-07T08:58:14.587" v="1307" actId="478"/>
          <ac:spMkLst>
            <pc:docMk/>
            <pc:sldMk cId="2939042839" sldId="940"/>
            <ac:spMk id="13" creationId="{8C46AE00-899F-1C7E-F5B9-53A3757016D1}"/>
          </ac:spMkLst>
        </pc:spChg>
        <pc:picChg chg="mod">
          <ac:chgData name="Ewa Kazimierska" userId="8edb7084-dccb-4d8f-9cfb-38098ea1d667" providerId="ADAL" clId="{CB18ECAF-2D98-4701-B0A2-E3C068F9ABBD}" dt="2026-07-07T08:41:11.610" v="1305" actId="1076"/>
          <ac:picMkLst>
            <pc:docMk/>
            <pc:sldMk cId="2939042839" sldId="940"/>
            <ac:picMk id="9" creationId="{95179D52-29B2-0F31-DB8C-305ED150896D}"/>
          </ac:picMkLst>
        </pc:picChg>
        <pc:picChg chg="mod">
          <ac:chgData name="Ewa Kazimierska" userId="8edb7084-dccb-4d8f-9cfb-38098ea1d667" providerId="ADAL" clId="{CB18ECAF-2D98-4701-B0A2-E3C068F9ABBD}" dt="2026-07-07T08:40:09.738" v="1295" actId="1076"/>
          <ac:picMkLst>
            <pc:docMk/>
            <pc:sldMk cId="2939042839" sldId="940"/>
            <ac:picMk id="11" creationId="{B9614004-0788-A486-E372-282A04BD0D87}"/>
          </ac:picMkLst>
        </pc:picChg>
        <pc:picChg chg="mod">
          <ac:chgData name="Ewa Kazimierska" userId="8edb7084-dccb-4d8f-9cfb-38098ea1d667" providerId="ADAL" clId="{CB18ECAF-2D98-4701-B0A2-E3C068F9ABBD}" dt="2026-07-07T08:41:15.808" v="1306" actId="1076"/>
          <ac:picMkLst>
            <pc:docMk/>
            <pc:sldMk cId="2939042839" sldId="940"/>
            <ac:picMk id="12" creationId="{756438C6-9ACD-49E1-D600-56DA9116B613}"/>
          </ac:picMkLst>
        </pc:picChg>
      </pc:sldChg>
      <pc:sldChg chg="del mod modShow">
        <pc:chgData name="Ewa Kazimierska" userId="8edb7084-dccb-4d8f-9cfb-38098ea1d667" providerId="ADAL" clId="{CB18ECAF-2D98-4701-B0A2-E3C068F9ABBD}" dt="2026-07-07T09:23:28.211" v="1457" actId="47"/>
        <pc:sldMkLst>
          <pc:docMk/>
          <pc:sldMk cId="3159060368" sldId="941"/>
        </pc:sldMkLst>
      </pc:sldChg>
      <pc:sldChg chg="del mod modShow">
        <pc:chgData name="Ewa Kazimierska" userId="8edb7084-dccb-4d8f-9cfb-38098ea1d667" providerId="ADAL" clId="{CB18ECAF-2D98-4701-B0A2-E3C068F9ABBD}" dt="2026-07-07T09:23:22.044" v="1453" actId="47"/>
        <pc:sldMkLst>
          <pc:docMk/>
          <pc:sldMk cId="2814912742" sldId="942"/>
        </pc:sldMkLst>
      </pc:sldChg>
      <pc:sldChg chg="del mod modShow">
        <pc:chgData name="Ewa Kazimierska" userId="8edb7084-dccb-4d8f-9cfb-38098ea1d667" providerId="ADAL" clId="{CB18ECAF-2D98-4701-B0A2-E3C068F9ABBD}" dt="2026-07-07T09:23:23.109" v="1454" actId="47"/>
        <pc:sldMkLst>
          <pc:docMk/>
          <pc:sldMk cId="196214691" sldId="943"/>
        </pc:sldMkLst>
      </pc:sldChg>
      <pc:sldChg chg="del mod modShow">
        <pc:chgData name="Ewa Kazimierska" userId="8edb7084-dccb-4d8f-9cfb-38098ea1d667" providerId="ADAL" clId="{CB18ECAF-2D98-4701-B0A2-E3C068F9ABBD}" dt="2026-07-07T09:23:24.085" v="1455" actId="47"/>
        <pc:sldMkLst>
          <pc:docMk/>
          <pc:sldMk cId="1722997406" sldId="944"/>
        </pc:sldMkLst>
      </pc:sldChg>
      <pc:sldChg chg="modNotesTx">
        <pc:chgData name="Ewa Kazimierska" userId="8edb7084-dccb-4d8f-9cfb-38098ea1d667" providerId="ADAL" clId="{CB18ECAF-2D98-4701-B0A2-E3C068F9ABBD}" dt="2026-07-07T09:17:37.924" v="1384"/>
        <pc:sldMkLst>
          <pc:docMk/>
          <pc:sldMk cId="578788470" sldId="945"/>
        </pc:sldMkLst>
      </pc:sldChg>
      <pc:sldChg chg="del mod modShow">
        <pc:chgData name="Ewa Kazimierska" userId="8edb7084-dccb-4d8f-9cfb-38098ea1d667" providerId="ADAL" clId="{CB18ECAF-2D98-4701-B0A2-E3C068F9ABBD}" dt="2026-07-07T09:22:45.906" v="1443" actId="47"/>
        <pc:sldMkLst>
          <pc:docMk/>
          <pc:sldMk cId="3264528281" sldId="946"/>
        </pc:sldMkLst>
      </pc:sldChg>
      <pc:sldChg chg="del mod modShow">
        <pc:chgData name="Ewa Kazimierska" userId="8edb7084-dccb-4d8f-9cfb-38098ea1d667" providerId="ADAL" clId="{CB18ECAF-2D98-4701-B0A2-E3C068F9ABBD}" dt="2026-07-07T09:23:12.163" v="1452" actId="47"/>
        <pc:sldMkLst>
          <pc:docMk/>
          <pc:sldMk cId="285755893" sldId="949"/>
        </pc:sldMkLst>
      </pc:sldChg>
      <pc:sldChg chg="del mod modShow">
        <pc:chgData name="Ewa Kazimierska" userId="8edb7084-dccb-4d8f-9cfb-38098ea1d667" providerId="ADAL" clId="{CB18ECAF-2D98-4701-B0A2-E3C068F9ABBD}" dt="2026-07-07T09:23:03.554" v="1447" actId="47"/>
        <pc:sldMkLst>
          <pc:docMk/>
          <pc:sldMk cId="1076028226" sldId="950"/>
        </pc:sldMkLst>
      </pc:sldChg>
      <pc:sldChg chg="del">
        <pc:chgData name="Ewa Kazimierska" userId="8edb7084-dccb-4d8f-9cfb-38098ea1d667" providerId="ADAL" clId="{CB18ECAF-2D98-4701-B0A2-E3C068F9ABBD}" dt="2026-07-07T09:22:06.291" v="1438" actId="47"/>
        <pc:sldMkLst>
          <pc:docMk/>
          <pc:sldMk cId="934503183" sldId="951"/>
        </pc:sldMkLst>
      </pc:sldChg>
      <pc:sldChg chg="del mod modShow">
        <pc:chgData name="Ewa Kazimierska" userId="8edb7084-dccb-4d8f-9cfb-38098ea1d667" providerId="ADAL" clId="{CB18ECAF-2D98-4701-B0A2-E3C068F9ABBD}" dt="2026-07-07T09:23:33.023" v="1461" actId="47"/>
        <pc:sldMkLst>
          <pc:docMk/>
          <pc:sldMk cId="2896018991" sldId="953"/>
        </pc:sldMkLst>
      </pc:sldChg>
      <pc:sldChg chg="addSp delSp modSp new mod ord modClrScheme chgLayout">
        <pc:chgData name="Ewa Kazimierska" userId="8edb7084-dccb-4d8f-9cfb-38098ea1d667" providerId="ADAL" clId="{CB18ECAF-2D98-4701-B0A2-E3C068F9ABBD}" dt="2026-07-07T09:08:04.699" v="1378" actId="20578"/>
        <pc:sldMkLst>
          <pc:docMk/>
          <pc:sldMk cId="1971888047" sldId="954"/>
        </pc:sldMkLst>
        <pc:spChg chg="del mod ord">
          <ac:chgData name="Ewa Kazimierska" userId="8edb7084-dccb-4d8f-9cfb-38098ea1d667" providerId="ADAL" clId="{CB18ECAF-2D98-4701-B0A2-E3C068F9ABBD}" dt="2026-07-07T09:01:42.506" v="1318" actId="700"/>
          <ac:spMkLst>
            <pc:docMk/>
            <pc:sldMk cId="1971888047" sldId="954"/>
            <ac:spMk id="2" creationId="{569C356B-E706-4408-B170-52FD0D8455A9}"/>
          </ac:spMkLst>
        </pc:spChg>
        <pc:spChg chg="del mod ord">
          <ac:chgData name="Ewa Kazimierska" userId="8edb7084-dccb-4d8f-9cfb-38098ea1d667" providerId="ADAL" clId="{CB18ECAF-2D98-4701-B0A2-E3C068F9ABBD}" dt="2026-07-07T09:01:42.506" v="1318" actId="700"/>
          <ac:spMkLst>
            <pc:docMk/>
            <pc:sldMk cId="1971888047" sldId="954"/>
            <ac:spMk id="3" creationId="{347001CC-6A26-4752-8FFE-718A72C598DB}"/>
          </ac:spMkLst>
        </pc:spChg>
        <pc:spChg chg="del">
          <ac:chgData name="Ewa Kazimierska" userId="8edb7084-dccb-4d8f-9cfb-38098ea1d667" providerId="ADAL" clId="{CB18ECAF-2D98-4701-B0A2-E3C068F9ABBD}" dt="2026-07-07T09:01:42.506" v="1318" actId="700"/>
          <ac:spMkLst>
            <pc:docMk/>
            <pc:sldMk cId="1971888047" sldId="954"/>
            <ac:spMk id="4" creationId="{A4137E9A-23C8-470B-9D98-57B38AC44545}"/>
          </ac:spMkLst>
        </pc:spChg>
        <pc:spChg chg="add mod ord">
          <ac:chgData name="Ewa Kazimierska" userId="8edb7084-dccb-4d8f-9cfb-38098ea1d667" providerId="ADAL" clId="{CB18ECAF-2D98-4701-B0A2-E3C068F9ABBD}" dt="2026-07-07T09:04:21.286" v="1346" actId="1076"/>
          <ac:spMkLst>
            <pc:docMk/>
            <pc:sldMk cId="1971888047" sldId="954"/>
            <ac:spMk id="5" creationId="{E8EEE18C-6195-4FA4-A4C7-B8C93410A1A5}"/>
          </ac:spMkLst>
        </pc:spChg>
        <pc:spChg chg="add mod ord">
          <ac:chgData name="Ewa Kazimierska" userId="8edb7084-dccb-4d8f-9cfb-38098ea1d667" providerId="ADAL" clId="{CB18ECAF-2D98-4701-B0A2-E3C068F9ABBD}" dt="2026-07-07T09:06:52.097" v="1370" actId="14100"/>
          <ac:spMkLst>
            <pc:docMk/>
            <pc:sldMk cId="1971888047" sldId="954"/>
            <ac:spMk id="6" creationId="{287552A6-C952-4CA3-A002-9312A6E3AB47}"/>
          </ac:spMkLst>
        </pc:spChg>
        <pc:spChg chg="add mod">
          <ac:chgData name="Ewa Kazimierska" userId="8edb7084-dccb-4d8f-9cfb-38098ea1d667" providerId="ADAL" clId="{CB18ECAF-2D98-4701-B0A2-E3C068F9ABBD}" dt="2026-07-07T09:06:55.196" v="1371" actId="1076"/>
          <ac:spMkLst>
            <pc:docMk/>
            <pc:sldMk cId="1971888047" sldId="954"/>
            <ac:spMk id="7" creationId="{AEA91393-2DF0-42DD-939B-907FABB34F01}"/>
          </ac:spMkLst>
        </pc:spChg>
      </pc:sldChg>
      <pc:sldMasterChg chg="del delSldLayout">
        <pc:chgData name="Ewa Kazimierska" userId="8edb7084-dccb-4d8f-9cfb-38098ea1d667" providerId="ADAL" clId="{CB18ECAF-2D98-4701-B0A2-E3C068F9ABBD}" dt="2026-07-07T09:23:39.991" v="1462" actId="47"/>
        <pc:sldMasterMkLst>
          <pc:docMk/>
          <pc:sldMasterMk cId="1578594251" sldId="2147483684"/>
        </pc:sldMasterMkLst>
        <pc:sldLayoutChg chg="del">
          <pc:chgData name="Ewa Kazimierska" userId="8edb7084-dccb-4d8f-9cfb-38098ea1d667" providerId="ADAL" clId="{CB18ECAF-2D98-4701-B0A2-E3C068F9ABBD}" dt="2026-07-07T09:23:39.991" v="1462" actId="47"/>
          <pc:sldLayoutMkLst>
            <pc:docMk/>
            <pc:sldMasterMk cId="1578594251" sldId="2147483684"/>
            <pc:sldLayoutMk cId="2658413299" sldId="2147483685"/>
          </pc:sldLayoutMkLst>
        </pc:sldLayoutChg>
        <pc:sldLayoutChg chg="del">
          <pc:chgData name="Ewa Kazimierska" userId="8edb7084-dccb-4d8f-9cfb-38098ea1d667" providerId="ADAL" clId="{CB18ECAF-2D98-4701-B0A2-E3C068F9ABBD}" dt="2026-07-07T09:23:39.991" v="1462" actId="47"/>
          <pc:sldLayoutMkLst>
            <pc:docMk/>
            <pc:sldMasterMk cId="1578594251" sldId="2147483684"/>
            <pc:sldLayoutMk cId="3260960944" sldId="2147483686"/>
          </pc:sldLayoutMkLst>
        </pc:sldLayoutChg>
        <pc:sldLayoutChg chg="del">
          <pc:chgData name="Ewa Kazimierska" userId="8edb7084-dccb-4d8f-9cfb-38098ea1d667" providerId="ADAL" clId="{CB18ECAF-2D98-4701-B0A2-E3C068F9ABBD}" dt="2026-07-07T09:23:39.991" v="1462" actId="47"/>
          <pc:sldLayoutMkLst>
            <pc:docMk/>
            <pc:sldMasterMk cId="1578594251" sldId="2147483684"/>
            <pc:sldLayoutMk cId="1881498339" sldId="2147483687"/>
          </pc:sldLayoutMkLst>
        </pc:sldLayoutChg>
        <pc:sldLayoutChg chg="del">
          <pc:chgData name="Ewa Kazimierska" userId="8edb7084-dccb-4d8f-9cfb-38098ea1d667" providerId="ADAL" clId="{CB18ECAF-2D98-4701-B0A2-E3C068F9ABBD}" dt="2026-07-07T09:23:39.991" v="1462" actId="47"/>
          <pc:sldLayoutMkLst>
            <pc:docMk/>
            <pc:sldMasterMk cId="1578594251" sldId="2147483684"/>
            <pc:sldLayoutMk cId="3370448211" sldId="2147483688"/>
          </pc:sldLayoutMkLst>
        </pc:sldLayoutChg>
        <pc:sldLayoutChg chg="del">
          <pc:chgData name="Ewa Kazimierska" userId="8edb7084-dccb-4d8f-9cfb-38098ea1d667" providerId="ADAL" clId="{CB18ECAF-2D98-4701-B0A2-E3C068F9ABBD}" dt="2026-07-07T09:23:39.991" v="1462" actId="47"/>
          <pc:sldLayoutMkLst>
            <pc:docMk/>
            <pc:sldMasterMk cId="1578594251" sldId="2147483684"/>
            <pc:sldLayoutMk cId="3586921150" sldId="2147483689"/>
          </pc:sldLayoutMkLst>
        </pc:sldLayoutChg>
        <pc:sldLayoutChg chg="del">
          <pc:chgData name="Ewa Kazimierska" userId="8edb7084-dccb-4d8f-9cfb-38098ea1d667" providerId="ADAL" clId="{CB18ECAF-2D98-4701-B0A2-E3C068F9ABBD}" dt="2026-07-07T09:23:39.991" v="1462" actId="47"/>
          <pc:sldLayoutMkLst>
            <pc:docMk/>
            <pc:sldMasterMk cId="1578594251" sldId="2147483684"/>
            <pc:sldLayoutMk cId="4268954333" sldId="2147483690"/>
          </pc:sldLayoutMkLst>
        </pc:sldLayoutChg>
        <pc:sldLayoutChg chg="del">
          <pc:chgData name="Ewa Kazimierska" userId="8edb7084-dccb-4d8f-9cfb-38098ea1d667" providerId="ADAL" clId="{CB18ECAF-2D98-4701-B0A2-E3C068F9ABBD}" dt="2026-07-07T09:23:39.991" v="1462" actId="47"/>
          <pc:sldLayoutMkLst>
            <pc:docMk/>
            <pc:sldMasterMk cId="1578594251" sldId="2147483684"/>
            <pc:sldLayoutMk cId="3588584048" sldId="2147483691"/>
          </pc:sldLayoutMkLst>
        </pc:sldLayoutChg>
        <pc:sldLayoutChg chg="del">
          <pc:chgData name="Ewa Kazimierska" userId="8edb7084-dccb-4d8f-9cfb-38098ea1d667" providerId="ADAL" clId="{CB18ECAF-2D98-4701-B0A2-E3C068F9ABBD}" dt="2026-07-07T09:23:39.991" v="1462" actId="47"/>
          <pc:sldLayoutMkLst>
            <pc:docMk/>
            <pc:sldMasterMk cId="1578594251" sldId="2147483684"/>
            <pc:sldLayoutMk cId="2513644799" sldId="2147483692"/>
          </pc:sldLayoutMkLst>
        </pc:sldLayoutChg>
        <pc:sldLayoutChg chg="del">
          <pc:chgData name="Ewa Kazimierska" userId="8edb7084-dccb-4d8f-9cfb-38098ea1d667" providerId="ADAL" clId="{CB18ECAF-2D98-4701-B0A2-E3C068F9ABBD}" dt="2026-07-07T09:23:39.991" v="1462" actId="47"/>
          <pc:sldLayoutMkLst>
            <pc:docMk/>
            <pc:sldMasterMk cId="1578594251" sldId="2147483684"/>
            <pc:sldLayoutMk cId="3527774866" sldId="2147483693"/>
          </pc:sldLayoutMkLst>
        </pc:sldLayoutChg>
        <pc:sldLayoutChg chg="del">
          <pc:chgData name="Ewa Kazimierska" userId="8edb7084-dccb-4d8f-9cfb-38098ea1d667" providerId="ADAL" clId="{CB18ECAF-2D98-4701-B0A2-E3C068F9ABBD}" dt="2026-07-07T09:23:39.991" v="1462" actId="47"/>
          <pc:sldLayoutMkLst>
            <pc:docMk/>
            <pc:sldMasterMk cId="1578594251" sldId="2147483684"/>
            <pc:sldLayoutMk cId="513288153" sldId="2147483694"/>
          </pc:sldLayoutMkLst>
        </pc:sldLayoutChg>
        <pc:sldLayoutChg chg="del">
          <pc:chgData name="Ewa Kazimierska" userId="8edb7084-dccb-4d8f-9cfb-38098ea1d667" providerId="ADAL" clId="{CB18ECAF-2D98-4701-B0A2-E3C068F9ABBD}" dt="2026-07-07T09:23:39.991" v="1462" actId="47"/>
          <pc:sldLayoutMkLst>
            <pc:docMk/>
            <pc:sldMasterMk cId="1578594251" sldId="2147483684"/>
            <pc:sldLayoutMk cId="2959958287" sldId="2147483695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EEC376-DED3-48D4-9393-3E7B2B946C4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D14719B-1241-4AAE-BD50-FBEEB20460B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>
              <a:solidFill>
                <a:schemeClr val="bg1"/>
              </a:solidFill>
            </a:rPr>
            <a:t>What would you name your Tech Start-Up?</a:t>
          </a:r>
          <a:endParaRPr lang="en-US" sz="2800" dirty="0">
            <a:solidFill>
              <a:schemeClr val="bg1"/>
            </a:solidFill>
          </a:endParaRPr>
        </a:p>
      </dgm:t>
    </dgm:pt>
    <dgm:pt modelId="{4F7B7BD5-68C6-48AB-8729-0865DBE773F4}" type="parTrans" cxnId="{05CFD298-49DD-4A23-8CCE-51F606C2AAD2}">
      <dgm:prSet/>
      <dgm:spPr/>
      <dgm:t>
        <a:bodyPr/>
        <a:lstStyle/>
        <a:p>
          <a:endParaRPr lang="en-US"/>
        </a:p>
      </dgm:t>
    </dgm:pt>
    <dgm:pt modelId="{DE3B9E8B-682A-4559-A64A-9926EB4DFF8D}" type="sibTrans" cxnId="{05CFD298-49DD-4A23-8CCE-51F606C2AAD2}">
      <dgm:prSet/>
      <dgm:spPr/>
      <dgm:t>
        <a:bodyPr/>
        <a:lstStyle/>
        <a:p>
          <a:endParaRPr lang="en-US"/>
        </a:p>
      </dgm:t>
    </dgm:pt>
    <dgm:pt modelId="{64F9F58F-F51C-4AA8-8940-61695E5BC1A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>
              <a:solidFill>
                <a:schemeClr val="bg1"/>
              </a:solidFill>
            </a:rPr>
            <a:t>Take a moment to allow some ideas to come to mind.</a:t>
          </a:r>
          <a:endParaRPr lang="en-US" sz="2800" dirty="0">
            <a:solidFill>
              <a:schemeClr val="bg1"/>
            </a:solidFill>
          </a:endParaRPr>
        </a:p>
      </dgm:t>
    </dgm:pt>
    <dgm:pt modelId="{53C1C096-C154-4EC9-8BD7-542C26F1A3B6}" type="parTrans" cxnId="{5C1A91F2-9F4F-4372-8669-FE44FA874B30}">
      <dgm:prSet/>
      <dgm:spPr/>
      <dgm:t>
        <a:bodyPr/>
        <a:lstStyle/>
        <a:p>
          <a:endParaRPr lang="en-US"/>
        </a:p>
      </dgm:t>
    </dgm:pt>
    <dgm:pt modelId="{1CEBF85F-85AC-45F7-A3D2-94B19CCC5205}" type="sibTrans" cxnId="{5C1A91F2-9F4F-4372-8669-FE44FA874B30}">
      <dgm:prSet/>
      <dgm:spPr/>
      <dgm:t>
        <a:bodyPr/>
        <a:lstStyle/>
        <a:p>
          <a:endParaRPr lang="en-US"/>
        </a:p>
      </dgm:t>
    </dgm:pt>
    <dgm:pt modelId="{D622BD3D-A80C-406D-B7F9-459698C26F77}" type="pres">
      <dgm:prSet presAssocID="{26EEC376-DED3-48D4-9393-3E7B2B946C49}" presName="root" presStyleCnt="0">
        <dgm:presLayoutVars>
          <dgm:dir/>
          <dgm:resizeHandles val="exact"/>
        </dgm:presLayoutVars>
      </dgm:prSet>
      <dgm:spPr/>
    </dgm:pt>
    <dgm:pt modelId="{F14DFE26-A020-43D3-AF9B-0C43F8AA0170}" type="pres">
      <dgm:prSet presAssocID="{FD14719B-1241-4AAE-BD50-FBEEB20460B2}" presName="compNode" presStyleCnt="0"/>
      <dgm:spPr/>
    </dgm:pt>
    <dgm:pt modelId="{2D141A17-A547-4C77-A318-4DB91314F53D}" type="pres">
      <dgm:prSet presAssocID="{FD14719B-1241-4AAE-BD50-FBEEB20460B2}" presName="bgRect" presStyleLbl="bgShp" presStyleIdx="0" presStyleCnt="2"/>
      <dgm:spPr/>
    </dgm:pt>
    <dgm:pt modelId="{2564B042-57ED-4164-BE93-01C8F304E071}" type="pres">
      <dgm:prSet presAssocID="{FD14719B-1241-4AAE-BD50-FBEEB20460B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38B91F04-EB78-4F32-8726-46262A1CFD15}" type="pres">
      <dgm:prSet presAssocID="{FD14719B-1241-4AAE-BD50-FBEEB20460B2}" presName="spaceRect" presStyleCnt="0"/>
      <dgm:spPr/>
    </dgm:pt>
    <dgm:pt modelId="{B33D40F6-6220-43B1-9FD6-728BA2D682FA}" type="pres">
      <dgm:prSet presAssocID="{FD14719B-1241-4AAE-BD50-FBEEB20460B2}" presName="parTx" presStyleLbl="revTx" presStyleIdx="0" presStyleCnt="2">
        <dgm:presLayoutVars>
          <dgm:chMax val="0"/>
          <dgm:chPref val="0"/>
        </dgm:presLayoutVars>
      </dgm:prSet>
      <dgm:spPr/>
    </dgm:pt>
    <dgm:pt modelId="{91141DAF-708D-4FA1-ABA0-2FF75E444095}" type="pres">
      <dgm:prSet presAssocID="{DE3B9E8B-682A-4559-A64A-9926EB4DFF8D}" presName="sibTrans" presStyleCnt="0"/>
      <dgm:spPr/>
    </dgm:pt>
    <dgm:pt modelId="{AD717710-C4F1-4EEA-8012-02C26509F9C6}" type="pres">
      <dgm:prSet presAssocID="{64F9F58F-F51C-4AA8-8940-61695E5BC1AB}" presName="compNode" presStyleCnt="0"/>
      <dgm:spPr/>
    </dgm:pt>
    <dgm:pt modelId="{2B46F221-139F-4C10-B7CE-03BD9C7B5639}" type="pres">
      <dgm:prSet presAssocID="{64F9F58F-F51C-4AA8-8940-61695E5BC1AB}" presName="bgRect" presStyleLbl="bgShp" presStyleIdx="1" presStyleCnt="2"/>
      <dgm:spPr/>
    </dgm:pt>
    <dgm:pt modelId="{0F9CA265-B4E2-4F8D-ADC8-5D0E6E701E9C}" type="pres">
      <dgm:prSet presAssocID="{64F9F58F-F51C-4AA8-8940-61695E5BC1A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E4C42D31-EA66-49E5-8E6E-F2552892C7DF}" type="pres">
      <dgm:prSet presAssocID="{64F9F58F-F51C-4AA8-8940-61695E5BC1AB}" presName="spaceRect" presStyleCnt="0"/>
      <dgm:spPr/>
    </dgm:pt>
    <dgm:pt modelId="{FC7C718A-0E01-43A9-8D84-A0E24D491B04}" type="pres">
      <dgm:prSet presAssocID="{64F9F58F-F51C-4AA8-8940-61695E5BC1A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05CFD298-49DD-4A23-8CCE-51F606C2AAD2}" srcId="{26EEC376-DED3-48D4-9393-3E7B2B946C49}" destId="{FD14719B-1241-4AAE-BD50-FBEEB20460B2}" srcOrd="0" destOrd="0" parTransId="{4F7B7BD5-68C6-48AB-8729-0865DBE773F4}" sibTransId="{DE3B9E8B-682A-4559-A64A-9926EB4DFF8D}"/>
    <dgm:cxn modelId="{F69767AF-5B35-404B-9ED5-D3E9B097595B}" type="presOf" srcId="{64F9F58F-F51C-4AA8-8940-61695E5BC1AB}" destId="{FC7C718A-0E01-43A9-8D84-A0E24D491B04}" srcOrd="0" destOrd="0" presId="urn:microsoft.com/office/officeart/2018/2/layout/IconVerticalSolidList"/>
    <dgm:cxn modelId="{A131E8CD-979C-4F32-A48E-76CAD0FEEA71}" type="presOf" srcId="{FD14719B-1241-4AAE-BD50-FBEEB20460B2}" destId="{B33D40F6-6220-43B1-9FD6-728BA2D682FA}" srcOrd="0" destOrd="0" presId="urn:microsoft.com/office/officeart/2018/2/layout/IconVerticalSolidList"/>
    <dgm:cxn modelId="{85008DF2-31EC-4298-9BC6-77E0E5626707}" type="presOf" srcId="{26EEC376-DED3-48D4-9393-3E7B2B946C49}" destId="{D622BD3D-A80C-406D-B7F9-459698C26F77}" srcOrd="0" destOrd="0" presId="urn:microsoft.com/office/officeart/2018/2/layout/IconVerticalSolidList"/>
    <dgm:cxn modelId="{5C1A91F2-9F4F-4372-8669-FE44FA874B30}" srcId="{26EEC376-DED3-48D4-9393-3E7B2B946C49}" destId="{64F9F58F-F51C-4AA8-8940-61695E5BC1AB}" srcOrd="1" destOrd="0" parTransId="{53C1C096-C154-4EC9-8BD7-542C26F1A3B6}" sibTransId="{1CEBF85F-85AC-45F7-A3D2-94B19CCC5205}"/>
    <dgm:cxn modelId="{7F30CB81-8AAA-4CD7-BCD9-71780F7D2200}" type="presParOf" srcId="{D622BD3D-A80C-406D-B7F9-459698C26F77}" destId="{F14DFE26-A020-43D3-AF9B-0C43F8AA0170}" srcOrd="0" destOrd="0" presId="urn:microsoft.com/office/officeart/2018/2/layout/IconVerticalSolidList"/>
    <dgm:cxn modelId="{D080EA31-6456-44AD-875D-83A4121C478A}" type="presParOf" srcId="{F14DFE26-A020-43D3-AF9B-0C43F8AA0170}" destId="{2D141A17-A547-4C77-A318-4DB91314F53D}" srcOrd="0" destOrd="0" presId="urn:microsoft.com/office/officeart/2018/2/layout/IconVerticalSolidList"/>
    <dgm:cxn modelId="{B3BCBAF9-37F9-4815-B823-1A06F00A764E}" type="presParOf" srcId="{F14DFE26-A020-43D3-AF9B-0C43F8AA0170}" destId="{2564B042-57ED-4164-BE93-01C8F304E071}" srcOrd="1" destOrd="0" presId="urn:microsoft.com/office/officeart/2018/2/layout/IconVerticalSolidList"/>
    <dgm:cxn modelId="{B6DC3070-D742-4AAD-A8EC-2FE45A201DE5}" type="presParOf" srcId="{F14DFE26-A020-43D3-AF9B-0C43F8AA0170}" destId="{38B91F04-EB78-4F32-8726-46262A1CFD15}" srcOrd="2" destOrd="0" presId="urn:microsoft.com/office/officeart/2018/2/layout/IconVerticalSolidList"/>
    <dgm:cxn modelId="{CC5E8A61-6C75-458C-8FD1-1164F3A04E5F}" type="presParOf" srcId="{F14DFE26-A020-43D3-AF9B-0C43F8AA0170}" destId="{B33D40F6-6220-43B1-9FD6-728BA2D682FA}" srcOrd="3" destOrd="0" presId="urn:microsoft.com/office/officeart/2018/2/layout/IconVerticalSolidList"/>
    <dgm:cxn modelId="{F7068EED-3156-4E29-85C2-B4A04B005CE0}" type="presParOf" srcId="{D622BD3D-A80C-406D-B7F9-459698C26F77}" destId="{91141DAF-708D-4FA1-ABA0-2FF75E444095}" srcOrd="1" destOrd="0" presId="urn:microsoft.com/office/officeart/2018/2/layout/IconVerticalSolidList"/>
    <dgm:cxn modelId="{5103A14A-DD26-46A9-AA82-287DEB5DB1DE}" type="presParOf" srcId="{D622BD3D-A80C-406D-B7F9-459698C26F77}" destId="{AD717710-C4F1-4EEA-8012-02C26509F9C6}" srcOrd="2" destOrd="0" presId="urn:microsoft.com/office/officeart/2018/2/layout/IconVerticalSolidList"/>
    <dgm:cxn modelId="{1D458939-C7DD-4A31-848A-5295F60241E4}" type="presParOf" srcId="{AD717710-C4F1-4EEA-8012-02C26509F9C6}" destId="{2B46F221-139F-4C10-B7CE-03BD9C7B5639}" srcOrd="0" destOrd="0" presId="urn:microsoft.com/office/officeart/2018/2/layout/IconVerticalSolidList"/>
    <dgm:cxn modelId="{EA1F1B62-45DB-44C6-93A7-C19F2DE5AB67}" type="presParOf" srcId="{AD717710-C4F1-4EEA-8012-02C26509F9C6}" destId="{0F9CA265-B4E2-4F8D-ADC8-5D0E6E701E9C}" srcOrd="1" destOrd="0" presId="urn:microsoft.com/office/officeart/2018/2/layout/IconVerticalSolidList"/>
    <dgm:cxn modelId="{A62DE03A-67D0-43A1-9E79-9F999BA3EEA8}" type="presParOf" srcId="{AD717710-C4F1-4EEA-8012-02C26509F9C6}" destId="{E4C42D31-EA66-49E5-8E6E-F2552892C7DF}" srcOrd="2" destOrd="0" presId="urn:microsoft.com/office/officeart/2018/2/layout/IconVerticalSolidList"/>
    <dgm:cxn modelId="{C4F03E92-6B33-4F90-B563-9EBE4F0F7AC6}" type="presParOf" srcId="{AD717710-C4F1-4EEA-8012-02C26509F9C6}" destId="{FC7C718A-0E01-43A9-8D84-A0E24D491B0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141A17-A547-4C77-A318-4DB91314F53D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64B042-57ED-4164-BE93-01C8F304E071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3D40F6-6220-43B1-9FD6-728BA2D682FA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bg1"/>
              </a:solidFill>
            </a:rPr>
            <a:t>What would you name your Tech Start-Up?</a:t>
          </a:r>
          <a:endParaRPr lang="en-US" sz="2800" kern="1200" dirty="0">
            <a:solidFill>
              <a:schemeClr val="bg1"/>
            </a:solidFill>
          </a:endParaRPr>
        </a:p>
      </dsp:txBody>
      <dsp:txXfrm>
        <a:off x="1507738" y="707092"/>
        <a:ext cx="9007861" cy="1305401"/>
      </dsp:txXfrm>
    </dsp:sp>
    <dsp:sp modelId="{2B46F221-139F-4C10-B7CE-03BD9C7B5639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9CA265-B4E2-4F8D-ADC8-5D0E6E701E9C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7C718A-0E01-43A9-8D84-A0E24D491B04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bg1"/>
              </a:solidFill>
            </a:rPr>
            <a:t>Take a moment to allow some ideas to come to mind.</a:t>
          </a:r>
          <a:endParaRPr lang="en-US" sz="2800" kern="1200" dirty="0">
            <a:solidFill>
              <a:schemeClr val="bg1"/>
            </a:solidFill>
          </a:endParaRPr>
        </a:p>
      </dsp:txBody>
      <dsp:txXfrm>
        <a:off x="1507738" y="2338844"/>
        <a:ext cx="9007861" cy="1305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07/07/2026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keep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2228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keep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8947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keep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0823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keep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3482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Keep but shorter</a:t>
            </a:r>
          </a:p>
          <a:p>
            <a:pPr>
              <a:lnSpc>
                <a:spcPct val="100000"/>
              </a:lnSpc>
              <a:spcBef>
                <a:spcPts val="600"/>
              </a:spcBef>
              <a:defRPr/>
            </a:pPr>
            <a:r>
              <a:rPr lang="en-US" dirty="0"/>
              <a:t>Innovation can be defined as the </a:t>
            </a:r>
            <a:r>
              <a:rPr lang="en-US" b="1" dirty="0">
                <a:solidFill>
                  <a:schemeClr val="bg1"/>
                </a:solidFill>
                <a:highlight>
                  <a:srgbClr val="FFFF00"/>
                </a:highlight>
              </a:rPr>
              <a:t>practical implementation of ideas </a:t>
            </a:r>
            <a:r>
              <a:rPr lang="en-US" dirty="0"/>
              <a:t>that result in the introduction of new goods or services that benefit society.</a:t>
            </a:r>
          </a:p>
          <a:p>
            <a:pPr>
              <a:lnSpc>
                <a:spcPct val="100000"/>
              </a:lnSpc>
              <a:spcBef>
                <a:spcPts val="600"/>
              </a:spcBef>
              <a:defRPr/>
            </a:pPr>
            <a:r>
              <a:rPr lang="en-US" dirty="0"/>
              <a:t>Today’s Tech Companies / Tech Businesses are changing and reshaping the World and all areas of society.</a:t>
            </a:r>
          </a:p>
          <a:p>
            <a:pPr>
              <a:lnSpc>
                <a:spcPct val="100000"/>
              </a:lnSpc>
              <a:spcBef>
                <a:spcPts val="600"/>
              </a:spcBef>
              <a:buClr>
                <a:srgbClr val="FFFF00"/>
              </a:buClr>
              <a:defRPr/>
            </a:pP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Most of today’s Big Tech Companies (e.g. Microsoft, Apple, Google, Facebook) were created by students, just like you while at University.</a:t>
            </a:r>
          </a:p>
          <a:p>
            <a:pPr>
              <a:lnSpc>
                <a:spcPct val="100000"/>
              </a:lnSpc>
              <a:spcBef>
                <a:spcPts val="600"/>
              </a:spcBef>
              <a:buClr>
                <a:srgbClr val="FFFF00"/>
              </a:buClr>
              <a:defRPr/>
            </a:pP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Whether you create an SME, work for or support one in the future. Tech Start-ups have re-shaped the world and continue to build it.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6654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keep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4334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keep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3231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What ‘</a:t>
            </a:r>
            <a:r>
              <a:rPr lang="en-GB" sz="1200" b="1" dirty="0"/>
              <a:t>values</a:t>
            </a:r>
            <a:r>
              <a:rPr lang="en-GB" sz="1200" dirty="0"/>
              <a:t>’ would you want your </a:t>
            </a:r>
            <a:r>
              <a:rPr lang="en-GB" sz="1200" b="1" dirty="0"/>
              <a:t>Tech Company </a:t>
            </a:r>
            <a:r>
              <a:rPr lang="en-GB" sz="1200" dirty="0"/>
              <a:t>to have? and what word/image </a:t>
            </a:r>
            <a:r>
              <a:rPr lang="en-GB" dirty="0"/>
              <a:t>would express this?</a:t>
            </a:r>
          </a:p>
          <a:p>
            <a:endParaRPr lang="en-GB" dirty="0"/>
          </a:p>
          <a:p>
            <a:r>
              <a:rPr lang="en-GB" dirty="0"/>
              <a:t>keep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2993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keep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9137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keep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5896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12-17 combine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0319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12-17 combine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8418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12-17 combine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2165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12-17 combine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3952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12-17 combine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85094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keep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6515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keep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2478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02C39278-FCDC-1D73-0B72-B661EA0BBB7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D07219BC-3000-140B-BE17-CB908EA7AE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dirty="0"/>
              <a:t>Reduce to one clear comparison slide: sole trader, partnership, Ltd, LLP, CIC.</a:t>
            </a: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F24090EE-A7B6-9F75-B62E-55C42A0998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F7A3E8B-42C0-4D0D-AB1E-D5B0C957814E}" type="slidenum">
              <a:rPr lang="en-US" altLang="en-US" sz="1300"/>
              <a:pPr/>
              <a:t>18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E1B5F2AE-23A4-B61E-61B9-740D56975F3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48432671-23DB-BB57-E729-D74FD1E4A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800" b="1" dirty="0">
                <a:latin typeface="Arial" panose="020B0604020202020204" pitchFamily="34" charset="0"/>
              </a:rPr>
              <a:t>Franchises</a:t>
            </a:r>
            <a:r>
              <a:rPr lang="en-GB" altLang="en-US" sz="800" dirty="0">
                <a:latin typeface="Arial" panose="020B0604020202020204" pitchFamily="34" charset="0"/>
              </a:rPr>
              <a:t> e.g. McDonalds.</a:t>
            </a:r>
          </a:p>
          <a:p>
            <a:r>
              <a:rPr lang="en-GB" altLang="en-US" sz="800" dirty="0">
                <a:latin typeface="Arial" panose="020B0604020202020204" pitchFamily="34" charset="0"/>
              </a:rPr>
              <a:t>Difference between a Ltd and a CIC, they are very similar, except a CIC has an asset-lock and a dividend cap to limit the amount of profit shareholders can receive. For more info https://blog.super.global/why-were-a-cic-not-a-charity-or-ltd-company-939b9d087b8d.</a:t>
            </a:r>
          </a:p>
          <a:p>
            <a:endParaRPr lang="en-GB" altLang="en-US" sz="400" dirty="0">
              <a:latin typeface="Arial" panose="020B0604020202020204" pitchFamily="34" charset="0"/>
            </a:endParaRPr>
          </a:p>
          <a:p>
            <a:r>
              <a:rPr lang="en-GB" sz="1050" dirty="0"/>
              <a:t>Reduce to one clear comparison slide: sole trader, partnership, Ltd, LLP, CIC.</a:t>
            </a:r>
            <a:endParaRPr lang="en-GB" altLang="en-US" sz="400" dirty="0">
              <a:latin typeface="Arial" panose="020B0604020202020204" pitchFamily="34" charset="0"/>
            </a:endParaRPr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0D206F57-E035-76C8-EE62-366D6E3EC7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0A30AA9-5485-4686-A447-26E5E0C74815}" type="slidenum">
              <a:rPr lang="en-US" altLang="en-US" sz="1300"/>
              <a:pPr/>
              <a:t>19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44800EC9-F676-F3D8-1DDC-CB00C27BA79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8C241B0F-18E8-571F-961D-1A1636870F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800" b="1" dirty="0">
                <a:latin typeface="Arial" panose="020B0604020202020204" pitchFamily="34" charset="0"/>
              </a:rPr>
              <a:t>Franchises</a:t>
            </a:r>
            <a:r>
              <a:rPr lang="en-GB" altLang="en-US" sz="800" dirty="0">
                <a:latin typeface="Arial" panose="020B0604020202020204" pitchFamily="34" charset="0"/>
              </a:rPr>
              <a:t> e.g. McDonalds.</a:t>
            </a:r>
          </a:p>
          <a:p>
            <a:r>
              <a:rPr lang="en-GB" altLang="en-US" sz="800" dirty="0">
                <a:latin typeface="Arial" panose="020B0604020202020204" pitchFamily="34" charset="0"/>
              </a:rPr>
              <a:t>Difference between a Ltd and a CIC, they are very similar, except a CIC has an asset-lock and a dividend cap to limit the amount of profit shareholders can receive. For more info https://blog.super.global/why-were-a-cic-not-a-charity-or-ltd-company-939b9d087b8d.</a:t>
            </a:r>
          </a:p>
          <a:p>
            <a:endParaRPr lang="en-GB" altLang="en-US" sz="400" dirty="0">
              <a:latin typeface="Arial" panose="020B0604020202020204" pitchFamily="34" charset="0"/>
            </a:endParaRPr>
          </a:p>
          <a:p>
            <a:r>
              <a:rPr lang="en-GB" sz="1050" dirty="0"/>
              <a:t>Reduce to one clear comparison slide: sole trader, partnership, Ltd, LLP, CIC.</a:t>
            </a:r>
            <a:endParaRPr lang="en-GB" altLang="en-US" sz="400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599BE538-EA88-0DC7-721D-3CC56BC70A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0345F82-0ED2-4A19-B8FA-3B4C8F26BF1A}" type="slidenum">
              <a:rPr lang="en-US" altLang="en-US" sz="1300"/>
              <a:pPr/>
              <a:t>20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16669278-C2B7-9F09-27C0-6CA0C69F849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71FC6D25-0AC7-DF94-7758-EDD7224952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sz="1050" dirty="0"/>
              <a:t>Move most detail into notes/background.</a:t>
            </a:r>
            <a:endParaRPr lang="en-GB" altLang="en-US" sz="700" dirty="0">
              <a:latin typeface="Arial" panose="020B0604020202020204" pitchFamily="34" charset="0"/>
            </a:endParaRP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71375A40-9D25-520E-7681-2E01A1A682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7EB69C5-557C-40B6-AC63-1C03576E4F91}" type="slidenum">
              <a:rPr lang="en-US" altLang="en-US" sz="1300"/>
              <a:pPr/>
              <a:t>21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53AC3D-DD35-698F-28AE-A998159A15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AFE841A4-CEEF-EA59-0AF3-95855BC81B2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01DC2E90-3E19-B349-B264-C23611CB8B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800" b="1" dirty="0">
                <a:latin typeface="Arial" panose="020B0604020202020204" pitchFamily="34" charset="0"/>
              </a:rPr>
              <a:t>Franchises</a:t>
            </a:r>
            <a:r>
              <a:rPr lang="en-GB" altLang="en-US" sz="800" dirty="0">
                <a:latin typeface="Arial" panose="020B0604020202020204" pitchFamily="34" charset="0"/>
              </a:rPr>
              <a:t> e.g. McDonalds.</a:t>
            </a:r>
          </a:p>
          <a:p>
            <a:r>
              <a:rPr lang="en-GB" altLang="en-US" sz="800" dirty="0">
                <a:latin typeface="Arial" panose="020B0604020202020204" pitchFamily="34" charset="0"/>
              </a:rPr>
              <a:t>Difference between a Ltd and a CIC, they are very similar, except a CIC has an asset-lock and a dividend cap to limit the amount of profit shareholders can receive. For more info https://blog.super.global/why-were-a-cic-not-a-charity-or-ltd-company-939b9d087b8d.</a:t>
            </a:r>
          </a:p>
          <a:p>
            <a:endParaRPr lang="en-GB" altLang="en-US" sz="400" dirty="0">
              <a:latin typeface="Arial" panose="020B0604020202020204" pitchFamily="34" charset="0"/>
            </a:endParaRPr>
          </a:p>
          <a:p>
            <a:r>
              <a:rPr lang="en-GB" sz="1050" dirty="0"/>
              <a:t>Move most detail into notes/background.</a:t>
            </a:r>
            <a:endParaRPr lang="en-GB" altLang="en-US" sz="400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ECFA0971-BB83-5F2F-2566-26DB11FAA4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0345F82-0ED2-4A19-B8FA-3B4C8F26BF1A}" type="slidenum">
              <a:rPr lang="en-US" altLang="en-US" sz="1300"/>
              <a:pPr/>
              <a:t>22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13139784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keep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39235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3B49AD7A-F4D8-4CEC-3C0E-66DE0BDD5EE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175D999D-E0C5-16CC-99DC-3098D34B7D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il: https://tinyurl.com/y8u68fxo</a:t>
            </a:r>
          </a:p>
          <a:p>
            <a:endParaRPr lang="en-GB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keep</a:t>
            </a: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5E0F737A-D29B-458C-B458-E1A41659CE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41BCFC3-950E-4EE8-9016-64341A80B4D3}" type="slidenum">
              <a:rPr lang="en-US" altLang="en-US" sz="1300"/>
              <a:pPr/>
              <a:t>24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keep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11342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keep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40283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Keep</a:t>
            </a:r>
          </a:p>
          <a:p>
            <a:r>
              <a:rPr lang="en-GB" b="1" dirty="0"/>
              <a:t>Example</a:t>
            </a:r>
          </a:p>
          <a:p>
            <a:r>
              <a:rPr lang="en-GB" dirty="0"/>
              <a:t>For a student project management app, possible objectives could be:</a:t>
            </a:r>
          </a:p>
          <a:p>
            <a:pPr>
              <a:buFont typeface="+mj-lt"/>
              <a:buAutoNum type="arabicPeriod"/>
            </a:pPr>
            <a:r>
              <a:rPr lang="en-GB" dirty="0"/>
              <a:t>Develop a working prototype with key planning and tracking features. </a:t>
            </a:r>
          </a:p>
          <a:p>
            <a:pPr>
              <a:buFont typeface="+mj-lt"/>
              <a:buAutoNum type="arabicPeriod"/>
            </a:pPr>
            <a:r>
              <a:rPr lang="en-GB" dirty="0"/>
              <a:t>Test the app with students and collect feedback. </a:t>
            </a:r>
          </a:p>
          <a:p>
            <a:pPr>
              <a:buFont typeface="+mj-lt"/>
              <a:buAutoNum type="arabicPeriod"/>
            </a:pPr>
            <a:r>
              <a:rPr lang="en-GB" dirty="0"/>
              <a:t>Improve the design based on user feedback. </a:t>
            </a:r>
          </a:p>
          <a:p>
            <a:pPr>
              <a:buFont typeface="+mj-lt"/>
              <a:buAutoNum type="arabicPeriod"/>
            </a:pPr>
            <a:r>
              <a:rPr lang="en-GB" dirty="0"/>
              <a:t>Identify possible funding or start-up support. </a:t>
            </a:r>
          </a:p>
          <a:p>
            <a:pPr>
              <a:buFont typeface="+mj-lt"/>
              <a:buAutoNum type="arabicPeriod"/>
            </a:pPr>
            <a:r>
              <a:rPr lang="en-GB" dirty="0"/>
              <a:t>Create a simple marketing plan for potential users.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9165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GB" sz="1200" b="1" dirty="0"/>
              <a:t>Employees</a:t>
            </a:r>
            <a:r>
              <a:rPr lang="en-GB" sz="1200" dirty="0"/>
              <a:t>: have an objective for e.g. Good Work/Life Balance, High levels of job satisfaction, Good pay.</a:t>
            </a:r>
          </a:p>
          <a:p>
            <a:pPr>
              <a:defRPr/>
            </a:pPr>
            <a:r>
              <a:rPr lang="en-GB" sz="1200" dirty="0"/>
              <a:t>Customers: Quality product, Good customer service.</a:t>
            </a:r>
          </a:p>
          <a:p>
            <a:pPr>
              <a:defRPr/>
            </a:pP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keep</a:t>
            </a:r>
          </a:p>
          <a:p>
            <a:pPr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94975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keep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1271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keep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98233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keep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51409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12E315-871D-2F1D-5DE9-00FE9F723E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C03853AE-1974-F961-F19E-51A65CEA063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A4CE78B0-4B99-DF9F-4D0D-A79B0F6439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* DSIT reports directly to the Prime Minister and Cabinet.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* The </a:t>
            </a:r>
            <a:r>
              <a:rPr lang="en-US" dirty="0"/>
              <a:t>Secretary of State for Science, Innovation and Technology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holds ministerial responsibility, overseeing the department's strategic goals</a:t>
            </a:r>
          </a:p>
          <a:p>
            <a:r>
              <a:rPr lang="en-US" dirty="0"/>
              <a:t>* As of March 2026, the current UK Secretary of State for Science, Innovation and Technology is the Rt Hon ‘Liz Kendall’ MP.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She took office on September 5, 2025, and leads the department, which includes responsibility for UKRI.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rgbClr val="FFFF00"/>
                </a:solidFill>
              </a:rPr>
              <a:t>DSIT: </a:t>
            </a:r>
            <a:r>
              <a:rPr lang="en-GB" sz="1200" dirty="0">
                <a:solidFill>
                  <a:srgbClr val="FFFF00"/>
                </a:solidFill>
              </a:rPr>
              <a:t>The</a:t>
            </a:r>
            <a:r>
              <a:rPr lang="en-GB" sz="1200" dirty="0"/>
              <a:t> </a:t>
            </a:r>
            <a:r>
              <a:rPr lang="en-GB" sz="1200" b="1" dirty="0">
                <a:solidFill>
                  <a:srgbClr val="FFFF00"/>
                </a:solidFill>
              </a:rPr>
              <a:t>Department for Science, Innovation and Technology - funds </a:t>
            </a:r>
            <a:r>
              <a:rPr lang="en-GB" sz="1200" dirty="0">
                <a:solidFill>
                  <a:srgbClr val="FFFF00"/>
                </a:solidFill>
              </a:rPr>
              <a:t>\/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rgbClr val="FFFF00"/>
                </a:solidFill>
              </a:rPr>
              <a:t>Research and Innovation (UKRI) – which funds the</a:t>
            </a:r>
            <a:r>
              <a:rPr lang="en-GB" sz="1200" dirty="0">
                <a:solidFill>
                  <a:srgbClr val="FFFF00"/>
                </a:solidFill>
              </a:rPr>
              <a:t>\/</a:t>
            </a:r>
            <a:endParaRPr lang="en-GB" sz="1200" b="1" dirty="0">
              <a:solidFill>
                <a:srgbClr val="FFFF0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rgbClr val="FFFF00"/>
                </a:solidFill>
              </a:rPr>
              <a:t>Innovate UK – which funds </a:t>
            </a:r>
            <a:r>
              <a:rPr lang="en-GB" sz="1200" dirty="0">
                <a:solidFill>
                  <a:srgbClr val="FFFF00"/>
                </a:solidFill>
              </a:rPr>
              <a:t>\/</a:t>
            </a:r>
            <a:endParaRPr lang="en-GB" sz="1200" b="1" dirty="0">
              <a:solidFill>
                <a:srgbClr val="FFFF0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rgbClr val="FFFF00"/>
                </a:solidFill>
              </a:rPr>
              <a:t>Other </a:t>
            </a:r>
            <a:r>
              <a:rPr lang="en-GB" sz="1200" dirty="0"/>
              <a:t>specialist national programmes such as Creative Wales.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200" dirty="0">
              <a:latin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Creative Wales</a:t>
            </a:r>
            <a:br>
              <a:rPr lang="en-GB" dirty="0"/>
            </a:br>
            <a:r>
              <a:rPr lang="en-GB" dirty="0"/>
              <a:t>Welsh Government support for creative and digital industries, including games and media.</a:t>
            </a:r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7947D576-C86B-C228-4F10-F57010CD32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fld id="{BA37760C-64BC-4F94-BB70-8CC191B3BCDA}" type="slidenum">
              <a:rPr lang="en-GB" altLang="en-US">
                <a:latin typeface="Arial" panose="020B0604020202020204" pitchFamily="34" charset="0"/>
              </a:rPr>
              <a:pPr/>
              <a:t>33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24477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22D1937A-14CF-ED6A-56C0-EA1CA70A80C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F9F6BEE9-2A65-9505-60CF-C54D7373A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Ref: https://www.gov.uk/government/news/innovative-ideas-to-change-the-world-new-business-funding</a:t>
            </a:r>
          </a:p>
          <a:p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b="1" dirty="0"/>
              <a:t>Innovate UK</a:t>
            </a:r>
            <a:r>
              <a:rPr lang="en-GB" dirty="0"/>
              <a:t> supports businesses that are developing new products, services and technologies.</a:t>
            </a:r>
          </a:p>
          <a:p>
            <a:r>
              <a:rPr lang="en-GB" dirty="0"/>
              <a:t>It can be relevant for tech start-ups because it provides: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innovation grants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business support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funding competitions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 for research and development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opportunities for collaboration with universities or industry partners </a:t>
            </a:r>
          </a:p>
          <a:p>
            <a:r>
              <a:rPr lang="en-GB" dirty="0"/>
              <a:t>Tech start-ups can search for current funding calls linked to areas such as: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software and digital innovation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artificial intelligence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data systems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sensors and smart technologies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creative and immersive technologies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sustainability and clean technology </a:t>
            </a:r>
          </a:p>
          <a:p>
            <a:r>
              <a:rPr lang="en-GB" b="1" dirty="0"/>
              <a:t>For your assignment:</a:t>
            </a:r>
            <a:br>
              <a:rPr lang="en-GB" dirty="0"/>
            </a:br>
            <a:r>
              <a:rPr lang="en-GB" dirty="0"/>
              <a:t>Identify whether Innovate UK could be a suitable funding route for your project and explain why.</a:t>
            </a:r>
          </a:p>
          <a:p>
            <a:r>
              <a:rPr lang="en-GB" b="1" dirty="0"/>
              <a:t>Tip:</a:t>
            </a:r>
            <a:br>
              <a:rPr lang="en-GB" dirty="0"/>
            </a:br>
            <a:r>
              <a:rPr lang="en-GB" dirty="0"/>
              <a:t>Always check the current Innovate UK funding opportunities before naming a specific grant.</a:t>
            </a:r>
          </a:p>
          <a:p>
            <a:r>
              <a:rPr lang="en-GB" b="1" dirty="0"/>
              <a:t>Visual version</a:t>
            </a:r>
          </a:p>
          <a:p>
            <a:r>
              <a:rPr lang="en-GB" dirty="0"/>
              <a:t>You could show it as four boxes:</a:t>
            </a:r>
          </a:p>
          <a:p>
            <a:r>
              <a:rPr lang="en-GB" b="1" dirty="0"/>
              <a:t>Innovate UK</a:t>
            </a:r>
            <a:br>
              <a:rPr lang="en-GB" dirty="0"/>
            </a:br>
            <a:r>
              <a:rPr lang="en-GB" dirty="0"/>
              <a:t>↓</a:t>
            </a:r>
            <a:br>
              <a:rPr lang="en-GB" dirty="0"/>
            </a:br>
            <a:r>
              <a:rPr lang="en-GB" b="1" dirty="0"/>
              <a:t>Grants</a:t>
            </a:r>
            <a:r>
              <a:rPr lang="en-GB" dirty="0"/>
              <a:t> | </a:t>
            </a:r>
            <a:r>
              <a:rPr lang="en-GB" b="1" dirty="0"/>
              <a:t>R&amp;D Support</a:t>
            </a:r>
            <a:r>
              <a:rPr lang="en-GB" dirty="0"/>
              <a:t> | </a:t>
            </a:r>
            <a:r>
              <a:rPr lang="en-GB" b="1" dirty="0"/>
              <a:t>Business Innovation</a:t>
            </a:r>
            <a:r>
              <a:rPr lang="en-GB" dirty="0"/>
              <a:t> | </a:t>
            </a:r>
            <a:r>
              <a:rPr lang="en-GB" b="1" dirty="0"/>
              <a:t>Collaboration</a:t>
            </a:r>
            <a:endParaRPr lang="en-GB" dirty="0"/>
          </a:p>
          <a:p>
            <a:r>
              <a:rPr lang="en-GB" dirty="0"/>
              <a:t>Then at the bottom:</a:t>
            </a:r>
          </a:p>
          <a:p>
            <a:r>
              <a:rPr lang="en-GB" b="1" dirty="0"/>
              <a:t>Is there a funding call that fits your project idea?</a:t>
            </a:r>
            <a:endParaRPr lang="en-GB" dirty="0"/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B79B24CC-4154-ABBF-856F-BBA13080E8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fld id="{BA37760C-64BC-4F94-BB70-8CC191B3BCDA}" type="slidenum">
              <a:rPr lang="en-GB" altLang="en-US">
                <a:latin typeface="Arial" panose="020B0604020202020204" pitchFamily="34" charset="0"/>
              </a:rPr>
              <a:pPr/>
              <a:t>34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Creative Wales – Games Development Fund</a:t>
            </a:r>
            <a:r>
              <a:rPr lang="en-GB" dirty="0"/>
              <a:t> for new Game development ideas with a focus on commercialisation. </a:t>
            </a:r>
          </a:p>
          <a:p>
            <a:r>
              <a:rPr lang="en-GB" dirty="0"/>
              <a:t>The funding programme is a Game development‑focused grant for Wales‑based businesses creating video or immersive games.</a:t>
            </a:r>
          </a:p>
          <a:p>
            <a:r>
              <a:rPr lang="en-GB" b="1" dirty="0"/>
              <a:t>Funding available: £10,000 – £50,000</a:t>
            </a:r>
            <a:r>
              <a:rPr lang="en-GB" dirty="0"/>
              <a:t> for developing new games.</a:t>
            </a:r>
          </a:p>
          <a:p>
            <a:r>
              <a:rPr lang="en-GB" b="1" dirty="0"/>
              <a:t>What it supports:</a:t>
            </a:r>
            <a:endParaRPr lang="en-GB" dirty="0"/>
          </a:p>
          <a:p>
            <a:pPr lvl="1"/>
            <a:r>
              <a:rPr lang="en-GB" dirty="0"/>
              <a:t>Creation of new concepts for video/immersive games</a:t>
            </a:r>
          </a:p>
          <a:p>
            <a:pPr lvl="1"/>
            <a:r>
              <a:rPr lang="en-GB" dirty="0"/>
              <a:t>Development of a functional prototype or MVP</a:t>
            </a:r>
          </a:p>
          <a:p>
            <a:pPr lvl="1"/>
            <a:r>
              <a:rPr lang="en-GB" dirty="0"/>
              <a:t>Business planning, cash‑flow forecasting, and pitch materials</a:t>
            </a:r>
          </a:p>
          <a:p>
            <a:r>
              <a:rPr lang="en-GB" b="1" dirty="0"/>
              <a:t>Who can apply: </a:t>
            </a:r>
            <a:r>
              <a:rPr lang="en-GB" dirty="0"/>
              <a:t>New or existing</a:t>
            </a:r>
            <a:r>
              <a:rPr lang="en-GB" b="1" dirty="0"/>
              <a:t> </a:t>
            </a:r>
            <a:r>
              <a:rPr lang="en-GB" dirty="0"/>
              <a:t>Wales‑based business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99672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can use the </a:t>
            </a:r>
            <a:r>
              <a:rPr lang="en-GB" b="1" dirty="0"/>
              <a:t>Find a Government Grant</a:t>
            </a:r>
            <a:r>
              <a:rPr lang="en-GB" dirty="0"/>
              <a:t> website to search for current UK funding opportunities.</a:t>
            </a:r>
          </a:p>
          <a:p>
            <a:r>
              <a:rPr lang="en-GB" dirty="0"/>
              <a:t>It allows you to search and filter grants by: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sector or topic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organisation type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location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funding value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deadline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eligibility criteria </a:t>
            </a:r>
          </a:p>
          <a:p>
            <a:r>
              <a:rPr lang="en-GB" dirty="0"/>
              <a:t>This is useful for finding grants linked to: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technology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innovation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digital products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artificial intelligence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sustainability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creative industries </a:t>
            </a:r>
          </a:p>
          <a:p>
            <a:r>
              <a:rPr lang="en-GB" b="1" dirty="0"/>
              <a:t>For your assignment:</a:t>
            </a:r>
            <a:br>
              <a:rPr lang="en-GB" dirty="0"/>
            </a:br>
            <a:r>
              <a:rPr lang="en-GB" dirty="0"/>
              <a:t>Search for one possible grant that could support your tech start-up idea and explain why it might be suitable.</a:t>
            </a:r>
          </a:p>
          <a:p>
            <a:r>
              <a:rPr lang="en-GB" b="1" dirty="0"/>
              <a:t>Tip:</a:t>
            </a:r>
            <a:br>
              <a:rPr lang="en-GB" dirty="0"/>
            </a:br>
            <a:r>
              <a:rPr lang="en-GB" dirty="0"/>
              <a:t>Do not rely on old funding examples. Always check what is currently open.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47182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Business Wales</a:t>
            </a:r>
            <a:r>
              <a:rPr lang="en-GB" dirty="0"/>
              <a:t> provides free support for people starting or growing a business in Wales.</a:t>
            </a:r>
          </a:p>
          <a:p>
            <a:r>
              <a:rPr lang="en-GB" dirty="0"/>
              <a:t>It can help with: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business start-up advice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writing a business plan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finding finance and grants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marketing and customer research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legal and tax guidance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mentoring and training </a:t>
            </a:r>
          </a:p>
          <a:p>
            <a:r>
              <a:rPr lang="en-GB" b="1" dirty="0"/>
              <a:t>For your assignment:</a:t>
            </a:r>
            <a:br>
              <a:rPr lang="en-GB" dirty="0"/>
            </a:br>
            <a:r>
              <a:rPr lang="en-GB" dirty="0"/>
              <a:t>Explain how Business Wales could support your tech start-up, especially if your project is based in Wales.</a:t>
            </a:r>
          </a:p>
          <a:p>
            <a:r>
              <a:rPr lang="en-GB" b="1" dirty="0"/>
              <a:t>Example:</a:t>
            </a:r>
            <a:br>
              <a:rPr lang="en-GB" dirty="0"/>
            </a:br>
            <a:r>
              <a:rPr lang="en-GB" dirty="0"/>
              <a:t>Business Wales could help a student start-up develop a business plan, identify funding options and understand the steps needed to register and launch the business.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50887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DEFEF3-308A-9885-0875-AAC7C2E2DE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993698-8F5C-BCCF-1033-830B255385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A7D1D7-0289-843E-E026-D57290BF2A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2EF184-27A5-BF65-1FDD-24CF0C94B8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892583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991626-4CB1-9897-BF16-64F28F9E8B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E4FC51-A6B4-BCB3-041F-E448E2FD37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B12C0B-9B93-B1E7-F9BD-48C52625AC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800" dirty="0"/>
              <a:t>Bg. </a:t>
            </a:r>
            <a:r>
              <a:rPr lang="en-GB" altLang="en-US" u="sng" dirty="0"/>
              <a:t>PEST Extended / Updated</a:t>
            </a:r>
            <a:endParaRPr lang="en-GB" dirty="0"/>
          </a:p>
          <a:p>
            <a:pPr eaLnBrk="1" hangingPunct="1"/>
            <a:r>
              <a:rPr lang="en-GB" altLang="en-US" dirty="0"/>
              <a:t>Some analysts have added </a:t>
            </a:r>
            <a:r>
              <a:rPr lang="en-GB" altLang="en-US" b="1" dirty="0"/>
              <a:t>Legal</a:t>
            </a:r>
            <a:r>
              <a:rPr lang="en-GB" altLang="en-US" dirty="0"/>
              <a:t> and rearranged the acronym to </a:t>
            </a:r>
            <a:r>
              <a:rPr lang="en-GB" altLang="en-US" b="1" dirty="0"/>
              <a:t>SLEPT.</a:t>
            </a:r>
            <a:endParaRPr lang="en-GB" altLang="en-US" baseline="30000" dirty="0"/>
          </a:p>
          <a:p>
            <a:pPr eaLnBrk="1" hangingPunct="1"/>
            <a:r>
              <a:rPr lang="en-GB" altLang="en-US" dirty="0"/>
              <a:t>The PEST model has been extended to include </a:t>
            </a:r>
            <a:r>
              <a:rPr lang="en-GB" altLang="en-US" b="1" u="sng" dirty="0"/>
              <a:t>Environmental &amp; Ethical</a:t>
            </a:r>
            <a:r>
              <a:rPr lang="en-GB" altLang="en-US" b="1" dirty="0"/>
              <a:t> </a:t>
            </a:r>
            <a:r>
              <a:rPr lang="en-GB" altLang="en-US" dirty="0"/>
              <a:t>considerations, and has expanded PEST and SLEPT to </a:t>
            </a:r>
            <a:r>
              <a:rPr lang="en-GB" altLang="en-US" b="1" dirty="0"/>
              <a:t>PESTLE / PEEEST / STEEPLED</a:t>
            </a:r>
            <a:r>
              <a:rPr lang="en-GB" altLang="en-US" dirty="0"/>
              <a:t> which is more popular in the UK.</a:t>
            </a:r>
            <a:endParaRPr lang="en-GB" altLang="en-US" baseline="30000" dirty="0"/>
          </a:p>
          <a:p>
            <a:pPr eaLnBrk="1" hangingPunct="1"/>
            <a:r>
              <a:rPr lang="en-GB" altLang="en-US" b="1" dirty="0"/>
              <a:t>The simple acronym ‘PEST’ is still widely used with </a:t>
            </a:r>
            <a:r>
              <a:rPr lang="en-GB" altLang="en-US" b="1" u="sng" dirty="0"/>
              <a:t>Legal, Ethical &amp; Environmental</a:t>
            </a:r>
            <a:r>
              <a:rPr lang="en-GB" altLang="en-US" b="1" dirty="0"/>
              <a:t> factors included under the Political category.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5859E9-5A3F-5DA4-6CD7-4DC796AA71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0651852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739BDF-D303-75AC-8A6F-63D2C7AC23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BC4ACC-E12D-ED2E-B412-253DB9F762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1029AE-33BF-79F1-7BC8-1500083412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Complicated charts and diagrams are not required </a:t>
            </a:r>
            <a:r>
              <a:rPr lang="en-GB" dirty="0"/>
              <a:t>but can be created and included if you feel it necessary.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8F2F4C-E3A0-344E-24E0-6CB1BC7FBD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382023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D940F1-EC7C-D32F-B5F8-9842B4A8D0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CCCA75-22B9-E1E6-B7BC-B8C3C7AA51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364E29-7778-3545-E376-ACED598F42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22A0B3-E0CC-30D4-7528-78961B21B7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8695015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8F7800-49C0-5D7D-64CD-15DD95F997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668064-62A5-939E-2AC8-2056F7745D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D2B7A9-18C6-1697-58BD-19D846A4F9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809280-DEDE-AF8B-2956-C8B3B7DC61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13957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policyoptions.irpp.org/magazines/november-2018/policy-innovation-entrepreneurship/" TargetMode="External"/><Relationship Id="rId3" Type="http://schemas.openxmlformats.org/officeDocument/2006/relationships/image" Target="../media/image1.jpeg"/><Relationship Id="rId7" Type="http://schemas.openxmlformats.org/officeDocument/2006/relationships/image" Target="../media/image3.jpeg"/><Relationship Id="rId12" Type="http://schemas.openxmlformats.org/officeDocument/2006/relationships/hyperlink" Target="https://creativecommons.org/licenses/by-nd/3.0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technofaq.org/posts/2020/09/the-fashion-of-the-future-what-will-tech-bring-next/" TargetMode="External"/><Relationship Id="rId11" Type="http://schemas.openxmlformats.org/officeDocument/2006/relationships/hyperlink" Target="https://creativecommons.org/licenses/by-nc-sa/3.0/" TargetMode="External"/><Relationship Id="rId5" Type="http://schemas.openxmlformats.org/officeDocument/2006/relationships/image" Target="../media/image2.jpg"/><Relationship Id="rId10" Type="http://schemas.openxmlformats.org/officeDocument/2006/relationships/hyperlink" Target="https://policyoptions.irpp.org/magazines/january-2017/shifting-the-innovation-conversation-to-prosperity/" TargetMode="External"/><Relationship Id="rId4" Type="http://schemas.openxmlformats.org/officeDocument/2006/relationships/hyperlink" Target="https://policyoptions.irpp.org/magazines/innovation-nation/the-innovation-riddle/" TargetMode="External"/><Relationship Id="rId9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15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15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hyperlink" Target="https://namelix.com/" TargetMode="External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eta.companieshouse.gov.uk/company-name-availability" TargetMode="External"/><Relationship Id="rId5" Type="http://schemas.openxmlformats.org/officeDocument/2006/relationships/hyperlink" Target="https://www.shopify.com/tools/business-name-generator?term=create%20a%20company%20name&amp;adid=565806785926&amp;campaignid=15439902629&amp;gclid=CjwKCAiA3pugBhAwEiwAWFzwdZZVK0YOaru7HAbNKjOeYSx3JFDbXnqGvNr_kfXU_zJZ4yCLChPOURoC0WEQAvD_BwE&amp;cmadid=516586848;cmadvertiserid=10730501;cmcampaignid=26990768;cmplacementid=324286430;cmcreativeid=163722649;cmsiteid=5500011" TargetMode="External"/><Relationship Id="rId4" Type="http://schemas.openxmlformats.org/officeDocument/2006/relationships/hyperlink" Target="https://namefatso.com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ogos-world.net/tech-logos-the-most-famous-technology-company-logos-and-names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interest.com/pin/489133209538355072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hyperlink" Target="https://www.deviantart.com/borrarcher/art/WP-Logos-of-Australia-63556387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m/search?q=free+logo+creator" TargetMode="External"/><Relationship Id="rId3" Type="http://schemas.openxmlformats.org/officeDocument/2006/relationships/hyperlink" Target="https://logo.com/" TargetMode="External"/><Relationship Id="rId7" Type="http://schemas.openxmlformats.org/officeDocument/2006/relationships/hyperlink" Target="https://www.namecheap.com/logo-maker/" TargetMode="External"/><Relationship Id="rId12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andcrowd.com/" TargetMode="External"/><Relationship Id="rId11" Type="http://schemas.openxmlformats.org/officeDocument/2006/relationships/hyperlink" Target="https://www.pinta-project.com/" TargetMode="External"/><Relationship Id="rId5" Type="http://schemas.openxmlformats.org/officeDocument/2006/relationships/hyperlink" Target="https://www.wix.com/logo/maker" TargetMode="External"/><Relationship Id="rId10" Type="http://schemas.openxmlformats.org/officeDocument/2006/relationships/hyperlink" Target="https://krita.org/en/" TargetMode="External"/><Relationship Id="rId4" Type="http://schemas.openxmlformats.org/officeDocument/2006/relationships/hyperlink" Target="https://looka.com/" TargetMode="External"/><Relationship Id="rId9" Type="http://schemas.openxmlformats.org/officeDocument/2006/relationships/hyperlink" Target="https://www.gimp.org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sv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organisations/department-for-science-innovation-and-technology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kri.org/what-we-offer/browse-our-areas-of-investment-and-support/?category=innovate-uk" TargetMode="External"/><Relationship Id="rId5" Type="http://schemas.openxmlformats.org/officeDocument/2006/relationships/hyperlink" Target="https://www.ukri.org/councils/innovate-uk/" TargetMode="External"/><Relationship Id="rId4" Type="http://schemas.openxmlformats.org/officeDocument/2006/relationships/hyperlink" Target="https://www.gov.uk/government/news/innovative-ideas-to-change-the-world-new-business-funding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sv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ind-government-grants.service.gov.uk/grants?searchTerm=technology&amp;fields.grantApplicantType.en-US=1&amp;fields.grantApplicantType.en-US=3&amp;from-day=&amp;from-month=&amp;from-year=&amp;to-day=&amp;to-month=&amp;to-year=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wales.gov.wales/" TargetMode="Externa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hyperlink" Target="https://businesswales.gov.wales/businessfinance/types-finance-and-how-apply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hyperlink" Target="https://businesswales.gov.wales/businessfinance/types-finance-and-how-apply?utm_source=google&amp;utm_medium=ppc&amp;utm_campaign=business_wales_may&amp;utm_content=startup-advice&amp;gclid=Cj0KCQiAtvPjBRDPARIsAJfZz0quan5xf0Tq70FnoCtU5W5y6qKqDNV7tgJaPo3F54hz0Bee637Sr1MaAjD4EALw_wcB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png"/><Relationship Id="rId4" Type="http://schemas.openxmlformats.org/officeDocument/2006/relationships/hyperlink" Target="https://businesswales.gov.wales/" TargetMode="Externa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g"/><Relationship Id="rId3" Type="http://schemas.openxmlformats.org/officeDocument/2006/relationships/hyperlink" Target="https://www.kickstarter.com/" TargetMode="External"/><Relationship Id="rId7" Type="http://schemas.openxmlformats.org/officeDocument/2006/relationships/hyperlink" Target="https://www.fundingcircle.com/uk/?utm_source=google&amp;utm_medium=cpc&amp;utm_campaign=Brand_Pure_Exact&amp;utm_term=funding_circle&amp;utm_content=548466072928&amp;gclid=CjwKCAiA3pugBhAwEiwAWFzwdcmVA_or1sV8-7ZDEevbBNTQZEqd7s0Yy3cS5pmOsxuybZXe8S4z7hoCewUQAvD_BwE" TargetMode="External"/><Relationship Id="rId2" Type="http://schemas.openxmlformats.org/officeDocument/2006/relationships/hyperlink" Target="https://www.seedrs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ndingclub.com/" TargetMode="External"/><Relationship Id="rId5" Type="http://schemas.openxmlformats.org/officeDocument/2006/relationships/hyperlink" Target="https://www.crowdcube.com/" TargetMode="External"/><Relationship Id="rId4" Type="http://schemas.openxmlformats.org/officeDocument/2006/relationships/hyperlink" Target="https://www.crowd2fund.com/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hyperlink" Target="https://developmentbank.wal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13" Type="http://schemas.openxmlformats.org/officeDocument/2006/relationships/image" Target="../media/image52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1.sv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sv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0" Type="http://schemas.openxmlformats.org/officeDocument/2006/relationships/image" Target="../media/image49.svg"/><Relationship Id="rId4" Type="http://schemas.openxmlformats.org/officeDocument/2006/relationships/image" Target="../media/image43.svg"/><Relationship Id="rId9" Type="http://schemas.openxmlformats.org/officeDocument/2006/relationships/image" Target="../media/image48.png"/><Relationship Id="rId14" Type="http://schemas.openxmlformats.org/officeDocument/2006/relationships/image" Target="../media/image53.sv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mailto:dylan.williams-evans@uwtsd.ac.uk" TargetMode="External"/><Relationship Id="rId2" Type="http://schemas.openxmlformats.org/officeDocument/2006/relationships/hyperlink" Target="https://inspire.uwtsd.ac.uk/future-fund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allpapercave.com/pointing-finger-wallpapers" TargetMode="External"/><Relationship Id="rId4" Type="http://schemas.openxmlformats.org/officeDocument/2006/relationships/image" Target="../media/image54.jpe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sv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8.svg"/><Relationship Id="rId4" Type="http://schemas.openxmlformats.org/officeDocument/2006/relationships/image" Target="../media/image57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sv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svg"/><Relationship Id="rId5" Type="http://schemas.openxmlformats.org/officeDocument/2006/relationships/image" Target="../media/image61.png"/><Relationship Id="rId4" Type="http://schemas.openxmlformats.org/officeDocument/2006/relationships/image" Target="../media/image60.sv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sv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9" name="Rectangle 148">
            <a:extLst>
              <a:ext uri="{FF2B5EF4-FFF2-40B4-BE49-F238E27FC236}">
                <a16:creationId xmlns:a16="http://schemas.microsoft.com/office/drawing/2014/main" id="{7C3DB6CE-B855-4AD2-8FB5-3C271542C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picture containing text&#10;&#10;Description automatically generated">
            <a:extLst>
              <a:ext uri="{FF2B5EF4-FFF2-40B4-BE49-F238E27FC236}">
                <a16:creationId xmlns:a16="http://schemas.microsoft.com/office/drawing/2014/main" id="{54F12BAA-5831-EFD4-E522-F475376EAB9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9387" r="18391" b="1"/>
          <a:stretch/>
        </p:blipFill>
        <p:spPr>
          <a:xfrm>
            <a:off x="-24" y="-3"/>
            <a:ext cx="12192000" cy="6858000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712AF31E-53D6-43AD-BAD1-1D9DAAF3779D}"/>
              </a:ext>
            </a:extLst>
          </p:cNvPr>
          <p:cNvSpPr txBox="1">
            <a:spLocks/>
          </p:cNvSpPr>
          <p:nvPr/>
        </p:nvSpPr>
        <p:spPr>
          <a:xfrm>
            <a:off x="546206" y="1466622"/>
            <a:ext cx="6000591" cy="23557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Changemakers: </a:t>
            </a:r>
          </a:p>
          <a:p>
            <a:pPr algn="l">
              <a:spcAft>
                <a:spcPts val="600"/>
              </a:spcAft>
            </a:pPr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Creativity &amp; Value Creation</a:t>
            </a: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166A44D0-5EDE-8A5D-4DE1-B838A569A57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1" b="2543"/>
          <a:stretch/>
        </p:blipFill>
        <p:spPr>
          <a:xfrm>
            <a:off x="5710839" y="10"/>
            <a:ext cx="6481158" cy="4216177"/>
          </a:xfrm>
          <a:custGeom>
            <a:avLst/>
            <a:gdLst/>
            <a:ahLst/>
            <a:cxnLst/>
            <a:rect l="l" t="t" r="r" b="b"/>
            <a:pathLst>
              <a:path w="6481158" h="4216187">
                <a:moveTo>
                  <a:pt x="159680" y="0"/>
                </a:moveTo>
                <a:lnTo>
                  <a:pt x="6481158" y="0"/>
                </a:lnTo>
                <a:lnTo>
                  <a:pt x="6481158" y="4216187"/>
                </a:lnTo>
                <a:lnTo>
                  <a:pt x="629980" y="4216187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</p:pic>
      <p:pic>
        <p:nvPicPr>
          <p:cNvPr id="16" name="Picture 15" descr="A picture containing night sky&#10;&#10;Description automatically generated">
            <a:extLst>
              <a:ext uri="{FF2B5EF4-FFF2-40B4-BE49-F238E27FC236}">
                <a16:creationId xmlns:a16="http://schemas.microsoft.com/office/drawing/2014/main" id="{D9F7C889-B3DA-17F7-164E-414131BD467B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7292" r="36056" b="1"/>
          <a:stretch/>
        </p:blipFill>
        <p:spPr>
          <a:xfrm>
            <a:off x="5078138" y="4323898"/>
            <a:ext cx="4101827" cy="2534102"/>
          </a:xfrm>
          <a:custGeom>
            <a:avLst/>
            <a:gdLst/>
            <a:ahLst/>
            <a:cxnLst/>
            <a:rect l="l" t="t" r="r" b="b"/>
            <a:pathLst>
              <a:path w="4101827" h="2534102">
                <a:moveTo>
                  <a:pt x="1237396" y="0"/>
                </a:moveTo>
                <a:lnTo>
                  <a:pt x="4101827" y="0"/>
                </a:lnTo>
                <a:lnTo>
                  <a:pt x="4101827" y="2534102"/>
                </a:lnTo>
                <a:lnTo>
                  <a:pt x="0" y="2534102"/>
                </a:lnTo>
                <a:lnTo>
                  <a:pt x="21866" y="2503631"/>
                </a:lnTo>
                <a:cubicBezTo>
                  <a:pt x="198424" y="2253521"/>
                  <a:pt x="293791" y="2086461"/>
                  <a:pt x="295356" y="2078512"/>
                </a:cubicBezTo>
                <a:cubicBezTo>
                  <a:pt x="324070" y="1929470"/>
                  <a:pt x="404358" y="1848602"/>
                  <a:pt x="476494" y="1754977"/>
                </a:cubicBezTo>
                <a:cubicBezTo>
                  <a:pt x="539304" y="1672931"/>
                  <a:pt x="606320" y="1585980"/>
                  <a:pt x="629662" y="1466193"/>
                </a:cubicBezTo>
                <a:cubicBezTo>
                  <a:pt x="660486" y="1307325"/>
                  <a:pt x="563420" y="1455147"/>
                  <a:pt x="542839" y="1401940"/>
                </a:cubicBezTo>
                <a:cubicBezTo>
                  <a:pt x="578841" y="1314777"/>
                  <a:pt x="636193" y="1228627"/>
                  <a:pt x="649254" y="1136180"/>
                </a:cubicBezTo>
                <a:cubicBezTo>
                  <a:pt x="695846" y="801928"/>
                  <a:pt x="810580" y="538800"/>
                  <a:pt x="987553" y="313308"/>
                </a:cubicBezTo>
                <a:cubicBezTo>
                  <a:pt x="1038303" y="248170"/>
                  <a:pt x="1069946" y="145770"/>
                  <a:pt x="1141096" y="112922"/>
                </a:cubicBezTo>
                <a:cubicBezTo>
                  <a:pt x="1175680" y="97203"/>
                  <a:pt x="1199891" y="73126"/>
                  <a:pt x="1217455" y="43683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58968-7626-41FE-A7FF-09DF80DF54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9846" y="3375893"/>
            <a:ext cx="4797354" cy="1108350"/>
          </a:xfrm>
          <a:solidFill>
            <a:schemeClr val="accent1">
              <a:alpha val="77000"/>
            </a:schemeClr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92500"/>
          </a:bodyPr>
          <a:lstStyle/>
          <a:p>
            <a:pPr algn="l"/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Assignment 2: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Task 2: Enterprise &amp; Innovation</a:t>
            </a:r>
          </a:p>
        </p:txBody>
      </p:sp>
      <p:pic>
        <p:nvPicPr>
          <p:cNvPr id="12" name="Picture 11" descr="A picture containing person&#10;&#10;Description automatically generated">
            <a:extLst>
              <a:ext uri="{FF2B5EF4-FFF2-40B4-BE49-F238E27FC236}">
                <a16:creationId xmlns:a16="http://schemas.microsoft.com/office/drawing/2014/main" id="{B7E2508A-DA47-DFF3-0AFE-C48074BD8840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19760" r="40403" b="2"/>
          <a:stretch/>
        </p:blipFill>
        <p:spPr>
          <a:xfrm>
            <a:off x="9307676" y="4323902"/>
            <a:ext cx="2884327" cy="25341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BA6394F-D923-8D52-04F3-F597E1366952}"/>
              </a:ext>
            </a:extLst>
          </p:cNvPr>
          <p:cNvSpPr txBox="1"/>
          <p:nvPr/>
        </p:nvSpPr>
        <p:spPr>
          <a:xfrm>
            <a:off x="10521085" y="6854294"/>
            <a:ext cx="1154482" cy="1384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300" dirty="0">
                <a:solidFill>
                  <a:srgbClr val="FFFFFF"/>
                </a:solidFill>
                <a:hlinkClick r:id="rId6" tooltip="https://technofaq.org/posts/2020/09/the-fashion-of-the-future-what-will-tech-bring-nex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3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300" dirty="0">
                <a:solidFill>
                  <a:srgbClr val="FFFFFF"/>
                </a:solidFill>
                <a:hlinkClick r:id="rId11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300" dirty="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85FBD0-4EB9-A3C4-7079-B305C3805D93}"/>
              </a:ext>
            </a:extLst>
          </p:cNvPr>
          <p:cNvSpPr txBox="1"/>
          <p:nvPr/>
        </p:nvSpPr>
        <p:spPr>
          <a:xfrm>
            <a:off x="10970324" y="6827213"/>
            <a:ext cx="1106392" cy="138499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300" dirty="0">
                <a:solidFill>
                  <a:srgbClr val="FFFFFF"/>
                </a:solidFill>
                <a:hlinkClick r:id="rId4" tooltip="https://policyoptions.irpp.org/magazines/innovation-nation/the-innovation-riddl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3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300" dirty="0">
                <a:solidFill>
                  <a:srgbClr val="FFFFFF"/>
                </a:solidFill>
                <a:hlinkClick r:id="rId12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300" dirty="0">
              <a:solidFill>
                <a:srgbClr val="FFFFFF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0FA05B7-5FCF-616E-049C-AACB81932594}"/>
              </a:ext>
            </a:extLst>
          </p:cNvPr>
          <p:cNvSpPr txBox="1"/>
          <p:nvPr/>
        </p:nvSpPr>
        <p:spPr>
          <a:xfrm>
            <a:off x="9232336" y="6850297"/>
            <a:ext cx="1106392" cy="1384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300" dirty="0">
                <a:solidFill>
                  <a:srgbClr val="FFFFFF"/>
                </a:solidFill>
                <a:hlinkClick r:id="rId10" tooltip="https://policyoptions.irpp.org/magazines/january-2017/shifting-the-innovation-conversation-to-prosperit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3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300" dirty="0">
                <a:solidFill>
                  <a:srgbClr val="FFFFFF"/>
                </a:solidFill>
                <a:hlinkClick r:id="rId12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300" dirty="0">
              <a:solidFill>
                <a:srgbClr val="FFFFFF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7888FB5-759D-7DF9-2E02-C93D87CA1868}"/>
              </a:ext>
            </a:extLst>
          </p:cNvPr>
          <p:cNvSpPr txBox="1"/>
          <p:nvPr/>
        </p:nvSpPr>
        <p:spPr>
          <a:xfrm>
            <a:off x="8147776" y="6842602"/>
            <a:ext cx="1106392" cy="138499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300" dirty="0">
                <a:solidFill>
                  <a:srgbClr val="FFFFFF"/>
                </a:solidFill>
                <a:hlinkClick r:id="rId8" tooltip="https://policyoptions.irpp.org/magazines/november-2018/policy-innovation-entrepreneurship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3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300" dirty="0">
                <a:solidFill>
                  <a:srgbClr val="FFFFFF"/>
                </a:solidFill>
                <a:hlinkClick r:id="rId12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3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640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B80816F2-EFB0-44E7-94C9-B65CB34DF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432619" y="157920"/>
            <a:ext cx="11130116" cy="1487960"/>
          </a:xfrm>
          <a:ln>
            <a:solidFill>
              <a:schemeClr val="tx1"/>
            </a:solidFill>
          </a:ln>
        </p:spPr>
        <p:txBody>
          <a:bodyPr anchor="ctr">
            <a:normAutofit/>
          </a:bodyPr>
          <a:lstStyle/>
          <a:p>
            <a:r>
              <a:rPr lang="en-GB" sz="4800" u="sng" dirty="0">
                <a:latin typeface="+mn-lt"/>
                <a:cs typeface="Arial" panose="020B0604020202020204" pitchFamily="34" charset="0"/>
              </a:rPr>
              <a:t>CM-CVC Assignment 2: </a:t>
            </a:r>
            <a:br>
              <a:rPr lang="en-GB" sz="4800" dirty="0">
                <a:latin typeface="+mn-lt"/>
                <a:cs typeface="Arial" panose="020B0604020202020204" pitchFamily="34" charset="0"/>
              </a:rPr>
            </a:br>
            <a:r>
              <a:rPr lang="en-GB" sz="4800" b="1" dirty="0">
                <a:latin typeface="+mn-lt"/>
                <a:cs typeface="Arial" panose="020B0604020202020204" pitchFamily="34" charset="0"/>
              </a:rPr>
              <a:t>Lecture-tutorial document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11557" y="1803800"/>
            <a:ext cx="7701116" cy="44599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cs typeface="Arial" panose="020B0604020202020204" pitchFamily="34" charset="0"/>
              </a:rPr>
              <a:t>The following slides provide information, activities &amp; tips to help you complete the Assignment tasks:</a:t>
            </a:r>
          </a:p>
          <a:p>
            <a:pPr marL="457200" lvl="1" indent="-457200">
              <a:spcBef>
                <a:spcPts val="1000"/>
              </a:spcBef>
              <a:buFont typeface="+mj-lt"/>
              <a:buAutoNum type="arabicPeriod"/>
            </a:pPr>
            <a:r>
              <a:rPr lang="en-GB" sz="3200" dirty="0"/>
              <a:t>If not already done so: create a </a:t>
            </a:r>
            <a:r>
              <a:rPr lang="en-GB" sz="3200" b="1" dirty="0"/>
              <a:t>new word document </a:t>
            </a:r>
            <a:r>
              <a:rPr lang="en-GB" sz="3200" dirty="0"/>
              <a:t>for Assignment 2.</a:t>
            </a:r>
          </a:p>
          <a:p>
            <a:pPr marL="457200" lvl="1" indent="-457200">
              <a:spcBef>
                <a:spcPts val="1000"/>
              </a:spcBef>
              <a:buFont typeface="+mj-lt"/>
              <a:buAutoNum type="arabicPeriod"/>
            </a:pPr>
            <a:r>
              <a:rPr lang="en-GB" sz="3200" dirty="0"/>
              <a:t>Open the document</a:t>
            </a:r>
          </a:p>
          <a:p>
            <a:pPr marL="457200" lvl="1" indent="-457200">
              <a:spcBef>
                <a:spcPts val="1000"/>
              </a:spcBef>
              <a:buFont typeface="+mj-lt"/>
              <a:buAutoNum type="arabicPeriod"/>
            </a:pPr>
            <a:r>
              <a:rPr lang="en-GB" sz="3200" dirty="0"/>
              <a:t>And note down</a:t>
            </a:r>
            <a:r>
              <a:rPr lang="en-GB" sz="3200" b="1" dirty="0"/>
              <a:t> Activity answers and ideas </a:t>
            </a:r>
            <a:r>
              <a:rPr lang="en-GB" sz="3200" dirty="0"/>
              <a:t>to help you complete the assignment tasks.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F5AF5770-2242-4B49-A444-EAB339707D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273846" y="2111363"/>
            <a:ext cx="3647664" cy="3647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546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Content Placeholder 2">
            <a:extLst>
              <a:ext uri="{FF2B5EF4-FFF2-40B4-BE49-F238E27FC236}">
                <a16:creationId xmlns:a16="http://schemas.microsoft.com/office/drawing/2014/main" id="{BF2CD4AD-9B83-4431-B17C-0432F2160A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997" y="1192104"/>
            <a:ext cx="12071003" cy="5033040"/>
          </a:xfrm>
        </p:spPr>
        <p:txBody>
          <a:bodyPr>
            <a:noAutofit/>
          </a:bodyPr>
          <a:lstStyle/>
          <a:p>
            <a:pPr marL="678815" indent="-457200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dirty="0">
                <a:ea typeface="Times New Roman" panose="02020603050405020304" pitchFamily="18" charset="0"/>
                <a:cs typeface="Arial" panose="020B0604020202020204" pitchFamily="34" charset="0"/>
              </a:rPr>
              <a:t>Task 2 of Assignment 2 has 2 sections. You are asked to c</a:t>
            </a:r>
            <a:r>
              <a:rPr lang="en-GB" dirty="0"/>
              <a:t>omplete either the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T2:Enterprise: Develop your project idea as a possible tech start-up. OR</a:t>
            </a:r>
          </a:p>
          <a:p>
            <a:pPr marL="678815" indent="-457200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 T2:Innovation section: Focus on the innovation aspects of your project. </a:t>
            </a:r>
            <a:r>
              <a:rPr lang="en-GB" dirty="0"/>
              <a:t>. </a:t>
            </a:r>
          </a:p>
          <a:p>
            <a:pPr marL="678815" indent="-457200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</a:pPr>
            <a:r>
              <a:rPr lang="en-GB" dirty="0"/>
              <a:t>Today’s deck will focus on the 1st option, </a:t>
            </a:r>
            <a:r>
              <a:rPr lang="en-GB" b="1" dirty="0"/>
              <a:t>the ‘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T2:Enterprise’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dirty="0"/>
              <a:t>section </a:t>
            </a:r>
            <a:r>
              <a:rPr lang="en-GB"/>
              <a:t>of T2</a:t>
            </a:r>
            <a:r>
              <a:rPr lang="en-GB" dirty="0"/>
              <a:t>: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GB" b="1" dirty="0"/>
              <a:t>For the Enterprise option, you will need to complete: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GB" b="1" dirty="0"/>
              <a:t>Q1: </a:t>
            </a:r>
            <a:r>
              <a:rPr lang="en-GB" dirty="0"/>
              <a:t>Create a basic start-up profile for your project, including:</a:t>
            </a:r>
          </a:p>
          <a:p>
            <a:pPr marL="800100" lvl="1" indent="-342900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GB" dirty="0"/>
              <a:t>business name</a:t>
            </a:r>
          </a:p>
          <a:p>
            <a:pPr marL="800100" lvl="1" indent="-342900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GB" dirty="0"/>
              <a:t>Logo</a:t>
            </a:r>
          </a:p>
          <a:p>
            <a:pPr marL="800100" lvl="1" indent="-342900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GB" dirty="0"/>
              <a:t>business type</a:t>
            </a:r>
          </a:p>
          <a:p>
            <a:pPr marL="800100" lvl="1" indent="-342900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GB" dirty="0"/>
              <a:t>business strategy</a:t>
            </a:r>
          </a:p>
          <a:p>
            <a:pPr marL="800100" lvl="1" indent="-342900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GB" dirty="0"/>
              <a:t>possible funding options</a:t>
            </a: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GB" b="1" dirty="0"/>
              <a:t>Q2: </a:t>
            </a:r>
            <a:r>
              <a:rPr lang="en-GB" dirty="0"/>
              <a:t>Create a</a:t>
            </a:r>
            <a:r>
              <a:rPr lang="en-GB" b="1" dirty="0"/>
              <a:t> PEST analysis </a:t>
            </a:r>
            <a:r>
              <a:rPr lang="en-GB" dirty="0"/>
              <a:t>for your tech company, including legal and ethical considerations.</a:t>
            </a:r>
            <a:endParaRPr lang="en-GB" sz="2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122" name="Title 1">
            <a:extLst>
              <a:ext uri="{FF2B5EF4-FFF2-40B4-BE49-F238E27FC236}">
                <a16:creationId xmlns:a16="http://schemas.microsoft.com/office/drawing/2014/main" id="{FC011285-292E-444B-8AE7-3B00CB653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997" y="135540"/>
            <a:ext cx="8874142" cy="1113714"/>
          </a:xfrm>
        </p:spPr>
        <p:txBody>
          <a:bodyPr/>
          <a:lstStyle/>
          <a:p>
            <a:pPr marL="457200">
              <a:lnSpc>
                <a:spcPct val="120000"/>
              </a:lnSpc>
              <a:spcBef>
                <a:spcPts val="0"/>
              </a:spcBef>
            </a:pPr>
            <a:r>
              <a:rPr lang="en-GB" b="1" u="sng" dirty="0"/>
              <a:t>Task 2: Enterprise &amp; Innovation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D120597-C97A-991D-86AA-10B98A905D9C}"/>
              </a:ext>
            </a:extLst>
          </p:cNvPr>
          <p:cNvSpPr/>
          <p:nvPr/>
        </p:nvSpPr>
        <p:spPr>
          <a:xfrm>
            <a:off x="373232" y="355623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CAAFB8F-0B94-EC6E-B4D0-DF9EC7CC4E8D}"/>
              </a:ext>
            </a:extLst>
          </p:cNvPr>
          <p:cNvSpPr/>
          <p:nvPr/>
        </p:nvSpPr>
        <p:spPr>
          <a:xfrm>
            <a:off x="433529" y="46893"/>
            <a:ext cx="10807520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Content Placeholder 2">
            <a:extLst>
              <a:ext uri="{FF2B5EF4-FFF2-40B4-BE49-F238E27FC236}">
                <a16:creationId xmlns:a16="http://schemas.microsoft.com/office/drawing/2014/main" id="{BF2CD4AD-9B83-4431-B17C-0432F2160A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4767" y="1749800"/>
            <a:ext cx="10807520" cy="4842823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4400" b="1" dirty="0"/>
              <a:t>T2-Enterprise: </a:t>
            </a:r>
            <a:endParaRPr lang="en-GB" sz="4400" dirty="0"/>
          </a:p>
          <a:p>
            <a:pPr lvl="2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"/>
            </a:pPr>
            <a:r>
              <a:rPr lang="en-GB" sz="3600" dirty="0"/>
              <a:t>Business name and Logo</a:t>
            </a:r>
          </a:p>
          <a:p>
            <a:pPr lvl="2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"/>
            </a:pPr>
            <a:r>
              <a:rPr lang="en-GB" sz="3600" dirty="0"/>
              <a:t>Business type (Legal classification) </a:t>
            </a:r>
          </a:p>
          <a:p>
            <a:pPr lvl="2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"/>
            </a:pPr>
            <a:r>
              <a:rPr lang="en-GB" sz="3600" dirty="0"/>
              <a:t>Business Strategy</a:t>
            </a:r>
          </a:p>
          <a:p>
            <a:pPr lvl="2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"/>
            </a:pPr>
            <a:r>
              <a:rPr lang="en-GB" sz="3600" dirty="0"/>
              <a:t>Funding options</a:t>
            </a:r>
          </a:p>
          <a:p>
            <a:pPr lvl="2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"/>
            </a:pPr>
            <a:r>
              <a:rPr lang="en-GB" sz="3600" dirty="0"/>
              <a:t>PEST Analysis including ‘PLE’ Professional Legal &amp; Ethical considerations.</a:t>
            </a:r>
          </a:p>
        </p:txBody>
      </p:sp>
      <p:sp>
        <p:nvSpPr>
          <p:cNvPr id="5122" name="Title 1">
            <a:extLst>
              <a:ext uri="{FF2B5EF4-FFF2-40B4-BE49-F238E27FC236}">
                <a16:creationId xmlns:a16="http://schemas.microsoft.com/office/drawing/2014/main" id="{FC011285-292E-444B-8AE7-3B00CB653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91" y="241040"/>
            <a:ext cx="8874142" cy="1508760"/>
          </a:xfrm>
        </p:spPr>
        <p:txBody>
          <a:bodyPr>
            <a:normAutofit/>
          </a:bodyPr>
          <a:lstStyle/>
          <a:p>
            <a:pPr marL="457200">
              <a:lnSpc>
                <a:spcPct val="120000"/>
              </a:lnSpc>
              <a:spcBef>
                <a:spcPts val="0"/>
              </a:spcBef>
            </a:pPr>
            <a:r>
              <a:rPr lang="en-GB" sz="4800" b="1" dirty="0"/>
              <a:t>Task 2: Section 1: Enterprise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CAAFB8F-0B94-EC6E-B4D0-DF9EC7CC4E8D}"/>
              </a:ext>
            </a:extLst>
          </p:cNvPr>
          <p:cNvSpPr/>
          <p:nvPr/>
        </p:nvSpPr>
        <p:spPr>
          <a:xfrm>
            <a:off x="384832" y="438563"/>
            <a:ext cx="10807520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D120597-C97A-991D-86AA-10B98A905D9C}"/>
              </a:ext>
            </a:extLst>
          </p:cNvPr>
          <p:cNvSpPr/>
          <p:nvPr/>
        </p:nvSpPr>
        <p:spPr>
          <a:xfrm>
            <a:off x="324535" y="592928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66305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FF6C31-E5AB-74A7-B39B-74AE009ACD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AF048-86EB-C186-6895-83A9852C0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50" y="-34925"/>
            <a:ext cx="12045950" cy="1325563"/>
          </a:xfrm>
        </p:spPr>
        <p:txBody>
          <a:bodyPr>
            <a:normAutofit fontScale="90000"/>
          </a:bodyPr>
          <a:lstStyle/>
          <a:p>
            <a:r>
              <a:rPr lang="en-GB" sz="4800" b="1" u="sng" dirty="0"/>
              <a:t>Enterprise: Turning your project into an Opportunity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69C3DD-A97D-84B8-5B0A-49A9AB1A98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96561"/>
            <a:ext cx="11391900" cy="53904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Your project could become more than an assignment. It could develop into:</a:t>
            </a:r>
          </a:p>
          <a:p>
            <a:r>
              <a:rPr lang="en-GB" dirty="0"/>
              <a:t>a digital product or service</a:t>
            </a:r>
          </a:p>
          <a:p>
            <a:r>
              <a:rPr lang="en-GB" dirty="0"/>
              <a:t>a small tech start-up</a:t>
            </a:r>
          </a:p>
          <a:p>
            <a:r>
              <a:rPr lang="en-GB" dirty="0"/>
              <a:t>a consultancy idea</a:t>
            </a:r>
          </a:p>
          <a:p>
            <a:r>
              <a:rPr lang="en-GB" dirty="0"/>
              <a:t>a freelance/side project</a:t>
            </a:r>
          </a:p>
          <a:p>
            <a:r>
              <a:rPr lang="en-GB" dirty="0"/>
              <a:t>a future business opportunity</a:t>
            </a:r>
          </a:p>
          <a:p>
            <a:pPr marL="0" indent="0">
              <a:buNone/>
            </a:pPr>
            <a:r>
              <a:rPr lang="en-GB" dirty="0"/>
              <a:t>Many technology companies began with a simple idea, prototype or student project.</a:t>
            </a:r>
          </a:p>
          <a:p>
            <a:pPr marL="0" indent="0">
              <a:buNone/>
            </a:pPr>
            <a:r>
              <a:rPr lang="en-GB" dirty="0"/>
              <a:t>For this task, think about how your own project could create value for users, customers or organisations.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F342B33-ADA0-7005-525C-C6C87CC7C430}"/>
              </a:ext>
            </a:extLst>
          </p:cNvPr>
          <p:cNvSpPr/>
          <p:nvPr/>
        </p:nvSpPr>
        <p:spPr>
          <a:xfrm>
            <a:off x="158750" y="70999"/>
            <a:ext cx="1137456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1FC7705-647B-56D1-B823-CD09948656FB}"/>
              </a:ext>
            </a:extLst>
          </p:cNvPr>
          <p:cNvSpPr/>
          <p:nvPr/>
        </p:nvSpPr>
        <p:spPr>
          <a:xfrm>
            <a:off x="98452" y="314264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7" descr="Ui Ux with solid fill">
            <a:extLst>
              <a:ext uri="{FF2B5EF4-FFF2-40B4-BE49-F238E27FC236}">
                <a16:creationId xmlns:a16="http://schemas.microsoft.com/office/drawing/2014/main" id="{E6C53270-133E-F964-AACA-190D7A1925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47820" y="2595716"/>
            <a:ext cx="1963994" cy="1963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663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cliparts.co/cliparts/6Tp/MdM/6TpMdMkTE.png">
            <a:extLst>
              <a:ext uri="{FF2B5EF4-FFF2-40B4-BE49-F238E27FC236}">
                <a16:creationId xmlns:a16="http://schemas.microsoft.com/office/drawing/2014/main" id="{C6525092-9D22-9244-9BD0-ABA2CDB2E5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750" y="68997"/>
            <a:ext cx="10808434" cy="6216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41BC3C71-5AAD-01D2-AD37-E04E84B11223}"/>
              </a:ext>
            </a:extLst>
          </p:cNvPr>
          <p:cNvSpPr txBox="1">
            <a:spLocks/>
          </p:cNvSpPr>
          <p:nvPr/>
        </p:nvSpPr>
        <p:spPr>
          <a:xfrm>
            <a:off x="3022707" y="2084294"/>
            <a:ext cx="5038328" cy="2843092"/>
          </a:xfrm>
          <a:prstGeom prst="rect">
            <a:avLst/>
          </a:prstGeom>
          <a:noFill/>
        </p:spPr>
        <p:txBody>
          <a:bodyPr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9pPr>
            <a:extLst/>
          </a:lstStyle>
          <a:p>
            <a:pPr marL="0" marR="0" lvl="0" indent="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highlight>
                  <a:srgbClr val="FF0000"/>
                </a:highlight>
                <a:uLnTx/>
                <a:uFillTx/>
                <a:latin typeface="Calibri Light" panose="020F0302020204030204"/>
                <a:ea typeface="+mj-ea"/>
                <a:cs typeface="+mj-cs"/>
              </a:rPr>
              <a:t>Business </a:t>
            </a:r>
            <a:r>
              <a:rPr lang="en-GB" sz="4800" dirty="0">
                <a:solidFill>
                  <a:srgbClr val="FFFF00"/>
                </a:solidFill>
                <a:highlight>
                  <a:srgbClr val="FF0000"/>
                </a:highlight>
                <a:latin typeface="Calibri Light" panose="020F0302020204030204"/>
              </a:rPr>
              <a:t>Name </a:t>
            </a:r>
            <a:br>
              <a:rPr lang="en-GB" sz="4800" dirty="0">
                <a:solidFill>
                  <a:srgbClr val="FFFF00"/>
                </a:solidFill>
                <a:highlight>
                  <a:srgbClr val="FF0000"/>
                </a:highlight>
                <a:latin typeface="Calibri Light" panose="020F0302020204030204"/>
              </a:rPr>
            </a:br>
            <a:r>
              <a:rPr lang="en-GB" sz="4800" dirty="0">
                <a:solidFill>
                  <a:srgbClr val="FFFF00"/>
                </a:solidFill>
                <a:highlight>
                  <a:srgbClr val="FF0000"/>
                </a:highlight>
                <a:latin typeface="Calibri Light" panose="020F0302020204030204"/>
              </a:rPr>
              <a:t>&amp; Logo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highlight>
                <a:srgbClr val="FFFF00"/>
              </a:highlight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857464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24645" y="480398"/>
            <a:ext cx="10515600" cy="836215"/>
          </a:xfrm>
        </p:spPr>
        <p:txBody>
          <a:bodyPr>
            <a:normAutofit/>
          </a:bodyPr>
          <a:lstStyle/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4400" dirty="0">
                <a:solidFill>
                  <a:schemeClr val="tx1"/>
                </a:solidFill>
                <a:latin typeface="+mn-lt"/>
              </a:rPr>
              <a:t>Business / Tech Company name?</a:t>
            </a:r>
          </a:p>
        </p:txBody>
      </p:sp>
      <p:graphicFrame>
        <p:nvGraphicFramePr>
          <p:cNvPr id="13" name="Content Placeholder 1">
            <a:extLst>
              <a:ext uri="{FF2B5EF4-FFF2-40B4-BE49-F238E27FC236}">
                <a16:creationId xmlns:a16="http://schemas.microsoft.com/office/drawing/2014/main" id="{FA4ED533-3F3B-2DBA-0C92-5343EC7176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7463180"/>
              </p:ext>
            </p:extLst>
          </p:nvPr>
        </p:nvGraphicFramePr>
        <p:xfrm>
          <a:off x="921606" y="1455363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2A290B51-6DF5-B556-4CAE-1CF1D5150AA2}"/>
              </a:ext>
            </a:extLst>
          </p:cNvPr>
          <p:cNvSpPr/>
          <p:nvPr/>
        </p:nvSpPr>
        <p:spPr>
          <a:xfrm>
            <a:off x="527684" y="341649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0681E2-9E72-3F1F-F41E-A110F9B4744B}"/>
              </a:ext>
            </a:extLst>
          </p:cNvPr>
          <p:cNvSpPr/>
          <p:nvPr/>
        </p:nvSpPr>
        <p:spPr>
          <a:xfrm>
            <a:off x="467386" y="451703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Graphic 6" descr="Badge Question Mark outline">
            <a:extLst>
              <a:ext uri="{FF2B5EF4-FFF2-40B4-BE49-F238E27FC236}">
                <a16:creationId xmlns:a16="http://schemas.microsoft.com/office/drawing/2014/main" id="{50F69D66-4B8D-A81D-9995-A58BC24CEC2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499697" y="34164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8206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00E564-2DC4-CFD6-4CB8-91D45386C2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C71773C-CB63-7160-75E7-21257FD32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903" y="241992"/>
            <a:ext cx="10515600" cy="1113714"/>
          </a:xfrm>
        </p:spPr>
        <p:txBody>
          <a:bodyPr>
            <a:normAutofit/>
          </a:bodyPr>
          <a:lstStyle/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4800" dirty="0">
                <a:solidFill>
                  <a:schemeClr val="bg1"/>
                </a:solidFill>
                <a:highlight>
                  <a:srgbClr val="FFFF00"/>
                </a:highlight>
              </a:rPr>
              <a:t>Activity:</a:t>
            </a:r>
            <a:r>
              <a:rPr lang="en-GB" sz="4800" dirty="0">
                <a:solidFill>
                  <a:schemeClr val="bg1"/>
                </a:solidFill>
              </a:rPr>
              <a:t> </a:t>
            </a:r>
            <a:r>
              <a:rPr lang="en-GB" sz="4800" dirty="0">
                <a:solidFill>
                  <a:schemeClr val="tx1"/>
                </a:solidFill>
                <a:latin typeface="+mn-lt"/>
              </a:rPr>
              <a:t>Name your Tech Company?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B368079-1B03-E07F-171B-8B8EACE819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0408" y="1610471"/>
            <a:ext cx="10676706" cy="5053939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3500" dirty="0">
                <a:solidFill>
                  <a:schemeClr val="bg1"/>
                </a:solidFill>
                <a:highlight>
                  <a:srgbClr val="FFFF00"/>
                </a:highlight>
              </a:rPr>
              <a:t>Think of a possible name for your tech start-up.</a:t>
            </a:r>
          </a:p>
          <a:p>
            <a:pPr marL="0" indent="0">
              <a:buNone/>
              <a:defRPr/>
            </a:pPr>
            <a:r>
              <a:rPr lang="en-GB" sz="3500" dirty="0"/>
              <a:t>When choosing a name, consider:</a:t>
            </a:r>
          </a:p>
          <a:p>
            <a:pPr>
              <a:defRPr/>
            </a:pPr>
            <a:r>
              <a:rPr lang="en-GB" dirty="0"/>
              <a:t>What problem does your project solve?</a:t>
            </a:r>
          </a:p>
          <a:p>
            <a:pPr>
              <a:defRPr/>
            </a:pPr>
            <a:r>
              <a:rPr lang="en-GB" dirty="0"/>
              <a:t>What words describe your product or service?</a:t>
            </a:r>
          </a:p>
          <a:p>
            <a:pPr>
              <a:defRPr/>
            </a:pPr>
            <a:r>
              <a:rPr lang="en-GB" dirty="0"/>
              <a:t>Could you use part of your project name?</a:t>
            </a:r>
          </a:p>
          <a:p>
            <a:pPr>
              <a:defRPr/>
            </a:pPr>
            <a:r>
              <a:rPr lang="en-GB" dirty="0"/>
              <a:t>Could you use your own name, initials or a short acronym?</a:t>
            </a:r>
          </a:p>
          <a:p>
            <a:pPr>
              <a:defRPr/>
            </a:pPr>
            <a:r>
              <a:rPr lang="en-GB" dirty="0"/>
              <a:t>Is the name easy to say, spell and remember?</a:t>
            </a:r>
          </a:p>
          <a:p>
            <a:pPr>
              <a:defRPr/>
            </a:pPr>
            <a:r>
              <a:rPr lang="en-GB" dirty="0"/>
              <a:t>Would it work as a website or company name?</a:t>
            </a:r>
          </a:p>
          <a:p>
            <a:pPr marL="0" indent="0">
              <a:buNone/>
              <a:defRPr/>
            </a:pPr>
            <a:r>
              <a:rPr lang="en-US" sz="2000" dirty="0"/>
              <a:t>Avoid hard to spell or hard to say names. Particularly important when registering a URL and for users when typing URLs.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867F981-B2C4-BCCF-A824-7C9D8F368F74}"/>
              </a:ext>
            </a:extLst>
          </p:cNvPr>
          <p:cNvSpPr/>
          <p:nvPr/>
        </p:nvSpPr>
        <p:spPr>
          <a:xfrm>
            <a:off x="611090" y="268907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u="sng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DCB1FB7-C332-664C-830C-BB90D9C3DAFD}"/>
              </a:ext>
            </a:extLst>
          </p:cNvPr>
          <p:cNvSpPr/>
          <p:nvPr/>
        </p:nvSpPr>
        <p:spPr>
          <a:xfrm>
            <a:off x="550793" y="396357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Graphic 6" descr="Badge Question Mark outline">
            <a:extLst>
              <a:ext uri="{FF2B5EF4-FFF2-40B4-BE49-F238E27FC236}">
                <a16:creationId xmlns:a16="http://schemas.microsoft.com/office/drawing/2014/main" id="{00BEF8F2-4BF7-37F4-95E9-EB328B2247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99697" y="341649"/>
            <a:ext cx="914400" cy="914400"/>
          </a:xfrm>
          <a:prstGeom prst="rect">
            <a:avLst/>
          </a:prstGeom>
        </p:spPr>
      </p:pic>
      <p:pic>
        <p:nvPicPr>
          <p:cNvPr id="6" name="Graphic 5" descr="Lightbulb and gear outline">
            <a:extLst>
              <a:ext uri="{FF2B5EF4-FFF2-40B4-BE49-F238E27FC236}">
                <a16:creationId xmlns:a16="http://schemas.microsoft.com/office/drawing/2014/main" id="{C279699E-61D8-59E3-E4E5-669B1BB389F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613376" y="1409536"/>
            <a:ext cx="2497508" cy="2497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531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39333"/>
            <a:ext cx="10515600" cy="1043288"/>
          </a:xfrm>
        </p:spPr>
        <p:txBody>
          <a:bodyPr>
            <a:normAutofit/>
          </a:bodyPr>
          <a:lstStyle/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4800" dirty="0">
                <a:solidFill>
                  <a:schemeClr val="bg1"/>
                </a:solidFill>
                <a:highlight>
                  <a:srgbClr val="FFFF00"/>
                </a:highlight>
                <a:latin typeface="+mn-lt"/>
              </a:rPr>
              <a:t>Activity:</a:t>
            </a:r>
            <a:r>
              <a:rPr lang="en-GB" sz="4800" dirty="0">
                <a:solidFill>
                  <a:schemeClr val="bg1"/>
                </a:solidFill>
                <a:latin typeface="+mn-lt"/>
              </a:rPr>
              <a:t> </a:t>
            </a:r>
            <a:r>
              <a:rPr lang="en-GB" sz="4800" dirty="0">
                <a:solidFill>
                  <a:schemeClr val="tx1"/>
                </a:solidFill>
                <a:latin typeface="+mn-lt"/>
              </a:rPr>
              <a:t>AI &amp; Name Generators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71388" y="1580497"/>
            <a:ext cx="11100482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  <a:defRPr/>
            </a:pPr>
            <a:r>
              <a:rPr lang="en-GB" sz="3200" dirty="0">
                <a:solidFill>
                  <a:srgbClr val="FFFFFF"/>
                </a:solidFill>
                <a:latin typeface="Nunito" pitchFamily="2" charset="0"/>
              </a:rPr>
              <a:t>To get more ideas, you can also: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200" b="0" i="0" dirty="0">
                <a:solidFill>
                  <a:srgbClr val="FFFFFF"/>
                </a:solidFill>
                <a:effectLst/>
                <a:latin typeface="Nunito" pitchFamily="2" charset="0"/>
              </a:rPr>
              <a:t>Ask an </a:t>
            </a:r>
            <a:r>
              <a:rPr lang="en-GB" sz="3200" b="0" i="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Nunito" pitchFamily="2" charset="0"/>
              </a:rPr>
              <a:t>AI Tool</a:t>
            </a:r>
            <a:r>
              <a:rPr lang="en-GB" sz="3200" b="0" i="0" dirty="0">
                <a:solidFill>
                  <a:schemeClr val="bg1"/>
                </a:solidFill>
                <a:effectLst/>
                <a:latin typeface="Nunito" pitchFamily="2" charset="0"/>
              </a:rPr>
              <a:t> </a:t>
            </a:r>
            <a:r>
              <a:rPr lang="en-GB" sz="3200" b="0" i="0" dirty="0">
                <a:solidFill>
                  <a:srgbClr val="FFFFFF"/>
                </a:solidFill>
                <a:effectLst/>
                <a:latin typeface="Nunito" pitchFamily="2" charset="0"/>
              </a:rPr>
              <a:t>to help you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200" b="0" i="0" dirty="0">
                <a:solidFill>
                  <a:srgbClr val="FFFFFF"/>
                </a:solidFill>
                <a:effectLst/>
                <a:latin typeface="Nunito" pitchFamily="2" charset="0"/>
              </a:rPr>
              <a:t>Or try these free Business Name Generators:</a:t>
            </a:r>
          </a:p>
          <a:p>
            <a:pPr lvl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200" dirty="0">
                <a:highlight>
                  <a:srgbClr val="FFFF00"/>
                </a:highlight>
                <a:hlinkClick r:id="rId3"/>
              </a:rPr>
              <a:t>Namelix.com AI Business Name Generator</a:t>
            </a:r>
            <a:endParaRPr lang="en-US" sz="3200" dirty="0">
              <a:highlight>
                <a:srgbClr val="FFFF00"/>
              </a:highlight>
              <a:hlinkClick r:id="rId4"/>
            </a:endParaRPr>
          </a:p>
          <a:p>
            <a:pPr lvl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US" sz="3200" dirty="0">
                <a:highlight>
                  <a:srgbClr val="FFFF00"/>
                </a:highlight>
                <a:hlinkClick r:id="rId4"/>
              </a:rPr>
              <a:t>NameFatso.com - Free Random Business Names</a:t>
            </a:r>
            <a:endParaRPr lang="en-GB" sz="3200" dirty="0">
              <a:solidFill>
                <a:srgbClr val="FFFFFF"/>
              </a:solidFill>
              <a:highlight>
                <a:srgbClr val="FFFF00"/>
              </a:highlight>
              <a:latin typeface="Nunito" pitchFamily="2" charset="0"/>
            </a:endParaRPr>
          </a:p>
          <a:p>
            <a:pPr lvl="1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US" sz="3200" dirty="0">
                <a:highlight>
                  <a:srgbClr val="FFFF00"/>
                </a:highlight>
                <a:hlinkClick r:id="rId5"/>
              </a:rPr>
              <a:t>Shopify.com - Business Name Generator - Company Name Ideas</a:t>
            </a:r>
            <a:endParaRPr lang="en-GB" sz="3200" b="0" i="0" dirty="0">
              <a:solidFill>
                <a:srgbClr val="FFFFFF"/>
              </a:solidFill>
              <a:effectLst/>
              <a:highlight>
                <a:srgbClr val="FFFF00"/>
              </a:highlight>
              <a:latin typeface="Nunito" pitchFamily="2" charset="0"/>
            </a:endParaRPr>
          </a:p>
          <a:p>
            <a:pPr marL="0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  <a:defRPr/>
            </a:pPr>
            <a:r>
              <a:rPr lang="en-GB" sz="3200" dirty="0"/>
              <a:t>When you have selected a name/2: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200" dirty="0"/>
              <a:t>Click-here to check if your Tech Start-Up name is available: </a:t>
            </a:r>
            <a:r>
              <a:rPr lang="en-GB" sz="3200" dirty="0">
                <a:highlight>
                  <a:srgbClr val="FFFF00"/>
                </a:highlight>
                <a:hlinkClick r:id="rId6"/>
              </a:rPr>
              <a:t>Companies House Name Availability Checker</a:t>
            </a:r>
            <a:r>
              <a:rPr lang="en-GB" sz="3200" dirty="0"/>
              <a:t>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A290B51-6DF5-B556-4CAE-1CF1D5150AA2}"/>
              </a:ext>
            </a:extLst>
          </p:cNvPr>
          <p:cNvSpPr/>
          <p:nvPr/>
        </p:nvSpPr>
        <p:spPr>
          <a:xfrm>
            <a:off x="611090" y="268907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0681E2-9E72-3F1F-F41E-A110F9B4744B}"/>
              </a:ext>
            </a:extLst>
          </p:cNvPr>
          <p:cNvSpPr/>
          <p:nvPr/>
        </p:nvSpPr>
        <p:spPr>
          <a:xfrm>
            <a:off x="550793" y="396357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Graphic 5" descr="Lightbulb and gear outline">
            <a:extLst>
              <a:ext uri="{FF2B5EF4-FFF2-40B4-BE49-F238E27FC236}">
                <a16:creationId xmlns:a16="http://schemas.microsoft.com/office/drawing/2014/main" id="{CA3A2EAD-274F-5AC0-4DA6-47F91B50D62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501472" y="1382621"/>
            <a:ext cx="2497508" cy="2497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0505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36215"/>
          </a:xfrm>
        </p:spPr>
        <p:txBody>
          <a:bodyPr>
            <a:noAutofit/>
          </a:bodyPr>
          <a:lstStyle/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5400" dirty="0">
                <a:solidFill>
                  <a:schemeClr val="bg1"/>
                </a:solidFill>
                <a:highlight>
                  <a:srgbClr val="FFFF00"/>
                </a:highlight>
                <a:latin typeface="+mn-lt"/>
              </a:rPr>
              <a:t>Activity:</a:t>
            </a:r>
            <a:r>
              <a:rPr lang="en-GB" sz="5400" dirty="0">
                <a:solidFill>
                  <a:schemeClr val="bg1"/>
                </a:solidFill>
                <a:latin typeface="+mn-lt"/>
              </a:rPr>
              <a:t> </a:t>
            </a:r>
            <a:r>
              <a:rPr lang="en-GB" sz="5400" dirty="0">
                <a:solidFill>
                  <a:schemeClr val="tx1"/>
                </a:solidFill>
                <a:latin typeface="+mn-lt"/>
              </a:rPr>
              <a:t>Plan your </a:t>
            </a:r>
            <a:r>
              <a:rPr lang="en-GB" sz="6000" dirty="0">
                <a:solidFill>
                  <a:schemeClr val="tx1"/>
                </a:solidFill>
                <a:latin typeface="+mn-lt"/>
              </a:rPr>
              <a:t>Logo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49251" y="1628058"/>
            <a:ext cx="11004550" cy="6264992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Before creating your logo, think about what it should communicate.</a:t>
            </a:r>
          </a:p>
          <a:p>
            <a:pPr marL="0" indent="0">
              <a:buNone/>
              <a:defRPr/>
            </a:pPr>
            <a:r>
              <a:rPr lang="en-GB" sz="3200" dirty="0"/>
              <a:t>Consider:</a:t>
            </a:r>
          </a:p>
          <a:p>
            <a:pPr lvl="1">
              <a:defRPr/>
            </a:pPr>
            <a:r>
              <a:rPr lang="en-GB" sz="2800" b="1" dirty="0"/>
              <a:t>Colour:</a:t>
            </a:r>
            <a:r>
              <a:rPr lang="en-GB" sz="2800" dirty="0"/>
              <a:t> What colour suits your business idea?</a:t>
            </a:r>
          </a:p>
          <a:p>
            <a:pPr lvl="1">
              <a:defRPr/>
            </a:pPr>
            <a:r>
              <a:rPr lang="en-GB" sz="2800" b="1" dirty="0"/>
              <a:t>Shape:</a:t>
            </a:r>
            <a:r>
              <a:rPr lang="en-GB" sz="2800" dirty="0"/>
              <a:t> Would your logo be circular, square, abstract or icon-based?</a:t>
            </a:r>
          </a:p>
          <a:p>
            <a:pPr lvl="1">
              <a:defRPr/>
            </a:pPr>
            <a:r>
              <a:rPr lang="en-GB" sz="2800" b="1" dirty="0"/>
              <a:t>Symbol:</a:t>
            </a:r>
            <a:r>
              <a:rPr lang="en-GB" sz="2800" dirty="0"/>
              <a:t> What image, icon or letter could represent your project?</a:t>
            </a:r>
          </a:p>
          <a:p>
            <a:pPr lvl="1">
              <a:defRPr/>
            </a:pPr>
            <a:r>
              <a:rPr lang="en-GB" sz="2800" b="1" dirty="0"/>
              <a:t>Meaning:</a:t>
            </a:r>
            <a:r>
              <a:rPr lang="en-GB" sz="2800" dirty="0"/>
              <a:t> What message or value should the logo suggest?</a:t>
            </a:r>
          </a:p>
          <a:p>
            <a:pPr lvl="1">
              <a:defRPr/>
            </a:pPr>
            <a:r>
              <a:rPr lang="en-GB" sz="2800" b="1" dirty="0"/>
              <a:t>Style:</a:t>
            </a:r>
            <a:r>
              <a:rPr lang="en-GB" sz="2800" dirty="0"/>
              <a:t> Should it look modern, professional, creative, friendly or technical?</a:t>
            </a:r>
          </a:p>
          <a:p>
            <a:pPr marL="0" indent="0">
              <a:buNone/>
              <a:defRPr/>
            </a:pPr>
            <a:r>
              <a:rPr lang="en-GB" sz="3200" dirty="0"/>
              <a:t>Write down 3–4 logo ideas before you create one.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A290B51-6DF5-B556-4CAE-1CF1D5150AA2}"/>
              </a:ext>
            </a:extLst>
          </p:cNvPr>
          <p:cNvSpPr/>
          <p:nvPr/>
        </p:nvSpPr>
        <p:spPr>
          <a:xfrm>
            <a:off x="611090" y="268907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0681E2-9E72-3F1F-F41E-A110F9B4744B}"/>
              </a:ext>
            </a:extLst>
          </p:cNvPr>
          <p:cNvSpPr/>
          <p:nvPr/>
        </p:nvSpPr>
        <p:spPr>
          <a:xfrm>
            <a:off x="550793" y="396357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Graphic 5" descr="Lightbulb and gear outline">
            <a:extLst>
              <a:ext uri="{FF2B5EF4-FFF2-40B4-BE49-F238E27FC236}">
                <a16:creationId xmlns:a16="http://schemas.microsoft.com/office/drawing/2014/main" id="{0C6F93CB-2B19-DA50-B277-2C42F4B1F1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636257" y="4081371"/>
            <a:ext cx="2889294" cy="2889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2794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logos on a black background&#10;&#10;AI-generated content may be incorrect.">
            <a:extLst>
              <a:ext uri="{FF2B5EF4-FFF2-40B4-BE49-F238E27FC236}">
                <a16:creationId xmlns:a16="http://schemas.microsoft.com/office/drawing/2014/main" id="{D33E0087-05F2-A7FD-57F9-76976B806E0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78620" y="181588"/>
            <a:ext cx="11001412" cy="6188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4066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69B99-FFC5-A947-EA93-BBC32AED1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123" y="212032"/>
            <a:ext cx="10515600" cy="799139"/>
          </a:xfrm>
        </p:spPr>
        <p:txBody>
          <a:bodyPr>
            <a:noAutofit/>
          </a:bodyPr>
          <a:lstStyle/>
          <a:p>
            <a:r>
              <a:rPr lang="en-GB" sz="4800" u="sng" dirty="0"/>
              <a:t>Logo examples: </a:t>
            </a:r>
            <a:br>
              <a:rPr lang="en-GB" sz="4800" u="sng" dirty="0"/>
            </a:br>
            <a:r>
              <a:rPr lang="en-GB" sz="4800" dirty="0"/>
              <a:t>	</a:t>
            </a:r>
            <a:r>
              <a:rPr lang="en-GB" sz="4800" b="1" dirty="0"/>
              <a:t>For a Company called D-TECH</a:t>
            </a:r>
          </a:p>
        </p:txBody>
      </p:sp>
      <p:pic>
        <p:nvPicPr>
          <p:cNvPr id="21" name="Picture 20" descr="A group of logos with letters and numbers&#10;&#10;Description automatically generated">
            <a:extLst>
              <a:ext uri="{FF2B5EF4-FFF2-40B4-BE49-F238E27FC236}">
                <a16:creationId xmlns:a16="http://schemas.microsoft.com/office/drawing/2014/main" id="{1ADC31CC-1833-030C-25F0-463F55F8789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2386" t="11827" r="11813" b="57014"/>
          <a:stretch/>
        </p:blipFill>
        <p:spPr>
          <a:xfrm>
            <a:off x="1183101" y="1316941"/>
            <a:ext cx="8652221" cy="2276365"/>
          </a:xfrm>
          <a:prstGeom prst="rect">
            <a:avLst/>
          </a:prstGeom>
        </p:spPr>
      </p:pic>
      <p:pic>
        <p:nvPicPr>
          <p:cNvPr id="3" name="Picture 2" descr="A group of logos with letters and numbers&#10;&#10;Description automatically generated">
            <a:extLst>
              <a:ext uri="{FF2B5EF4-FFF2-40B4-BE49-F238E27FC236}">
                <a16:creationId xmlns:a16="http://schemas.microsoft.com/office/drawing/2014/main" id="{BB2F6311-9255-93DF-0024-19C1BA732F2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2386" t="49146" r="11813" b="14576"/>
          <a:stretch/>
        </p:blipFill>
        <p:spPr>
          <a:xfrm>
            <a:off x="1183100" y="3821905"/>
            <a:ext cx="8652221" cy="2650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5591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31685" y="241992"/>
            <a:ext cx="10515600" cy="1113714"/>
          </a:xfrm>
        </p:spPr>
        <p:txBody>
          <a:bodyPr>
            <a:normAutofit/>
          </a:bodyPr>
          <a:lstStyle/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6600" dirty="0">
                <a:solidFill>
                  <a:schemeClr val="tx1"/>
                </a:solidFill>
                <a:latin typeface="+mn-lt"/>
              </a:rPr>
              <a:t>Bg. </a:t>
            </a:r>
            <a:r>
              <a:rPr lang="en-GB" sz="5400" dirty="0">
                <a:solidFill>
                  <a:schemeClr val="tx1"/>
                </a:solidFill>
                <a:latin typeface="+mn-lt"/>
              </a:rPr>
              <a:t>Logo design tips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11090" y="1612900"/>
            <a:ext cx="11145481" cy="5372100"/>
          </a:xfrm>
        </p:spPr>
        <p:txBody>
          <a:bodyPr>
            <a:normAutofit/>
          </a:bodyPr>
          <a:lstStyle/>
          <a:p>
            <a:pPr marL="0" indent="0">
              <a:spcBef>
                <a:spcPts val="1200"/>
              </a:spcBef>
              <a:buNone/>
              <a:defRPr/>
            </a:pPr>
            <a:r>
              <a:rPr lang="en-GB" sz="3200" b="1" dirty="0"/>
              <a:t>A good logo should be:</a:t>
            </a:r>
          </a:p>
          <a:p>
            <a:pPr lvl="1">
              <a:spcBef>
                <a:spcPts val="1200"/>
              </a:spcBef>
              <a:defRPr/>
            </a:pP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Simple</a:t>
            </a:r>
            <a:r>
              <a:rPr lang="en-GB" sz="2800" dirty="0"/>
              <a:t> – easy to recognise and not overcomplicated</a:t>
            </a:r>
          </a:p>
          <a:p>
            <a:pPr lvl="1">
              <a:spcBef>
                <a:spcPts val="1200"/>
              </a:spcBef>
              <a:defRPr/>
            </a:pP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Memorable</a:t>
            </a:r>
            <a:r>
              <a:rPr lang="en-GB" sz="2800" dirty="0"/>
              <a:t> – something people can remember after seeing it once</a:t>
            </a:r>
          </a:p>
          <a:p>
            <a:pPr lvl="1">
              <a:spcBef>
                <a:spcPts val="1200"/>
              </a:spcBef>
              <a:defRPr/>
            </a:pP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Different</a:t>
            </a:r>
            <a:r>
              <a:rPr lang="en-GB" sz="2800" dirty="0"/>
              <a:t> – not too similar to existing brands or competitors</a:t>
            </a:r>
          </a:p>
          <a:p>
            <a:pPr lvl="1">
              <a:spcBef>
                <a:spcPts val="1200"/>
              </a:spcBef>
              <a:defRPr/>
            </a:pP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Scalable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/>
              <a:t>– clear when used large or small</a:t>
            </a:r>
          </a:p>
          <a:p>
            <a:pPr lvl="1">
              <a:spcBef>
                <a:spcPts val="1200"/>
              </a:spcBef>
              <a:defRPr/>
            </a:pP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Appropriate</a:t>
            </a:r>
            <a:r>
              <a:rPr lang="en-GB" sz="2800" dirty="0"/>
              <a:t> – matching the image and values of the business</a:t>
            </a:r>
          </a:p>
          <a:p>
            <a:pPr marL="0" indent="0">
              <a:spcBef>
                <a:spcPts val="1200"/>
              </a:spcBef>
              <a:buNone/>
              <a:defRPr/>
            </a:pPr>
            <a:r>
              <a:rPr lang="en-GB" sz="3200" b="1" dirty="0"/>
              <a:t>Tip: Start with a basic shape, icon, letter or colour combination.</a:t>
            </a:r>
          </a:p>
          <a:p>
            <a:pPr marL="0" indent="0">
              <a:spcBef>
                <a:spcPts val="1200"/>
              </a:spcBef>
              <a:buNone/>
              <a:defRPr/>
            </a:pPr>
            <a:r>
              <a:rPr lang="en-GB" sz="3200" b="1" dirty="0"/>
              <a:t>You can improve the design later.</a:t>
            </a:r>
            <a:endParaRPr lang="en-GB" sz="32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A290B51-6DF5-B556-4CAE-1CF1D5150AA2}"/>
              </a:ext>
            </a:extLst>
          </p:cNvPr>
          <p:cNvSpPr/>
          <p:nvPr/>
        </p:nvSpPr>
        <p:spPr>
          <a:xfrm>
            <a:off x="611090" y="268907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41641150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F12FFA12-2862-1578-9211-4C6441F4DBF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6132" b="886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38A241E-0395-41E5-8607-BAA2799A4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1" y="4892040"/>
            <a:ext cx="12191999" cy="1965960"/>
          </a:xfrm>
          <a:prstGeom prst="rect">
            <a:avLst/>
          </a:prstGeom>
          <a:solidFill>
            <a:schemeClr val="bg1">
              <a:alpha val="72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5E303A-261A-8F93-29E0-46E8F3F3E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5154168"/>
            <a:ext cx="6973204" cy="126187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Popular examples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E352288-84AD-4CA8-BCD5-76C29D34E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38160" y="5325066"/>
            <a:ext cx="0" cy="9144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7B3BB9E7-A559-08B1-244A-421A0EAF2DDB}"/>
              </a:ext>
            </a:extLst>
          </p:cNvPr>
          <p:cNvSpPr txBox="1"/>
          <p:nvPr/>
        </p:nvSpPr>
        <p:spPr>
          <a:xfrm>
            <a:off x="9865722" y="6657945"/>
            <a:ext cx="23262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deviantart.com/borrarcher/art/WP-Logos-of-Australia-6355638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2550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31685" y="335953"/>
            <a:ext cx="10515600" cy="925792"/>
          </a:xfrm>
        </p:spPr>
        <p:txBody>
          <a:bodyPr>
            <a:normAutofit/>
          </a:bodyPr>
          <a:lstStyle/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4400" dirty="0">
                <a:solidFill>
                  <a:schemeClr val="bg1"/>
                </a:solidFill>
                <a:highlight>
                  <a:srgbClr val="FFFF00"/>
                </a:highlight>
              </a:rPr>
              <a:t>Activity:</a:t>
            </a:r>
            <a:r>
              <a:rPr lang="en-GB" sz="4400" dirty="0">
                <a:solidFill>
                  <a:schemeClr val="bg1"/>
                </a:solidFill>
              </a:rPr>
              <a:t> </a:t>
            </a:r>
            <a:r>
              <a:rPr lang="en-GB" sz="4400" dirty="0">
                <a:solidFill>
                  <a:schemeClr val="tx1"/>
                </a:solidFill>
              </a:rPr>
              <a:t>Create a Logo Prototype</a:t>
            </a:r>
            <a:endParaRPr lang="en-GB" sz="44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00898" y="1494040"/>
            <a:ext cx="11027308" cy="53639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defRPr/>
            </a:pPr>
            <a:r>
              <a:rPr lang="en-GB" sz="3100" dirty="0"/>
              <a:t>There are many options to consider when creating your logo. </a:t>
            </a:r>
          </a:p>
          <a:p>
            <a:pPr marL="0" indent="0">
              <a:buNone/>
              <a:defRPr/>
            </a:pPr>
            <a:r>
              <a:rPr lang="en-GB" sz="3100" dirty="0"/>
              <a:t>You can create your logo using:</a:t>
            </a:r>
          </a:p>
          <a:p>
            <a:pPr>
              <a:defRPr/>
            </a:pPr>
            <a:r>
              <a:rPr lang="en-GB" sz="3100" dirty="0"/>
              <a:t>Freely available online Logo makers, many use AI, such as:</a:t>
            </a:r>
          </a:p>
          <a:p>
            <a:pPr lvl="1">
              <a:defRPr/>
            </a:pPr>
            <a:r>
              <a:rPr lang="en-GB" sz="3100" dirty="0">
                <a:highlight>
                  <a:srgbClr val="FFFF00"/>
                </a:highlight>
                <a:hlinkClick r:id="rId3"/>
              </a:rPr>
              <a:t>Logo.com</a:t>
            </a:r>
            <a:endParaRPr lang="en-GB" sz="3100" dirty="0">
              <a:highlight>
                <a:srgbClr val="FFFF00"/>
              </a:highlight>
            </a:endParaRPr>
          </a:p>
          <a:p>
            <a:pPr lvl="1">
              <a:defRPr/>
            </a:pPr>
            <a:r>
              <a:rPr lang="en-GB" sz="3100" dirty="0">
                <a:highlight>
                  <a:srgbClr val="FFFF00"/>
                </a:highlight>
                <a:hlinkClick r:id="rId4"/>
              </a:rPr>
              <a:t>Looka.com</a:t>
            </a:r>
            <a:r>
              <a:rPr lang="en-GB" sz="3100" dirty="0">
                <a:highlight>
                  <a:srgbClr val="FFFF00"/>
                </a:highlight>
              </a:rPr>
              <a:t> </a:t>
            </a:r>
            <a:r>
              <a:rPr lang="en-GB" sz="3100" dirty="0">
                <a:solidFill>
                  <a:schemeClr val="bg1"/>
                </a:solidFill>
                <a:highlight>
                  <a:srgbClr val="FFFF00"/>
                </a:highlight>
              </a:rPr>
              <a:t>(formerly Logojoy.com)</a:t>
            </a:r>
          </a:p>
          <a:p>
            <a:pPr lvl="1">
              <a:defRPr/>
            </a:pPr>
            <a:r>
              <a:rPr lang="en-GB" sz="3100" dirty="0">
                <a:highlight>
                  <a:srgbClr val="FFFF00"/>
                </a:highlight>
                <a:hlinkClick r:id="rId5"/>
              </a:rPr>
              <a:t>Wix Logo maker</a:t>
            </a:r>
            <a:endParaRPr lang="en-GB" sz="3100" dirty="0">
              <a:highlight>
                <a:srgbClr val="FFFF00"/>
              </a:highlight>
            </a:endParaRPr>
          </a:p>
          <a:p>
            <a:pPr lvl="1">
              <a:defRPr/>
            </a:pPr>
            <a:r>
              <a:rPr lang="en-GB" sz="3100" dirty="0">
                <a:highlight>
                  <a:srgbClr val="FFFF00"/>
                </a:highlight>
                <a:hlinkClick r:id="rId6"/>
              </a:rPr>
              <a:t>Brandcrowd.com</a:t>
            </a:r>
            <a:endParaRPr lang="en-GB" sz="3100" dirty="0">
              <a:highlight>
                <a:srgbClr val="FFFF00"/>
              </a:highlight>
            </a:endParaRPr>
          </a:p>
          <a:p>
            <a:pPr lvl="1">
              <a:defRPr/>
            </a:pPr>
            <a:r>
              <a:rPr lang="en-US" sz="3100" dirty="0">
                <a:highlight>
                  <a:srgbClr val="FFFF00"/>
                </a:highlight>
                <a:hlinkClick r:id="rId7"/>
              </a:rPr>
              <a:t>Namecheap Free Logo Maker</a:t>
            </a:r>
            <a:r>
              <a:rPr lang="en-US" sz="3100" dirty="0">
                <a:highlight>
                  <a:srgbClr val="FFFF00"/>
                </a:highlight>
              </a:rPr>
              <a:t> </a:t>
            </a:r>
          </a:p>
          <a:p>
            <a:pPr lvl="2">
              <a:defRPr/>
            </a:pPr>
            <a:r>
              <a:rPr lang="en-US" sz="1800" dirty="0"/>
              <a:t>Bg. A</a:t>
            </a:r>
            <a:r>
              <a:rPr lang="en-GB" sz="1800" dirty="0" err="1"/>
              <a:t>nd</a:t>
            </a:r>
            <a:r>
              <a:rPr lang="en-GB" sz="1800" dirty="0"/>
              <a:t> there are many more. Click-here for more </a:t>
            </a:r>
            <a:r>
              <a:rPr lang="en-GB" sz="1800" dirty="0">
                <a:hlinkClick r:id="rId8"/>
              </a:rPr>
              <a:t>online Logo creators</a:t>
            </a:r>
            <a:r>
              <a:rPr lang="en-GB" sz="1800" dirty="0"/>
              <a:t>.</a:t>
            </a:r>
          </a:p>
          <a:p>
            <a:pPr>
              <a:defRPr/>
            </a:pPr>
            <a:r>
              <a:rPr lang="en-GB" sz="3100" dirty="0">
                <a:solidFill>
                  <a:schemeClr val="bg1"/>
                </a:solidFill>
                <a:highlight>
                  <a:srgbClr val="FFFF00"/>
                </a:highlight>
              </a:rPr>
              <a:t>AI: </a:t>
            </a:r>
            <a:r>
              <a:rPr lang="en-GB" sz="3100" dirty="0"/>
              <a:t>You could ask AI to create one for you based on your prompts.</a:t>
            </a:r>
          </a:p>
          <a:p>
            <a:pPr>
              <a:defRPr/>
            </a:pPr>
            <a:r>
              <a:rPr lang="en-GB" sz="3100" dirty="0"/>
              <a:t>Use icons in MS PowerPoint/word</a:t>
            </a:r>
          </a:p>
          <a:p>
            <a:pPr>
              <a:defRPr/>
            </a:pPr>
            <a:r>
              <a:rPr lang="en-GB" sz="3100" dirty="0"/>
              <a:t>Adobe Photoshop / Illustrator or www.Sumo.app (Cloud Paint App)</a:t>
            </a:r>
          </a:p>
          <a:p>
            <a:pPr>
              <a:defRPr/>
            </a:pPr>
            <a:r>
              <a:rPr lang="en-GB" sz="3100" dirty="0"/>
              <a:t>Or other free Open-Source alternatives such as: </a:t>
            </a:r>
            <a:r>
              <a:rPr lang="en-GB" sz="3100" dirty="0">
                <a:hlinkClick r:id="rId9"/>
              </a:rPr>
              <a:t>GIMP</a:t>
            </a:r>
            <a:r>
              <a:rPr lang="en-GB" sz="3100" dirty="0"/>
              <a:t>, </a:t>
            </a:r>
            <a:r>
              <a:rPr lang="en-GB" sz="3100" dirty="0">
                <a:hlinkClick r:id="rId10"/>
              </a:rPr>
              <a:t>Krita</a:t>
            </a:r>
            <a:r>
              <a:rPr lang="en-GB" sz="3100" dirty="0"/>
              <a:t> and </a:t>
            </a:r>
            <a:r>
              <a:rPr lang="en-GB" sz="3100" dirty="0">
                <a:hlinkClick r:id="rId11"/>
              </a:rPr>
              <a:t>Pinta</a:t>
            </a:r>
            <a:r>
              <a:rPr lang="en-GB" sz="3100" dirty="0"/>
              <a:t>.</a:t>
            </a:r>
          </a:p>
          <a:p>
            <a:pPr lvl="1">
              <a:defRPr/>
            </a:pPr>
            <a:endParaRPr lang="en-GB" sz="2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A290B51-6DF5-B556-4CAE-1CF1D5150AA2}"/>
              </a:ext>
            </a:extLst>
          </p:cNvPr>
          <p:cNvSpPr/>
          <p:nvPr/>
        </p:nvSpPr>
        <p:spPr>
          <a:xfrm>
            <a:off x="611090" y="268907"/>
            <a:ext cx="1069649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0681E2-9E72-3F1F-F41E-A110F9B4744B}"/>
              </a:ext>
            </a:extLst>
          </p:cNvPr>
          <p:cNvSpPr/>
          <p:nvPr/>
        </p:nvSpPr>
        <p:spPr>
          <a:xfrm>
            <a:off x="550793" y="396357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GIMP Wilber">
            <a:extLst>
              <a:ext uri="{FF2B5EF4-FFF2-40B4-BE49-F238E27FC236}">
                <a16:creationId xmlns:a16="http://schemas.microsoft.com/office/drawing/2014/main" id="{77CF725F-C1B5-68E7-1029-C99EB8247E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2523" y="2537687"/>
            <a:ext cx="3785187" cy="2826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62131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cliparts.co/cliparts/6Tp/MdM/6TpMdMkTE.png">
            <a:extLst>
              <a:ext uri="{FF2B5EF4-FFF2-40B4-BE49-F238E27FC236}">
                <a16:creationId xmlns:a16="http://schemas.microsoft.com/office/drawing/2014/main" id="{B38E6080-F476-AB00-969E-A93FCEB19E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50" y="103357"/>
            <a:ext cx="8443900" cy="4856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41BC3C71-5AAD-01D2-AD37-E04E84B11223}"/>
              </a:ext>
            </a:extLst>
          </p:cNvPr>
          <p:cNvSpPr txBox="1">
            <a:spLocks/>
          </p:cNvSpPr>
          <p:nvPr/>
        </p:nvSpPr>
        <p:spPr>
          <a:xfrm>
            <a:off x="1595691" y="1878504"/>
            <a:ext cx="6254957" cy="2305532"/>
          </a:xfrm>
          <a:prstGeom prst="rect">
            <a:avLst/>
          </a:prstGeom>
          <a:noFill/>
        </p:spPr>
        <p:txBody>
          <a:bodyPr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9pPr>
            <a:extLst/>
          </a:lstStyle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6000" dirty="0">
                <a:solidFill>
                  <a:srgbClr val="FFFF00"/>
                </a:solidFill>
                <a:highlight>
                  <a:srgbClr val="FF0000"/>
                </a:highlight>
              </a:rPr>
              <a:t>Business Types </a:t>
            </a:r>
            <a:br>
              <a:rPr lang="en-GB" sz="4300" dirty="0">
                <a:solidFill>
                  <a:srgbClr val="FFFF00"/>
                </a:solidFill>
                <a:highlight>
                  <a:srgbClr val="FF0000"/>
                </a:highlight>
              </a:rPr>
            </a:br>
            <a:r>
              <a:rPr lang="en-GB" sz="2600" dirty="0">
                <a:solidFill>
                  <a:srgbClr val="FF0000"/>
                </a:solidFill>
                <a:highlight>
                  <a:srgbClr val="FFFF00"/>
                </a:highlight>
              </a:rPr>
              <a:t>(Legal classification) </a:t>
            </a:r>
            <a:endParaRPr lang="en-GB" sz="3000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4BB028-1EFB-46E2-9079-0856D14116DE}"/>
              </a:ext>
            </a:extLst>
          </p:cNvPr>
          <p:cNvSpPr txBox="1"/>
          <p:nvPr/>
        </p:nvSpPr>
        <p:spPr>
          <a:xfrm>
            <a:off x="971550" y="5251297"/>
            <a:ext cx="100076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/>
              <a:t>Sole Trader | Partnership | Ltd | LLP | CIC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1E563E9-6263-4F1F-BA6C-56E6429ECA7E}"/>
              </a:ext>
            </a:extLst>
          </p:cNvPr>
          <p:cNvSpPr txBox="1"/>
          <p:nvPr/>
        </p:nvSpPr>
        <p:spPr>
          <a:xfrm>
            <a:off x="3721100" y="6150294"/>
            <a:ext cx="83375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Which structure would best fit your project idea?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2">
            <a:extLst>
              <a:ext uri="{FF2B5EF4-FFF2-40B4-BE49-F238E27FC236}">
                <a16:creationId xmlns:a16="http://schemas.microsoft.com/office/drawing/2014/main" id="{B3CF73A9-90C9-91B2-876C-5CD86A2CC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7113" y="260137"/>
            <a:ext cx="9004887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5400" b="1" u="sng" dirty="0"/>
              <a:t>Choosing a Tech Start-up Type</a:t>
            </a:r>
          </a:p>
        </p:txBody>
      </p:sp>
      <p:sp>
        <p:nvSpPr>
          <p:cNvPr id="15362" name="Content Placeholder 1">
            <a:extLst>
              <a:ext uri="{FF2B5EF4-FFF2-40B4-BE49-F238E27FC236}">
                <a16:creationId xmlns:a16="http://schemas.microsoft.com/office/drawing/2014/main" id="{C3115782-D38F-BC75-748C-ADDF522CAD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00" y="1463235"/>
            <a:ext cx="10782300" cy="5094728"/>
          </a:xfrm>
        </p:spPr>
        <p:txBody>
          <a:bodyPr rtlCol="0">
            <a:normAutofit fontScale="92500"/>
          </a:bodyPr>
          <a:lstStyle/>
          <a:p>
            <a:pPr marL="109537" indent="0">
              <a:buNone/>
              <a:defRPr/>
            </a:pPr>
            <a:r>
              <a:rPr lang="en-GB" altLang="en-US" sz="3600" dirty="0"/>
              <a:t>Before launching your project as a tech start-up, you need to consider what </a:t>
            </a:r>
            <a:r>
              <a:rPr lang="en-GB" altLang="en-US" sz="3600" b="1" dirty="0"/>
              <a:t>type of business organisation</a:t>
            </a:r>
            <a:r>
              <a:rPr lang="en-GB" altLang="en-US" sz="3600" dirty="0"/>
              <a:t> it could become.</a:t>
            </a:r>
          </a:p>
          <a:p>
            <a:pPr marL="109537" indent="0">
              <a:buNone/>
              <a:defRPr/>
            </a:pPr>
            <a:r>
              <a:rPr lang="en-GB" altLang="en-US" sz="3600" dirty="0"/>
              <a:t>This matters because the business type affects:</a:t>
            </a:r>
          </a:p>
          <a:p>
            <a:pPr marL="1023937" lvl="1" indent="-457200">
              <a:defRPr/>
            </a:pPr>
            <a:r>
              <a:rPr lang="en-GB" altLang="en-US" sz="2600" dirty="0"/>
              <a:t>who owns the business</a:t>
            </a:r>
          </a:p>
          <a:p>
            <a:pPr marL="1023937" lvl="1" indent="-457200">
              <a:defRPr/>
            </a:pPr>
            <a:r>
              <a:rPr lang="en-GB" altLang="en-US" sz="2600" dirty="0"/>
              <a:t>how decisions are made</a:t>
            </a:r>
          </a:p>
          <a:p>
            <a:pPr marL="1023937" lvl="1" indent="-457200">
              <a:defRPr/>
            </a:pPr>
            <a:r>
              <a:rPr lang="en-GB" altLang="en-US" sz="2600" dirty="0"/>
              <a:t>legal and financial responsibility</a:t>
            </a:r>
          </a:p>
          <a:p>
            <a:pPr marL="1023937" lvl="1" indent="-457200">
              <a:defRPr/>
            </a:pPr>
            <a:r>
              <a:rPr lang="en-GB" altLang="en-US" sz="2600" dirty="0"/>
              <a:t>whether the owner has limited or unlimited liability</a:t>
            </a:r>
          </a:p>
          <a:p>
            <a:pPr marL="1023937" lvl="1" indent="-457200">
              <a:defRPr/>
            </a:pPr>
            <a:r>
              <a:rPr lang="en-GB" altLang="en-US" sz="2600" dirty="0"/>
              <a:t>how the business is registered and managed</a:t>
            </a:r>
          </a:p>
          <a:p>
            <a:pPr marL="109537" indent="0">
              <a:buNone/>
              <a:defRPr/>
            </a:pPr>
            <a:r>
              <a:rPr lang="en-GB" altLang="en-US" sz="3600" dirty="0"/>
              <a:t>For this assignment, you should choose a suitable business type for your project and briefly explain why it fits.</a:t>
            </a:r>
            <a:endParaRPr lang="en-GB" altLang="en-US" sz="3200" dirty="0"/>
          </a:p>
        </p:txBody>
      </p:sp>
      <p:pic>
        <p:nvPicPr>
          <p:cNvPr id="3" name="Graphic 2" descr="Rocket with solid fill">
            <a:extLst>
              <a:ext uri="{FF2B5EF4-FFF2-40B4-BE49-F238E27FC236}">
                <a16:creationId xmlns:a16="http://schemas.microsoft.com/office/drawing/2014/main" id="{DC91E588-CFB5-551D-09EF-02500723A7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6572676">
            <a:off x="9350165" y="4375344"/>
            <a:ext cx="2886095" cy="2886095"/>
          </a:xfrm>
          <a:prstGeom prst="rect">
            <a:avLst/>
          </a:prstGeom>
        </p:spPr>
      </p:pic>
      <p:pic>
        <p:nvPicPr>
          <p:cNvPr id="5" name="Graphic 4" descr="Fireworks outline">
            <a:extLst>
              <a:ext uri="{FF2B5EF4-FFF2-40B4-BE49-F238E27FC236}">
                <a16:creationId xmlns:a16="http://schemas.microsoft.com/office/drawing/2014/main" id="{BB497955-8981-3E58-336C-EE940C02D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-99411" y="-442190"/>
            <a:ext cx="3060190" cy="306019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D4EE5-41B1-C915-B223-3912FC3F05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150" y="1382621"/>
            <a:ext cx="11645463" cy="4032250"/>
          </a:xfrm>
        </p:spPr>
        <p:txBody>
          <a:bodyPr rtlCol="0">
            <a:noAutofit/>
          </a:bodyPr>
          <a:lstStyle/>
          <a:p>
            <a:pPr marL="0" indent="0">
              <a:buNone/>
              <a:defRPr/>
            </a:pPr>
            <a:r>
              <a:rPr lang="en-GB" sz="3600" dirty="0"/>
              <a:t>Organisations usually operate in one of three sectors:</a:t>
            </a:r>
          </a:p>
          <a:p>
            <a:pPr marL="742950" indent="-742950">
              <a:buAutoNum type="arabicPeriod"/>
              <a:defRPr/>
            </a:pPr>
            <a:r>
              <a:rPr lang="en-GB" sz="3200" b="1" dirty="0"/>
              <a:t>Private sector</a:t>
            </a:r>
            <a:r>
              <a:rPr lang="en-GB" sz="3200" dirty="0"/>
              <a:t>: Businesses owned by individuals or groups. Example: tech start-ups, software companies, consultancies.</a:t>
            </a:r>
          </a:p>
          <a:p>
            <a:pPr marL="742950" indent="-742950">
              <a:buAutoNum type="arabicPeriod"/>
              <a:defRPr/>
            </a:pPr>
            <a:r>
              <a:rPr lang="en-GB" sz="3200" b="1" dirty="0"/>
              <a:t>Public sector</a:t>
            </a:r>
            <a:r>
              <a:rPr lang="en-GB" sz="3200" dirty="0"/>
              <a:t>: Organisations owned or funded by government. Example: NHS, schools, local councils, DVLA.</a:t>
            </a:r>
          </a:p>
          <a:p>
            <a:pPr marL="742950" indent="-742950">
              <a:buAutoNum type="arabicPeriod"/>
              <a:defRPr/>
            </a:pPr>
            <a:r>
              <a:rPr lang="en-GB" sz="3200" b="1" dirty="0"/>
              <a:t>Non-profit / social sector: </a:t>
            </a:r>
            <a:r>
              <a:rPr lang="en-GB" sz="3200" dirty="0"/>
              <a:t>Organisations focused mainly on social benefit rather than private </a:t>
            </a:r>
            <a:r>
              <a:rPr lang="en-GB" sz="3200" dirty="0" err="1"/>
              <a:t>profit.Example</a:t>
            </a:r>
            <a:r>
              <a:rPr lang="en-GB" sz="3200" dirty="0"/>
              <a:t>: charities, CICs, community organisations.</a:t>
            </a:r>
          </a:p>
          <a:p>
            <a:pPr marL="0" indent="0">
              <a:buNone/>
              <a:defRPr/>
            </a:pPr>
            <a:r>
              <a:rPr lang="en-GB" sz="3600" dirty="0"/>
              <a:t>For this assignment, most tech start-up ideas will usually fit within the private sector or social enterprise sector.</a:t>
            </a:r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C792C835-E22F-0FC0-E734-327118924170}"/>
              </a:ext>
            </a:extLst>
          </p:cNvPr>
          <p:cNvSpPr txBox="1">
            <a:spLocks/>
          </p:cNvSpPr>
          <p:nvPr/>
        </p:nvSpPr>
        <p:spPr>
          <a:xfrm>
            <a:off x="838200" y="365126"/>
            <a:ext cx="10515600" cy="9257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2"/>
            <a:r>
              <a:rPr lang="en-GB" altLang="en-US" sz="4800" u="sng" dirty="0"/>
              <a:t>Economic Sectors</a:t>
            </a:r>
            <a:endParaRPr lang="en-GB" sz="4800" kern="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9DFD283-84A1-A7E1-889A-26B519028729}"/>
              </a:ext>
            </a:extLst>
          </p:cNvPr>
          <p:cNvSpPr/>
          <p:nvPr/>
        </p:nvSpPr>
        <p:spPr>
          <a:xfrm>
            <a:off x="611090" y="268907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C5F2535-DB88-E320-1A7A-A54E743C223F}"/>
              </a:ext>
            </a:extLst>
          </p:cNvPr>
          <p:cNvSpPr/>
          <p:nvPr/>
        </p:nvSpPr>
        <p:spPr>
          <a:xfrm>
            <a:off x="550793" y="396357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Graphic 8" descr="Pie chart outline">
            <a:extLst>
              <a:ext uri="{FF2B5EF4-FFF2-40B4-BE49-F238E27FC236}">
                <a16:creationId xmlns:a16="http://schemas.microsoft.com/office/drawing/2014/main" id="{FF476140-08AF-0F6E-8109-EDBBDC190C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413582" y="0"/>
            <a:ext cx="3039911" cy="3039911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BD536FD8-B63E-E33D-9B14-97FD42AF3A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31685" y="303222"/>
            <a:ext cx="10909522" cy="96519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800" b="1" dirty="0"/>
              <a:t>Private Sector – Unincorporated Business Types</a:t>
            </a:r>
            <a:endParaRPr lang="en-US" altLang="en-US" sz="4800" b="1" dirty="0"/>
          </a:p>
        </p:txBody>
      </p:sp>
      <p:sp>
        <p:nvSpPr>
          <p:cNvPr id="15362" name="Rectangle 3">
            <a:extLst>
              <a:ext uri="{FF2B5EF4-FFF2-40B4-BE49-F238E27FC236}">
                <a16:creationId xmlns:a16="http://schemas.microsoft.com/office/drawing/2014/main" id="{DEC142BF-2BA2-FF28-D742-9B3317B5D9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417019" y="1680054"/>
            <a:ext cx="5711844" cy="3155987"/>
          </a:xfrm>
          <a:ln w="28575">
            <a:solidFill>
              <a:srgbClr val="FFFF00"/>
            </a:solidFill>
          </a:ln>
        </p:spPr>
        <p:txBody>
          <a:bodyPr rtlCol="0">
            <a:normAutofit fontScale="92500"/>
          </a:bodyPr>
          <a:lstStyle/>
          <a:p>
            <a:pPr eaLnBrk="1" hangingPunct="1">
              <a:lnSpc>
                <a:spcPct val="120000"/>
              </a:lnSpc>
              <a:spcBef>
                <a:spcPts val="600"/>
              </a:spcBef>
              <a:defRPr/>
            </a:pPr>
            <a:r>
              <a:rPr lang="en-GB" altLang="en-US" b="1" dirty="0">
                <a:solidFill>
                  <a:schemeClr val="bg1"/>
                </a:solidFill>
                <a:highlight>
                  <a:srgbClr val="FFFF00"/>
                </a:highlight>
              </a:rPr>
              <a:t>Partnerships:</a:t>
            </a:r>
            <a:r>
              <a:rPr lang="en-GB" altLang="en-US" dirty="0"/>
              <a:t> Owned by two or more people: Partners share responsibilities, profits and risks; Partners may be personally responsible for business debts. </a:t>
            </a:r>
            <a:r>
              <a:rPr lang="en-GB" altLang="en-US" sz="2200" dirty="0"/>
              <a:t>Example: small tech consultancy started by two students or </a:t>
            </a:r>
            <a:r>
              <a:rPr lang="en-GB" altLang="en-US" sz="2200" dirty="0" err="1"/>
              <a:t>colleagues.Key</a:t>
            </a:r>
            <a:r>
              <a:rPr lang="en-GB" altLang="en-US" sz="2200" dirty="0"/>
              <a:t> point:</a:t>
            </a:r>
            <a:endParaRPr lang="en-GB" altLang="en-US" sz="2400" b="1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F0B6CF3-FB23-3788-DA6E-EC176F95F3C2}"/>
              </a:ext>
            </a:extLst>
          </p:cNvPr>
          <p:cNvSpPr/>
          <p:nvPr/>
        </p:nvSpPr>
        <p:spPr>
          <a:xfrm>
            <a:off x="611090" y="268907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BBE61E3-FA0E-5615-CD75-5A9E1B02B7FE}"/>
              </a:ext>
            </a:extLst>
          </p:cNvPr>
          <p:cNvSpPr/>
          <p:nvPr/>
        </p:nvSpPr>
        <p:spPr>
          <a:xfrm>
            <a:off x="550793" y="396357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51E32E3B-06E2-445A-9DC2-312AF435F9B5}"/>
              </a:ext>
            </a:extLst>
          </p:cNvPr>
          <p:cNvSpPr txBox="1">
            <a:spLocks noChangeArrowheads="1"/>
          </p:cNvSpPr>
          <p:nvPr/>
        </p:nvSpPr>
        <p:spPr>
          <a:xfrm>
            <a:off x="137160" y="1680054"/>
            <a:ext cx="6096001" cy="3155987"/>
          </a:xfrm>
          <a:prstGeom prst="rect">
            <a:avLst/>
          </a:prstGeom>
          <a:ln w="28575">
            <a:solidFill>
              <a:srgbClr val="FFFF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600"/>
              </a:spcBef>
              <a:buNone/>
              <a:defRPr/>
            </a:pPr>
            <a:r>
              <a:rPr lang="en-GB" altLang="en-US" b="1" dirty="0">
                <a:solidFill>
                  <a:schemeClr val="bg1"/>
                </a:solidFill>
                <a:highlight>
                  <a:srgbClr val="FFFF00"/>
                </a:highlight>
              </a:rPr>
              <a:t>Sole Traders</a:t>
            </a:r>
            <a:r>
              <a:rPr lang="en-GB" altLang="en-US" b="1" dirty="0"/>
              <a:t>:</a:t>
            </a:r>
            <a:r>
              <a:rPr lang="en-GB" altLang="en-US" dirty="0"/>
              <a:t> Owned and run by one person; Simple to set up; The owner keeps the profits; The owner is personally responsible for debts and legal issues. </a:t>
            </a:r>
            <a:r>
              <a:rPr lang="en-GB" altLang="en-US" sz="2000" dirty="0"/>
              <a:t>Example: freelance software developer, IT consultant, web designer.</a:t>
            </a:r>
            <a:endParaRPr lang="en-GB" altLang="en-US" sz="2400" b="1" dirty="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C22B31DE-C6C8-4A36-A0B5-6DDC509055E6}"/>
              </a:ext>
            </a:extLst>
          </p:cNvPr>
          <p:cNvSpPr txBox="1">
            <a:spLocks noChangeArrowheads="1"/>
          </p:cNvSpPr>
          <p:nvPr/>
        </p:nvSpPr>
        <p:spPr>
          <a:xfrm>
            <a:off x="319330" y="5074335"/>
            <a:ext cx="11734231" cy="29608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en-GB" altLang="en-US" sz="2400" b="1" dirty="0"/>
              <a:t>Unlimited liability: </a:t>
            </a:r>
            <a:r>
              <a:rPr lang="en-GB" altLang="en-US" sz="2400" dirty="0"/>
              <a:t>These businesses are not a separate legal entity to the owner and have </a:t>
            </a:r>
            <a:r>
              <a:rPr lang="en-GB" altLang="en-US" sz="2400" b="1" dirty="0"/>
              <a:t>unlimited liability</a:t>
            </a:r>
            <a:r>
              <a:rPr lang="en-GB" altLang="en-US" sz="2400" dirty="0"/>
              <a:t>, i.e. the </a:t>
            </a:r>
            <a:r>
              <a:rPr lang="en-US" sz="2400" dirty="0"/>
              <a:t>owners and the business are viewed as one and these business owners share responsibility for any debts, or to settle any legal proceedings (for example, a lawsuit due to employee or customer injury).</a:t>
            </a:r>
            <a:endParaRPr lang="en-GB" altLang="en-US" sz="2400" dirty="0"/>
          </a:p>
          <a:p>
            <a:pPr marL="0" indent="0">
              <a:lnSpc>
                <a:spcPct val="12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GB" altLang="en-US" sz="2400" b="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EAD08C09-D6FF-58EE-F851-70E273CACC4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9565" y="437409"/>
            <a:ext cx="11156399" cy="80498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5400" b="1" dirty="0"/>
              <a:t>Private Sector – Incorporated Business types</a:t>
            </a:r>
            <a:endParaRPr lang="en-US" altLang="en-US" sz="5400" b="1" dirty="0"/>
          </a:p>
        </p:txBody>
      </p:sp>
      <p:sp>
        <p:nvSpPr>
          <p:cNvPr id="15362" name="Rectangle 3">
            <a:extLst>
              <a:ext uri="{FF2B5EF4-FFF2-40B4-BE49-F238E27FC236}">
                <a16:creationId xmlns:a16="http://schemas.microsoft.com/office/drawing/2014/main" id="{389BFB6D-AB81-5F75-89E3-1F260CCA3DD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6200" y="1723286"/>
            <a:ext cx="6259286" cy="4848573"/>
          </a:xfrm>
        </p:spPr>
        <p:txBody>
          <a:bodyPr rtlCol="0">
            <a:noAutofit/>
          </a:bodyPr>
          <a:lstStyle/>
          <a:p>
            <a:pPr marL="0" indent="0">
              <a:buNone/>
            </a:pPr>
            <a:r>
              <a:rPr lang="en-GB" dirty="0"/>
              <a:t>Incorporated businesses are </a:t>
            </a:r>
            <a:r>
              <a:rPr lang="en-GB" b="1" dirty="0"/>
              <a:t>legally separate from their owners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This means the owners usually have </a:t>
            </a:r>
            <a:r>
              <a:rPr lang="en-GB" b="1" dirty="0"/>
              <a:t>limited liability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Private Limited Company (Ltd)</a:t>
            </a:r>
            <a:endParaRPr lang="en-GB" sz="3200" dirty="0">
              <a:solidFill>
                <a:schemeClr val="bg1"/>
              </a:solidFill>
              <a:highlight>
                <a:srgbClr val="FFFF00"/>
              </a:highlight>
            </a:endParaRPr>
          </a:p>
          <a:p>
            <a:pPr lvl="1"/>
            <a:r>
              <a:rPr lang="en-GB" dirty="0"/>
              <a:t>Owned by shareholders </a:t>
            </a:r>
          </a:p>
          <a:p>
            <a:pPr lvl="1"/>
            <a:r>
              <a:rPr lang="en-GB" dirty="0"/>
              <a:t>Run by directors </a:t>
            </a:r>
          </a:p>
          <a:p>
            <a:pPr lvl="1"/>
            <a:r>
              <a:rPr lang="en-GB" dirty="0"/>
              <a:t>Separate legal identity </a:t>
            </a:r>
          </a:p>
          <a:p>
            <a:pPr lvl="1"/>
            <a:r>
              <a:rPr lang="en-GB" dirty="0"/>
              <a:t>Common structure for start-ups and small companies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C6889AC-5D70-A045-15BF-80A688224CEE}"/>
              </a:ext>
            </a:extLst>
          </p:cNvPr>
          <p:cNvSpPr/>
          <p:nvPr/>
        </p:nvSpPr>
        <p:spPr>
          <a:xfrm>
            <a:off x="446333" y="268907"/>
            <a:ext cx="11447398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0F9907B-AF41-E043-0D40-84287107060B}"/>
              </a:ext>
            </a:extLst>
          </p:cNvPr>
          <p:cNvSpPr/>
          <p:nvPr/>
        </p:nvSpPr>
        <p:spPr>
          <a:xfrm>
            <a:off x="386036" y="396357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DFCADF2F-AB3D-454C-8C0A-7ED929BAFCED}"/>
              </a:ext>
            </a:extLst>
          </p:cNvPr>
          <p:cNvSpPr txBox="1">
            <a:spLocks noChangeArrowheads="1"/>
          </p:cNvSpPr>
          <p:nvPr/>
        </p:nvSpPr>
        <p:spPr>
          <a:xfrm>
            <a:off x="5744439" y="1499882"/>
            <a:ext cx="5959881" cy="48485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Limited Liability Partnership (LLP)</a:t>
            </a:r>
            <a:endParaRPr lang="en-GB" sz="3200" dirty="0">
              <a:solidFill>
                <a:schemeClr val="bg1"/>
              </a:solidFill>
              <a:highlight>
                <a:srgbClr val="FFFF00"/>
              </a:highlight>
            </a:endParaRPr>
          </a:p>
          <a:p>
            <a:pPr lvl="1"/>
            <a:r>
              <a:rPr lang="en-GB" dirty="0"/>
              <a:t>Often used by professional partnerships </a:t>
            </a:r>
          </a:p>
          <a:p>
            <a:pPr lvl="1"/>
            <a:r>
              <a:rPr lang="en-GB" dirty="0"/>
              <a:t>Partners have limited liability </a:t>
            </a:r>
          </a:p>
          <a:p>
            <a:pPr lvl="1"/>
            <a:r>
              <a:rPr lang="en-GB" dirty="0"/>
              <a:t>Useful when two or more people run the business together </a:t>
            </a:r>
          </a:p>
          <a:p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Community Interest Company (CIC)</a:t>
            </a:r>
          </a:p>
          <a:p>
            <a:pPr lvl="1"/>
            <a:r>
              <a:rPr lang="en-GB" dirty="0"/>
              <a:t>A company with a social purpose </a:t>
            </a:r>
          </a:p>
          <a:p>
            <a:pPr lvl="1"/>
            <a:r>
              <a:rPr lang="en-GB" dirty="0"/>
              <a:t>Profits are mainly used to support the </a:t>
            </a:r>
            <a:r>
              <a:rPr lang="en-GB" sz="2800" dirty="0"/>
              <a:t>community</a:t>
            </a:r>
            <a:r>
              <a:rPr lang="en-GB" dirty="0"/>
              <a:t> aim </a:t>
            </a:r>
          </a:p>
          <a:p>
            <a:pPr lvl="1"/>
            <a:r>
              <a:rPr lang="en-GB" dirty="0"/>
              <a:t>Suitable for social enterprise projects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>
            <a:extLst>
              <a:ext uri="{FF2B5EF4-FFF2-40B4-BE49-F238E27FC236}">
                <a16:creationId xmlns:a16="http://schemas.microsoft.com/office/drawing/2014/main" id="{0606D694-7F81-1CA1-398B-91CA7F8B706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1481966"/>
            <a:ext cx="12664222" cy="5299834"/>
          </a:xfrm>
        </p:spPr>
        <p:txBody>
          <a:bodyPr>
            <a:noAutofit/>
          </a:bodyPr>
          <a:lstStyle/>
          <a:p>
            <a:pPr marL="0" lvl="2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3200" dirty="0"/>
              <a:t>The type of business affects how much financial risk the owner takes.</a:t>
            </a:r>
          </a:p>
          <a:p>
            <a:pPr marL="0" lvl="2" indent="0">
              <a:lnSpc>
                <a:spcPct val="100000"/>
              </a:lnSpc>
              <a:spcBef>
                <a:spcPts val="0"/>
              </a:spcBef>
              <a:buNone/>
            </a:pPr>
            <a:endParaRPr lang="en-GB" altLang="en-US" sz="2400" dirty="0"/>
          </a:p>
          <a:p>
            <a:pPr marL="0" lvl="2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2400" b="1" dirty="0"/>
              <a:t>Unlimited Liability					Limited Liability</a:t>
            </a:r>
          </a:p>
          <a:p>
            <a:pPr marL="0" lvl="2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2400" dirty="0"/>
              <a:t>Owner and business are not legally separate		Business is legally separate from the owner</a:t>
            </a:r>
          </a:p>
          <a:p>
            <a:pPr marL="0" lvl="2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2400" dirty="0"/>
              <a:t>Owner may be personally responsible for debts	Owner’s personal assets are usually 	protected</a:t>
            </a:r>
          </a:p>
          <a:p>
            <a:pPr marL="0" lvl="2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2400" dirty="0"/>
              <a:t>Higher personal financial risk				Lower personal financial risk</a:t>
            </a:r>
          </a:p>
          <a:p>
            <a:pPr marL="0" lvl="2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2400" dirty="0"/>
              <a:t>Common in sole traders and ordinary partnerships	Common in Ltd companies, LLPs and CICs</a:t>
            </a:r>
          </a:p>
          <a:p>
            <a:pPr marL="0" lvl="2" indent="0">
              <a:lnSpc>
                <a:spcPct val="100000"/>
              </a:lnSpc>
              <a:spcBef>
                <a:spcPts val="0"/>
              </a:spcBef>
              <a:buNone/>
            </a:pPr>
            <a:endParaRPr lang="en-GB" altLang="en-US" sz="2400" dirty="0"/>
          </a:p>
          <a:p>
            <a:pPr marL="0" lvl="2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2400" b="1" dirty="0"/>
              <a:t>Simple example: </a:t>
            </a:r>
            <a:r>
              <a:rPr lang="en-GB" altLang="en-US" sz="2400" dirty="0"/>
              <a:t>If a sole trader business fails, the owner may be personally responsible for           unpaid debts.</a:t>
            </a:r>
          </a:p>
          <a:p>
            <a:pPr marL="0" lvl="2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2400" dirty="0"/>
              <a:t>If a Ltd company fails, shareholders usually only lose the money they invested.</a:t>
            </a:r>
          </a:p>
          <a:p>
            <a:pPr marL="0" lvl="2" indent="0">
              <a:lnSpc>
                <a:spcPct val="100000"/>
              </a:lnSpc>
              <a:spcBef>
                <a:spcPts val="0"/>
              </a:spcBef>
              <a:buNone/>
            </a:pPr>
            <a:endParaRPr lang="en-GB" altLang="en-US" sz="2400" b="1" dirty="0"/>
          </a:p>
          <a:p>
            <a:pPr marL="0" lvl="2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altLang="en-US" sz="2400" b="1" dirty="0"/>
              <a:t>Key point</a:t>
            </a:r>
            <a:r>
              <a:rPr lang="en-GB" altLang="en-US" sz="2400" dirty="0"/>
              <a:t>: Limited liability can make starting a business less risky for the owner.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AF6B656-250B-8D67-4A2C-DAE39E381546}"/>
              </a:ext>
            </a:extLst>
          </p:cNvPr>
          <p:cNvSpPr/>
          <p:nvPr/>
        </p:nvSpPr>
        <p:spPr>
          <a:xfrm>
            <a:off x="350956" y="213888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24DAA5EE-13EA-1162-AF37-536A8582B0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41787" y="368252"/>
            <a:ext cx="9914820" cy="804985"/>
          </a:xfrm>
        </p:spPr>
        <p:txBody>
          <a:bodyPr>
            <a:normAutofit fontScale="90000"/>
          </a:bodyPr>
          <a:lstStyle/>
          <a:p>
            <a:pPr marL="0" lvl="2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US" altLang="en-US" sz="5400" dirty="0">
                <a:solidFill>
                  <a:schemeClr val="tx1"/>
                </a:solidFill>
                <a:latin typeface="+mn-lt"/>
              </a:rPr>
              <a:t>Limited and Unlimited Liability </a:t>
            </a:r>
            <a:endParaRPr lang="en-GB" altLang="en-US" sz="4400" dirty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0250832-1327-48AB-8378-40EE85FD3B0E}"/>
              </a:ext>
            </a:extLst>
          </p:cNvPr>
          <p:cNvCxnSpPr/>
          <p:nvPr/>
        </p:nvCxnSpPr>
        <p:spPr>
          <a:xfrm flipV="1">
            <a:off x="108803" y="2716331"/>
            <a:ext cx="11974394" cy="64969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CD6D336-78A7-4B49-A01E-789883643D67}"/>
              </a:ext>
            </a:extLst>
          </p:cNvPr>
          <p:cNvCxnSpPr>
            <a:cxnSpLocks/>
          </p:cNvCxnSpPr>
          <p:nvPr/>
        </p:nvCxnSpPr>
        <p:spPr>
          <a:xfrm>
            <a:off x="6381750" y="2133600"/>
            <a:ext cx="0" cy="2381250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C9D094-6259-1ABD-BD70-E7599EF52F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C7C1BFE7-EF77-F3D1-3F1E-6BDB45BCF6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9565" y="437409"/>
            <a:ext cx="8893175" cy="804985"/>
          </a:xfrm>
        </p:spPr>
        <p:txBody>
          <a:bodyPr>
            <a:normAutofit fontScale="90000"/>
          </a:bodyPr>
          <a:lstStyle/>
          <a:p>
            <a:r>
              <a:rPr lang="en-GB" sz="5400" dirty="0">
                <a:solidFill>
                  <a:schemeClr val="bg1"/>
                </a:solidFill>
                <a:highlight>
                  <a:srgbClr val="FFFF00"/>
                </a:highlight>
              </a:rPr>
              <a:t>Activity:</a:t>
            </a:r>
            <a:r>
              <a:rPr lang="en-GB" sz="5400" dirty="0">
                <a:solidFill>
                  <a:schemeClr val="bg1"/>
                </a:solidFill>
              </a:rPr>
              <a:t> </a:t>
            </a:r>
            <a:r>
              <a:rPr lang="en-GB" altLang="en-US" sz="5400" b="1" dirty="0"/>
              <a:t>Which Business type?</a:t>
            </a:r>
            <a:endParaRPr lang="en-US" altLang="en-US" sz="5400" b="1" dirty="0"/>
          </a:p>
        </p:txBody>
      </p:sp>
      <p:sp>
        <p:nvSpPr>
          <p:cNvPr id="15362" name="Rectangle 3">
            <a:extLst>
              <a:ext uri="{FF2B5EF4-FFF2-40B4-BE49-F238E27FC236}">
                <a16:creationId xmlns:a16="http://schemas.microsoft.com/office/drawing/2014/main" id="{9D5AE536-5029-B227-DBCE-5A4B80F6555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62781" y="1551123"/>
            <a:ext cx="10349453" cy="4833824"/>
          </a:xfrm>
        </p:spPr>
        <p:txBody>
          <a:bodyPr rtlCol="0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/>
            </a:pPr>
            <a:r>
              <a:rPr lang="en-GB" altLang="en-US" sz="3200" b="1" dirty="0"/>
              <a:t> </a:t>
            </a:r>
            <a:r>
              <a:rPr lang="en-GB" altLang="en-US" sz="3600" b="1" dirty="0"/>
              <a:t>Q. Which type of business would you set-up?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altLang="en-US" sz="3200" b="1" u="sng" dirty="0"/>
              <a:t>Unincorporated Business:</a:t>
            </a:r>
            <a:r>
              <a:rPr lang="en-GB" altLang="en-US" sz="3200" b="1" dirty="0"/>
              <a:t> </a:t>
            </a:r>
            <a:r>
              <a:rPr lang="en-GB" altLang="en-US" sz="3200" dirty="0"/>
              <a:t>(do not have limited liability):</a:t>
            </a:r>
            <a:endParaRPr lang="en-GB" altLang="en-US" sz="3200" dirty="0">
              <a:solidFill>
                <a:schemeClr val="bg1"/>
              </a:solidFill>
              <a:highlight>
                <a:srgbClr val="FFFF00"/>
              </a:highlight>
            </a:endParaRP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en-GB" altLang="en-US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Sole Trader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+mj-lt"/>
              <a:buAutoNum type="arabicPeriod"/>
              <a:defRPr/>
            </a:pPr>
            <a:r>
              <a:rPr lang="en-GB" altLang="en-US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Partnership</a:t>
            </a:r>
            <a:endParaRPr lang="en-GB" altLang="en-US" sz="3200" b="1" u="sng" dirty="0"/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altLang="en-US" sz="3200" b="1" u="sng" dirty="0"/>
              <a:t>Incorporated Business:</a:t>
            </a:r>
            <a:r>
              <a:rPr lang="en-GB" altLang="en-US" sz="3200" b="1" dirty="0"/>
              <a:t> </a:t>
            </a:r>
            <a:r>
              <a:rPr lang="en-GB" altLang="en-US" sz="3200" dirty="0"/>
              <a:t>(have limited liability):</a:t>
            </a:r>
            <a:endParaRPr lang="en-GB" altLang="en-US" sz="3200" b="1" dirty="0"/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FFFF00"/>
              </a:buClr>
              <a:buFont typeface="+mj-lt"/>
              <a:buAutoNum type="arabicPeriod" startAt="3"/>
              <a:defRPr/>
            </a:pPr>
            <a:r>
              <a:rPr lang="en-GB" altLang="en-US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Private Limited Company (Ltd)</a:t>
            </a:r>
            <a:r>
              <a:rPr lang="en-GB" altLang="en-US" sz="3200" dirty="0"/>
              <a:t> 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FFFF00"/>
              </a:buClr>
              <a:buFont typeface="+mj-lt"/>
              <a:buAutoNum type="arabicPeriod" startAt="3"/>
              <a:defRPr/>
            </a:pPr>
            <a:r>
              <a:rPr lang="en-GB" altLang="en-US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Limited Partnerships (LLP)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FFFF00"/>
              </a:buClr>
              <a:buFont typeface="+mj-lt"/>
              <a:buAutoNum type="arabicPeriod" startAt="3"/>
              <a:defRPr/>
            </a:pPr>
            <a:r>
              <a:rPr lang="en-GB" altLang="en-US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Community Interest Company (CIC)</a:t>
            </a:r>
            <a:endParaRPr lang="en-GB" altLang="en-US" sz="3200" b="1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D83BF7C-E6FA-2F6A-E6B1-8AC999CAEF45}"/>
              </a:ext>
            </a:extLst>
          </p:cNvPr>
          <p:cNvSpPr/>
          <p:nvPr/>
        </p:nvSpPr>
        <p:spPr>
          <a:xfrm>
            <a:off x="446333" y="268907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0B8F050-D27F-221F-FBE2-09CBD6D69B6F}"/>
              </a:ext>
            </a:extLst>
          </p:cNvPr>
          <p:cNvSpPr/>
          <p:nvPr/>
        </p:nvSpPr>
        <p:spPr>
          <a:xfrm>
            <a:off x="386036" y="396357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9298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cliparts.co/cliparts/6Tp/MdM/6TpMdMkTE.png">
            <a:extLst>
              <a:ext uri="{FF2B5EF4-FFF2-40B4-BE49-F238E27FC236}">
                <a16:creationId xmlns:a16="http://schemas.microsoft.com/office/drawing/2014/main" id="{B38E6080-F476-AB00-969E-A93FCEB19E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750" y="68997"/>
            <a:ext cx="10808434" cy="6216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41BC3C71-5AAD-01D2-AD37-E04E84B11223}"/>
              </a:ext>
            </a:extLst>
          </p:cNvPr>
          <p:cNvSpPr txBox="1">
            <a:spLocks/>
          </p:cNvSpPr>
          <p:nvPr/>
        </p:nvSpPr>
        <p:spPr>
          <a:xfrm>
            <a:off x="2623571" y="2274090"/>
            <a:ext cx="6343447" cy="2157800"/>
          </a:xfrm>
          <a:prstGeom prst="rect">
            <a:avLst/>
          </a:prstGeom>
          <a:noFill/>
        </p:spPr>
        <p:txBody>
          <a:bodyPr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9pPr>
            <a:extLst/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highlight>
                  <a:srgbClr val="FF0000"/>
                </a:highlight>
                <a:uLnTx/>
                <a:uFillTx/>
                <a:latin typeface="Calibri Light" panose="020F0302020204030204"/>
                <a:ea typeface="+mj-ea"/>
                <a:cs typeface="+mj-cs"/>
              </a:rPr>
              <a:t>Business </a:t>
            </a:r>
            <a:r>
              <a:rPr lang="en-GB" sz="6000" dirty="0">
                <a:solidFill>
                  <a:srgbClr val="FFFF00"/>
                </a:solidFill>
                <a:highlight>
                  <a:srgbClr val="FF0000"/>
                </a:highlight>
                <a:latin typeface="Calibri Light" panose="020F0302020204030204"/>
              </a:rPr>
              <a:t>Strategy</a:t>
            </a: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highlight>
                  <a:srgbClr val="FFFF00"/>
                </a:highlight>
                <a:uLnTx/>
                <a:uFillTx/>
                <a:latin typeface="Calibri Light" panose="020F0302020204030204"/>
                <a:ea typeface="+mj-ea"/>
                <a:cs typeface="+mj-cs"/>
              </a:rPr>
              <a:t> 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highlight>
                <a:srgbClr val="FFFF00"/>
              </a:highlight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4293042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Content Placeholder 2">
            <a:extLst>
              <a:ext uri="{FF2B5EF4-FFF2-40B4-BE49-F238E27FC236}">
                <a16:creationId xmlns:a16="http://schemas.microsoft.com/office/drawing/2014/main" id="{39D2B9CF-D3AF-FC4B-B194-E7FB1EA96F07}"/>
              </a:ext>
            </a:extLst>
          </p:cNvPr>
          <p:cNvSpPr txBox="1">
            <a:spLocks/>
          </p:cNvSpPr>
          <p:nvPr/>
        </p:nvSpPr>
        <p:spPr bwMode="auto">
          <a:xfrm>
            <a:off x="222605" y="1728344"/>
            <a:ext cx="5460645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107950" defTabSz="6858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514350" indent="-171450" defTabSz="68580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857250" indent="-171450" defTabSz="6858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200150" indent="-171450" defTabSz="6858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1543050" indent="-171450" defTabSz="6858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000250" indent="-171450" defTabSz="6858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457450" indent="-171450" defTabSz="6858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2914650" indent="-171450" defTabSz="6858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371850" indent="-171450" defTabSz="6858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>
              <a:lnSpc>
                <a:spcPct val="150000"/>
              </a:lnSpc>
              <a:spcBef>
                <a:spcPts val="2400"/>
              </a:spcBef>
              <a:spcAft>
                <a:spcPts val="3000"/>
              </a:spcAft>
              <a:buNone/>
            </a:pPr>
            <a:r>
              <a:rPr lang="en-GB" altLang="en-US" dirty="0">
                <a:latin typeface="Calibri" panose="020F0502020204030204" pitchFamily="34" charset="0"/>
              </a:rPr>
              <a:t>A business strategy explains how your tech start-up will move from an idea to a working product, service or business.</a:t>
            </a:r>
          </a:p>
        </p:txBody>
      </p:sp>
      <p:pic>
        <p:nvPicPr>
          <p:cNvPr id="40964" name="Picture 2">
            <a:extLst>
              <a:ext uri="{FF2B5EF4-FFF2-40B4-BE49-F238E27FC236}">
                <a16:creationId xmlns:a16="http://schemas.microsoft.com/office/drawing/2014/main" id="{36857785-340D-6B01-A04F-11EC917E3C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6509" y="1822032"/>
            <a:ext cx="6098513" cy="365843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2">
            <a:extLst>
              <a:ext uri="{FF2B5EF4-FFF2-40B4-BE49-F238E27FC236}">
                <a16:creationId xmlns:a16="http://schemas.microsoft.com/office/drawing/2014/main" id="{C1551208-3849-6FB5-1B5F-274D975FB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197" y="395862"/>
            <a:ext cx="9824624" cy="925792"/>
          </a:xfrm>
        </p:spPr>
        <p:txBody>
          <a:bodyPr>
            <a:normAutofit/>
          </a:bodyPr>
          <a:lstStyle/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5400" dirty="0">
                <a:solidFill>
                  <a:schemeClr val="tx1"/>
                </a:solidFill>
                <a:latin typeface="+mn-lt"/>
              </a:rPr>
              <a:t>Business Strategy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CC19B69-962C-EB98-90F6-90DF5C46BEB9}"/>
              </a:ext>
            </a:extLst>
          </p:cNvPr>
          <p:cNvSpPr/>
          <p:nvPr/>
        </p:nvSpPr>
        <p:spPr>
          <a:xfrm>
            <a:off x="757087" y="299643"/>
            <a:ext cx="10192661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707D9F6-58A2-6674-B317-55FBB15B6EAD}"/>
              </a:ext>
            </a:extLst>
          </p:cNvPr>
          <p:cNvSpPr/>
          <p:nvPr/>
        </p:nvSpPr>
        <p:spPr>
          <a:xfrm>
            <a:off x="696790" y="427093"/>
            <a:ext cx="112671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25792"/>
          </a:xfrm>
        </p:spPr>
        <p:txBody>
          <a:bodyPr>
            <a:normAutofit/>
          </a:bodyPr>
          <a:lstStyle/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5400" dirty="0">
                <a:solidFill>
                  <a:schemeClr val="tx1"/>
                </a:solidFill>
                <a:latin typeface="+mn-lt"/>
              </a:rPr>
              <a:t>Business Strategy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87350" y="1610472"/>
            <a:ext cx="11461750" cy="4978621"/>
          </a:xfrm>
        </p:spPr>
        <p:txBody>
          <a:bodyPr>
            <a:normAutofit fontScale="85000" lnSpcReduction="10000"/>
          </a:bodyPr>
          <a:lstStyle/>
          <a:p>
            <a:pPr marL="107950" indent="0">
              <a:spcBef>
                <a:spcPts val="2400"/>
              </a:spcBef>
              <a:buNone/>
              <a:defRPr/>
            </a:pPr>
            <a:r>
              <a:rPr lang="en-GB" altLang="en-US" sz="3600" dirty="0"/>
              <a:t>For this assignment, your business strategy should include:</a:t>
            </a:r>
          </a:p>
          <a:p>
            <a:pPr marL="679450" indent="-571500">
              <a:spcBef>
                <a:spcPts val="2400"/>
              </a:spcBef>
              <a:defRPr/>
            </a:pPr>
            <a:r>
              <a:rPr lang="en-GB" altLang="en-US" sz="3600" b="1" dirty="0">
                <a:solidFill>
                  <a:schemeClr val="bg1"/>
                </a:solidFill>
                <a:highlight>
                  <a:srgbClr val="FFFF00"/>
                </a:highlight>
              </a:rPr>
              <a:t>Mission statement: </a:t>
            </a:r>
            <a:r>
              <a:rPr lang="en-GB" altLang="en-US" sz="3600" dirty="0"/>
              <a:t>What is the main purpose of your start-up?</a:t>
            </a:r>
            <a:endParaRPr lang="en-GB" altLang="en-US" sz="3600" b="1" dirty="0"/>
          </a:p>
          <a:p>
            <a:pPr marL="679450" indent="-571500">
              <a:spcBef>
                <a:spcPts val="2400"/>
              </a:spcBef>
              <a:defRPr/>
            </a:pPr>
            <a:r>
              <a:rPr lang="en-GB" altLang="en-US" sz="3600" b="1" dirty="0">
                <a:solidFill>
                  <a:schemeClr val="bg1"/>
                </a:solidFill>
                <a:highlight>
                  <a:srgbClr val="FFFF00"/>
                </a:highlight>
              </a:rPr>
              <a:t>Objectives:</a:t>
            </a:r>
            <a:r>
              <a:rPr lang="en-GB" altLang="en-US" sz="3600" b="1" dirty="0"/>
              <a:t> </a:t>
            </a:r>
            <a:r>
              <a:rPr lang="en-GB" altLang="en-US" sz="3600" dirty="0"/>
              <a:t>What do you want to achieve? </a:t>
            </a:r>
            <a:r>
              <a:rPr lang="en-GB" altLang="en-US" sz="2600" dirty="0"/>
              <a:t>For example: develop the prototype, gain users, improve the service, generate income.</a:t>
            </a:r>
          </a:p>
          <a:p>
            <a:pPr marL="679450" indent="-571500">
              <a:spcBef>
                <a:spcPts val="2400"/>
              </a:spcBef>
              <a:defRPr/>
            </a:pPr>
            <a:r>
              <a:rPr lang="en-GB" altLang="en-US" sz="3600" b="1" dirty="0">
                <a:solidFill>
                  <a:schemeClr val="bg1"/>
                </a:solidFill>
                <a:highlight>
                  <a:srgbClr val="FFFF00"/>
                </a:highlight>
              </a:rPr>
              <a:t>Values: </a:t>
            </a:r>
            <a:r>
              <a:rPr lang="en-GB" altLang="en-US" sz="3600" b="1" dirty="0"/>
              <a:t>What principles will guide your business? </a:t>
            </a:r>
            <a:r>
              <a:rPr lang="en-GB" altLang="en-US" sz="2600" b="1" dirty="0"/>
              <a:t>For example: innovation, reliability, accessibility, fairness, sustainability.</a:t>
            </a:r>
            <a:endParaRPr lang="en-GB" altLang="en-US" sz="3600" dirty="0"/>
          </a:p>
          <a:p>
            <a:pPr marL="679450" indent="-571500">
              <a:spcBef>
                <a:spcPts val="2400"/>
              </a:spcBef>
              <a:defRPr/>
            </a:pPr>
            <a:r>
              <a:rPr lang="en-GB" altLang="en-US" sz="3600" b="1" dirty="0">
                <a:solidFill>
                  <a:schemeClr val="bg1"/>
                </a:solidFill>
                <a:highlight>
                  <a:srgbClr val="FFFF00"/>
                </a:highlight>
              </a:rPr>
              <a:t>Plan</a:t>
            </a:r>
          </a:p>
          <a:p>
            <a:pPr marL="1136650" lvl="1" indent="-571500">
              <a:spcBef>
                <a:spcPts val="2400"/>
              </a:spcBef>
              <a:defRPr/>
            </a:pPr>
            <a:r>
              <a:rPr lang="en-GB" altLang="en-US" sz="2800" dirty="0"/>
              <a:t>Acquiring </a:t>
            </a:r>
            <a:r>
              <a:rPr lang="en-GB" altLang="en-US" sz="2800" b="1" dirty="0"/>
              <a:t>resources </a:t>
            </a:r>
            <a:r>
              <a:rPr lang="en-GB" altLang="en-US" sz="2800" dirty="0"/>
              <a:t>(Team, Hardware, Software)</a:t>
            </a:r>
          </a:p>
          <a:p>
            <a:pPr marL="1136650" lvl="1" indent="-571500">
              <a:spcBef>
                <a:spcPts val="2400"/>
              </a:spcBef>
              <a:defRPr/>
            </a:pPr>
            <a:r>
              <a:rPr lang="en-GB" altLang="en-US" sz="2800" dirty="0"/>
              <a:t>Assigning</a:t>
            </a:r>
            <a:r>
              <a:rPr lang="en-GB" altLang="en-US" sz="2800" b="1" dirty="0"/>
              <a:t> Team roles, responsibilities and actions</a:t>
            </a:r>
            <a:r>
              <a:rPr lang="en-GB" altLang="en-US" sz="2800" dirty="0"/>
              <a:t> to achieve the </a:t>
            </a:r>
            <a:r>
              <a:rPr lang="en-GB" altLang="en-US" sz="2800" b="1" dirty="0"/>
              <a:t>objectives.</a:t>
            </a:r>
            <a:endParaRPr lang="en-GB" altLang="en-US" sz="2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A290B51-6DF5-B556-4CAE-1CF1D5150AA2}"/>
              </a:ext>
            </a:extLst>
          </p:cNvPr>
          <p:cNvSpPr/>
          <p:nvPr/>
        </p:nvSpPr>
        <p:spPr>
          <a:xfrm>
            <a:off x="611090" y="268907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0681E2-9E72-3F1F-F41E-A110F9B4744B}"/>
              </a:ext>
            </a:extLst>
          </p:cNvPr>
          <p:cNvSpPr/>
          <p:nvPr/>
        </p:nvSpPr>
        <p:spPr>
          <a:xfrm>
            <a:off x="550793" y="396357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1681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25792"/>
          </a:xfrm>
        </p:spPr>
        <p:txBody>
          <a:bodyPr>
            <a:normAutofit/>
          </a:bodyPr>
          <a:lstStyle/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altLang="en-US" sz="5400" dirty="0">
                <a:solidFill>
                  <a:schemeClr val="tx1"/>
                </a:solidFill>
                <a:latin typeface="+mn-lt"/>
              </a:rPr>
              <a:t>A Mission Statement</a:t>
            </a:r>
            <a:endParaRPr lang="en-GB" sz="54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11090" y="1474324"/>
            <a:ext cx="10590204" cy="5196728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None/>
            </a:pPr>
            <a:r>
              <a:rPr lang="en-GB" altLang="en-US" sz="3200" dirty="0"/>
              <a:t>A mission statement explains the main </a:t>
            </a:r>
            <a:r>
              <a:rPr lang="en-GB" altLang="en-US" sz="3200" b="1" dirty="0"/>
              <a:t>Purpose</a:t>
            </a:r>
            <a:r>
              <a:rPr lang="en-GB" altLang="en-US" sz="3200" dirty="0"/>
              <a:t> of your tech Start-Up / Business. It should be:  </a:t>
            </a:r>
          </a:p>
          <a:p>
            <a:pPr lvl="1"/>
            <a:r>
              <a:rPr lang="en-GB" altLang="en-US" sz="2800" dirty="0"/>
              <a:t>short</a:t>
            </a:r>
          </a:p>
          <a:p>
            <a:pPr lvl="1"/>
            <a:r>
              <a:rPr lang="en-GB" altLang="en-US" sz="2800" dirty="0"/>
              <a:t>clear</a:t>
            </a:r>
          </a:p>
          <a:p>
            <a:pPr lvl="1"/>
            <a:r>
              <a:rPr lang="en-GB" altLang="en-US" sz="2800" dirty="0"/>
              <a:t>easy to understand</a:t>
            </a:r>
          </a:p>
          <a:p>
            <a:pPr lvl="1"/>
            <a:r>
              <a:rPr lang="en-GB" altLang="en-US" sz="2800" dirty="0"/>
              <a:t>focused on the problem your business solves</a:t>
            </a:r>
          </a:p>
          <a:p>
            <a:pPr lvl="1"/>
            <a:r>
              <a:rPr lang="en-GB" altLang="en-US" sz="2800" dirty="0"/>
              <a:t>linked to the value your project creates</a:t>
            </a:r>
          </a:p>
          <a:p>
            <a:pPr marL="0" indent="0" eaLnBrk="1" hangingPunct="1">
              <a:buNone/>
            </a:pPr>
            <a:r>
              <a:rPr lang="en-GB" altLang="en-US" sz="3200" dirty="0"/>
              <a:t>A good mission statement answers:</a:t>
            </a:r>
          </a:p>
          <a:p>
            <a:pPr marL="0" indent="0" eaLnBrk="1" hangingPunct="1">
              <a:buNone/>
            </a:pPr>
            <a:r>
              <a:rPr lang="en-GB" altLang="en-US" sz="3200" b="1" dirty="0"/>
              <a:t>What do we do?</a:t>
            </a:r>
          </a:p>
          <a:p>
            <a:pPr marL="0" indent="0" eaLnBrk="1" hangingPunct="1">
              <a:buNone/>
            </a:pPr>
            <a:r>
              <a:rPr lang="en-GB" altLang="en-US" sz="3200" b="1" dirty="0"/>
              <a:t>Who do we help?</a:t>
            </a:r>
          </a:p>
          <a:p>
            <a:pPr marL="0" indent="0" eaLnBrk="1" hangingPunct="1">
              <a:buNone/>
            </a:pPr>
            <a:r>
              <a:rPr lang="en-GB" altLang="en-US" sz="3200" b="1" dirty="0"/>
              <a:t>What value do we create?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A290B51-6DF5-B556-4CAE-1CF1D5150AA2}"/>
              </a:ext>
            </a:extLst>
          </p:cNvPr>
          <p:cNvSpPr/>
          <p:nvPr/>
        </p:nvSpPr>
        <p:spPr>
          <a:xfrm>
            <a:off x="611090" y="268907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0681E2-9E72-3F1F-F41E-A110F9B4744B}"/>
              </a:ext>
            </a:extLst>
          </p:cNvPr>
          <p:cNvSpPr/>
          <p:nvPr/>
        </p:nvSpPr>
        <p:spPr>
          <a:xfrm>
            <a:off x="550793" y="396357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C852CB30-929A-F7C8-9FEC-11DA71CDCF17}"/>
              </a:ext>
            </a:extLst>
          </p:cNvPr>
          <p:cNvSpPr txBox="1">
            <a:spLocks/>
          </p:cNvSpPr>
          <p:nvPr/>
        </p:nvSpPr>
        <p:spPr>
          <a:xfrm>
            <a:off x="5194300" y="4974183"/>
            <a:ext cx="6997700" cy="182984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7950" indent="0" algn="ctr">
              <a:buFont typeface="Arial" panose="020B0604020202020204" pitchFamily="34" charset="0"/>
              <a:buNone/>
            </a:pPr>
            <a:r>
              <a:rPr lang="en-GB" altLang="en-US" sz="4000" b="1" dirty="0"/>
              <a:t>Google's mission</a:t>
            </a:r>
            <a:r>
              <a:rPr lang="en-GB" altLang="en-US" sz="4000" dirty="0"/>
              <a:t> is to organise the world's information and make it universally accessible and useful.</a:t>
            </a:r>
          </a:p>
        </p:txBody>
      </p:sp>
      <p:pic>
        <p:nvPicPr>
          <p:cNvPr id="7" name="Picture 4" descr="http://media.creativebloq.futurecdn.net/sites/creativebloq.com/files/images/2015/09/google_logo.jpg">
            <a:extLst>
              <a:ext uri="{FF2B5EF4-FFF2-40B4-BE49-F238E27FC236}">
                <a16:creationId xmlns:a16="http://schemas.microsoft.com/office/drawing/2014/main" id="{C8E9486C-77EB-9CAC-5DE3-A010EFB959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24" t="20105" r="32442" b="22264"/>
          <a:stretch>
            <a:fillRect/>
          </a:stretch>
        </p:blipFill>
        <p:spPr bwMode="auto">
          <a:xfrm>
            <a:off x="8966345" y="2791768"/>
            <a:ext cx="2234949" cy="19990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561307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25792"/>
          </a:xfrm>
        </p:spPr>
        <p:txBody>
          <a:bodyPr>
            <a:normAutofit/>
          </a:bodyPr>
          <a:lstStyle/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altLang="en-US" sz="5400" dirty="0">
                <a:solidFill>
                  <a:schemeClr val="tx1"/>
                </a:solidFill>
                <a:latin typeface="+mn-lt"/>
              </a:rPr>
              <a:t>Objectives</a:t>
            </a:r>
            <a:endParaRPr lang="en-GB" sz="54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4456" y="1562020"/>
            <a:ext cx="11782789" cy="5645230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None/>
            </a:pPr>
            <a:r>
              <a:rPr lang="en-GB" altLang="en-US" sz="3200" dirty="0"/>
              <a:t>Objectives are the specific things your tech start-up wants to achieve. </a:t>
            </a:r>
          </a:p>
          <a:p>
            <a:pPr marL="0" indent="0" eaLnBrk="1" hangingPunct="1">
              <a:buNone/>
            </a:pPr>
            <a:r>
              <a:rPr lang="en-GB" altLang="en-US" sz="3200" dirty="0"/>
              <a:t>They should link to your mission statement and explain how the business will move forward.</a:t>
            </a:r>
          </a:p>
          <a:p>
            <a:pPr marL="0" indent="0" eaLnBrk="1" hangingPunct="1">
              <a:buNone/>
            </a:pPr>
            <a:r>
              <a:rPr lang="en-GB" altLang="en-US" sz="3200" dirty="0"/>
              <a:t>For this assignment, write </a:t>
            </a:r>
            <a:r>
              <a:rPr lang="en-GB" altLang="en-US" sz="3200" b="1" dirty="0"/>
              <a:t>3–5 objectives </a:t>
            </a:r>
            <a:r>
              <a:rPr lang="en-GB" altLang="en-US" sz="3200" dirty="0"/>
              <a:t>for your own project. </a:t>
            </a:r>
          </a:p>
          <a:p>
            <a:pPr marL="0" indent="0" eaLnBrk="1" hangingPunct="1">
              <a:buNone/>
            </a:pPr>
            <a:r>
              <a:rPr lang="en-GB" altLang="en-US" sz="3200" dirty="0"/>
              <a:t>Your objectives could focus on:</a:t>
            </a:r>
          </a:p>
          <a:p>
            <a:pPr lvl="1"/>
            <a:r>
              <a:rPr lang="en-GB" altLang="en-US" sz="2800" dirty="0"/>
              <a:t>developing or improving the prototype</a:t>
            </a:r>
          </a:p>
          <a:p>
            <a:pPr lvl="1"/>
            <a:r>
              <a:rPr lang="en-GB" altLang="en-US" sz="2800" dirty="0"/>
              <a:t>testing the product with users</a:t>
            </a:r>
          </a:p>
          <a:p>
            <a:pPr lvl="1"/>
            <a:r>
              <a:rPr lang="en-GB" altLang="en-US" sz="2800" dirty="0"/>
              <a:t>gaining feedback from customers or stakeholders</a:t>
            </a:r>
          </a:p>
          <a:p>
            <a:pPr lvl="1"/>
            <a:r>
              <a:rPr lang="en-GB" altLang="en-US" sz="2800" dirty="0"/>
              <a:t>attracting users or clients</a:t>
            </a:r>
          </a:p>
          <a:p>
            <a:pPr lvl="1"/>
            <a:r>
              <a:rPr lang="en-GB" altLang="en-US" sz="2800" dirty="0"/>
              <a:t>securing funding or support</a:t>
            </a:r>
          </a:p>
          <a:p>
            <a:pPr lvl="1"/>
            <a:r>
              <a:rPr lang="en-GB" altLang="en-US" sz="2800" dirty="0"/>
              <a:t>generating income</a:t>
            </a:r>
          </a:p>
          <a:p>
            <a:pPr lvl="1"/>
            <a:r>
              <a:rPr lang="en-GB" altLang="en-US" sz="2800" dirty="0"/>
              <a:t>improving accessibility, sustainability or social value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A290B51-6DF5-B556-4CAE-1CF1D5150AA2}"/>
              </a:ext>
            </a:extLst>
          </p:cNvPr>
          <p:cNvSpPr/>
          <p:nvPr/>
        </p:nvSpPr>
        <p:spPr>
          <a:xfrm>
            <a:off x="611090" y="268907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0681E2-9E72-3F1F-F41E-A110F9B4744B}"/>
              </a:ext>
            </a:extLst>
          </p:cNvPr>
          <p:cNvSpPr/>
          <p:nvPr/>
        </p:nvSpPr>
        <p:spPr>
          <a:xfrm>
            <a:off x="550793" y="396357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6" descr="http://www.gccia.com.sa/imagesA/z1/target-thumb1.gif">
            <a:extLst>
              <a:ext uri="{FF2B5EF4-FFF2-40B4-BE49-F238E27FC236}">
                <a16:creationId xmlns:a16="http://schemas.microsoft.com/office/drawing/2014/main" id="{127FCFE6-3F52-6E3D-1B2C-7391E83098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1522" y="0"/>
            <a:ext cx="2040477" cy="1562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74549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3C555-BA44-0C8B-3160-D7C7F5D13A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2009" y="1560407"/>
            <a:ext cx="11159435" cy="5105864"/>
          </a:xfrm>
        </p:spPr>
        <p:txBody>
          <a:bodyPr rtlCol="0"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300"/>
              </a:spcBef>
              <a:defRPr/>
            </a:pPr>
            <a:r>
              <a:rPr lang="en-GB" sz="3200" b="1" dirty="0"/>
              <a:t>We think more holistically when setting Objectives today.</a:t>
            </a:r>
          </a:p>
          <a:p>
            <a:pPr>
              <a:lnSpc>
                <a:spcPct val="100000"/>
              </a:lnSpc>
              <a:spcBef>
                <a:spcPts val="300"/>
              </a:spcBef>
              <a:defRPr/>
            </a:pPr>
            <a:r>
              <a:rPr lang="en-GB" sz="3200" dirty="0"/>
              <a:t>They can be ANYTHING *YOU* want.</a:t>
            </a:r>
          </a:p>
          <a:p>
            <a:pPr>
              <a:lnSpc>
                <a:spcPct val="100000"/>
              </a:lnSpc>
              <a:spcBef>
                <a:spcPts val="300"/>
              </a:spcBef>
              <a:defRPr/>
            </a:pPr>
            <a:r>
              <a:rPr lang="en-GB" sz="3200" dirty="0"/>
              <a:t>Consider: The </a:t>
            </a:r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Triple Bottom Line (TBL)</a:t>
            </a:r>
            <a:r>
              <a:rPr lang="en-GB" sz="3200" b="1" dirty="0">
                <a:solidFill>
                  <a:schemeClr val="bg1"/>
                </a:solidFill>
              </a:rPr>
              <a:t> </a:t>
            </a:r>
            <a:r>
              <a:rPr lang="en-GB" sz="3200" dirty="0"/>
              <a:t>aka</a:t>
            </a:r>
            <a:r>
              <a:rPr lang="en-GB" sz="3200" b="1" dirty="0"/>
              <a:t> </a:t>
            </a:r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The 3 Ps </a:t>
            </a:r>
            <a:r>
              <a:rPr lang="en-GB" sz="3200" b="1" dirty="0"/>
              <a:t>(Profit, People &amp; Planet)</a:t>
            </a:r>
          </a:p>
          <a:p>
            <a:pPr>
              <a:lnSpc>
                <a:spcPct val="100000"/>
              </a:lnSpc>
              <a:spcBef>
                <a:spcPts val="300"/>
              </a:spcBef>
              <a:defRPr/>
            </a:pPr>
            <a:r>
              <a:rPr lang="en-GB" sz="3200" dirty="0"/>
              <a:t>Objectives for </a:t>
            </a:r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Profit = </a:t>
            </a:r>
            <a:r>
              <a:rPr lang="en-GB" sz="3200" dirty="0"/>
              <a:t>CI/Development &amp; Sustainability.</a:t>
            </a:r>
          </a:p>
          <a:p>
            <a:pPr>
              <a:lnSpc>
                <a:spcPct val="100000"/>
              </a:lnSpc>
              <a:spcBef>
                <a:spcPts val="300"/>
              </a:spcBef>
              <a:defRPr/>
            </a:pPr>
            <a:r>
              <a:rPr lang="en-GB" sz="3200" dirty="0"/>
              <a:t>Objectives for </a:t>
            </a:r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People</a:t>
            </a:r>
            <a:r>
              <a:rPr lang="en-GB" sz="3200" dirty="0"/>
              <a:t>: Customers, Employees.</a:t>
            </a:r>
          </a:p>
          <a:p>
            <a:pPr>
              <a:lnSpc>
                <a:spcPct val="100000"/>
              </a:lnSpc>
              <a:spcBef>
                <a:spcPts val="300"/>
              </a:spcBef>
              <a:defRPr/>
            </a:pPr>
            <a:r>
              <a:rPr lang="en-GB" sz="3200" dirty="0"/>
              <a:t>Objective for the </a:t>
            </a:r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Planet</a:t>
            </a:r>
            <a:r>
              <a:rPr lang="en-GB" sz="3200" dirty="0"/>
              <a:t>: Community enhancement (Jos/training/PSI) &amp; the Environment (reduce Carbon emissions, Recycling).</a:t>
            </a:r>
          </a:p>
          <a:p>
            <a:pPr lvl="1">
              <a:lnSpc>
                <a:spcPct val="100000"/>
              </a:lnSpc>
              <a:spcBef>
                <a:spcPts val="300"/>
              </a:spcBef>
              <a:defRPr/>
            </a:pPr>
            <a:r>
              <a:rPr lang="en-GB" sz="2800" dirty="0"/>
              <a:t>Note: A 4</a:t>
            </a:r>
            <a:r>
              <a:rPr lang="en-GB" sz="2800" baseline="30000" dirty="0"/>
              <a:t>th</a:t>
            </a:r>
            <a:r>
              <a:rPr lang="en-GB" sz="2800" dirty="0"/>
              <a:t> ‘P’ is sometimes added ‘Production’: An objective for using New Technology, R&amp;D Innovation &amp; development.</a:t>
            </a:r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49EC08CF-8608-E5A8-E0A2-1E4C452EC844}"/>
              </a:ext>
            </a:extLst>
          </p:cNvPr>
          <p:cNvSpPr txBox="1">
            <a:spLocks/>
          </p:cNvSpPr>
          <p:nvPr/>
        </p:nvSpPr>
        <p:spPr>
          <a:xfrm>
            <a:off x="838200" y="365126"/>
            <a:ext cx="10515600" cy="9257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2"/>
            <a:r>
              <a:rPr lang="en-GB" altLang="en-US" sz="4400" kern="0" dirty="0">
                <a:solidFill>
                  <a:schemeClr val="tx1"/>
                </a:solidFill>
                <a:latin typeface="+mn-lt"/>
              </a:rPr>
              <a:t>Today’s Holistic Objective setting</a:t>
            </a:r>
            <a:endParaRPr lang="en-GB" sz="4400" kern="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824F04B-F3DC-BF97-D29C-94ACFEC83936}"/>
              </a:ext>
            </a:extLst>
          </p:cNvPr>
          <p:cNvSpPr/>
          <p:nvPr/>
        </p:nvSpPr>
        <p:spPr>
          <a:xfrm>
            <a:off x="611090" y="268907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8F12CB5-1756-6A3E-2764-6419329150D6}"/>
              </a:ext>
            </a:extLst>
          </p:cNvPr>
          <p:cNvSpPr/>
          <p:nvPr/>
        </p:nvSpPr>
        <p:spPr>
          <a:xfrm>
            <a:off x="550793" y="396357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itle 1">
            <a:extLst>
              <a:ext uri="{FF2B5EF4-FFF2-40B4-BE49-F238E27FC236}">
                <a16:creationId xmlns:a16="http://schemas.microsoft.com/office/drawing/2014/main" id="{68B49C24-E924-52A9-E3FC-14395372D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050" y="396357"/>
            <a:ext cx="7886700" cy="94773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800" b="1" u="sng" dirty="0"/>
              <a:t>Business Values</a:t>
            </a:r>
          </a:p>
        </p:txBody>
      </p:sp>
      <p:sp>
        <p:nvSpPr>
          <p:cNvPr id="63491" name="Content Placeholder 2">
            <a:extLst>
              <a:ext uri="{FF2B5EF4-FFF2-40B4-BE49-F238E27FC236}">
                <a16:creationId xmlns:a16="http://schemas.microsoft.com/office/drawing/2014/main" id="{263E8E34-9EAF-A167-77D9-15BB44D85A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246" y="1680752"/>
            <a:ext cx="10771654" cy="4608513"/>
          </a:xfrm>
        </p:spPr>
        <p:txBody>
          <a:bodyPr>
            <a:normAutofit fontScale="85000" lnSpcReduction="10000"/>
          </a:bodyPr>
          <a:lstStyle/>
          <a:p>
            <a:pPr marL="0" indent="0" eaLnBrk="1" hangingPunct="1">
              <a:buNone/>
            </a:pPr>
            <a:r>
              <a:rPr lang="en-GB" altLang="en-US" sz="3600" dirty="0"/>
              <a:t>Business values are the principles that guide how your start-up behaves and makes decisions. </a:t>
            </a:r>
          </a:p>
          <a:p>
            <a:pPr marL="0" indent="0" eaLnBrk="1" hangingPunct="1">
              <a:buNone/>
            </a:pPr>
            <a:r>
              <a:rPr lang="en-GB" altLang="en-US" sz="3600" dirty="0"/>
              <a:t>They should reflect what is important to your business and how you want others to see it.</a:t>
            </a:r>
          </a:p>
          <a:p>
            <a:pPr marL="0" indent="0" eaLnBrk="1" hangingPunct="1">
              <a:buNone/>
            </a:pPr>
            <a:r>
              <a:rPr lang="en-GB" altLang="en-US" sz="3600" dirty="0"/>
              <a:t>Examples of values:</a:t>
            </a:r>
          </a:p>
          <a:p>
            <a:pPr lvl="1"/>
            <a:r>
              <a:rPr lang="en-GB" altLang="en-US" sz="3200" dirty="0">
                <a:solidFill>
                  <a:schemeClr val="bg1"/>
                </a:solidFill>
                <a:highlight>
                  <a:srgbClr val="FFFF00"/>
                </a:highlight>
              </a:rPr>
              <a:t>Innovation</a:t>
            </a:r>
            <a:r>
              <a:rPr lang="en-GB" altLang="en-US" sz="3200" dirty="0"/>
              <a:t> – developing new and useful ideas</a:t>
            </a:r>
          </a:p>
          <a:p>
            <a:pPr lvl="1"/>
            <a:r>
              <a:rPr lang="en-GB" altLang="en-US" sz="3200" dirty="0">
                <a:solidFill>
                  <a:schemeClr val="bg1"/>
                </a:solidFill>
                <a:highlight>
                  <a:srgbClr val="FFFF00"/>
                </a:highlight>
              </a:rPr>
              <a:t>Reliability</a:t>
            </a:r>
            <a:r>
              <a:rPr lang="en-GB" altLang="en-US" sz="3200" dirty="0"/>
              <a:t> – providing a service people can trust</a:t>
            </a:r>
          </a:p>
          <a:p>
            <a:pPr lvl="1"/>
            <a:r>
              <a:rPr lang="en-GB" altLang="en-US" sz="3200" dirty="0">
                <a:solidFill>
                  <a:schemeClr val="bg1"/>
                </a:solidFill>
                <a:highlight>
                  <a:srgbClr val="FFFF00"/>
                </a:highlight>
              </a:rPr>
              <a:t>Fairness</a:t>
            </a:r>
            <a:r>
              <a:rPr lang="en-GB" altLang="en-US" sz="3200" dirty="0"/>
              <a:t> – treating users, customers and staff properly</a:t>
            </a:r>
          </a:p>
          <a:p>
            <a:pPr lvl="1"/>
            <a:r>
              <a:rPr lang="en-GB" altLang="en-US" sz="3200" dirty="0">
                <a:solidFill>
                  <a:schemeClr val="bg1"/>
                </a:solidFill>
                <a:highlight>
                  <a:srgbClr val="FFFF00"/>
                </a:highlight>
              </a:rPr>
              <a:t>Accessibility</a:t>
            </a:r>
            <a:r>
              <a:rPr lang="en-GB" altLang="en-US" sz="3200" dirty="0"/>
              <a:t> – making the product easy to use for different users</a:t>
            </a:r>
          </a:p>
          <a:p>
            <a:pPr lvl="1"/>
            <a:r>
              <a:rPr lang="en-GB" altLang="en-US" sz="3200" dirty="0">
                <a:solidFill>
                  <a:schemeClr val="bg1"/>
                </a:solidFill>
                <a:highlight>
                  <a:srgbClr val="FFFF00"/>
                </a:highlight>
              </a:rPr>
              <a:t>Sustainability </a:t>
            </a:r>
            <a:r>
              <a:rPr lang="en-GB" altLang="en-US" sz="3200" dirty="0"/>
              <a:t>– considering environmental and social impact</a:t>
            </a:r>
          </a:p>
          <a:p>
            <a:pPr lvl="1"/>
            <a:r>
              <a:rPr lang="en-GB" altLang="en-US" sz="3200" dirty="0">
                <a:solidFill>
                  <a:schemeClr val="bg1"/>
                </a:solidFill>
                <a:highlight>
                  <a:srgbClr val="FFFF00"/>
                </a:highlight>
              </a:rPr>
              <a:t>Transparency</a:t>
            </a:r>
            <a:r>
              <a:rPr lang="en-GB" altLang="en-US" sz="3200" dirty="0"/>
              <a:t> – being clear and honest about how the business works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21E500C-1A8B-98FF-A7D7-7E5DAB5272CB}"/>
              </a:ext>
            </a:extLst>
          </p:cNvPr>
          <p:cNvSpPr/>
          <p:nvPr/>
        </p:nvSpPr>
        <p:spPr>
          <a:xfrm>
            <a:off x="611090" y="268907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EA395ED-F50C-D341-06C9-F2A6506BF3D2}"/>
              </a:ext>
            </a:extLst>
          </p:cNvPr>
          <p:cNvSpPr/>
          <p:nvPr/>
        </p:nvSpPr>
        <p:spPr>
          <a:xfrm>
            <a:off x="550793" y="396357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3689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EC90C-0EBC-9C7B-7D52-26E7CD91D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Assignment tip: Business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D078E-7F81-6C6B-66C3-4CBABF4EF7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For the purposes of this assignment, you only need to create:</a:t>
            </a:r>
          </a:p>
          <a:p>
            <a:r>
              <a:rPr lang="en-GB" sz="4000" b="1" dirty="0"/>
              <a:t>A</a:t>
            </a:r>
            <a:r>
              <a:rPr lang="en-GB" sz="4000" dirty="0"/>
              <a:t> </a:t>
            </a:r>
            <a:r>
              <a:rPr lang="en-GB" sz="4000" b="1" dirty="0"/>
              <a:t>Mission statement </a:t>
            </a:r>
          </a:p>
          <a:p>
            <a:r>
              <a:rPr lang="en-GB" sz="4000" b="1" dirty="0"/>
              <a:t>Objective list: </a:t>
            </a:r>
            <a:r>
              <a:rPr lang="en-GB" sz="4000" dirty="0"/>
              <a:t>approx. 3-5 objectives</a:t>
            </a:r>
          </a:p>
          <a:p>
            <a:r>
              <a:rPr lang="en-GB" sz="4000" b="1" dirty="0"/>
              <a:t>Values list</a:t>
            </a:r>
            <a:r>
              <a:rPr lang="en-GB" sz="4000" dirty="0"/>
              <a:t>: several values.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4409B60-8009-E5E5-302A-DA5B61C12F71}"/>
              </a:ext>
            </a:extLst>
          </p:cNvPr>
          <p:cNvSpPr/>
          <p:nvPr/>
        </p:nvSpPr>
        <p:spPr>
          <a:xfrm>
            <a:off x="611090" y="471049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0BEBF42-C414-D106-0AC8-5D9B6C6B658C}"/>
              </a:ext>
            </a:extLst>
          </p:cNvPr>
          <p:cNvSpPr/>
          <p:nvPr/>
        </p:nvSpPr>
        <p:spPr>
          <a:xfrm>
            <a:off x="550793" y="625414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670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EC90C-0EBC-9C7B-7D52-26E7CD91D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  <a:highlight>
                  <a:srgbClr val="FFFF00"/>
                </a:highlight>
              </a:rPr>
              <a:t>Activity:</a:t>
            </a:r>
            <a:r>
              <a:rPr lang="en-GB" sz="5400" b="1" dirty="0">
                <a:solidFill>
                  <a:schemeClr val="bg1"/>
                </a:solidFill>
              </a:rPr>
              <a:t> </a:t>
            </a:r>
            <a:r>
              <a:rPr lang="en-GB" sz="5400" b="1" dirty="0"/>
              <a:t>Draft  your Business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D078E-7F81-6C6B-66C3-4CBABF4EF7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870" y="1798610"/>
            <a:ext cx="11393129" cy="4875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Make a start on the ‘Business Strategy’ for your Tech Start-up and document: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Q. A short, clear </a:t>
            </a:r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Mission statement </a:t>
            </a:r>
            <a:r>
              <a:rPr lang="en-GB" sz="3200" dirty="0"/>
              <a:t>(purpose  of your business)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/>
              <a:t>Q. </a:t>
            </a:r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3-5 objectives (</a:t>
            </a:r>
            <a:r>
              <a:rPr lang="en-GB" sz="3200" dirty="0"/>
              <a:t>what your business aims to achieve</a:t>
            </a:r>
            <a:r>
              <a:rPr lang="en-GB" sz="3200" b="1" dirty="0"/>
              <a:t>)</a:t>
            </a:r>
            <a:r>
              <a:rPr lang="en-GB" sz="3200" b="1" dirty="0">
                <a:solidFill>
                  <a:schemeClr val="bg1"/>
                </a:solidFill>
              </a:rPr>
              <a:t>s</a:t>
            </a:r>
            <a:r>
              <a:rPr lang="en-GB" sz="3200" dirty="0"/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/>
              <a:t>Q. </a:t>
            </a:r>
            <a:r>
              <a:rPr lang="en-GB" sz="3200" dirty="0"/>
              <a:t>A list of</a:t>
            </a:r>
            <a:r>
              <a:rPr lang="en-GB" sz="3200" b="1" dirty="0"/>
              <a:t> 4-5 </a:t>
            </a:r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Values</a:t>
            </a:r>
            <a:r>
              <a:rPr lang="en-GB" sz="3200" b="1" dirty="0"/>
              <a:t> </a:t>
            </a:r>
            <a:r>
              <a:rPr lang="en-GB" sz="3200" dirty="0"/>
              <a:t>that represent your business?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Tip: Look up the Business Strategy for your favourite Tech Company to help you with ideas for your own.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4409B60-8009-E5E5-302A-DA5B61C12F71}"/>
              </a:ext>
            </a:extLst>
          </p:cNvPr>
          <p:cNvSpPr/>
          <p:nvPr/>
        </p:nvSpPr>
        <p:spPr>
          <a:xfrm>
            <a:off x="611090" y="471049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0BEBF42-C414-D106-0AC8-5D9B6C6B658C}"/>
              </a:ext>
            </a:extLst>
          </p:cNvPr>
          <p:cNvSpPr/>
          <p:nvPr/>
        </p:nvSpPr>
        <p:spPr>
          <a:xfrm>
            <a:off x="550793" y="625414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75145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cliparts.co/cliparts/6Tp/MdM/6TpMdMkTE.png">
            <a:extLst>
              <a:ext uri="{FF2B5EF4-FFF2-40B4-BE49-F238E27FC236}">
                <a16:creationId xmlns:a16="http://schemas.microsoft.com/office/drawing/2014/main" id="{B38E6080-F476-AB00-969E-A93FCEB19E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7520474" cy="432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41BC3C71-5AAD-01D2-AD37-E04E84B11223}"/>
              </a:ext>
            </a:extLst>
          </p:cNvPr>
          <p:cNvSpPr txBox="1">
            <a:spLocks/>
          </p:cNvSpPr>
          <p:nvPr/>
        </p:nvSpPr>
        <p:spPr>
          <a:xfrm>
            <a:off x="913403" y="1236046"/>
            <a:ext cx="5038328" cy="1512168"/>
          </a:xfrm>
          <a:prstGeom prst="rect">
            <a:avLst/>
          </a:prstGeom>
          <a:noFill/>
        </p:spPr>
        <p:txBody>
          <a:bodyPr anchor="ctr">
            <a:normAutofit lnSpcReduction="1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9pPr>
            <a:extLst/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Next: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300" dirty="0">
                <a:solidFill>
                  <a:srgbClr val="FFFF00"/>
                </a:solidFill>
                <a:highlight>
                  <a:srgbClr val="FF0000"/>
                </a:highlight>
                <a:latin typeface="Calibri Light" panose="020F0302020204030204"/>
              </a:rPr>
              <a:t>F</a:t>
            </a:r>
            <a:r>
              <a:rPr kumimoji="0" lang="en-GB" sz="4300" b="1" i="0" u="none" strike="noStrike" kern="1200" cap="none" spc="0" normalizeH="0" baseline="0" noProof="0" dirty="0" err="1">
                <a:ln>
                  <a:noFill/>
                </a:ln>
                <a:solidFill>
                  <a:srgbClr val="FFFF0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highlight>
                  <a:srgbClr val="FF0000"/>
                </a:highlight>
                <a:uLnTx/>
                <a:uFillTx/>
                <a:latin typeface="Calibri Light" panose="020F0302020204030204"/>
                <a:ea typeface="+mj-ea"/>
                <a:cs typeface="+mj-cs"/>
              </a:rPr>
              <a:t>unding</a:t>
            </a:r>
            <a:r>
              <a:rPr kumimoji="0" lang="en-GB" sz="43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highlight>
                  <a:srgbClr val="FF0000"/>
                </a:highlight>
                <a:uLnTx/>
                <a:uFillTx/>
                <a:latin typeface="Calibri Light" panose="020F0302020204030204"/>
                <a:ea typeface="+mj-ea"/>
                <a:cs typeface="+mj-cs"/>
              </a:rPr>
              <a:t> options</a:t>
            </a:r>
            <a:r>
              <a:rPr kumimoji="0" lang="en-GB" sz="2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highlight>
                  <a:srgbClr val="FFFF00"/>
                </a:highlight>
                <a:uLnTx/>
                <a:uFillTx/>
                <a:latin typeface="Calibri Light" panose="020F0302020204030204"/>
                <a:ea typeface="+mj-ea"/>
                <a:cs typeface="+mj-cs"/>
              </a:rPr>
              <a:t> </a:t>
            </a:r>
            <a:endParaRPr kumimoji="0" lang="en-GB" sz="3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highlight>
                <a:srgbClr val="FFFF00"/>
              </a:highlight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E602E6-E155-456A-A19D-3D4F0E819739}"/>
              </a:ext>
            </a:extLst>
          </p:cNvPr>
          <p:cNvSpPr txBox="1"/>
          <p:nvPr/>
        </p:nvSpPr>
        <p:spPr>
          <a:xfrm>
            <a:off x="7520474" y="1871051"/>
            <a:ext cx="497064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/>
              <a:t>Which funding options would be most suitable for your project idea?</a:t>
            </a:r>
            <a:endParaRPr lang="en-GB" sz="3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A9667E-D47D-4E41-BC9C-1B73960DF32D}"/>
              </a:ext>
            </a:extLst>
          </p:cNvPr>
          <p:cNvSpPr txBox="1"/>
          <p:nvPr/>
        </p:nvSpPr>
        <p:spPr>
          <a:xfrm>
            <a:off x="621436" y="6010633"/>
            <a:ext cx="1130127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/>
              <a:t>Grants</a:t>
            </a:r>
            <a:r>
              <a:rPr lang="en-GB" sz="3200" dirty="0"/>
              <a:t> | </a:t>
            </a:r>
            <a:r>
              <a:rPr lang="en-GB" sz="3200" b="1" dirty="0"/>
              <a:t>Loans</a:t>
            </a:r>
            <a:r>
              <a:rPr lang="en-GB" sz="3200" dirty="0"/>
              <a:t> | </a:t>
            </a:r>
            <a:r>
              <a:rPr lang="en-GB" sz="3200" b="1" dirty="0"/>
              <a:t>Crowdfunding</a:t>
            </a:r>
            <a:r>
              <a:rPr lang="en-GB" sz="3200" dirty="0"/>
              <a:t> | </a:t>
            </a:r>
            <a:r>
              <a:rPr lang="en-GB" sz="3200" b="1" dirty="0"/>
              <a:t>Mentoring</a:t>
            </a:r>
            <a:r>
              <a:rPr lang="en-GB" sz="3200" dirty="0"/>
              <a:t> | </a:t>
            </a:r>
            <a:r>
              <a:rPr lang="en-GB" sz="3200" b="1" dirty="0"/>
              <a:t>University support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1767122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9192EB-0608-ED7E-6E72-4BA764FF3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D52EB0A-1B0A-4159-9E9C-13D76FEA591A}"/>
              </a:ext>
            </a:extLst>
          </p:cNvPr>
          <p:cNvSpPr txBox="1"/>
          <p:nvPr/>
        </p:nvSpPr>
        <p:spPr>
          <a:xfrm>
            <a:off x="107058" y="1028908"/>
            <a:ext cx="12084942" cy="63709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The UK Government delivers tech‑focused funding through: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FFFF00"/>
                </a:solidFill>
              </a:rPr>
              <a:t>DSIT: </a:t>
            </a:r>
            <a:r>
              <a:rPr lang="en-GB" sz="3200" dirty="0">
                <a:solidFill>
                  <a:srgbClr val="FFFF00"/>
                </a:solidFill>
              </a:rPr>
              <a:t>The</a:t>
            </a:r>
            <a:r>
              <a:rPr lang="en-GB" sz="3200" dirty="0"/>
              <a:t> </a:t>
            </a:r>
            <a:r>
              <a:rPr lang="en-GB" sz="3200" b="1" dirty="0">
                <a:solidFill>
                  <a:srgbClr val="FFFF00"/>
                </a:solidFill>
              </a:rPr>
              <a:t>Department for Science, Innovation and                          Technology         </a:t>
            </a:r>
            <a:r>
              <a:rPr lang="en-GB" sz="3200" u="sng" dirty="0">
                <a:hlinkClick r:id="rId3"/>
              </a:rPr>
              <a:t>D-SIT- Latest News</a:t>
            </a:r>
            <a:r>
              <a:rPr lang="en-GB" sz="3200" u="sng" dirty="0"/>
              <a:t>.</a:t>
            </a:r>
            <a:r>
              <a:rPr lang="en-GB" sz="3200" dirty="0">
                <a:solidFill>
                  <a:srgbClr val="FFFF00"/>
                </a:solidFill>
              </a:rPr>
              <a:t>\/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FFFF00"/>
                </a:solidFill>
              </a:rPr>
              <a:t>UKRI: </a:t>
            </a:r>
            <a:r>
              <a:rPr lang="en-GB" sz="3200" dirty="0">
                <a:solidFill>
                  <a:srgbClr val="FFFF00"/>
                </a:solidFill>
              </a:rPr>
              <a:t>The</a:t>
            </a:r>
            <a:r>
              <a:rPr lang="en-GB" sz="3200" b="1" dirty="0">
                <a:solidFill>
                  <a:srgbClr val="FFFF00"/>
                </a:solidFill>
              </a:rPr>
              <a:t> UK Research and Innovation Agency </a:t>
            </a:r>
            <a:r>
              <a:rPr lang="en-GB" sz="3200" u="sng" dirty="0"/>
              <a:t>UK Research and Innovation (UKRI) </a:t>
            </a:r>
            <a:r>
              <a:rPr lang="en-GB" sz="3200" dirty="0">
                <a:solidFill>
                  <a:srgbClr val="FFFF00"/>
                </a:solidFill>
              </a:rPr>
              <a:t>\/</a:t>
            </a:r>
            <a:endParaRPr lang="en-GB" sz="3200" b="1" dirty="0">
              <a:solidFill>
                <a:srgbClr val="FFFF0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FFFF00"/>
                </a:solidFill>
              </a:rPr>
              <a:t>Innovate UK: </a:t>
            </a:r>
            <a:r>
              <a:rPr lang="en-GB" sz="3200" dirty="0">
                <a:solidFill>
                  <a:srgbClr val="FFFF00"/>
                </a:solidFill>
              </a:rPr>
              <a:t>Part of UKRI. It supports businesses developing new products, services and technologies</a:t>
            </a:r>
            <a:r>
              <a:rPr lang="en-GB" sz="3200" b="1" dirty="0">
                <a:solidFill>
                  <a:srgbClr val="FFFF00"/>
                </a:solidFill>
              </a:rPr>
              <a:t>. </a:t>
            </a:r>
            <a:r>
              <a:rPr lang="en-GB" sz="3200" dirty="0">
                <a:solidFill>
                  <a:srgbClr val="FFFF00"/>
                </a:solidFill>
              </a:rPr>
              <a:t>\/</a:t>
            </a:r>
            <a:endParaRPr lang="en-GB" sz="3200" b="1" dirty="0">
              <a:solidFill>
                <a:srgbClr val="FFFF0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FFFF00"/>
                </a:solidFill>
              </a:rPr>
              <a:t>And other </a:t>
            </a:r>
            <a:r>
              <a:rPr lang="en-GB" sz="3200" dirty="0"/>
              <a:t>specialist national programmes targeting innovation and frontier technologies such as specific funds for AI development, Game Development, Quantum Computing development etc…     often through regional government agencies such as: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FFFF00"/>
                </a:solidFill>
              </a:rPr>
              <a:t>Creative Wales</a:t>
            </a:r>
            <a:endParaRPr lang="en-GB" sz="3200" dirty="0"/>
          </a:p>
          <a:p>
            <a:pPr lvl="1">
              <a:buClr>
                <a:srgbClr val="FFFF00"/>
              </a:buClr>
              <a:defRPr/>
            </a:pPr>
            <a:endParaRPr lang="en-US" sz="24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B2F81F6-C454-7D13-E4EF-0A00D1E12361}"/>
              </a:ext>
            </a:extLst>
          </p:cNvPr>
          <p:cNvSpPr/>
          <p:nvPr/>
        </p:nvSpPr>
        <p:spPr>
          <a:xfrm>
            <a:off x="499545" y="16601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99FE6E8-C90C-6FFD-BCFF-91BE5CA2BD15}"/>
              </a:ext>
            </a:extLst>
          </p:cNvPr>
          <p:cNvSpPr/>
          <p:nvPr/>
        </p:nvSpPr>
        <p:spPr>
          <a:xfrm>
            <a:off x="434101" y="170966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604B38B-E0DB-4847-BDF0-D99AC7CB6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33" y="248256"/>
            <a:ext cx="9034097" cy="78065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5400" b="1" u="sng" dirty="0"/>
              <a:t>UK Innovation Funding Bodies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5179D52-29B2-0F31-DB8C-305ED15089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48836" y="1146954"/>
            <a:ext cx="2443164" cy="1628776"/>
          </a:xfrm>
          <a:prstGeom prst="rect">
            <a:avLst/>
          </a:prstGeom>
        </p:spPr>
      </p:pic>
      <p:pic>
        <p:nvPicPr>
          <p:cNvPr id="12" name="Content Placeholder 3">
            <a:extLst>
              <a:ext uri="{FF2B5EF4-FFF2-40B4-BE49-F238E27FC236}">
                <a16:creationId xmlns:a16="http://schemas.microsoft.com/office/drawing/2014/main" id="{756438C6-9ACD-49E1-D600-56DA9116B6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28820" y="2917153"/>
            <a:ext cx="3343958" cy="741601"/>
          </a:xfr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9614004-0788-A486-E372-282A04BD0D8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65642" y="5212624"/>
            <a:ext cx="2019300" cy="1628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04283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Content Placeholder 3">
            <a:extLst>
              <a:ext uri="{FF2B5EF4-FFF2-40B4-BE49-F238E27FC236}">
                <a16:creationId xmlns:a16="http://schemas.microsoft.com/office/drawing/2014/main" id="{E1787980-D795-5465-D54D-555CCC5D63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86826" y="282820"/>
            <a:ext cx="5383213" cy="104140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7592391-1754-673B-09A2-DC26D8D76CAB}"/>
              </a:ext>
            </a:extLst>
          </p:cNvPr>
          <p:cNvSpPr txBox="1"/>
          <p:nvPr/>
        </p:nvSpPr>
        <p:spPr>
          <a:xfrm>
            <a:off x="259029" y="1490751"/>
            <a:ext cx="11259461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Clr>
                <a:srgbClr val="FFFF00"/>
              </a:buClr>
              <a:buFont typeface="Arial" panose="020B0604020202020204" pitchFamily="34" charset="0"/>
              <a:buChar char="•"/>
              <a:defRPr/>
            </a:pPr>
            <a:r>
              <a:rPr lang="en-US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Innovate UK</a:t>
            </a:r>
            <a:r>
              <a:rPr lang="en-US" sz="2800" dirty="0"/>
              <a:t> is the UK’s government </a:t>
            </a:r>
            <a:r>
              <a:rPr lang="en-US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innovation agency</a:t>
            </a:r>
            <a:r>
              <a:rPr lang="en-US" sz="2800" dirty="0"/>
              <a:t>, that provide funding and support to organizations/businesses to make new innovative products and services. </a:t>
            </a:r>
          </a:p>
          <a:p>
            <a:pPr marL="285750" indent="-285750">
              <a:buClr>
                <a:srgbClr val="FFFF00"/>
              </a:buClr>
              <a:buFont typeface="Arial" panose="020B0604020202020204" pitchFamily="34" charset="0"/>
              <a:buChar char="•"/>
              <a:defRPr/>
            </a:pPr>
            <a:r>
              <a:rPr lang="en-US" sz="2800" dirty="0"/>
              <a:t>They provide </a:t>
            </a:r>
            <a:r>
              <a:rPr lang="en-GB" sz="2800" b="1" dirty="0">
                <a:highlight>
                  <a:srgbClr val="FFFF00"/>
                </a:highlight>
                <a:hlinkClick r:id="rId4"/>
              </a:rPr>
              <a:t>Smart Grants</a:t>
            </a:r>
            <a:r>
              <a:rPr lang="en-GB" sz="2800" dirty="0"/>
              <a:t> for</a:t>
            </a:r>
            <a:r>
              <a:rPr lang="en-GB" sz="2800" b="1" dirty="0"/>
              <a:t> Tech Start-Ups </a:t>
            </a:r>
            <a:r>
              <a:rPr lang="en-GB" sz="2800" dirty="0"/>
              <a:t>to encourage STEM innovation.</a:t>
            </a:r>
          </a:p>
          <a:p>
            <a:pPr marL="285750" indent="-285750">
              <a:buClr>
                <a:srgbClr val="FFFF00"/>
              </a:buClr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schemeClr val="bg1"/>
                </a:solidFill>
                <a:highlight>
                  <a:srgbClr val="00FFFF"/>
                </a:highlight>
              </a:rPr>
              <a:t>2026 Note: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US" sz="2800" dirty="0"/>
              <a:t>Smart Grants are paused while the funding </a:t>
            </a:r>
            <a:r>
              <a:rPr lang="en-US" sz="2800" dirty="0" err="1"/>
              <a:t>programme</a:t>
            </a:r>
            <a:r>
              <a:rPr lang="en-US" sz="2800" dirty="0"/>
              <a:t> is re-designed. </a:t>
            </a:r>
          </a:p>
          <a:p>
            <a:pPr marL="742950" lvl="1" indent="-285750">
              <a:buClr>
                <a:srgbClr val="FFFF00"/>
              </a:buClr>
              <a:buFont typeface="Arial" panose="020B0604020202020204" pitchFamily="34" charset="0"/>
              <a:buChar char="•"/>
              <a:defRPr/>
            </a:pPr>
            <a:r>
              <a:rPr lang="en-US" sz="2800" dirty="0"/>
              <a:t>Innovate UK are still running many other Tech funding competitions in 2026. </a:t>
            </a:r>
            <a:r>
              <a:rPr lang="en-US" sz="2800" dirty="0">
                <a:solidFill>
                  <a:schemeClr val="bg1"/>
                </a:solidFill>
                <a:highlight>
                  <a:srgbClr val="FFFF00"/>
                </a:highlight>
              </a:rPr>
              <a:t>Listed on next slide. </a:t>
            </a:r>
          </a:p>
          <a:p>
            <a:pPr marL="285750" indent="-285750">
              <a:buClr>
                <a:srgbClr val="FFFF00"/>
              </a:buClr>
              <a:buFont typeface="Arial" panose="020B0604020202020204" pitchFamily="34" charset="0"/>
              <a:buChar char="•"/>
              <a:defRPr/>
            </a:pPr>
            <a:r>
              <a:rPr lang="en-US" sz="2800" dirty="0"/>
              <a:t>URL: </a:t>
            </a:r>
            <a:r>
              <a:rPr lang="en-US" sz="2800" dirty="0">
                <a:hlinkClick r:id="rId5"/>
              </a:rPr>
              <a:t>https://www.ukri.org/councils/innovate-uk/</a:t>
            </a: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Tip: Search </a:t>
            </a:r>
            <a:r>
              <a:rPr lang="en-GB" sz="2800" dirty="0">
                <a:hlinkClick r:id="rId5"/>
              </a:rPr>
              <a:t>Innovate UK</a:t>
            </a:r>
            <a:r>
              <a:rPr lang="en-GB" sz="2800" dirty="0"/>
              <a:t> for grants &amp; other </a:t>
            </a:r>
            <a:r>
              <a:rPr lang="en-GB" sz="2800" dirty="0">
                <a:hlinkClick r:id="rId6"/>
              </a:rPr>
              <a:t>funding opportunities</a:t>
            </a:r>
            <a:r>
              <a:rPr lang="en-GB" sz="2800" dirty="0"/>
              <a:t> for your Tech Start-Up.</a:t>
            </a:r>
          </a:p>
          <a:p>
            <a:pPr lvl="1">
              <a:buClr>
                <a:srgbClr val="FFFF00"/>
              </a:buClr>
              <a:defRPr/>
            </a:pPr>
            <a:endParaRPr lang="en-US" sz="24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8C92DDA-4E5A-C690-7CB5-18BFE719480F}"/>
              </a:ext>
            </a:extLst>
          </p:cNvPr>
          <p:cNvSpPr/>
          <p:nvPr/>
        </p:nvSpPr>
        <p:spPr>
          <a:xfrm>
            <a:off x="439246" y="261412"/>
            <a:ext cx="11079243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ED41BFB-5100-06B7-C613-418B388AD7D5}"/>
              </a:ext>
            </a:extLst>
          </p:cNvPr>
          <p:cNvSpPr/>
          <p:nvPr/>
        </p:nvSpPr>
        <p:spPr>
          <a:xfrm>
            <a:off x="378950" y="388862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FD76F35-8147-D33A-7A53-DC4A7B76F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961" y="413194"/>
            <a:ext cx="7886700" cy="78065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5400" b="1" u="sng" dirty="0"/>
              <a:t>Innovate UK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72AD95-2D16-E9AA-1B59-5624D60E0C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7CFD5-E37A-2790-30E3-8570BB82E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490" y="320880"/>
            <a:ext cx="11158310" cy="925359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Creative Wales: </a:t>
            </a:r>
            <a:r>
              <a:rPr lang="en-GB" b="1" dirty="0"/>
              <a:t>Game Development funding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27279-B982-3AF8-1417-ED3CDF163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87" y="1390548"/>
            <a:ext cx="11158310" cy="5378962"/>
          </a:xfrm>
        </p:spPr>
        <p:txBody>
          <a:bodyPr>
            <a:noAutofit/>
          </a:bodyPr>
          <a:lstStyle/>
          <a:p>
            <a:r>
              <a:rPr lang="en-GB" dirty="0"/>
              <a:t>The Welsh Government supports Game developers through ‘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Creative Wales</a:t>
            </a:r>
            <a:r>
              <a:rPr lang="en-GB" b="1" dirty="0"/>
              <a:t>’. </a:t>
            </a:r>
          </a:p>
          <a:p>
            <a:r>
              <a:rPr lang="en-GB" dirty="0"/>
              <a:t>Launched in 2020, its Wales economic development agency for the Welsh creative industries. </a:t>
            </a:r>
          </a:p>
          <a:p>
            <a:r>
              <a:rPr lang="en-GB" dirty="0"/>
              <a:t>It has 2 main funding options: </a:t>
            </a:r>
          </a:p>
          <a:p>
            <a:r>
              <a:rPr lang="en-GB" dirty="0"/>
              <a:t>1. </a:t>
            </a:r>
            <a:r>
              <a:rPr lang="en-GB" b="1" dirty="0"/>
              <a:t>Games Development Fund:</a:t>
            </a:r>
            <a:r>
              <a:rPr lang="en-GB" dirty="0"/>
              <a:t> for new Game development ideas with a focus on commercialisation.</a:t>
            </a:r>
          </a:p>
          <a:p>
            <a:pPr lvl="1"/>
            <a:r>
              <a:rPr lang="en-GB" b="1" dirty="0"/>
              <a:t>Funding available: £10,000 – £50,000</a:t>
            </a:r>
            <a:r>
              <a:rPr lang="en-GB" dirty="0"/>
              <a:t> for developing new games.</a:t>
            </a:r>
          </a:p>
          <a:p>
            <a:r>
              <a:rPr lang="en-GB" dirty="0"/>
              <a:t>2. </a:t>
            </a:r>
            <a:r>
              <a:rPr lang="en-GB" b="1" dirty="0"/>
              <a:t>Games Scale Up Fund for Wales:</a:t>
            </a:r>
            <a:r>
              <a:rPr lang="en-GB" dirty="0"/>
              <a:t> growth‑oriented fund designed to help existing Game studios scale operations and expand.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985C3D6-D59D-07A7-BF5E-03DB5D13AE3F}"/>
              </a:ext>
            </a:extLst>
          </p:cNvPr>
          <p:cNvSpPr/>
          <p:nvPr/>
        </p:nvSpPr>
        <p:spPr>
          <a:xfrm>
            <a:off x="409192" y="381067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Graphic 4" descr="Game controller with solid fill">
            <a:extLst>
              <a:ext uri="{FF2B5EF4-FFF2-40B4-BE49-F238E27FC236}">
                <a16:creationId xmlns:a16="http://schemas.microsoft.com/office/drawing/2014/main" id="{FDE7AF7C-2D25-1051-175E-BBAEB4A9AF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588188" y="32088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078595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01E85FC6-E4AC-8E71-FC1F-9C2C7E4A6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464" y="199103"/>
            <a:ext cx="11454110" cy="1156917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altLang="en-US" sz="5400" b="1" dirty="0">
                <a:solidFill>
                  <a:schemeClr val="bg1"/>
                </a:solidFill>
              </a:rPr>
              <a:t> </a:t>
            </a:r>
            <a:r>
              <a:rPr lang="en-GB" b="1" dirty="0"/>
              <a:t>Find a Government Grant: Tech funds</a:t>
            </a:r>
            <a:endParaRPr lang="en-GB" altLang="en-US" sz="5400" b="1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4551EA2-7777-345A-6FB9-818CBE27C879}"/>
              </a:ext>
            </a:extLst>
          </p:cNvPr>
          <p:cNvSpPr/>
          <p:nvPr/>
        </p:nvSpPr>
        <p:spPr>
          <a:xfrm>
            <a:off x="378950" y="388862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536B7E-0E26-FF48-CD27-423E322BF074}"/>
              </a:ext>
            </a:extLst>
          </p:cNvPr>
          <p:cNvSpPr txBox="1"/>
          <p:nvPr/>
        </p:nvSpPr>
        <p:spPr>
          <a:xfrm>
            <a:off x="499545" y="1424525"/>
            <a:ext cx="11181178" cy="49414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UK websites ‘</a:t>
            </a:r>
            <a:r>
              <a:rPr lang="en-GB" sz="2800" kern="1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Find Government Grants</a:t>
            </a:r>
            <a:r>
              <a:rPr lang="en-GB" sz="2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’ allows you to </a:t>
            </a:r>
            <a:r>
              <a:rPr lang="en-GB" sz="2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search and filter for UK government grant funding opportunities</a:t>
            </a:r>
            <a:r>
              <a:rPr lang="en-GB" sz="2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(e.g. </a:t>
            </a:r>
            <a:r>
              <a:rPr lang="en-GB" sz="2800" kern="1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Tech grants</a:t>
            </a:r>
            <a:r>
              <a:rPr lang="en-GB" sz="2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) and learn </a:t>
            </a:r>
            <a:r>
              <a:rPr lang="en-GB" sz="2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 to apply</a:t>
            </a:r>
            <a:r>
              <a:rPr lang="en-GB" sz="2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  <a:endParaRPr lang="en-GB" sz="28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Bg. </a:t>
            </a:r>
            <a:r>
              <a:rPr lang="en-GB" sz="2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It provides a </a:t>
            </a:r>
            <a:r>
              <a:rPr lang="en-GB" sz="2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central system</a:t>
            </a:r>
            <a:r>
              <a:rPr lang="en-GB" sz="2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for individuals, charities, SMEs, and organisations to find funds and manage their applications.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As of (March 2026) there are over 25+ active technology funding calls/opportunities.</a:t>
            </a:r>
            <a:endParaRPr lang="en-GB" sz="2800" kern="100" dirty="0"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review the list click here: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https://www.find-government-grants.service.gov.uk/grants?searchTerm=technology</a:t>
            </a:r>
            <a:r>
              <a:rPr lang="en-GB" sz="2400" kern="100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618450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A16FAA-DCAC-990F-985B-68F3D6812B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FBE6D560-9330-6437-AE0B-C5FB1E32C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464" y="199103"/>
            <a:ext cx="11454110" cy="1156917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 sz="5400" b="1" dirty="0">
                <a:solidFill>
                  <a:schemeClr val="bg1"/>
                </a:solidFill>
              </a:rPr>
              <a:t> </a:t>
            </a:r>
            <a:r>
              <a:rPr lang="en-GB" altLang="en-US" sz="5400" b="1" dirty="0"/>
              <a:t>Business Wales</a:t>
            </a:r>
          </a:p>
        </p:txBody>
      </p:sp>
      <p:sp>
        <p:nvSpPr>
          <p:cNvPr id="17411" name="Rectangle 1">
            <a:extLst>
              <a:ext uri="{FF2B5EF4-FFF2-40B4-BE49-F238E27FC236}">
                <a16:creationId xmlns:a16="http://schemas.microsoft.com/office/drawing/2014/main" id="{B9661A4E-CA7B-114B-0904-6212AE56AEF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25137" y="1432318"/>
            <a:ext cx="10482574" cy="2953970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46023" rIns="0" bIns="90459" rtlCol="0" anchor="ctr">
            <a:sp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altLang="en-US" dirty="0">
                <a:cs typeface="Arial" panose="020B0604020202020204" pitchFamily="34" charset="0"/>
              </a:rPr>
              <a:t>The Welsh Government’s ‘</a:t>
            </a:r>
            <a:r>
              <a:rPr lang="en-GB" altLang="en-US" b="1" dirty="0">
                <a:solidFill>
                  <a:schemeClr val="bg1"/>
                </a:solidFill>
                <a:highlight>
                  <a:srgbClr val="FFFF00"/>
                </a:highlight>
                <a:cs typeface="Arial" panose="020B0604020202020204" pitchFamily="34" charset="0"/>
              </a:rPr>
              <a:t>Business </a:t>
            </a:r>
            <a:r>
              <a:rPr lang="en-GB" altLang="en-US" b="1" dirty="0" err="1">
                <a:solidFill>
                  <a:schemeClr val="bg1"/>
                </a:solidFill>
                <a:highlight>
                  <a:srgbClr val="FFFF00"/>
                </a:highlight>
                <a:cs typeface="Arial" panose="020B0604020202020204" pitchFamily="34" charset="0"/>
              </a:rPr>
              <a:t>Wales</a:t>
            </a:r>
            <a:r>
              <a:rPr lang="en-GB" altLang="en-US" dirty="0" err="1">
                <a:cs typeface="Arial" panose="020B0604020202020204" pitchFamily="34" charset="0"/>
              </a:rPr>
              <a:t>’</a:t>
            </a:r>
            <a:r>
              <a:rPr lang="en-GB" altLang="en-US" dirty="0">
                <a:cs typeface="Arial" panose="020B0604020202020204" pitchFamily="34" charset="0"/>
              </a:rPr>
              <a:t> online portal provides guidance for creating, launching &amp; sustaining a Business Start-Up.</a:t>
            </a:r>
          </a:p>
          <a:p>
            <a:pPr eaLnBrk="1" hangingPunct="1">
              <a:lnSpc>
                <a:spcPct val="100000"/>
              </a:lnSpc>
              <a:spcBef>
                <a:spcPts val="600"/>
              </a:spcBef>
            </a:pPr>
            <a:r>
              <a:rPr lang="en-GB" altLang="en-US" dirty="0">
                <a:cs typeface="Arial" panose="020B0604020202020204" pitchFamily="34" charset="0"/>
              </a:rPr>
              <a:t>It’s a great </a:t>
            </a:r>
            <a:r>
              <a:rPr lang="en-GB" altLang="en-US" b="1" u="sng" dirty="0">
                <a:cs typeface="Arial" panose="020B0604020202020204" pitchFamily="34" charset="0"/>
              </a:rPr>
              <a:t>reference source </a:t>
            </a:r>
            <a:r>
              <a:rPr lang="en-GB" altLang="en-US" dirty="0">
                <a:cs typeface="Arial" panose="020B0604020202020204" pitchFamily="34" charset="0"/>
              </a:rPr>
              <a:t>for information.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altLang="en-US" dirty="0">
                <a:cs typeface="Arial" panose="020B0604020202020204" pitchFamily="34" charset="0"/>
              </a:rPr>
              <a:t>URL: </a:t>
            </a:r>
            <a:r>
              <a:rPr lang="en-GB" dirty="0">
                <a:hlinkClick r:id="rId3"/>
              </a:rPr>
              <a:t>https://businesswales.gov.wales/</a:t>
            </a:r>
            <a:endParaRPr lang="en-GB" altLang="en-US" dirty="0">
              <a:cs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00"/>
              </a:spcBef>
            </a:pPr>
            <a:r>
              <a:rPr lang="en-GB" altLang="en-US" dirty="0">
                <a:cs typeface="Arial" panose="020B0604020202020204" pitchFamily="34" charset="0"/>
              </a:rPr>
              <a:t>The website also lists different </a:t>
            </a:r>
            <a:r>
              <a:rPr lang="en-US" dirty="0">
                <a:solidFill>
                  <a:schemeClr val="bg1"/>
                </a:solidFill>
                <a:hlinkClick r:id="rId4"/>
              </a:rPr>
              <a:t>finance options and how to apply.</a:t>
            </a:r>
            <a:br>
              <a:rPr lang="en-GB" altLang="en-US" dirty="0"/>
            </a:br>
            <a:endParaRPr lang="en-GB" altLang="en-US" dirty="0"/>
          </a:p>
        </p:txBody>
      </p:sp>
      <p:pic>
        <p:nvPicPr>
          <p:cNvPr id="29700" name="Picture 4">
            <a:hlinkClick r:id="rId3"/>
            <a:extLst>
              <a:ext uri="{FF2B5EF4-FFF2-40B4-BE49-F238E27FC236}">
                <a16:creationId xmlns:a16="http://schemas.microsoft.com/office/drawing/2014/main" id="{6F3E650E-E6F5-6857-E20F-846B28FF040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189"/>
          <a:stretch>
            <a:fillRect/>
          </a:stretch>
        </p:blipFill>
        <p:spPr bwMode="auto">
          <a:xfrm>
            <a:off x="3569884" y="3984011"/>
            <a:ext cx="5052231" cy="26748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7413" name="Group 2">
            <a:extLst>
              <a:ext uri="{FF2B5EF4-FFF2-40B4-BE49-F238E27FC236}">
                <a16:creationId xmlns:a16="http://schemas.microsoft.com/office/drawing/2014/main" id="{59921FA4-2802-0AA2-0F9A-F3F466200A5F}"/>
              </a:ext>
            </a:extLst>
          </p:cNvPr>
          <p:cNvGrpSpPr>
            <a:grpSpLocks/>
          </p:cNvGrpSpPr>
          <p:nvPr/>
        </p:nvGrpSpPr>
        <p:grpSpPr bwMode="auto">
          <a:xfrm>
            <a:off x="8371186" y="4721891"/>
            <a:ext cx="1368425" cy="1482725"/>
            <a:chOff x="7164288" y="4005064"/>
            <a:chExt cx="1368425" cy="1482725"/>
          </a:xfrm>
        </p:grpSpPr>
        <p:pic>
          <p:nvPicPr>
            <p:cNvPr id="17414" name="Picture 4" descr="Cambiare la dimensione del puntatore del mouse in Ubuntu ...">
              <a:extLst>
                <a:ext uri="{FF2B5EF4-FFF2-40B4-BE49-F238E27FC236}">
                  <a16:creationId xmlns:a16="http://schemas.microsoft.com/office/drawing/2014/main" id="{658DC529-88E9-99CC-C266-69CE95B5593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64288" y="4005064"/>
              <a:ext cx="1368425" cy="14827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15" name="TextBox 1">
              <a:extLst>
                <a:ext uri="{FF2B5EF4-FFF2-40B4-BE49-F238E27FC236}">
                  <a16:creationId xmlns:a16="http://schemas.microsoft.com/office/drawing/2014/main" id="{8C8F604C-1AFD-B42B-A64D-5EB226860B6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578253" y="4509120"/>
              <a:ext cx="54049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Myriad Pro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Myriad Pro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Myriad Pro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Myriad Pro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Myriad Pro" pitchFamily="34" charset="0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yriad Pro" pitchFamily="34" charset="0"/>
                  <a:ea typeface="+mn-ea"/>
                  <a:cs typeface="+mn-cs"/>
                </a:rPr>
                <a:t>Bg.</a:t>
              </a:r>
            </a:p>
          </p:txBody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88B9987D-769A-83CC-0640-E87BA544C37C}"/>
              </a:ext>
            </a:extLst>
          </p:cNvPr>
          <p:cNvSpPr/>
          <p:nvPr/>
        </p:nvSpPr>
        <p:spPr>
          <a:xfrm>
            <a:off x="378950" y="388862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878847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9532A593-75AD-F0E1-E319-243D6C1F1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944" y="254003"/>
            <a:ext cx="10339766" cy="1080609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altLang="en-US" sz="6000" b="1" dirty="0"/>
              <a:t>Bg. </a:t>
            </a:r>
            <a:r>
              <a:rPr lang="en-GB" altLang="en-US" b="1" u="sng" dirty="0"/>
              <a:t>Types of finance and how to apply</a:t>
            </a:r>
            <a:endParaRPr lang="en-GB" altLang="en-US" u="sng" dirty="0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B2AB83A3-19C3-D8E2-277B-873F5D90C8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3805" y="1371417"/>
            <a:ext cx="9850944" cy="5486583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18436" name="TextBox 5">
            <a:extLst>
              <a:ext uri="{FF2B5EF4-FFF2-40B4-BE49-F238E27FC236}">
                <a16:creationId xmlns:a16="http://schemas.microsoft.com/office/drawing/2014/main" id="{F7FC17A3-FFBB-5C67-D484-8AA0EF7857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8134" y="1334613"/>
            <a:ext cx="9940711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4"/>
              </a:rPr>
              <a:t>The Business Wales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Online portal has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guides 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to many sources of finance that are available for Start-Ups in Wales:</a:t>
            </a:r>
          </a:p>
        </p:txBody>
      </p:sp>
      <p:pic>
        <p:nvPicPr>
          <p:cNvPr id="18438" name="Picture 4" descr="Cambiare la dimensione del puntatore del mouse in Ubuntu ...">
            <a:extLst>
              <a:ext uri="{FF2B5EF4-FFF2-40B4-BE49-F238E27FC236}">
                <a16:creationId xmlns:a16="http://schemas.microsoft.com/office/drawing/2014/main" id="{6BDEF72B-5DC8-C4C9-B302-35EC9D58AD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35454">
            <a:off x="10134623" y="3507273"/>
            <a:ext cx="1851592" cy="19931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508342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A2CDC1A4-5ACC-C58A-20D9-A8F230438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19978"/>
          </a:xfrm>
        </p:spPr>
        <p:txBody>
          <a:bodyPr/>
          <a:lstStyle/>
          <a:p>
            <a:pPr eaLnBrk="1" hangingPunct="1"/>
            <a:r>
              <a:rPr lang="en-GB" altLang="en-US" b="1" u="sng" dirty="0"/>
              <a:t>Crowdfunding</a:t>
            </a:r>
            <a:endParaRPr lang="en-GB" altLang="en-US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95DA6-1CF3-9323-F6E7-9697F85B7F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970" y="1598234"/>
            <a:ext cx="9143268" cy="3916363"/>
          </a:xfrm>
        </p:spPr>
        <p:txBody>
          <a:bodyPr rtlCol="0">
            <a:normAutofit fontScale="92500" lnSpcReduction="10000"/>
          </a:bodyPr>
          <a:lstStyle/>
          <a:p>
            <a:pPr>
              <a:defRPr/>
            </a:pPr>
            <a:r>
              <a:rPr lang="en-GB" sz="3200" dirty="0"/>
              <a:t>Crowdfunding is great way of raising funds to create and launch a new prototype and Start-Up. </a:t>
            </a:r>
          </a:p>
          <a:p>
            <a:pPr>
              <a:defRPr/>
            </a:pPr>
            <a:r>
              <a:rPr lang="en-GB" sz="3200" dirty="0"/>
              <a:t>Some popular crowdfunding sites to consider, include:</a:t>
            </a:r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sz="3200" dirty="0">
                <a:hlinkClick r:id="rId2"/>
              </a:rPr>
              <a:t>Seedrs</a:t>
            </a:r>
            <a:endParaRPr lang="en-GB" sz="3200" dirty="0"/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sz="3200" dirty="0">
                <a:hlinkClick r:id="rId3"/>
              </a:rPr>
              <a:t>Kickstarter</a:t>
            </a:r>
            <a:endParaRPr lang="en-GB" sz="3200" dirty="0"/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sz="3200" dirty="0">
                <a:hlinkClick r:id="rId4"/>
              </a:rPr>
              <a:t>Crowd2Fund</a:t>
            </a:r>
            <a:endParaRPr lang="en-GB" sz="3200" dirty="0"/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sz="3200" dirty="0">
                <a:hlinkClick r:id="rId5"/>
              </a:rPr>
              <a:t>CrowdCube</a:t>
            </a:r>
            <a:endParaRPr lang="en-GB" sz="3200" dirty="0"/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sz="3200" dirty="0">
                <a:hlinkClick r:id="rId6"/>
              </a:rPr>
              <a:t>LendingClub</a:t>
            </a:r>
            <a:endParaRPr lang="en-GB" sz="3200" dirty="0"/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lang="en-GB" sz="3200" dirty="0">
                <a:hlinkClick r:id="rId7"/>
              </a:rPr>
              <a:t>FundingCircle</a:t>
            </a:r>
            <a:r>
              <a:rPr lang="en-GB" sz="3200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FE298B-5CFF-B781-D058-458A32A8624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8003" y="3054624"/>
            <a:ext cx="5753384" cy="267558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7B04DCC-BEA8-1362-BA14-F76D9C1B433F}"/>
              </a:ext>
            </a:extLst>
          </p:cNvPr>
          <p:cNvSpPr/>
          <p:nvPr/>
        </p:nvSpPr>
        <p:spPr>
          <a:xfrm>
            <a:off x="611090" y="268907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C2DC590-E92E-18AE-318D-41AD7013D2A7}"/>
              </a:ext>
            </a:extLst>
          </p:cNvPr>
          <p:cNvSpPr/>
          <p:nvPr/>
        </p:nvSpPr>
        <p:spPr>
          <a:xfrm>
            <a:off x="550793" y="396357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78B364F4-E83A-35DA-0D47-2BC71ACB0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/>
              <a:t>Development Bank of Wales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CFD89ACE-C064-D0DD-DEB0-3AC9D10DFE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6928" y="1690688"/>
            <a:ext cx="10325958" cy="39163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If needed, you can apply to any Bank/Building-society for a loan to help you create and launch a Start-Up.</a:t>
            </a:r>
          </a:p>
          <a:p>
            <a:pPr eaLnBrk="1" hangingPunct="1"/>
            <a:r>
              <a:rPr lang="en-GB" altLang="en-US" dirty="0"/>
              <a:t>One to consider is </a:t>
            </a:r>
            <a:r>
              <a:rPr lang="en-GB" altLang="en-US" dirty="0">
                <a:hlinkClick r:id="rId2"/>
              </a:rPr>
              <a:t>The Development Bank of Wales</a:t>
            </a:r>
            <a:r>
              <a:rPr lang="en-GB" altLang="en-US" dirty="0"/>
              <a:t>. They provide flexible business finance for businesses based in Wales from £1,000 up to £5 million.</a:t>
            </a:r>
            <a:r>
              <a:rPr lang="en-GB" altLang="en-US" b="1" dirty="0"/>
              <a:t> </a:t>
            </a:r>
          </a:p>
          <a:p>
            <a:pPr eaLnBrk="1" hangingPunct="1"/>
            <a:r>
              <a:rPr lang="en-GB" altLang="en-US" dirty="0"/>
              <a:t>For more information: </a:t>
            </a:r>
            <a:r>
              <a:rPr lang="en-GB" altLang="en-US" dirty="0">
                <a:hlinkClick r:id="rId2"/>
              </a:rPr>
              <a:t>https://developmentbank.wales/</a:t>
            </a:r>
            <a:r>
              <a:rPr lang="en-GB" altLang="en-US" dirty="0"/>
              <a:t>.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2914078-67D4-5023-8137-3397F58E39CE}"/>
              </a:ext>
            </a:extLst>
          </p:cNvPr>
          <p:cNvSpPr/>
          <p:nvPr/>
        </p:nvSpPr>
        <p:spPr>
          <a:xfrm>
            <a:off x="641239" y="428230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AD7275C-F25A-AE13-F978-C80F297615F9}"/>
              </a:ext>
            </a:extLst>
          </p:cNvPr>
          <p:cNvSpPr/>
          <p:nvPr/>
        </p:nvSpPr>
        <p:spPr>
          <a:xfrm>
            <a:off x="580942" y="555680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Graphic 4" descr="Internet Banking with solid fill">
            <a:extLst>
              <a:ext uri="{FF2B5EF4-FFF2-40B4-BE49-F238E27FC236}">
                <a16:creationId xmlns:a16="http://schemas.microsoft.com/office/drawing/2014/main" id="{203FCA5B-FCBA-C15E-EA4D-6FCAA6FAA8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506064" y="4556783"/>
            <a:ext cx="1872987" cy="1872987"/>
          </a:xfrm>
          <a:prstGeom prst="rect">
            <a:avLst/>
          </a:prstGeom>
        </p:spPr>
      </p:pic>
      <p:pic>
        <p:nvPicPr>
          <p:cNvPr id="7" name="Graphic 6" descr="Bank with solid fill">
            <a:extLst>
              <a:ext uri="{FF2B5EF4-FFF2-40B4-BE49-F238E27FC236}">
                <a16:creationId xmlns:a16="http://schemas.microsoft.com/office/drawing/2014/main" id="{43E92891-3123-72F1-698F-83732C263F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886257" y="4466792"/>
            <a:ext cx="1872987" cy="1872987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1A1800B-AE59-29EC-6666-0013957C82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C965D94-0642-C397-0AD6-A62F017CB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BC65D36-A4BE-AEEE-9EA8-912DD4263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856C25E7-34EA-B159-0340-0737BC71AE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D929EBA-C3E9-AD60-52BA-A1D18E9549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E988F149-8E7E-FFF8-CF11-C2BC97A8B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BB3A25-E296-13BC-8684-9ACB6F8CD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31" y="574048"/>
            <a:ext cx="6940346" cy="14720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/>
              <a:t>Funding opportunities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2A7FEB1-ED92-6713-2EE7-34EFACCEF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57DCE1-22BF-3AA0-5889-7687B332C72D}"/>
              </a:ext>
            </a:extLst>
          </p:cNvPr>
          <p:cNvSpPr txBox="1"/>
          <p:nvPr/>
        </p:nvSpPr>
        <p:spPr>
          <a:xfrm>
            <a:off x="1055713" y="2497431"/>
            <a:ext cx="9039557" cy="297628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7429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3600" dirty="0">
                <a:solidFill>
                  <a:prstClr val="white"/>
                </a:solidFill>
                <a:latin typeface="Calibri" panose="020F0502020204030204"/>
              </a:rPr>
              <a:t>When answering Task 2 Section 1 Question 2, you can mention and reference the relevant funding opportunities on the previous slides as potential sources of funds for your project/Tech-Startup.</a:t>
            </a:r>
          </a:p>
          <a:p>
            <a:pPr marL="7429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They can also help to fund future projects and  SMEs/Organisations you work for in the future.</a:t>
            </a:r>
          </a:p>
        </p:txBody>
      </p:sp>
      <p:pic>
        <p:nvPicPr>
          <p:cNvPr id="6" name="Graphic 5" descr="Money with solid fill">
            <a:extLst>
              <a:ext uri="{FF2B5EF4-FFF2-40B4-BE49-F238E27FC236}">
                <a16:creationId xmlns:a16="http://schemas.microsoft.com/office/drawing/2014/main" id="{E92464FE-5E3F-8A93-002A-6F1382909B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68627" y="543135"/>
            <a:ext cx="1525357" cy="1525357"/>
          </a:xfrm>
          <a:prstGeom prst="rect">
            <a:avLst/>
          </a:prstGeom>
        </p:spPr>
      </p:pic>
      <p:pic>
        <p:nvPicPr>
          <p:cNvPr id="8" name="Graphic 7" descr="Bitcoin outline">
            <a:extLst>
              <a:ext uri="{FF2B5EF4-FFF2-40B4-BE49-F238E27FC236}">
                <a16:creationId xmlns:a16="http://schemas.microsoft.com/office/drawing/2014/main" id="{469B20B7-D5BD-2FC8-395B-9665411DB58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596162" y="564404"/>
            <a:ext cx="1525357" cy="1525357"/>
          </a:xfrm>
          <a:prstGeom prst="rect">
            <a:avLst/>
          </a:prstGeom>
        </p:spPr>
      </p:pic>
      <p:pic>
        <p:nvPicPr>
          <p:cNvPr id="10" name="Graphic 9" descr="Coins outline">
            <a:extLst>
              <a:ext uri="{FF2B5EF4-FFF2-40B4-BE49-F238E27FC236}">
                <a16:creationId xmlns:a16="http://schemas.microsoft.com/office/drawing/2014/main" id="{0B6B95A2-8CA9-AFBF-9EF2-E90116A75D2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093984" y="5193506"/>
            <a:ext cx="1525357" cy="1525357"/>
          </a:xfrm>
          <a:prstGeom prst="rect">
            <a:avLst/>
          </a:prstGeom>
        </p:spPr>
      </p:pic>
      <p:pic>
        <p:nvPicPr>
          <p:cNvPr id="14" name="Graphic 13" descr="Euro with solid fill">
            <a:extLst>
              <a:ext uri="{FF2B5EF4-FFF2-40B4-BE49-F238E27FC236}">
                <a16:creationId xmlns:a16="http://schemas.microsoft.com/office/drawing/2014/main" id="{D04BF7F4-7093-4CAD-BB1B-128BDEA71B7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165900" y="2336909"/>
            <a:ext cx="1525357" cy="1525357"/>
          </a:xfrm>
          <a:prstGeom prst="rect">
            <a:avLst/>
          </a:prstGeom>
        </p:spPr>
      </p:pic>
      <p:pic>
        <p:nvPicPr>
          <p:cNvPr id="16" name="Graphic 15" descr="Dollar with solid fill">
            <a:extLst>
              <a:ext uri="{FF2B5EF4-FFF2-40B4-BE49-F238E27FC236}">
                <a16:creationId xmlns:a16="http://schemas.microsoft.com/office/drawing/2014/main" id="{923CF792-9AB4-C445-3931-15F4373ED42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303099" y="4083655"/>
            <a:ext cx="1525357" cy="1525357"/>
          </a:xfrm>
          <a:prstGeom prst="rect">
            <a:avLst/>
          </a:prstGeom>
        </p:spPr>
      </p:pic>
      <p:pic>
        <p:nvPicPr>
          <p:cNvPr id="21" name="Graphic 20" descr="Pound with solid fill">
            <a:extLst>
              <a:ext uri="{FF2B5EF4-FFF2-40B4-BE49-F238E27FC236}">
                <a16:creationId xmlns:a16="http://schemas.microsoft.com/office/drawing/2014/main" id="{A69BC98B-3E94-0562-DE7A-DD76B4ADBAC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9305375" y="537564"/>
            <a:ext cx="1525357" cy="1525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79664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796CEA-6E95-1E91-819E-F63ADBBE88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CC99F-1228-D4CB-8BCB-37C1A71B4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u="sng" dirty="0"/>
              <a:t>Start-up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C0ECA-CC66-FC7F-90BA-312CA7217F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0622" y="1675521"/>
            <a:ext cx="6430897" cy="4351338"/>
          </a:xfrm>
        </p:spPr>
        <p:txBody>
          <a:bodyPr>
            <a:normAutofit/>
          </a:bodyPr>
          <a:lstStyle/>
          <a:p>
            <a:r>
              <a:rPr lang="en-GB" dirty="0"/>
              <a:t>Most of today’s Big Tech Companies (e.g. Microsoft, Apple, Google, Facebook) were created by students, just like you, and started while at University.</a:t>
            </a:r>
          </a:p>
          <a:p>
            <a:r>
              <a:rPr lang="en-US" dirty="0"/>
              <a:t>UWTSD have an excellent Enterprise support team. </a:t>
            </a:r>
          </a:p>
          <a:p>
            <a:r>
              <a:rPr lang="en-US" dirty="0"/>
              <a:t>UWTSD Start-Up grant: £500. for more info. </a:t>
            </a:r>
            <a:r>
              <a:rPr lang="en-US" dirty="0">
                <a:hlinkClick r:id="rId2"/>
              </a:rPr>
              <a:t>click-here</a:t>
            </a:r>
            <a:r>
              <a:rPr lang="en-US" dirty="0"/>
              <a:t>.</a:t>
            </a:r>
          </a:p>
          <a:p>
            <a:r>
              <a:rPr lang="en-US" dirty="0"/>
              <a:t>For further advice and support, please email: </a:t>
            </a:r>
            <a:r>
              <a:rPr lang="en-US" dirty="0">
                <a:highlight>
                  <a:srgbClr val="FFFF00"/>
                </a:highlight>
                <a:hlinkClick r:id="rId3"/>
              </a:rPr>
              <a:t>dylan.williams-evans@uwtsd.ac.uk</a:t>
            </a: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8A8655A-55EB-773A-7701-D7482A11EDCD}"/>
              </a:ext>
            </a:extLst>
          </p:cNvPr>
          <p:cNvSpPr/>
          <p:nvPr/>
        </p:nvSpPr>
        <p:spPr>
          <a:xfrm>
            <a:off x="611090" y="471049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B53BB2-C3C4-88FA-E85A-21EB10F81562}"/>
              </a:ext>
            </a:extLst>
          </p:cNvPr>
          <p:cNvSpPr/>
          <p:nvPr/>
        </p:nvSpPr>
        <p:spPr>
          <a:xfrm>
            <a:off x="550793" y="625414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close-up of a fist&#10;&#10;Description automatically generated">
            <a:extLst>
              <a:ext uri="{FF2B5EF4-FFF2-40B4-BE49-F238E27FC236}">
                <a16:creationId xmlns:a16="http://schemas.microsoft.com/office/drawing/2014/main" id="{F23B4CD6-CEB3-DB69-B630-48728DB12C4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3081" t="13670" r="23137" b="10140"/>
          <a:stretch/>
        </p:blipFill>
        <p:spPr>
          <a:xfrm>
            <a:off x="7253725" y="1796612"/>
            <a:ext cx="3780545" cy="4016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74440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cliparts.co/cliparts/6Tp/MdM/6TpMdMkTE.png">
            <a:extLst>
              <a:ext uri="{FF2B5EF4-FFF2-40B4-BE49-F238E27FC236}">
                <a16:creationId xmlns:a16="http://schemas.microsoft.com/office/drawing/2014/main" id="{B38E6080-F476-AB00-969E-A93FCEB19E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750" y="68997"/>
            <a:ext cx="10808434" cy="6216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41BC3C71-5AAD-01D2-AD37-E04E84B11223}"/>
              </a:ext>
            </a:extLst>
          </p:cNvPr>
          <p:cNvSpPr txBox="1">
            <a:spLocks/>
          </p:cNvSpPr>
          <p:nvPr/>
        </p:nvSpPr>
        <p:spPr>
          <a:xfrm>
            <a:off x="2941991" y="2528542"/>
            <a:ext cx="5238182" cy="1800916"/>
          </a:xfrm>
          <a:prstGeom prst="rect">
            <a:avLst/>
          </a:prstGeom>
          <a:noFill/>
        </p:spPr>
        <p:txBody>
          <a:bodyPr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9pPr>
            <a:extLst/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highlight>
                  <a:srgbClr val="FF0000"/>
                </a:highlight>
                <a:uLnTx/>
                <a:uFillTx/>
                <a:latin typeface="Calibri Light" panose="020F0302020204030204"/>
                <a:ea typeface="+mj-ea"/>
                <a:cs typeface="+mj-cs"/>
              </a:rPr>
              <a:t>Q2. PEST Analysis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highlight>
                <a:srgbClr val="FFFF00"/>
              </a:highlight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5173F7-4365-4DB8-8585-5BC968685237}"/>
              </a:ext>
            </a:extLst>
          </p:cNvPr>
          <p:cNvSpPr txBox="1"/>
          <p:nvPr/>
        </p:nvSpPr>
        <p:spPr>
          <a:xfrm>
            <a:off x="7631423" y="6285539"/>
            <a:ext cx="3997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Political Economical Social Technological</a:t>
            </a:r>
          </a:p>
        </p:txBody>
      </p:sp>
    </p:spTree>
    <p:extLst>
      <p:ext uri="{BB962C8B-B14F-4D97-AF65-F5344CB8AC3E}">
        <p14:creationId xmlns:p14="http://schemas.microsoft.com/office/powerpoint/2010/main" val="167238666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58DB0F-0BE5-3220-82C7-91E31357CD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2381A66E-8335-14E8-4B76-112429D8F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685" y="268907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5400" b="1" u="sng" dirty="0"/>
              <a:t>PEST Analysis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4EF03352-1E66-AB96-2FFF-0DECBAE79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685" y="1598099"/>
            <a:ext cx="10365044" cy="45259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b="1" dirty="0"/>
              <a:t>A ‘PEST Analysis’</a:t>
            </a:r>
            <a:r>
              <a:rPr lang="en-GB" altLang="en-US" sz="3200" dirty="0"/>
              <a:t> is a tool and technique for understanding the </a:t>
            </a:r>
            <a:r>
              <a:rPr lang="en-GB" altLang="en-US" sz="3200" b="1" dirty="0"/>
              <a:t>environment</a:t>
            </a:r>
            <a:r>
              <a:rPr lang="en-GB" altLang="en-US" sz="3200" dirty="0"/>
              <a:t> in which a Company/product exists.</a:t>
            </a:r>
          </a:p>
          <a:p>
            <a:pPr eaLnBrk="1" hangingPunct="1"/>
            <a:r>
              <a:rPr lang="en-GB" altLang="en-US" sz="3200" dirty="0"/>
              <a:t>The acronym stands for </a:t>
            </a:r>
            <a:r>
              <a:rPr lang="en-GB" altLang="en-US" sz="3200" b="1" dirty="0"/>
              <a:t>Political</a:t>
            </a:r>
            <a:r>
              <a:rPr lang="en-GB" altLang="en-US" sz="3200" dirty="0"/>
              <a:t>, </a:t>
            </a:r>
            <a:r>
              <a:rPr lang="en-GB" altLang="en-US" sz="3200" b="1" dirty="0"/>
              <a:t>Economic, Social and Technological </a:t>
            </a:r>
            <a:r>
              <a:rPr lang="en-GB" altLang="en-US" sz="3200" dirty="0"/>
              <a:t>issue.</a:t>
            </a:r>
          </a:p>
          <a:p>
            <a:pPr eaLnBrk="1" hangingPunct="1"/>
            <a:r>
              <a:rPr lang="en-GB" altLang="en-US" sz="3200" b="1" dirty="0"/>
              <a:t>PEST</a:t>
            </a:r>
            <a:r>
              <a:rPr lang="en-GB" altLang="en-US" sz="3200" dirty="0"/>
              <a:t> analysis today, also include  </a:t>
            </a:r>
            <a:r>
              <a:rPr lang="en-GB" altLang="en-US" sz="3200" b="1" u="sng" dirty="0"/>
              <a:t>E</a:t>
            </a:r>
            <a:r>
              <a:rPr lang="en-GB" altLang="en-US" sz="3200" dirty="0"/>
              <a:t>nvironmental and </a:t>
            </a:r>
            <a:r>
              <a:rPr lang="en-GB" altLang="en-US" sz="3200" b="1" u="sng" dirty="0"/>
              <a:t>E</a:t>
            </a:r>
            <a:r>
              <a:rPr lang="en-GB" altLang="en-US" sz="3200" dirty="0"/>
              <a:t>thical considerations, and the updated acronym often appears as: </a:t>
            </a:r>
            <a:r>
              <a:rPr lang="en-GB" altLang="en-US" sz="3200" b="1" dirty="0"/>
              <a:t>PESTEL</a:t>
            </a:r>
            <a:r>
              <a:rPr lang="en-GB" altLang="en-US" sz="3200" dirty="0"/>
              <a:t> / </a:t>
            </a:r>
            <a:r>
              <a:rPr lang="en-GB" altLang="en-US" sz="3200" b="1" dirty="0"/>
              <a:t>PEEEST</a:t>
            </a:r>
            <a:r>
              <a:rPr lang="en-GB" altLang="en-US" sz="3200" dirty="0"/>
              <a:t> / </a:t>
            </a:r>
            <a:r>
              <a:rPr lang="en-GB" altLang="en-US" sz="3200" b="1" dirty="0"/>
              <a:t>STEEPLED</a:t>
            </a:r>
            <a:r>
              <a:rPr lang="en-GB" altLang="en-US" sz="3200" dirty="0"/>
              <a:t>.</a:t>
            </a:r>
          </a:p>
          <a:p>
            <a:pPr eaLnBrk="1" hangingPunct="1"/>
            <a:endParaRPr lang="en-GB" altLang="en-US" sz="32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9B260B2-45DE-04CD-D0D2-C84DA6142D6F}"/>
              </a:ext>
            </a:extLst>
          </p:cNvPr>
          <p:cNvSpPr/>
          <p:nvPr/>
        </p:nvSpPr>
        <p:spPr>
          <a:xfrm>
            <a:off x="611090" y="268907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FC99D6B-5F70-EB9A-798B-AA4BA6DEF7FF}"/>
              </a:ext>
            </a:extLst>
          </p:cNvPr>
          <p:cNvSpPr/>
          <p:nvPr/>
        </p:nvSpPr>
        <p:spPr>
          <a:xfrm>
            <a:off x="550793" y="396357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11866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5E0653-EE05-7678-691D-CA5DE50F73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F7B24-7087-CB7C-23EE-CBD8D050DF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261" y="158425"/>
            <a:ext cx="11273477" cy="1304481"/>
          </a:xfrm>
        </p:spPr>
        <p:txBody>
          <a:bodyPr anchor="ctr">
            <a:normAutofit/>
          </a:bodyPr>
          <a:lstStyle/>
          <a:p>
            <a:r>
              <a:rPr lang="en-GB" b="1" dirty="0"/>
              <a:t>PEST Analysis: Political &amp; Economic considerations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EB02BFF-93F3-5B19-23F5-065FD2A9A946}"/>
              </a:ext>
            </a:extLst>
          </p:cNvPr>
          <p:cNvSpPr/>
          <p:nvPr/>
        </p:nvSpPr>
        <p:spPr>
          <a:xfrm>
            <a:off x="398963" y="243243"/>
            <a:ext cx="11333775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DCF26F2-EA00-C0AD-EDFD-40048DED56BE}"/>
              </a:ext>
            </a:extLst>
          </p:cNvPr>
          <p:cNvSpPr/>
          <p:nvPr/>
        </p:nvSpPr>
        <p:spPr>
          <a:xfrm>
            <a:off x="338667" y="370693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F02B023-BED2-C16B-7096-4CF40C8AC779}"/>
              </a:ext>
            </a:extLst>
          </p:cNvPr>
          <p:cNvSpPr txBox="1">
            <a:spLocks/>
          </p:cNvSpPr>
          <p:nvPr/>
        </p:nvSpPr>
        <p:spPr>
          <a:xfrm>
            <a:off x="550793" y="1573387"/>
            <a:ext cx="10909523" cy="51261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9728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 complete a PEST analysis for your prototype / potential Tech Start-Up. You can 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esearch and document answers to the following questions:</a:t>
            </a:r>
          </a:p>
          <a:p>
            <a:pPr marL="566928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Political &amp; Legal: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are some political and legal factors that may influence your innovation/start-up? </a:t>
            </a:r>
          </a:p>
          <a:p>
            <a:pPr lvl="1">
              <a:buFont typeface="Courier New" panose="02070309020205020404" pitchFamily="49" charset="0"/>
              <a:buChar char="o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E.g.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The Data Protection Act 2018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lang="en-US" dirty="0">
                <a:solidFill>
                  <a:schemeClr val="bg1"/>
                </a:solidFill>
                <a:highlight>
                  <a:srgbClr val="FFFF00"/>
                </a:highlight>
              </a:rPr>
              <a:t>The Computer Misuse Act 1990</a:t>
            </a:r>
            <a:r>
              <a:rPr lang="en-US" dirty="0">
                <a:solidFill>
                  <a:prstClr val="white"/>
                </a:solidFill>
              </a:rPr>
              <a:t>,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Employment law (e.g. Time off &amp; Holidays, Minimum wage), Health &amp; Safety at Work Act, Equal Opportunities, Sale of Goods Act, IP [Patent product design, Copyright software/text and/or Trademark design work].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Economic &amp; Competition</a:t>
            </a:r>
            <a:r>
              <a:rPr kumimoji="0" lang="en-GB" b="0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Can you identify any Competitors?. What are some economic factors that may influence your innovation/start-up such as: what is the availability and cost of resources required to create your prototype. Hardware and software resources and the availability of required skilled personnel to hire if needed.</a:t>
            </a:r>
          </a:p>
        </p:txBody>
      </p:sp>
    </p:spTree>
    <p:extLst>
      <p:ext uri="{BB962C8B-B14F-4D97-AF65-F5344CB8AC3E}">
        <p14:creationId xmlns:p14="http://schemas.microsoft.com/office/powerpoint/2010/main" val="313159564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44A912-DF09-C786-0873-072C6C9DB6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21C76-740E-B9B2-A79D-D8C8CC6D0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587" y="154425"/>
            <a:ext cx="11182861" cy="1304481"/>
          </a:xfrm>
        </p:spPr>
        <p:txBody>
          <a:bodyPr anchor="ctr">
            <a:normAutofit/>
          </a:bodyPr>
          <a:lstStyle/>
          <a:p>
            <a:r>
              <a:rPr lang="en-GB" b="1" u="sng" dirty="0"/>
              <a:t>PEST Analysis: Social &amp; Technology considerations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D39228A-89D6-823C-FE27-F27B617D1954}"/>
              </a:ext>
            </a:extLst>
          </p:cNvPr>
          <p:cNvSpPr/>
          <p:nvPr/>
        </p:nvSpPr>
        <p:spPr>
          <a:xfrm>
            <a:off x="306290" y="239243"/>
            <a:ext cx="11182860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786CFA0-DDF2-DA34-FF3E-4F51C6009654}"/>
              </a:ext>
            </a:extLst>
          </p:cNvPr>
          <p:cNvSpPr/>
          <p:nvPr/>
        </p:nvSpPr>
        <p:spPr>
          <a:xfrm>
            <a:off x="245993" y="366693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57A0C1E4-2E55-7BDE-C0B2-FA8A1C08106D}"/>
              </a:ext>
            </a:extLst>
          </p:cNvPr>
          <p:cNvSpPr txBox="1">
            <a:spLocks/>
          </p:cNvSpPr>
          <p:nvPr/>
        </p:nvSpPr>
        <p:spPr>
          <a:xfrm>
            <a:off x="599306" y="1458906"/>
            <a:ext cx="10950142" cy="447394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 startAt="3"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Social &amp; Customers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are some of the social/customer factors that may influence your innovation/start-up?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E.g.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Who is your target market?, What do your users want?,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Potential market size i.e. amount of potential customers you are able to reach (demographic statistics of country/countries where you will sell your prototype), Customers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eg.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What is likely income and disposable income of your target market. Look at Trend stats e.g. such as sales of similar products and reviews.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 startAt="3"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Technology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are some of the tech factors that may influence your start-up? E.g.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What technology do you need to create your prototype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to promote, sell and distribute it. Also, what new technology could allow you to further enhance, develop and differentiate your innovation.</a:t>
            </a:r>
          </a:p>
        </p:txBody>
      </p:sp>
    </p:spTree>
    <p:extLst>
      <p:ext uri="{BB962C8B-B14F-4D97-AF65-F5344CB8AC3E}">
        <p14:creationId xmlns:p14="http://schemas.microsoft.com/office/powerpoint/2010/main" val="218296330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38C29C-2F33-31A7-21B1-2F9BE364AF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61691-0EC5-07B2-551A-85014D7BC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  <a:highlight>
                  <a:srgbClr val="FFFF00"/>
                </a:highlight>
              </a:rPr>
              <a:t>Activity:</a:t>
            </a:r>
            <a:r>
              <a:rPr lang="en-GB" sz="5400" b="1" dirty="0">
                <a:solidFill>
                  <a:schemeClr val="bg1"/>
                </a:solidFill>
              </a:rPr>
              <a:t> </a:t>
            </a:r>
            <a:r>
              <a:rPr lang="en-GB" sz="5400" b="1" dirty="0"/>
              <a:t>PEST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BA707-F3E7-CA17-7F4F-69EE03ACB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793" y="1847050"/>
            <a:ext cx="11166385" cy="38399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Document and save your answer to the following question: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dirty="0"/>
              <a:t>Using an AI tool of your choice and several additional sources, generate and create a PEST analysis for your Tech Company including some legal &amp; ethical considerations.</a:t>
            </a:r>
            <a:endParaRPr lang="en-GB" sz="4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48E6045-3214-C3C2-0ACD-0F0B52726602}"/>
              </a:ext>
            </a:extLst>
          </p:cNvPr>
          <p:cNvSpPr/>
          <p:nvPr/>
        </p:nvSpPr>
        <p:spPr>
          <a:xfrm>
            <a:off x="611090" y="471049"/>
            <a:ext cx="10909522" cy="111371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B16B7FB-09F6-BBB8-9832-273296619D39}"/>
              </a:ext>
            </a:extLst>
          </p:cNvPr>
          <p:cNvSpPr/>
          <p:nvPr/>
        </p:nvSpPr>
        <p:spPr>
          <a:xfrm>
            <a:off x="550793" y="625414"/>
            <a:ext cx="120595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233908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251EA8-E6DD-4A11-EDC2-5B91BD68DC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cliparts.co/cliparts/6Tp/MdM/6TpMdMkTE.png">
            <a:extLst>
              <a:ext uri="{FF2B5EF4-FFF2-40B4-BE49-F238E27FC236}">
                <a16:creationId xmlns:a16="http://schemas.microsoft.com/office/drawing/2014/main" id="{6C77553D-720B-62B7-F1D2-1A8D46F129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750" y="68997"/>
            <a:ext cx="10808434" cy="6216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57C77063-F232-036D-C56F-D9B2677B8A99}"/>
              </a:ext>
            </a:extLst>
          </p:cNvPr>
          <p:cNvSpPr txBox="1">
            <a:spLocks/>
          </p:cNvSpPr>
          <p:nvPr/>
        </p:nvSpPr>
        <p:spPr>
          <a:xfrm>
            <a:off x="2941991" y="2528542"/>
            <a:ext cx="5238182" cy="1800916"/>
          </a:xfrm>
          <a:prstGeom prst="rect">
            <a:avLst/>
          </a:prstGeom>
          <a:noFill/>
        </p:spPr>
        <p:txBody>
          <a:bodyPr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pitchFamily="34" charset="0"/>
              </a:defRPr>
            </a:lvl9pPr>
            <a:extLst/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highlight>
                  <a:srgbClr val="FFFF00"/>
                </a:highlight>
                <a:uLnTx/>
                <a:uFillTx/>
                <a:latin typeface="Calibri Light" panose="020F0302020204030204"/>
                <a:ea typeface="+mj-ea"/>
                <a:cs typeface="+mj-cs"/>
              </a:rPr>
              <a:t>Project Review</a:t>
            </a:r>
          </a:p>
        </p:txBody>
      </p:sp>
    </p:spTree>
    <p:extLst>
      <p:ext uri="{BB962C8B-B14F-4D97-AF65-F5344CB8AC3E}">
        <p14:creationId xmlns:p14="http://schemas.microsoft.com/office/powerpoint/2010/main" val="279561367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D6FA09-D22A-B5EC-EA54-90A99F943C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AB3D0A-90D8-5E1F-1B25-346D697D9E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2354" y="1371977"/>
            <a:ext cx="10867292" cy="4575543"/>
          </a:xfrm>
          <a:gradFill flip="none" rotWithShape="1">
            <a:gsLst>
              <a:gs pos="0">
                <a:srgbClr val="FFFF00"/>
              </a:gs>
              <a:gs pos="33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964565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Complete a</a:t>
            </a:r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36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Weekly Project Progress sheet</a:t>
            </a:r>
            <a:r>
              <a:rPr lang="en-GB" sz="3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help you review, progress and manage your project.</a:t>
            </a:r>
          </a:p>
          <a:p>
            <a:pPr marL="964565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the progress you’ve made over the last week and what actions you would like to focus on over the next week.</a:t>
            </a:r>
          </a:p>
          <a:p>
            <a:pPr marL="450215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* Any Qs please let us know.</a:t>
            </a:r>
          </a:p>
          <a:p>
            <a:pPr marL="450215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1BB90E-7CF3-D06B-4053-88F8B74B762A}"/>
              </a:ext>
            </a:extLst>
          </p:cNvPr>
          <p:cNvSpPr txBox="1"/>
          <p:nvPr/>
        </p:nvSpPr>
        <p:spPr>
          <a:xfrm>
            <a:off x="189332" y="271781"/>
            <a:ext cx="107760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HW/Activity: Weekly </a:t>
            </a:r>
            <a:r>
              <a:rPr kumimoji="0" lang="en-GB" sz="5400" b="0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Arial" panose="020B0604020202020204" pitchFamily="34" charset="0"/>
              </a:rPr>
              <a:t>Progress sheet </a:t>
            </a:r>
            <a:endParaRPr kumimoji="0" lang="en-GB" sz="5400" b="0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Arc 5">
            <a:extLst>
              <a:ext uri="{FF2B5EF4-FFF2-40B4-BE49-F238E27FC236}">
                <a16:creationId xmlns:a16="http://schemas.microsoft.com/office/drawing/2014/main" id="{B66F35CD-0FA7-799B-B65E-3285587C4F20}"/>
              </a:ext>
            </a:extLst>
          </p:cNvPr>
          <p:cNvSpPr/>
          <p:nvPr/>
        </p:nvSpPr>
        <p:spPr>
          <a:xfrm rot="7949683">
            <a:off x="8829885" y="3731271"/>
            <a:ext cx="3511603" cy="2758616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phic 4" descr="List outline">
            <a:extLst>
              <a:ext uri="{FF2B5EF4-FFF2-40B4-BE49-F238E27FC236}">
                <a16:creationId xmlns:a16="http://schemas.microsoft.com/office/drawing/2014/main" id="{B33722D4-ACF4-9E84-732F-E6B5D691CE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00883" y="4214643"/>
            <a:ext cx="1673884" cy="1673884"/>
          </a:xfrm>
          <a:prstGeom prst="rect">
            <a:avLst/>
          </a:prstGeom>
        </p:spPr>
      </p:pic>
      <p:pic>
        <p:nvPicPr>
          <p:cNvPr id="8" name="Graphic 7" descr="Checklist with solid fill">
            <a:extLst>
              <a:ext uri="{FF2B5EF4-FFF2-40B4-BE49-F238E27FC236}">
                <a16:creationId xmlns:a16="http://schemas.microsoft.com/office/drawing/2014/main" id="{9FAFC066-8012-275B-102F-DF3C71F13B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424276" y="4214643"/>
            <a:ext cx="1673884" cy="1673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76880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95DA5F-D2E7-7BC7-3216-B1B3537300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61F079A-BE79-5960-0F89-5EDA09E99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18DF98D-6773-1FAF-ACEA-C63B01F15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A893EF8-CCBE-4142-2830-068E619B82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A92556D-806E-6566-1A45-B7B33576BA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10E232F5-0E89-106A-FE0B-80218296C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75D603D-30B9-D517-14AC-52E2AA9BC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5" descr="Questions">
            <a:extLst>
              <a:ext uri="{FF2B5EF4-FFF2-40B4-BE49-F238E27FC236}">
                <a16:creationId xmlns:a16="http://schemas.microsoft.com/office/drawing/2014/main" id="{835C9C84-07EA-1189-C232-03E6C3BBA2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87586" y="998277"/>
            <a:ext cx="2530176" cy="2530176"/>
          </a:xfrm>
          <a:prstGeom prst="rect">
            <a:avLst/>
          </a:prstGeom>
        </p:spPr>
      </p:pic>
      <p:pic>
        <p:nvPicPr>
          <p:cNvPr id="8" name="Graphic 7" descr="List with solid fill">
            <a:extLst>
              <a:ext uri="{FF2B5EF4-FFF2-40B4-BE49-F238E27FC236}">
                <a16:creationId xmlns:a16="http://schemas.microsoft.com/office/drawing/2014/main" id="{5E91A398-2445-3947-7B38-C692B9FF2D8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853160" y="3423660"/>
            <a:ext cx="2406977" cy="2406977"/>
          </a:xfrm>
          <a:prstGeom prst="rect">
            <a:avLst/>
          </a:prstGeom>
        </p:spPr>
      </p:pic>
      <p:pic>
        <p:nvPicPr>
          <p:cNvPr id="10" name="Graphic 9" descr="Thumbs up sign with solid fill">
            <a:extLst>
              <a:ext uri="{FF2B5EF4-FFF2-40B4-BE49-F238E27FC236}">
                <a16:creationId xmlns:a16="http://schemas.microsoft.com/office/drawing/2014/main" id="{521AEABA-9A8D-CE37-8DCE-20B49F55EC6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444905" y="2231911"/>
            <a:ext cx="1959323" cy="1959323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4F11D2B7-5FBE-F512-61A3-00E728EE2E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8848" y="2451479"/>
            <a:ext cx="6586518" cy="3351726"/>
          </a:xfrm>
        </p:spPr>
        <p:txBody>
          <a:bodyPr/>
          <a:lstStyle/>
          <a:p>
            <a:r>
              <a:rPr lang="en-US" sz="3600" dirty="0">
                <a:solidFill>
                  <a:prstClr val="white"/>
                </a:solidFill>
              </a:rPr>
              <a:t>Any Qs?</a:t>
            </a:r>
          </a:p>
          <a:p>
            <a:r>
              <a:rPr lang="en-GB" sz="3600" dirty="0">
                <a:ea typeface="DengXian" panose="02010600030101010101" pitchFamily="2" charset="-122"/>
                <a:cs typeface="Segoe UI Emoji" panose="020B0502040204020203" pitchFamily="34" charset="0"/>
              </a:rPr>
              <a:t>Register reminder</a:t>
            </a:r>
          </a:p>
          <a:p>
            <a:endParaRPr lang="en-US" dirty="0">
              <a:solidFill>
                <a:prstClr val="white"/>
              </a:solidFill>
            </a:endParaRPr>
          </a:p>
          <a:p>
            <a:endParaRPr lang="en-GB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B64F214-F5F9-80B9-D9BF-B176175BE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6599" y="998277"/>
            <a:ext cx="5514943" cy="1325563"/>
          </a:xfrm>
        </p:spPr>
        <p:txBody>
          <a:bodyPr>
            <a:normAutofit/>
          </a:bodyPr>
          <a:lstStyle/>
          <a:p>
            <a:r>
              <a:rPr lang="en-GB" sz="6000" dirty="0"/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217198174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9448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8EEE18C-6195-4FA4-A4C7-B8C93410A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dirty="0"/>
              <a:t>Innovate UK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7552A6-C952-4CA3-A002-9312A6E3AB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1433740"/>
            <a:ext cx="5981700" cy="5239882"/>
          </a:xfrm>
          <a:ln>
            <a:solidFill>
              <a:srgbClr val="FFC000"/>
            </a:solidFill>
          </a:ln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Innovate UK</a:t>
            </a:r>
            <a:r>
              <a:rPr lang="en-GB" dirty="0"/>
              <a:t> supports businesses that are developing new products, services and technologies. </a:t>
            </a:r>
          </a:p>
          <a:p>
            <a:pPr marL="0" indent="0">
              <a:buNone/>
            </a:pPr>
            <a:r>
              <a:rPr lang="en-GB" dirty="0"/>
              <a:t>It can be relevant for tech start-ups because it provides:</a:t>
            </a:r>
          </a:p>
          <a:p>
            <a:pPr lvl="1"/>
            <a:r>
              <a:rPr lang="en-GB" dirty="0"/>
              <a:t>innovation grants </a:t>
            </a:r>
          </a:p>
          <a:p>
            <a:pPr lvl="1"/>
            <a:r>
              <a:rPr lang="en-GB" dirty="0"/>
              <a:t>business support </a:t>
            </a:r>
          </a:p>
          <a:p>
            <a:pPr lvl="1"/>
            <a:r>
              <a:rPr lang="en-GB" dirty="0"/>
              <a:t>funding competitions </a:t>
            </a:r>
          </a:p>
          <a:p>
            <a:pPr lvl="1"/>
            <a:r>
              <a:rPr lang="en-GB" dirty="0"/>
              <a:t>support for research and development </a:t>
            </a:r>
          </a:p>
          <a:p>
            <a:pPr lvl="1"/>
            <a:r>
              <a:rPr lang="en-GB" dirty="0"/>
              <a:t>opportunities for collaboration with universities or industry partners </a:t>
            </a:r>
          </a:p>
          <a:p>
            <a:pPr marL="0" indent="0">
              <a:buNone/>
            </a:pPr>
            <a:r>
              <a:rPr lang="en-GB" dirty="0"/>
              <a:t>Tech start-ups can search for current funding calls linked to areas such as:</a:t>
            </a:r>
          </a:p>
          <a:p>
            <a:pPr lvl="1"/>
            <a:r>
              <a:rPr lang="en-GB" dirty="0"/>
              <a:t>software and digital innovation </a:t>
            </a:r>
          </a:p>
          <a:p>
            <a:pPr lvl="1"/>
            <a:r>
              <a:rPr lang="en-GB" dirty="0"/>
              <a:t>artificial intelligence </a:t>
            </a:r>
          </a:p>
          <a:p>
            <a:pPr lvl="1"/>
            <a:r>
              <a:rPr lang="en-GB" dirty="0"/>
              <a:t>data systems </a:t>
            </a:r>
          </a:p>
          <a:p>
            <a:pPr lvl="1"/>
            <a:r>
              <a:rPr lang="en-GB" dirty="0"/>
              <a:t>sensors and smart technologies </a:t>
            </a:r>
          </a:p>
          <a:p>
            <a:pPr lvl="1"/>
            <a:r>
              <a:rPr lang="en-GB" dirty="0"/>
              <a:t>creative and immersive technologies </a:t>
            </a:r>
          </a:p>
          <a:p>
            <a:pPr lvl="1"/>
            <a:r>
              <a:rPr lang="en-GB" dirty="0"/>
              <a:t>sustainability and clean technology </a:t>
            </a:r>
          </a:p>
          <a:p>
            <a:endParaRPr lang="en-GB" dirty="0"/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AEA91393-2DF0-42DD-939B-907FABB34F01}"/>
              </a:ext>
            </a:extLst>
          </p:cNvPr>
          <p:cNvSpPr txBox="1">
            <a:spLocks/>
          </p:cNvSpPr>
          <p:nvPr/>
        </p:nvSpPr>
        <p:spPr>
          <a:xfrm>
            <a:off x="6562725" y="1433740"/>
            <a:ext cx="5438775" cy="5239883"/>
          </a:xfrm>
          <a:prstGeom prst="rect">
            <a:avLst/>
          </a:prstGeom>
          <a:ln>
            <a:solidFill>
              <a:srgbClr val="FFC000"/>
            </a:solidFill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For your assignment:</a:t>
            </a:r>
            <a:br>
              <a:rPr lang="en-GB" dirty="0"/>
            </a:br>
            <a:r>
              <a:rPr lang="en-GB" dirty="0"/>
              <a:t>Identify whether Innovate UK could be a suitable funding route for your project and explain why.</a:t>
            </a:r>
          </a:p>
          <a:p>
            <a:r>
              <a:rPr lang="en-GB" b="1" dirty="0"/>
              <a:t>Tip:</a:t>
            </a:r>
            <a:br>
              <a:rPr lang="en-GB" dirty="0"/>
            </a:br>
            <a:r>
              <a:rPr lang="en-GB" dirty="0"/>
              <a:t>Always check the current Innovate UK funding opportunities before naming a specific grant.</a:t>
            </a:r>
          </a:p>
          <a:p>
            <a:r>
              <a:rPr lang="en-GB" b="1" dirty="0"/>
              <a:t>Innovate UK</a:t>
            </a:r>
            <a:br>
              <a:rPr lang="en-GB" dirty="0"/>
            </a:br>
            <a:r>
              <a:rPr lang="en-GB" dirty="0"/>
              <a:t>↓</a:t>
            </a:r>
            <a:br>
              <a:rPr lang="en-GB" dirty="0"/>
            </a:br>
            <a:r>
              <a:rPr lang="en-GB" b="1" dirty="0"/>
              <a:t>Grants</a:t>
            </a:r>
            <a:r>
              <a:rPr lang="en-GB" dirty="0"/>
              <a:t> | </a:t>
            </a:r>
            <a:r>
              <a:rPr lang="en-GB" b="1" dirty="0"/>
              <a:t>R&amp;D Support</a:t>
            </a:r>
            <a:r>
              <a:rPr lang="en-GB" dirty="0"/>
              <a:t> | </a:t>
            </a:r>
            <a:r>
              <a:rPr lang="en-GB" b="1" dirty="0"/>
              <a:t>Business Innovation</a:t>
            </a:r>
            <a:r>
              <a:rPr lang="en-GB" dirty="0"/>
              <a:t> | </a:t>
            </a:r>
            <a:r>
              <a:rPr lang="en-GB" b="1" dirty="0"/>
              <a:t>Collaboration</a:t>
            </a:r>
          </a:p>
          <a:p>
            <a:endParaRPr lang="en-GB" dirty="0"/>
          </a:p>
          <a:p>
            <a:r>
              <a:rPr lang="en-GB" b="1" dirty="0"/>
              <a:t>Is there a funding call that fits your project idea?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18880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4742</Words>
  <Application>Microsoft Office PowerPoint</Application>
  <PresentationFormat>Widescreen</PresentationFormat>
  <Paragraphs>502</Paragraphs>
  <Slides>52</Slides>
  <Notes>41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62" baseType="lpstr">
      <vt:lpstr>Myriad Pro</vt:lpstr>
      <vt:lpstr>Aptos</vt:lpstr>
      <vt:lpstr>Arial</vt:lpstr>
      <vt:lpstr>Calibri</vt:lpstr>
      <vt:lpstr>Calibri Light</vt:lpstr>
      <vt:lpstr>Courier New</vt:lpstr>
      <vt:lpstr>Nunito</vt:lpstr>
      <vt:lpstr>Symbol</vt:lpstr>
      <vt:lpstr>Wingdings</vt:lpstr>
      <vt:lpstr>Office Theme</vt:lpstr>
      <vt:lpstr>PowerPoint Presentation</vt:lpstr>
      <vt:lpstr>CM-CVC Assignment 2:  Lecture-tutorial document</vt:lpstr>
      <vt:lpstr>Task 2: Enterprise &amp; Innovation</vt:lpstr>
      <vt:lpstr>Task 2: Section 1: Enterprise</vt:lpstr>
      <vt:lpstr>Enterprise: Turning your project into an Opportunity</vt:lpstr>
      <vt:lpstr>PowerPoint Presentation</vt:lpstr>
      <vt:lpstr>Business / Tech Company name?</vt:lpstr>
      <vt:lpstr>Activity: Name your Tech Company?</vt:lpstr>
      <vt:lpstr>Activity: AI &amp; Name Generators</vt:lpstr>
      <vt:lpstr>Activity: Plan your Logo</vt:lpstr>
      <vt:lpstr>PowerPoint Presentation</vt:lpstr>
      <vt:lpstr>Logo examples:   For a Company called D-TECH</vt:lpstr>
      <vt:lpstr>Bg. Logo design tips</vt:lpstr>
      <vt:lpstr>Popular examples</vt:lpstr>
      <vt:lpstr>Activity: Create a Logo Prototype</vt:lpstr>
      <vt:lpstr>PowerPoint Presentation</vt:lpstr>
      <vt:lpstr>Choosing a Tech Start-up Type</vt:lpstr>
      <vt:lpstr>PowerPoint Presentation</vt:lpstr>
      <vt:lpstr>Private Sector – Unincorporated Business Types</vt:lpstr>
      <vt:lpstr>Private Sector – Incorporated Business types</vt:lpstr>
      <vt:lpstr>Limited and Unlimited Liability </vt:lpstr>
      <vt:lpstr>Activity: Which Business type?</vt:lpstr>
      <vt:lpstr>PowerPoint Presentation</vt:lpstr>
      <vt:lpstr>Business Strategy</vt:lpstr>
      <vt:lpstr>Business Strategy</vt:lpstr>
      <vt:lpstr>A Mission Statement</vt:lpstr>
      <vt:lpstr>Objectives</vt:lpstr>
      <vt:lpstr>PowerPoint Presentation</vt:lpstr>
      <vt:lpstr>Business Values</vt:lpstr>
      <vt:lpstr>Assignment tip: Business strategy</vt:lpstr>
      <vt:lpstr>Activity: Draft  your Business Strategy</vt:lpstr>
      <vt:lpstr>PowerPoint Presentation</vt:lpstr>
      <vt:lpstr>UK Innovation Funding Bodies</vt:lpstr>
      <vt:lpstr>Innovate UK</vt:lpstr>
      <vt:lpstr> Creative Wales: Game Development funding</vt:lpstr>
      <vt:lpstr> Find a Government Grant: Tech funds</vt:lpstr>
      <vt:lpstr> Business Wales</vt:lpstr>
      <vt:lpstr>Bg. Types of finance and how to apply</vt:lpstr>
      <vt:lpstr>Crowdfunding</vt:lpstr>
      <vt:lpstr>Development Bank of Wales</vt:lpstr>
      <vt:lpstr>Funding opportunities</vt:lpstr>
      <vt:lpstr>Start-up support</vt:lpstr>
      <vt:lpstr>PowerPoint Presentation</vt:lpstr>
      <vt:lpstr>PEST Analysis</vt:lpstr>
      <vt:lpstr>PEST Analysis: Political &amp; Economic considerations</vt:lpstr>
      <vt:lpstr>PEST Analysis: Social &amp; Technology considerations</vt:lpstr>
      <vt:lpstr>Activity: PEST Analysis</vt:lpstr>
      <vt:lpstr>PowerPoint Presentation</vt:lpstr>
      <vt:lpstr>PowerPoint Presentation</vt:lpstr>
      <vt:lpstr>Any Questions</vt:lpstr>
      <vt:lpstr>The End.</vt:lpstr>
      <vt:lpstr>Innovate UK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Ewa Kazimierska</cp:lastModifiedBy>
  <cp:revision>125</cp:revision>
  <dcterms:created xsi:type="dcterms:W3CDTF">2021-05-24T14:04:41Z</dcterms:created>
  <dcterms:modified xsi:type="dcterms:W3CDTF">2026-07-07T09:32:42Z</dcterms:modified>
</cp:coreProperties>
</file>