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51" r:id="rId2"/>
    <p:sldMasterId id="2147483650" r:id="rId3"/>
  </p:sldMasterIdLst>
  <p:notesMasterIdLst>
    <p:notesMasterId r:id="rId46"/>
  </p:notesMasterIdLst>
  <p:handoutMasterIdLst>
    <p:handoutMasterId r:id="rId47"/>
  </p:handoutMasterIdLst>
  <p:sldIdLst>
    <p:sldId id="326" r:id="rId4"/>
    <p:sldId id="258" r:id="rId5"/>
    <p:sldId id="328" r:id="rId6"/>
    <p:sldId id="329" r:id="rId7"/>
    <p:sldId id="330" r:id="rId8"/>
    <p:sldId id="331" r:id="rId9"/>
    <p:sldId id="332" r:id="rId10"/>
    <p:sldId id="333" r:id="rId11"/>
    <p:sldId id="334" r:id="rId12"/>
    <p:sldId id="335" r:id="rId13"/>
    <p:sldId id="336" r:id="rId14"/>
    <p:sldId id="337" r:id="rId15"/>
    <p:sldId id="338" r:id="rId16"/>
    <p:sldId id="339" r:id="rId17"/>
    <p:sldId id="340" r:id="rId18"/>
    <p:sldId id="341" r:id="rId19"/>
    <p:sldId id="342" r:id="rId20"/>
    <p:sldId id="343" r:id="rId21"/>
    <p:sldId id="344" r:id="rId22"/>
    <p:sldId id="345" r:id="rId23"/>
    <p:sldId id="346" r:id="rId24"/>
    <p:sldId id="347" r:id="rId25"/>
    <p:sldId id="348" r:id="rId26"/>
    <p:sldId id="349" r:id="rId27"/>
    <p:sldId id="350" r:id="rId28"/>
    <p:sldId id="351" r:id="rId29"/>
    <p:sldId id="352" r:id="rId30"/>
    <p:sldId id="353" r:id="rId31"/>
    <p:sldId id="354" r:id="rId32"/>
    <p:sldId id="355" r:id="rId33"/>
    <p:sldId id="356" r:id="rId34"/>
    <p:sldId id="357" r:id="rId35"/>
    <p:sldId id="358" r:id="rId36"/>
    <p:sldId id="359" r:id="rId37"/>
    <p:sldId id="360" r:id="rId38"/>
    <p:sldId id="361" r:id="rId39"/>
    <p:sldId id="362" r:id="rId40"/>
    <p:sldId id="363" r:id="rId41"/>
    <p:sldId id="364" r:id="rId42"/>
    <p:sldId id="365" r:id="rId43"/>
    <p:sldId id="366" r:id="rId44"/>
    <p:sldId id="327" r:id="rId45"/>
  </p:sldIdLst>
  <p:sldSz cx="9144000" cy="6858000" type="screen4x3"/>
  <p:notesSz cx="6735763" cy="9866313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CC6600"/>
    <a:srgbClr val="FFCC99"/>
    <a:srgbClr val="CC0000"/>
    <a:srgbClr val="990033"/>
    <a:srgbClr val="3737A5"/>
    <a:srgbClr val="009900"/>
    <a:srgbClr val="02020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>
        <p:scale>
          <a:sx n="81" d="100"/>
          <a:sy n="81" d="100"/>
        </p:scale>
        <p:origin x="-1056" y="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24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presProps" Target="presProps.xml"/><Relationship Id="rId8" Type="http://schemas.openxmlformats.org/officeDocument/2006/relationships/slide" Target="slides/slide5.xml"/><Relationship Id="rId51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94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4763" y="0"/>
            <a:ext cx="2919412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371013"/>
            <a:ext cx="2919413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301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4763" y="9371013"/>
            <a:ext cx="2919412" cy="493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0B0672EE-4175-41AB-9667-1E61C2E0A3C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281617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94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6350" y="0"/>
            <a:ext cx="29194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124" name="Rectangle 4"/>
          <p:cNvSpPr>
            <a:spLocks noChangeArrowheads="1" noTextEdit="1"/>
          </p:cNvSpPr>
          <p:nvPr>
            <p:ph type="sldImg" idx="2"/>
          </p:nvPr>
        </p:nvSpPr>
        <p:spPr bwMode="auto">
          <a:xfrm>
            <a:off x="901700" y="739775"/>
            <a:ext cx="4933950" cy="370046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1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8525" y="4686300"/>
            <a:ext cx="4938713" cy="4440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 smtClean="0"/>
              <a:t>Click to edit Master text styles</a:t>
            </a:r>
          </a:p>
          <a:p>
            <a:pPr lvl="1"/>
            <a:r>
              <a:rPr lang="en-GB" altLang="en-US" noProof="0" smtClean="0"/>
              <a:t>Second level</a:t>
            </a:r>
          </a:p>
          <a:p>
            <a:pPr lvl="2"/>
            <a:r>
              <a:rPr lang="en-GB" altLang="en-US" noProof="0" smtClean="0"/>
              <a:t>Third level</a:t>
            </a:r>
          </a:p>
          <a:p>
            <a:pPr lvl="3"/>
            <a:r>
              <a:rPr lang="en-GB" altLang="en-US" noProof="0" smtClean="0"/>
              <a:t>Fourth level</a:t>
            </a:r>
          </a:p>
          <a:p>
            <a:pPr lvl="4"/>
            <a:r>
              <a:rPr lang="en-GB" altLang="en-US" noProof="0" smtClean="0"/>
              <a:t>Fifth level</a:t>
            </a:r>
          </a:p>
        </p:txBody>
      </p:sp>
      <p:sp>
        <p:nvSpPr>
          <p:cNvPr id="81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72600"/>
            <a:ext cx="29194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1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6350" y="9372600"/>
            <a:ext cx="2919413" cy="493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E9B8E921-CF3F-4998-A9FF-17F233BCAC2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6176029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B3F8E5AF-8391-433A-B9A2-BC5FCDF024AF}" type="slidenum">
              <a:rPr lang="en-GB" altLang="en-US" sz="1200"/>
              <a:pPr/>
              <a:t>1</a:t>
            </a:fld>
            <a:endParaRPr lang="en-GB" altLang="en-US" sz="1200"/>
          </a:p>
        </p:txBody>
      </p:sp>
      <p:sp>
        <p:nvSpPr>
          <p:cNvPr id="819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algn="ctr" eaLnBrk="1" hangingPunct="1"/>
            <a:endParaRPr lang="en-GB" altLang="en-US" sz="1800" smtClean="0"/>
          </a:p>
          <a:p>
            <a:pPr algn="ctr" eaLnBrk="1" hangingPunct="1"/>
            <a:endParaRPr lang="en-GB" altLang="en-US" sz="1800" smtClean="0"/>
          </a:p>
          <a:p>
            <a:pPr algn="ctr" eaLnBrk="1" hangingPunct="1"/>
            <a:endParaRPr lang="en-GB" altLang="en-US" sz="180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E2C21A8C-336B-4374-86D8-7601E8A5834D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10243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gradFill rotWithShape="0">
          <a:gsLst>
            <a:gs pos="0">
              <a:srgbClr val="000066"/>
            </a:gs>
            <a:gs pos="50000">
              <a:srgbClr val="3737A5"/>
            </a:gs>
            <a:gs pos="100000">
              <a:srgbClr val="000066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7"/>
          <p:cNvGrpSpPr>
            <a:grpSpLocks/>
          </p:cNvGrpSpPr>
          <p:nvPr/>
        </p:nvGrpSpPr>
        <p:grpSpPr bwMode="auto">
          <a:xfrm>
            <a:off x="2286000" y="228600"/>
            <a:ext cx="4570413" cy="4086225"/>
            <a:chOff x="1344" y="816"/>
            <a:chExt cx="3264" cy="2928"/>
          </a:xfrm>
        </p:grpSpPr>
        <p:sp>
          <p:nvSpPr>
            <p:cNvPr id="5" name="Freeform 38"/>
            <p:cNvSpPr>
              <a:spLocks/>
            </p:cNvSpPr>
            <p:nvPr/>
          </p:nvSpPr>
          <p:spPr bwMode="auto">
            <a:xfrm>
              <a:off x="3494" y="816"/>
              <a:ext cx="820" cy="630"/>
            </a:xfrm>
            <a:custGeom>
              <a:avLst/>
              <a:gdLst>
                <a:gd name="T0" fmla="*/ 1028 w 654"/>
                <a:gd name="T1" fmla="*/ 156 h 439"/>
                <a:gd name="T2" fmla="*/ 955 w 654"/>
                <a:gd name="T3" fmla="*/ 218 h 439"/>
                <a:gd name="T4" fmla="*/ 675 w 654"/>
                <a:gd name="T5" fmla="*/ 156 h 439"/>
                <a:gd name="T6" fmla="*/ 528 w 654"/>
                <a:gd name="T7" fmla="*/ 146 h 439"/>
                <a:gd name="T8" fmla="*/ 440 w 654"/>
                <a:gd name="T9" fmla="*/ 191 h 439"/>
                <a:gd name="T10" fmla="*/ 435 w 654"/>
                <a:gd name="T11" fmla="*/ 340 h 439"/>
                <a:gd name="T12" fmla="*/ 508 w 654"/>
                <a:gd name="T13" fmla="*/ 574 h 439"/>
                <a:gd name="T14" fmla="*/ 515 w 654"/>
                <a:gd name="T15" fmla="*/ 738 h 439"/>
                <a:gd name="T16" fmla="*/ 469 w 654"/>
                <a:gd name="T17" fmla="*/ 680 h 439"/>
                <a:gd name="T18" fmla="*/ 416 w 654"/>
                <a:gd name="T19" fmla="*/ 540 h 439"/>
                <a:gd name="T20" fmla="*/ 376 w 654"/>
                <a:gd name="T21" fmla="*/ 439 h 439"/>
                <a:gd name="T22" fmla="*/ 357 w 654"/>
                <a:gd name="T23" fmla="*/ 484 h 439"/>
                <a:gd name="T24" fmla="*/ 237 w 654"/>
                <a:gd name="T25" fmla="*/ 680 h 439"/>
                <a:gd name="T26" fmla="*/ 305 w 654"/>
                <a:gd name="T27" fmla="*/ 778 h 439"/>
                <a:gd name="T28" fmla="*/ 260 w 654"/>
                <a:gd name="T29" fmla="*/ 867 h 439"/>
                <a:gd name="T30" fmla="*/ 229 w 654"/>
                <a:gd name="T31" fmla="*/ 867 h 439"/>
                <a:gd name="T32" fmla="*/ 159 w 654"/>
                <a:gd name="T33" fmla="*/ 837 h 439"/>
                <a:gd name="T34" fmla="*/ 60 w 654"/>
                <a:gd name="T35" fmla="*/ 829 h 439"/>
                <a:gd name="T36" fmla="*/ 18 w 654"/>
                <a:gd name="T37" fmla="*/ 786 h 439"/>
                <a:gd name="T38" fmla="*/ 51 w 654"/>
                <a:gd name="T39" fmla="*/ 709 h 439"/>
                <a:gd name="T40" fmla="*/ 0 w 654"/>
                <a:gd name="T41" fmla="*/ 667 h 439"/>
                <a:gd name="T42" fmla="*/ 16 w 654"/>
                <a:gd name="T43" fmla="*/ 601 h 439"/>
                <a:gd name="T44" fmla="*/ 81 w 654"/>
                <a:gd name="T45" fmla="*/ 479 h 439"/>
                <a:gd name="T46" fmla="*/ 83 w 654"/>
                <a:gd name="T47" fmla="*/ 363 h 439"/>
                <a:gd name="T48" fmla="*/ 137 w 654"/>
                <a:gd name="T49" fmla="*/ 346 h 439"/>
                <a:gd name="T50" fmla="*/ 199 w 654"/>
                <a:gd name="T51" fmla="*/ 418 h 439"/>
                <a:gd name="T52" fmla="*/ 184 w 654"/>
                <a:gd name="T53" fmla="*/ 540 h 439"/>
                <a:gd name="T54" fmla="*/ 239 w 654"/>
                <a:gd name="T55" fmla="*/ 484 h 439"/>
                <a:gd name="T56" fmla="*/ 237 w 654"/>
                <a:gd name="T57" fmla="*/ 380 h 439"/>
                <a:gd name="T58" fmla="*/ 179 w 654"/>
                <a:gd name="T59" fmla="*/ 204 h 439"/>
                <a:gd name="T60" fmla="*/ 186 w 654"/>
                <a:gd name="T61" fmla="*/ 103 h 439"/>
                <a:gd name="T62" fmla="*/ 302 w 654"/>
                <a:gd name="T63" fmla="*/ 24 h 439"/>
                <a:gd name="T64" fmla="*/ 594 w 654"/>
                <a:gd name="T65" fmla="*/ 70 h 439"/>
                <a:gd name="T66" fmla="*/ 794 w 654"/>
                <a:gd name="T67" fmla="*/ 85 h 439"/>
                <a:gd name="T68" fmla="*/ 767 w 654"/>
                <a:gd name="T69" fmla="*/ 0 h 439"/>
                <a:gd name="T70" fmla="*/ 958 w 654"/>
                <a:gd name="T71" fmla="*/ 0 h 439"/>
                <a:gd name="T72" fmla="*/ 1022 w 654"/>
                <a:gd name="T73" fmla="*/ 119 h 439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0" t="0" r="r" b="b"/>
              <a:pathLst>
                <a:path w="654" h="439">
                  <a:moveTo>
                    <a:pt x="650" y="58"/>
                  </a:moveTo>
                  <a:lnTo>
                    <a:pt x="654" y="76"/>
                  </a:lnTo>
                  <a:lnTo>
                    <a:pt x="640" y="94"/>
                  </a:lnTo>
                  <a:lnTo>
                    <a:pt x="608" y="106"/>
                  </a:lnTo>
                  <a:lnTo>
                    <a:pt x="553" y="102"/>
                  </a:lnTo>
                  <a:lnTo>
                    <a:pt x="429" y="76"/>
                  </a:lnTo>
                  <a:lnTo>
                    <a:pt x="367" y="68"/>
                  </a:lnTo>
                  <a:lnTo>
                    <a:pt x="336" y="71"/>
                  </a:lnTo>
                  <a:lnTo>
                    <a:pt x="302" y="78"/>
                  </a:lnTo>
                  <a:lnTo>
                    <a:pt x="280" y="93"/>
                  </a:lnTo>
                  <a:lnTo>
                    <a:pt x="269" y="117"/>
                  </a:lnTo>
                  <a:lnTo>
                    <a:pt x="277" y="165"/>
                  </a:lnTo>
                  <a:lnTo>
                    <a:pt x="301" y="217"/>
                  </a:lnTo>
                  <a:lnTo>
                    <a:pt x="323" y="279"/>
                  </a:lnTo>
                  <a:lnTo>
                    <a:pt x="329" y="315"/>
                  </a:lnTo>
                  <a:lnTo>
                    <a:pt x="328" y="358"/>
                  </a:lnTo>
                  <a:lnTo>
                    <a:pt x="315" y="342"/>
                  </a:lnTo>
                  <a:lnTo>
                    <a:pt x="298" y="330"/>
                  </a:lnTo>
                  <a:lnTo>
                    <a:pt x="263" y="311"/>
                  </a:lnTo>
                  <a:lnTo>
                    <a:pt x="265" y="262"/>
                  </a:lnTo>
                  <a:lnTo>
                    <a:pt x="254" y="231"/>
                  </a:lnTo>
                  <a:lnTo>
                    <a:pt x="239" y="213"/>
                  </a:lnTo>
                  <a:lnTo>
                    <a:pt x="224" y="206"/>
                  </a:lnTo>
                  <a:lnTo>
                    <a:pt x="227" y="235"/>
                  </a:lnTo>
                  <a:lnTo>
                    <a:pt x="217" y="266"/>
                  </a:lnTo>
                  <a:lnTo>
                    <a:pt x="151" y="330"/>
                  </a:lnTo>
                  <a:lnTo>
                    <a:pt x="170" y="358"/>
                  </a:lnTo>
                  <a:lnTo>
                    <a:pt x="194" y="378"/>
                  </a:lnTo>
                  <a:lnTo>
                    <a:pt x="171" y="405"/>
                  </a:lnTo>
                  <a:lnTo>
                    <a:pt x="165" y="421"/>
                  </a:lnTo>
                  <a:lnTo>
                    <a:pt x="163" y="439"/>
                  </a:lnTo>
                  <a:lnTo>
                    <a:pt x="146" y="421"/>
                  </a:lnTo>
                  <a:lnTo>
                    <a:pt x="124" y="412"/>
                  </a:lnTo>
                  <a:lnTo>
                    <a:pt x="101" y="406"/>
                  </a:lnTo>
                  <a:lnTo>
                    <a:pt x="74" y="407"/>
                  </a:lnTo>
                  <a:lnTo>
                    <a:pt x="38" y="403"/>
                  </a:lnTo>
                  <a:lnTo>
                    <a:pt x="21" y="396"/>
                  </a:lnTo>
                  <a:lnTo>
                    <a:pt x="11" y="382"/>
                  </a:lnTo>
                  <a:lnTo>
                    <a:pt x="18" y="361"/>
                  </a:lnTo>
                  <a:lnTo>
                    <a:pt x="33" y="344"/>
                  </a:lnTo>
                  <a:lnTo>
                    <a:pt x="16" y="338"/>
                  </a:lnTo>
                  <a:lnTo>
                    <a:pt x="0" y="324"/>
                  </a:lnTo>
                  <a:lnTo>
                    <a:pt x="4" y="307"/>
                  </a:lnTo>
                  <a:lnTo>
                    <a:pt x="10" y="292"/>
                  </a:lnTo>
                  <a:lnTo>
                    <a:pt x="30" y="262"/>
                  </a:lnTo>
                  <a:lnTo>
                    <a:pt x="52" y="233"/>
                  </a:lnTo>
                  <a:lnTo>
                    <a:pt x="65" y="202"/>
                  </a:lnTo>
                  <a:lnTo>
                    <a:pt x="53" y="176"/>
                  </a:lnTo>
                  <a:lnTo>
                    <a:pt x="33" y="157"/>
                  </a:lnTo>
                  <a:lnTo>
                    <a:pt x="87" y="168"/>
                  </a:lnTo>
                  <a:lnTo>
                    <a:pt x="110" y="182"/>
                  </a:lnTo>
                  <a:lnTo>
                    <a:pt x="127" y="203"/>
                  </a:lnTo>
                  <a:lnTo>
                    <a:pt x="127" y="233"/>
                  </a:lnTo>
                  <a:lnTo>
                    <a:pt x="117" y="262"/>
                  </a:lnTo>
                  <a:lnTo>
                    <a:pt x="137" y="253"/>
                  </a:lnTo>
                  <a:lnTo>
                    <a:pt x="152" y="235"/>
                  </a:lnTo>
                  <a:lnTo>
                    <a:pt x="156" y="209"/>
                  </a:lnTo>
                  <a:lnTo>
                    <a:pt x="151" y="185"/>
                  </a:lnTo>
                  <a:lnTo>
                    <a:pt x="132" y="142"/>
                  </a:lnTo>
                  <a:lnTo>
                    <a:pt x="114" y="99"/>
                  </a:lnTo>
                  <a:lnTo>
                    <a:pt x="113" y="75"/>
                  </a:lnTo>
                  <a:lnTo>
                    <a:pt x="118" y="50"/>
                  </a:lnTo>
                  <a:lnTo>
                    <a:pt x="151" y="23"/>
                  </a:lnTo>
                  <a:lnTo>
                    <a:pt x="192" y="12"/>
                  </a:lnTo>
                  <a:lnTo>
                    <a:pt x="282" y="17"/>
                  </a:lnTo>
                  <a:lnTo>
                    <a:pt x="378" y="34"/>
                  </a:lnTo>
                  <a:lnTo>
                    <a:pt x="477" y="48"/>
                  </a:lnTo>
                  <a:lnTo>
                    <a:pt x="505" y="41"/>
                  </a:lnTo>
                  <a:lnTo>
                    <a:pt x="507" y="27"/>
                  </a:lnTo>
                  <a:lnTo>
                    <a:pt x="488" y="0"/>
                  </a:lnTo>
                  <a:lnTo>
                    <a:pt x="489" y="0"/>
                  </a:lnTo>
                  <a:lnTo>
                    <a:pt x="609" y="0"/>
                  </a:lnTo>
                  <a:lnTo>
                    <a:pt x="650" y="58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39"/>
            <p:cNvSpPr>
              <a:spLocks/>
            </p:cNvSpPr>
            <p:nvPr/>
          </p:nvSpPr>
          <p:spPr bwMode="auto">
            <a:xfrm>
              <a:off x="1673" y="822"/>
              <a:ext cx="815" cy="627"/>
            </a:xfrm>
            <a:custGeom>
              <a:avLst/>
              <a:gdLst>
                <a:gd name="T0" fmla="*/ 245 w 649"/>
                <a:gd name="T1" fmla="*/ 27 h 439"/>
                <a:gd name="T2" fmla="*/ 234 w 649"/>
                <a:gd name="T3" fmla="*/ 77 h 439"/>
                <a:gd name="T4" fmla="*/ 333 w 649"/>
                <a:gd name="T5" fmla="*/ 91 h 439"/>
                <a:gd name="T6" fmla="*/ 674 w 649"/>
                <a:gd name="T7" fmla="*/ 27 h 439"/>
                <a:gd name="T8" fmla="*/ 791 w 649"/>
                <a:gd name="T9" fmla="*/ 44 h 439"/>
                <a:gd name="T10" fmla="*/ 834 w 649"/>
                <a:gd name="T11" fmla="*/ 81 h 439"/>
                <a:gd name="T12" fmla="*/ 850 w 649"/>
                <a:gd name="T13" fmla="*/ 184 h 439"/>
                <a:gd name="T14" fmla="*/ 796 w 649"/>
                <a:gd name="T15" fmla="*/ 370 h 439"/>
                <a:gd name="T16" fmla="*/ 794 w 649"/>
                <a:gd name="T17" fmla="*/ 486 h 439"/>
                <a:gd name="T18" fmla="*/ 844 w 649"/>
                <a:gd name="T19" fmla="*/ 537 h 439"/>
                <a:gd name="T20" fmla="*/ 830 w 649"/>
                <a:gd name="T21" fmla="*/ 414 h 439"/>
                <a:gd name="T22" fmla="*/ 893 w 649"/>
                <a:gd name="T23" fmla="*/ 341 h 439"/>
                <a:gd name="T24" fmla="*/ 980 w 649"/>
                <a:gd name="T25" fmla="*/ 318 h 439"/>
                <a:gd name="T26" fmla="*/ 933 w 649"/>
                <a:gd name="T27" fmla="*/ 391 h 439"/>
                <a:gd name="T28" fmla="*/ 954 w 649"/>
                <a:gd name="T29" fmla="*/ 483 h 439"/>
                <a:gd name="T30" fmla="*/ 1013 w 649"/>
                <a:gd name="T31" fmla="*/ 594 h 439"/>
                <a:gd name="T32" fmla="*/ 998 w 649"/>
                <a:gd name="T33" fmla="*/ 694 h 439"/>
                <a:gd name="T34" fmla="*/ 1000 w 649"/>
                <a:gd name="T35" fmla="*/ 734 h 439"/>
                <a:gd name="T36" fmla="*/ 997 w 649"/>
                <a:gd name="T37" fmla="*/ 806 h 439"/>
                <a:gd name="T38" fmla="*/ 917 w 649"/>
                <a:gd name="T39" fmla="*/ 833 h 439"/>
                <a:gd name="T40" fmla="*/ 836 w 649"/>
                <a:gd name="T41" fmla="*/ 838 h 439"/>
                <a:gd name="T42" fmla="*/ 770 w 649"/>
                <a:gd name="T43" fmla="*/ 896 h 439"/>
                <a:gd name="T44" fmla="*/ 746 w 649"/>
                <a:gd name="T45" fmla="*/ 796 h 439"/>
                <a:gd name="T46" fmla="*/ 760 w 649"/>
                <a:gd name="T47" fmla="*/ 734 h 439"/>
                <a:gd name="T48" fmla="*/ 770 w 649"/>
                <a:gd name="T49" fmla="*/ 638 h 439"/>
                <a:gd name="T50" fmla="*/ 691 w 649"/>
                <a:gd name="T51" fmla="*/ 551 h 439"/>
                <a:gd name="T52" fmla="*/ 674 w 649"/>
                <a:gd name="T53" fmla="*/ 438 h 439"/>
                <a:gd name="T54" fmla="*/ 654 w 649"/>
                <a:gd name="T55" fmla="*/ 430 h 439"/>
                <a:gd name="T56" fmla="*/ 618 w 649"/>
                <a:gd name="T57" fmla="*/ 514 h 439"/>
                <a:gd name="T58" fmla="*/ 615 w 649"/>
                <a:gd name="T59" fmla="*/ 637 h 439"/>
                <a:gd name="T60" fmla="*/ 511 w 649"/>
                <a:gd name="T61" fmla="*/ 730 h 439"/>
                <a:gd name="T62" fmla="*/ 524 w 649"/>
                <a:gd name="T63" fmla="*/ 540 h 439"/>
                <a:gd name="T64" fmla="*/ 588 w 649"/>
                <a:gd name="T65" fmla="*/ 371 h 439"/>
                <a:gd name="T66" fmla="*/ 607 w 649"/>
                <a:gd name="T67" fmla="*/ 237 h 439"/>
                <a:gd name="T68" fmla="*/ 566 w 649"/>
                <a:gd name="T69" fmla="*/ 167 h 439"/>
                <a:gd name="T70" fmla="*/ 465 w 649"/>
                <a:gd name="T71" fmla="*/ 139 h 439"/>
                <a:gd name="T72" fmla="*/ 327 w 649"/>
                <a:gd name="T73" fmla="*/ 159 h 439"/>
                <a:gd name="T74" fmla="*/ 103 w 649"/>
                <a:gd name="T75" fmla="*/ 210 h 439"/>
                <a:gd name="T76" fmla="*/ 6 w 649"/>
                <a:gd name="T77" fmla="*/ 181 h 439"/>
                <a:gd name="T78" fmla="*/ 5 w 649"/>
                <a:gd name="T79" fmla="*/ 134 h 439"/>
                <a:gd name="T80" fmla="*/ 72 w 649"/>
                <a:gd name="T81" fmla="*/ 0 h 439"/>
                <a:gd name="T82" fmla="*/ 261 w 649"/>
                <a:gd name="T83" fmla="*/ 0 h 439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649" h="439">
                  <a:moveTo>
                    <a:pt x="166" y="0"/>
                  </a:moveTo>
                  <a:lnTo>
                    <a:pt x="155" y="13"/>
                  </a:lnTo>
                  <a:lnTo>
                    <a:pt x="144" y="30"/>
                  </a:lnTo>
                  <a:lnTo>
                    <a:pt x="148" y="38"/>
                  </a:lnTo>
                  <a:lnTo>
                    <a:pt x="157" y="44"/>
                  </a:lnTo>
                  <a:lnTo>
                    <a:pt x="211" y="45"/>
                  </a:lnTo>
                  <a:lnTo>
                    <a:pt x="355" y="20"/>
                  </a:lnTo>
                  <a:lnTo>
                    <a:pt x="428" y="13"/>
                  </a:lnTo>
                  <a:lnTo>
                    <a:pt x="464" y="14"/>
                  </a:lnTo>
                  <a:lnTo>
                    <a:pt x="502" y="22"/>
                  </a:lnTo>
                  <a:lnTo>
                    <a:pt x="518" y="30"/>
                  </a:lnTo>
                  <a:lnTo>
                    <a:pt x="529" y="40"/>
                  </a:lnTo>
                  <a:lnTo>
                    <a:pt x="540" y="63"/>
                  </a:lnTo>
                  <a:lnTo>
                    <a:pt x="539" y="90"/>
                  </a:lnTo>
                  <a:lnTo>
                    <a:pt x="529" y="120"/>
                  </a:lnTo>
                  <a:lnTo>
                    <a:pt x="505" y="181"/>
                  </a:lnTo>
                  <a:lnTo>
                    <a:pt x="498" y="211"/>
                  </a:lnTo>
                  <a:lnTo>
                    <a:pt x="503" y="238"/>
                  </a:lnTo>
                  <a:lnTo>
                    <a:pt x="517" y="255"/>
                  </a:lnTo>
                  <a:lnTo>
                    <a:pt x="535" y="263"/>
                  </a:lnTo>
                  <a:lnTo>
                    <a:pt x="526" y="235"/>
                  </a:lnTo>
                  <a:lnTo>
                    <a:pt x="526" y="203"/>
                  </a:lnTo>
                  <a:lnTo>
                    <a:pt x="544" y="181"/>
                  </a:lnTo>
                  <a:lnTo>
                    <a:pt x="566" y="167"/>
                  </a:lnTo>
                  <a:lnTo>
                    <a:pt x="594" y="159"/>
                  </a:lnTo>
                  <a:lnTo>
                    <a:pt x="621" y="156"/>
                  </a:lnTo>
                  <a:lnTo>
                    <a:pt x="598" y="179"/>
                  </a:lnTo>
                  <a:lnTo>
                    <a:pt x="592" y="192"/>
                  </a:lnTo>
                  <a:lnTo>
                    <a:pt x="590" y="209"/>
                  </a:lnTo>
                  <a:lnTo>
                    <a:pt x="605" y="237"/>
                  </a:lnTo>
                  <a:lnTo>
                    <a:pt x="626" y="264"/>
                  </a:lnTo>
                  <a:lnTo>
                    <a:pt x="643" y="291"/>
                  </a:lnTo>
                  <a:lnTo>
                    <a:pt x="649" y="325"/>
                  </a:lnTo>
                  <a:lnTo>
                    <a:pt x="633" y="340"/>
                  </a:lnTo>
                  <a:lnTo>
                    <a:pt x="619" y="344"/>
                  </a:lnTo>
                  <a:lnTo>
                    <a:pt x="634" y="360"/>
                  </a:lnTo>
                  <a:lnTo>
                    <a:pt x="641" y="381"/>
                  </a:lnTo>
                  <a:lnTo>
                    <a:pt x="632" y="395"/>
                  </a:lnTo>
                  <a:lnTo>
                    <a:pt x="616" y="402"/>
                  </a:lnTo>
                  <a:lnTo>
                    <a:pt x="581" y="408"/>
                  </a:lnTo>
                  <a:lnTo>
                    <a:pt x="556" y="407"/>
                  </a:lnTo>
                  <a:lnTo>
                    <a:pt x="530" y="411"/>
                  </a:lnTo>
                  <a:lnTo>
                    <a:pt x="507" y="422"/>
                  </a:lnTo>
                  <a:lnTo>
                    <a:pt x="488" y="439"/>
                  </a:lnTo>
                  <a:lnTo>
                    <a:pt x="481" y="404"/>
                  </a:lnTo>
                  <a:lnTo>
                    <a:pt x="473" y="390"/>
                  </a:lnTo>
                  <a:lnTo>
                    <a:pt x="457" y="380"/>
                  </a:lnTo>
                  <a:lnTo>
                    <a:pt x="482" y="360"/>
                  </a:lnTo>
                  <a:lnTo>
                    <a:pt x="498" y="334"/>
                  </a:lnTo>
                  <a:lnTo>
                    <a:pt x="488" y="313"/>
                  </a:lnTo>
                  <a:lnTo>
                    <a:pt x="468" y="301"/>
                  </a:lnTo>
                  <a:lnTo>
                    <a:pt x="438" y="270"/>
                  </a:lnTo>
                  <a:lnTo>
                    <a:pt x="427" y="238"/>
                  </a:lnTo>
                  <a:lnTo>
                    <a:pt x="428" y="215"/>
                  </a:lnTo>
                  <a:lnTo>
                    <a:pt x="431" y="206"/>
                  </a:lnTo>
                  <a:lnTo>
                    <a:pt x="415" y="211"/>
                  </a:lnTo>
                  <a:lnTo>
                    <a:pt x="405" y="222"/>
                  </a:lnTo>
                  <a:lnTo>
                    <a:pt x="392" y="252"/>
                  </a:lnTo>
                  <a:lnTo>
                    <a:pt x="388" y="286"/>
                  </a:lnTo>
                  <a:lnTo>
                    <a:pt x="390" y="312"/>
                  </a:lnTo>
                  <a:lnTo>
                    <a:pt x="355" y="331"/>
                  </a:lnTo>
                  <a:lnTo>
                    <a:pt x="324" y="358"/>
                  </a:lnTo>
                  <a:lnTo>
                    <a:pt x="324" y="310"/>
                  </a:lnTo>
                  <a:lnTo>
                    <a:pt x="332" y="265"/>
                  </a:lnTo>
                  <a:lnTo>
                    <a:pt x="351" y="222"/>
                  </a:lnTo>
                  <a:lnTo>
                    <a:pt x="373" y="182"/>
                  </a:lnTo>
                  <a:lnTo>
                    <a:pt x="385" y="138"/>
                  </a:lnTo>
                  <a:lnTo>
                    <a:pt x="385" y="116"/>
                  </a:lnTo>
                  <a:lnTo>
                    <a:pt x="376" y="93"/>
                  </a:lnTo>
                  <a:lnTo>
                    <a:pt x="359" y="82"/>
                  </a:lnTo>
                  <a:lnTo>
                    <a:pt x="339" y="73"/>
                  </a:lnTo>
                  <a:lnTo>
                    <a:pt x="295" y="68"/>
                  </a:lnTo>
                  <a:lnTo>
                    <a:pt x="249" y="70"/>
                  </a:lnTo>
                  <a:lnTo>
                    <a:pt x="207" y="78"/>
                  </a:lnTo>
                  <a:lnTo>
                    <a:pt x="113" y="99"/>
                  </a:lnTo>
                  <a:lnTo>
                    <a:pt x="65" y="103"/>
                  </a:lnTo>
                  <a:lnTo>
                    <a:pt x="14" y="97"/>
                  </a:lnTo>
                  <a:lnTo>
                    <a:pt x="4" y="89"/>
                  </a:lnTo>
                  <a:lnTo>
                    <a:pt x="0" y="78"/>
                  </a:lnTo>
                  <a:lnTo>
                    <a:pt x="3" y="66"/>
                  </a:lnTo>
                  <a:lnTo>
                    <a:pt x="7" y="54"/>
                  </a:lnTo>
                  <a:lnTo>
                    <a:pt x="45" y="0"/>
                  </a:lnTo>
                  <a:lnTo>
                    <a:pt x="166" y="0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40"/>
            <p:cNvSpPr>
              <a:spLocks/>
            </p:cNvSpPr>
            <p:nvPr/>
          </p:nvSpPr>
          <p:spPr bwMode="auto">
            <a:xfrm>
              <a:off x="2486" y="862"/>
              <a:ext cx="1013" cy="607"/>
            </a:xfrm>
            <a:custGeom>
              <a:avLst/>
              <a:gdLst>
                <a:gd name="T0" fmla="*/ 724 w 809"/>
                <a:gd name="T1" fmla="*/ 297 h 423"/>
                <a:gd name="T2" fmla="*/ 878 w 809"/>
                <a:gd name="T3" fmla="*/ 67 h 423"/>
                <a:gd name="T4" fmla="*/ 878 w 809"/>
                <a:gd name="T5" fmla="*/ 385 h 423"/>
                <a:gd name="T6" fmla="*/ 1083 w 809"/>
                <a:gd name="T7" fmla="*/ 255 h 423"/>
                <a:gd name="T8" fmla="*/ 997 w 809"/>
                <a:gd name="T9" fmla="*/ 548 h 423"/>
                <a:gd name="T10" fmla="*/ 1223 w 809"/>
                <a:gd name="T11" fmla="*/ 538 h 423"/>
                <a:gd name="T12" fmla="*/ 1056 w 809"/>
                <a:gd name="T13" fmla="*/ 761 h 423"/>
                <a:gd name="T14" fmla="*/ 1268 w 809"/>
                <a:gd name="T15" fmla="*/ 871 h 423"/>
                <a:gd name="T16" fmla="*/ 701 w 809"/>
                <a:gd name="T17" fmla="*/ 871 h 423"/>
                <a:gd name="T18" fmla="*/ 794 w 809"/>
                <a:gd name="T19" fmla="*/ 824 h 423"/>
                <a:gd name="T20" fmla="*/ 831 w 809"/>
                <a:gd name="T21" fmla="*/ 781 h 423"/>
                <a:gd name="T22" fmla="*/ 845 w 809"/>
                <a:gd name="T23" fmla="*/ 715 h 423"/>
                <a:gd name="T24" fmla="*/ 845 w 809"/>
                <a:gd name="T25" fmla="*/ 446 h 423"/>
                <a:gd name="T26" fmla="*/ 424 w 809"/>
                <a:gd name="T27" fmla="*/ 446 h 423"/>
                <a:gd name="T28" fmla="*/ 424 w 809"/>
                <a:gd name="T29" fmla="*/ 733 h 423"/>
                <a:gd name="T30" fmla="*/ 443 w 809"/>
                <a:gd name="T31" fmla="*/ 786 h 423"/>
                <a:gd name="T32" fmla="*/ 478 w 809"/>
                <a:gd name="T33" fmla="*/ 828 h 423"/>
                <a:gd name="T34" fmla="*/ 566 w 809"/>
                <a:gd name="T35" fmla="*/ 871 h 423"/>
                <a:gd name="T36" fmla="*/ 0 w 809"/>
                <a:gd name="T37" fmla="*/ 871 h 423"/>
                <a:gd name="T38" fmla="*/ 215 w 809"/>
                <a:gd name="T39" fmla="*/ 753 h 423"/>
                <a:gd name="T40" fmla="*/ 50 w 809"/>
                <a:gd name="T41" fmla="*/ 538 h 423"/>
                <a:gd name="T42" fmla="*/ 280 w 809"/>
                <a:gd name="T43" fmla="*/ 541 h 423"/>
                <a:gd name="T44" fmla="*/ 188 w 809"/>
                <a:gd name="T45" fmla="*/ 254 h 423"/>
                <a:gd name="T46" fmla="*/ 402 w 809"/>
                <a:gd name="T47" fmla="*/ 383 h 423"/>
                <a:gd name="T48" fmla="*/ 393 w 809"/>
                <a:gd name="T49" fmla="*/ 63 h 423"/>
                <a:gd name="T50" fmla="*/ 555 w 809"/>
                <a:gd name="T51" fmla="*/ 297 h 423"/>
                <a:gd name="T52" fmla="*/ 636 w 809"/>
                <a:gd name="T53" fmla="*/ 0 h 423"/>
                <a:gd name="T54" fmla="*/ 724 w 809"/>
                <a:gd name="T55" fmla="*/ 297 h 423"/>
                <a:gd name="T56" fmla="*/ 724 w 809"/>
                <a:gd name="T57" fmla="*/ 297 h 423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0" t="0" r="r" b="b"/>
              <a:pathLst>
                <a:path w="809" h="423">
                  <a:moveTo>
                    <a:pt x="462" y="144"/>
                  </a:moveTo>
                  <a:lnTo>
                    <a:pt x="560" y="33"/>
                  </a:lnTo>
                  <a:lnTo>
                    <a:pt x="560" y="187"/>
                  </a:lnTo>
                  <a:lnTo>
                    <a:pt x="691" y="124"/>
                  </a:lnTo>
                  <a:lnTo>
                    <a:pt x="636" y="266"/>
                  </a:lnTo>
                  <a:lnTo>
                    <a:pt x="780" y="261"/>
                  </a:lnTo>
                  <a:lnTo>
                    <a:pt x="673" y="369"/>
                  </a:lnTo>
                  <a:lnTo>
                    <a:pt x="809" y="423"/>
                  </a:lnTo>
                  <a:lnTo>
                    <a:pt x="447" y="423"/>
                  </a:lnTo>
                  <a:lnTo>
                    <a:pt x="506" y="400"/>
                  </a:lnTo>
                  <a:lnTo>
                    <a:pt x="530" y="379"/>
                  </a:lnTo>
                  <a:lnTo>
                    <a:pt x="539" y="347"/>
                  </a:lnTo>
                  <a:lnTo>
                    <a:pt x="539" y="217"/>
                  </a:lnTo>
                  <a:lnTo>
                    <a:pt x="271" y="217"/>
                  </a:lnTo>
                  <a:lnTo>
                    <a:pt x="271" y="356"/>
                  </a:lnTo>
                  <a:lnTo>
                    <a:pt x="283" y="382"/>
                  </a:lnTo>
                  <a:lnTo>
                    <a:pt x="305" y="402"/>
                  </a:lnTo>
                  <a:lnTo>
                    <a:pt x="361" y="423"/>
                  </a:lnTo>
                  <a:lnTo>
                    <a:pt x="0" y="423"/>
                  </a:lnTo>
                  <a:lnTo>
                    <a:pt x="137" y="366"/>
                  </a:lnTo>
                  <a:lnTo>
                    <a:pt x="32" y="261"/>
                  </a:lnTo>
                  <a:lnTo>
                    <a:pt x="179" y="263"/>
                  </a:lnTo>
                  <a:lnTo>
                    <a:pt x="120" y="123"/>
                  </a:lnTo>
                  <a:lnTo>
                    <a:pt x="256" y="186"/>
                  </a:lnTo>
                  <a:lnTo>
                    <a:pt x="251" y="31"/>
                  </a:lnTo>
                  <a:lnTo>
                    <a:pt x="354" y="144"/>
                  </a:lnTo>
                  <a:lnTo>
                    <a:pt x="406" y="0"/>
                  </a:lnTo>
                  <a:lnTo>
                    <a:pt x="462" y="144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41"/>
            <p:cNvSpPr>
              <a:spLocks/>
            </p:cNvSpPr>
            <p:nvPr/>
          </p:nvSpPr>
          <p:spPr bwMode="auto">
            <a:xfrm>
              <a:off x="1560" y="999"/>
              <a:ext cx="512" cy="684"/>
            </a:xfrm>
            <a:custGeom>
              <a:avLst/>
              <a:gdLst>
                <a:gd name="T0" fmla="*/ 620 w 408"/>
                <a:gd name="T1" fmla="*/ 77 h 478"/>
                <a:gd name="T2" fmla="*/ 619 w 408"/>
                <a:gd name="T3" fmla="*/ 147 h 478"/>
                <a:gd name="T4" fmla="*/ 606 w 408"/>
                <a:gd name="T5" fmla="*/ 213 h 478"/>
                <a:gd name="T6" fmla="*/ 579 w 408"/>
                <a:gd name="T7" fmla="*/ 342 h 478"/>
                <a:gd name="T8" fmla="*/ 567 w 408"/>
                <a:gd name="T9" fmla="*/ 442 h 478"/>
                <a:gd name="T10" fmla="*/ 566 w 408"/>
                <a:gd name="T11" fmla="*/ 518 h 478"/>
                <a:gd name="T12" fmla="*/ 580 w 408"/>
                <a:gd name="T13" fmla="*/ 617 h 478"/>
                <a:gd name="T14" fmla="*/ 606 w 408"/>
                <a:gd name="T15" fmla="*/ 664 h 478"/>
                <a:gd name="T16" fmla="*/ 619 w 408"/>
                <a:gd name="T17" fmla="*/ 674 h 478"/>
                <a:gd name="T18" fmla="*/ 582 w 408"/>
                <a:gd name="T19" fmla="*/ 707 h 478"/>
                <a:gd name="T20" fmla="*/ 556 w 408"/>
                <a:gd name="T21" fmla="*/ 754 h 478"/>
                <a:gd name="T22" fmla="*/ 552 w 408"/>
                <a:gd name="T23" fmla="*/ 786 h 478"/>
                <a:gd name="T24" fmla="*/ 555 w 408"/>
                <a:gd name="T25" fmla="*/ 819 h 478"/>
                <a:gd name="T26" fmla="*/ 572 w 408"/>
                <a:gd name="T27" fmla="*/ 880 h 478"/>
                <a:gd name="T28" fmla="*/ 605 w 408"/>
                <a:gd name="T29" fmla="*/ 934 h 478"/>
                <a:gd name="T30" fmla="*/ 643 w 408"/>
                <a:gd name="T31" fmla="*/ 979 h 478"/>
                <a:gd name="T32" fmla="*/ 533 w 408"/>
                <a:gd name="T33" fmla="*/ 963 h 478"/>
                <a:gd name="T34" fmla="*/ 424 w 408"/>
                <a:gd name="T35" fmla="*/ 903 h 478"/>
                <a:gd name="T36" fmla="*/ 376 w 408"/>
                <a:gd name="T37" fmla="*/ 851 h 478"/>
                <a:gd name="T38" fmla="*/ 334 w 408"/>
                <a:gd name="T39" fmla="*/ 786 h 478"/>
                <a:gd name="T40" fmla="*/ 299 w 408"/>
                <a:gd name="T41" fmla="*/ 708 h 478"/>
                <a:gd name="T42" fmla="*/ 279 w 408"/>
                <a:gd name="T43" fmla="*/ 614 h 478"/>
                <a:gd name="T44" fmla="*/ 316 w 408"/>
                <a:gd name="T45" fmla="*/ 614 h 478"/>
                <a:gd name="T46" fmla="*/ 338 w 408"/>
                <a:gd name="T47" fmla="*/ 607 h 478"/>
                <a:gd name="T48" fmla="*/ 350 w 408"/>
                <a:gd name="T49" fmla="*/ 588 h 478"/>
                <a:gd name="T50" fmla="*/ 373 w 408"/>
                <a:gd name="T51" fmla="*/ 527 h 478"/>
                <a:gd name="T52" fmla="*/ 379 w 408"/>
                <a:gd name="T53" fmla="*/ 459 h 478"/>
                <a:gd name="T54" fmla="*/ 383 w 408"/>
                <a:gd name="T55" fmla="*/ 386 h 478"/>
                <a:gd name="T56" fmla="*/ 394 w 408"/>
                <a:gd name="T57" fmla="*/ 323 h 478"/>
                <a:gd name="T58" fmla="*/ 316 w 408"/>
                <a:gd name="T59" fmla="*/ 385 h 478"/>
                <a:gd name="T60" fmla="*/ 230 w 408"/>
                <a:gd name="T61" fmla="*/ 428 h 478"/>
                <a:gd name="T62" fmla="*/ 115 w 408"/>
                <a:gd name="T63" fmla="*/ 436 h 478"/>
                <a:gd name="T64" fmla="*/ 61 w 408"/>
                <a:gd name="T65" fmla="*/ 414 h 478"/>
                <a:gd name="T66" fmla="*/ 23 w 408"/>
                <a:gd name="T67" fmla="*/ 371 h 478"/>
                <a:gd name="T68" fmla="*/ 1 w 408"/>
                <a:gd name="T69" fmla="*/ 295 h 478"/>
                <a:gd name="T70" fmla="*/ 0 w 408"/>
                <a:gd name="T71" fmla="*/ 246 h 478"/>
                <a:gd name="T72" fmla="*/ 6 w 408"/>
                <a:gd name="T73" fmla="*/ 186 h 478"/>
                <a:gd name="T74" fmla="*/ 29 w 408"/>
                <a:gd name="T75" fmla="*/ 113 h 478"/>
                <a:gd name="T76" fmla="*/ 54 w 408"/>
                <a:gd name="T77" fmla="*/ 41 h 478"/>
                <a:gd name="T78" fmla="*/ 68 w 408"/>
                <a:gd name="T79" fmla="*/ 84 h 478"/>
                <a:gd name="T80" fmla="*/ 100 w 408"/>
                <a:gd name="T81" fmla="*/ 113 h 478"/>
                <a:gd name="T82" fmla="*/ 215 w 408"/>
                <a:gd name="T83" fmla="*/ 106 h 478"/>
                <a:gd name="T84" fmla="*/ 317 w 408"/>
                <a:gd name="T85" fmla="*/ 70 h 478"/>
                <a:gd name="T86" fmla="*/ 425 w 408"/>
                <a:gd name="T87" fmla="*/ 20 h 478"/>
                <a:gd name="T88" fmla="*/ 481 w 408"/>
                <a:gd name="T89" fmla="*/ 4 h 478"/>
                <a:gd name="T90" fmla="*/ 536 w 408"/>
                <a:gd name="T91" fmla="*/ 0 h 478"/>
                <a:gd name="T92" fmla="*/ 589 w 408"/>
                <a:gd name="T93" fmla="*/ 23 h 478"/>
                <a:gd name="T94" fmla="*/ 611 w 408"/>
                <a:gd name="T95" fmla="*/ 44 h 478"/>
                <a:gd name="T96" fmla="*/ 620 w 408"/>
                <a:gd name="T97" fmla="*/ 77 h 478"/>
                <a:gd name="T98" fmla="*/ 620 w 408"/>
                <a:gd name="T99" fmla="*/ 77 h 47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408" h="478">
                  <a:moveTo>
                    <a:pt x="394" y="38"/>
                  </a:moveTo>
                  <a:lnTo>
                    <a:pt x="393" y="72"/>
                  </a:lnTo>
                  <a:lnTo>
                    <a:pt x="385" y="104"/>
                  </a:lnTo>
                  <a:lnTo>
                    <a:pt x="367" y="167"/>
                  </a:lnTo>
                  <a:lnTo>
                    <a:pt x="360" y="216"/>
                  </a:lnTo>
                  <a:lnTo>
                    <a:pt x="359" y="253"/>
                  </a:lnTo>
                  <a:lnTo>
                    <a:pt x="368" y="301"/>
                  </a:lnTo>
                  <a:lnTo>
                    <a:pt x="385" y="324"/>
                  </a:lnTo>
                  <a:lnTo>
                    <a:pt x="393" y="329"/>
                  </a:lnTo>
                  <a:lnTo>
                    <a:pt x="370" y="345"/>
                  </a:lnTo>
                  <a:lnTo>
                    <a:pt x="353" y="368"/>
                  </a:lnTo>
                  <a:lnTo>
                    <a:pt x="351" y="384"/>
                  </a:lnTo>
                  <a:lnTo>
                    <a:pt x="352" y="400"/>
                  </a:lnTo>
                  <a:lnTo>
                    <a:pt x="363" y="430"/>
                  </a:lnTo>
                  <a:lnTo>
                    <a:pt x="384" y="456"/>
                  </a:lnTo>
                  <a:lnTo>
                    <a:pt x="408" y="478"/>
                  </a:lnTo>
                  <a:lnTo>
                    <a:pt x="339" y="470"/>
                  </a:lnTo>
                  <a:lnTo>
                    <a:pt x="269" y="441"/>
                  </a:lnTo>
                  <a:lnTo>
                    <a:pt x="239" y="416"/>
                  </a:lnTo>
                  <a:lnTo>
                    <a:pt x="212" y="384"/>
                  </a:lnTo>
                  <a:lnTo>
                    <a:pt x="190" y="346"/>
                  </a:lnTo>
                  <a:lnTo>
                    <a:pt x="177" y="300"/>
                  </a:lnTo>
                  <a:lnTo>
                    <a:pt x="201" y="300"/>
                  </a:lnTo>
                  <a:lnTo>
                    <a:pt x="214" y="296"/>
                  </a:lnTo>
                  <a:lnTo>
                    <a:pt x="222" y="287"/>
                  </a:lnTo>
                  <a:lnTo>
                    <a:pt x="237" y="257"/>
                  </a:lnTo>
                  <a:lnTo>
                    <a:pt x="241" y="224"/>
                  </a:lnTo>
                  <a:lnTo>
                    <a:pt x="243" y="189"/>
                  </a:lnTo>
                  <a:lnTo>
                    <a:pt x="250" y="158"/>
                  </a:lnTo>
                  <a:lnTo>
                    <a:pt x="201" y="188"/>
                  </a:lnTo>
                  <a:lnTo>
                    <a:pt x="146" y="209"/>
                  </a:lnTo>
                  <a:lnTo>
                    <a:pt x="73" y="213"/>
                  </a:lnTo>
                  <a:lnTo>
                    <a:pt x="39" y="202"/>
                  </a:lnTo>
                  <a:lnTo>
                    <a:pt x="14" y="181"/>
                  </a:lnTo>
                  <a:lnTo>
                    <a:pt x="1" y="144"/>
                  </a:lnTo>
                  <a:lnTo>
                    <a:pt x="0" y="120"/>
                  </a:lnTo>
                  <a:lnTo>
                    <a:pt x="4" y="91"/>
                  </a:lnTo>
                  <a:lnTo>
                    <a:pt x="18" y="55"/>
                  </a:lnTo>
                  <a:lnTo>
                    <a:pt x="34" y="20"/>
                  </a:lnTo>
                  <a:lnTo>
                    <a:pt x="43" y="41"/>
                  </a:lnTo>
                  <a:lnTo>
                    <a:pt x="64" y="55"/>
                  </a:lnTo>
                  <a:lnTo>
                    <a:pt x="136" y="52"/>
                  </a:lnTo>
                  <a:lnTo>
                    <a:pt x="202" y="34"/>
                  </a:lnTo>
                  <a:lnTo>
                    <a:pt x="270" y="10"/>
                  </a:lnTo>
                  <a:lnTo>
                    <a:pt x="305" y="2"/>
                  </a:lnTo>
                  <a:lnTo>
                    <a:pt x="340" y="0"/>
                  </a:lnTo>
                  <a:lnTo>
                    <a:pt x="374" y="11"/>
                  </a:lnTo>
                  <a:lnTo>
                    <a:pt x="388" y="22"/>
                  </a:lnTo>
                  <a:lnTo>
                    <a:pt x="394" y="38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42"/>
            <p:cNvSpPr>
              <a:spLocks/>
            </p:cNvSpPr>
            <p:nvPr/>
          </p:nvSpPr>
          <p:spPr bwMode="auto">
            <a:xfrm>
              <a:off x="3883" y="1011"/>
              <a:ext cx="544" cy="678"/>
            </a:xfrm>
            <a:custGeom>
              <a:avLst/>
              <a:gdLst>
                <a:gd name="T0" fmla="*/ 587 w 435"/>
                <a:gd name="T1" fmla="*/ 103 h 474"/>
                <a:gd name="T2" fmla="*/ 613 w 435"/>
                <a:gd name="T3" fmla="*/ 80 h 474"/>
                <a:gd name="T4" fmla="*/ 625 w 435"/>
                <a:gd name="T5" fmla="*/ 39 h 474"/>
                <a:gd name="T6" fmla="*/ 657 w 435"/>
                <a:gd name="T7" fmla="*/ 113 h 474"/>
                <a:gd name="T8" fmla="*/ 679 w 435"/>
                <a:gd name="T9" fmla="*/ 196 h 474"/>
                <a:gd name="T10" fmla="*/ 680 w 435"/>
                <a:gd name="T11" fmla="*/ 282 h 474"/>
                <a:gd name="T12" fmla="*/ 657 w 435"/>
                <a:gd name="T13" fmla="*/ 365 h 474"/>
                <a:gd name="T14" fmla="*/ 629 w 435"/>
                <a:gd name="T15" fmla="*/ 396 h 474"/>
                <a:gd name="T16" fmla="*/ 593 w 435"/>
                <a:gd name="T17" fmla="*/ 422 h 474"/>
                <a:gd name="T18" fmla="*/ 498 w 435"/>
                <a:gd name="T19" fmla="*/ 438 h 474"/>
                <a:gd name="T20" fmla="*/ 389 w 435"/>
                <a:gd name="T21" fmla="*/ 405 h 474"/>
                <a:gd name="T22" fmla="*/ 338 w 435"/>
                <a:gd name="T23" fmla="*/ 366 h 474"/>
                <a:gd name="T24" fmla="*/ 288 w 435"/>
                <a:gd name="T25" fmla="*/ 315 h 474"/>
                <a:gd name="T26" fmla="*/ 300 w 435"/>
                <a:gd name="T27" fmla="*/ 390 h 474"/>
                <a:gd name="T28" fmla="*/ 301 w 435"/>
                <a:gd name="T29" fmla="*/ 471 h 474"/>
                <a:gd name="T30" fmla="*/ 314 w 435"/>
                <a:gd name="T31" fmla="*/ 546 h 474"/>
                <a:gd name="T32" fmla="*/ 330 w 435"/>
                <a:gd name="T33" fmla="*/ 576 h 474"/>
                <a:gd name="T34" fmla="*/ 351 w 435"/>
                <a:gd name="T35" fmla="*/ 604 h 474"/>
                <a:gd name="T36" fmla="*/ 401 w 435"/>
                <a:gd name="T37" fmla="*/ 609 h 474"/>
                <a:gd name="T38" fmla="*/ 388 w 435"/>
                <a:gd name="T39" fmla="*/ 679 h 474"/>
                <a:gd name="T40" fmla="*/ 360 w 435"/>
                <a:gd name="T41" fmla="*/ 751 h 474"/>
                <a:gd name="T42" fmla="*/ 269 w 435"/>
                <a:gd name="T43" fmla="*/ 871 h 474"/>
                <a:gd name="T44" fmla="*/ 148 w 435"/>
                <a:gd name="T45" fmla="*/ 950 h 474"/>
                <a:gd name="T46" fmla="*/ 0 w 435"/>
                <a:gd name="T47" fmla="*/ 970 h 474"/>
                <a:gd name="T48" fmla="*/ 41 w 435"/>
                <a:gd name="T49" fmla="*/ 908 h 474"/>
                <a:gd name="T50" fmla="*/ 75 w 435"/>
                <a:gd name="T51" fmla="*/ 832 h 474"/>
                <a:gd name="T52" fmla="*/ 81 w 435"/>
                <a:gd name="T53" fmla="*/ 790 h 474"/>
                <a:gd name="T54" fmla="*/ 75 w 435"/>
                <a:gd name="T55" fmla="*/ 751 h 474"/>
                <a:gd name="T56" fmla="*/ 54 w 435"/>
                <a:gd name="T57" fmla="*/ 708 h 474"/>
                <a:gd name="T58" fmla="*/ 11 w 435"/>
                <a:gd name="T59" fmla="*/ 674 h 474"/>
                <a:gd name="T60" fmla="*/ 43 w 435"/>
                <a:gd name="T61" fmla="*/ 638 h 474"/>
                <a:gd name="T62" fmla="*/ 85 w 435"/>
                <a:gd name="T63" fmla="*/ 555 h 474"/>
                <a:gd name="T64" fmla="*/ 100 w 435"/>
                <a:gd name="T65" fmla="*/ 489 h 474"/>
                <a:gd name="T66" fmla="*/ 105 w 435"/>
                <a:gd name="T67" fmla="*/ 396 h 474"/>
                <a:gd name="T68" fmla="*/ 94 w 435"/>
                <a:gd name="T69" fmla="*/ 282 h 474"/>
                <a:gd name="T70" fmla="*/ 64 w 435"/>
                <a:gd name="T71" fmla="*/ 143 h 474"/>
                <a:gd name="T72" fmla="*/ 64 w 435"/>
                <a:gd name="T73" fmla="*/ 72 h 474"/>
                <a:gd name="T74" fmla="*/ 75 w 435"/>
                <a:gd name="T75" fmla="*/ 41 h 474"/>
                <a:gd name="T76" fmla="*/ 94 w 435"/>
                <a:gd name="T77" fmla="*/ 19 h 474"/>
                <a:gd name="T78" fmla="*/ 148 w 435"/>
                <a:gd name="T79" fmla="*/ 0 h 474"/>
                <a:gd name="T80" fmla="*/ 205 w 435"/>
                <a:gd name="T81" fmla="*/ 1 h 474"/>
                <a:gd name="T82" fmla="*/ 338 w 435"/>
                <a:gd name="T83" fmla="*/ 53 h 474"/>
                <a:gd name="T84" fmla="*/ 474 w 435"/>
                <a:gd name="T85" fmla="*/ 103 h 474"/>
                <a:gd name="T86" fmla="*/ 536 w 435"/>
                <a:gd name="T87" fmla="*/ 113 h 474"/>
                <a:gd name="T88" fmla="*/ 587 w 435"/>
                <a:gd name="T89" fmla="*/ 103 h 474"/>
                <a:gd name="T90" fmla="*/ 587 w 435"/>
                <a:gd name="T91" fmla="*/ 103 h 474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0" t="0" r="r" b="b"/>
              <a:pathLst>
                <a:path w="435" h="474">
                  <a:moveTo>
                    <a:pt x="375" y="50"/>
                  </a:moveTo>
                  <a:lnTo>
                    <a:pt x="392" y="39"/>
                  </a:lnTo>
                  <a:lnTo>
                    <a:pt x="400" y="19"/>
                  </a:lnTo>
                  <a:lnTo>
                    <a:pt x="420" y="55"/>
                  </a:lnTo>
                  <a:lnTo>
                    <a:pt x="434" y="96"/>
                  </a:lnTo>
                  <a:lnTo>
                    <a:pt x="435" y="138"/>
                  </a:lnTo>
                  <a:lnTo>
                    <a:pt x="420" y="178"/>
                  </a:lnTo>
                  <a:lnTo>
                    <a:pt x="402" y="194"/>
                  </a:lnTo>
                  <a:lnTo>
                    <a:pt x="379" y="206"/>
                  </a:lnTo>
                  <a:lnTo>
                    <a:pt x="318" y="214"/>
                  </a:lnTo>
                  <a:lnTo>
                    <a:pt x="249" y="198"/>
                  </a:lnTo>
                  <a:lnTo>
                    <a:pt x="216" y="179"/>
                  </a:lnTo>
                  <a:lnTo>
                    <a:pt x="184" y="154"/>
                  </a:lnTo>
                  <a:lnTo>
                    <a:pt x="192" y="191"/>
                  </a:lnTo>
                  <a:lnTo>
                    <a:pt x="193" y="230"/>
                  </a:lnTo>
                  <a:lnTo>
                    <a:pt x="201" y="267"/>
                  </a:lnTo>
                  <a:lnTo>
                    <a:pt x="211" y="282"/>
                  </a:lnTo>
                  <a:lnTo>
                    <a:pt x="225" y="295"/>
                  </a:lnTo>
                  <a:lnTo>
                    <a:pt x="257" y="298"/>
                  </a:lnTo>
                  <a:lnTo>
                    <a:pt x="248" y="332"/>
                  </a:lnTo>
                  <a:lnTo>
                    <a:pt x="230" y="367"/>
                  </a:lnTo>
                  <a:lnTo>
                    <a:pt x="172" y="426"/>
                  </a:lnTo>
                  <a:lnTo>
                    <a:pt x="94" y="464"/>
                  </a:lnTo>
                  <a:lnTo>
                    <a:pt x="0" y="474"/>
                  </a:lnTo>
                  <a:lnTo>
                    <a:pt x="26" y="444"/>
                  </a:lnTo>
                  <a:lnTo>
                    <a:pt x="48" y="407"/>
                  </a:lnTo>
                  <a:lnTo>
                    <a:pt x="52" y="386"/>
                  </a:lnTo>
                  <a:lnTo>
                    <a:pt x="48" y="367"/>
                  </a:lnTo>
                  <a:lnTo>
                    <a:pt x="34" y="346"/>
                  </a:lnTo>
                  <a:lnTo>
                    <a:pt x="7" y="329"/>
                  </a:lnTo>
                  <a:lnTo>
                    <a:pt x="27" y="312"/>
                  </a:lnTo>
                  <a:lnTo>
                    <a:pt x="54" y="271"/>
                  </a:lnTo>
                  <a:lnTo>
                    <a:pt x="64" y="239"/>
                  </a:lnTo>
                  <a:lnTo>
                    <a:pt x="67" y="194"/>
                  </a:lnTo>
                  <a:lnTo>
                    <a:pt x="60" y="138"/>
                  </a:lnTo>
                  <a:lnTo>
                    <a:pt x="41" y="70"/>
                  </a:lnTo>
                  <a:lnTo>
                    <a:pt x="41" y="35"/>
                  </a:lnTo>
                  <a:lnTo>
                    <a:pt x="48" y="20"/>
                  </a:lnTo>
                  <a:lnTo>
                    <a:pt x="60" y="9"/>
                  </a:lnTo>
                  <a:lnTo>
                    <a:pt x="94" y="0"/>
                  </a:lnTo>
                  <a:lnTo>
                    <a:pt x="131" y="1"/>
                  </a:lnTo>
                  <a:lnTo>
                    <a:pt x="216" y="26"/>
                  </a:lnTo>
                  <a:lnTo>
                    <a:pt x="303" y="50"/>
                  </a:lnTo>
                  <a:lnTo>
                    <a:pt x="343" y="55"/>
                  </a:lnTo>
                  <a:lnTo>
                    <a:pt x="375" y="50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43"/>
            <p:cNvSpPr>
              <a:spLocks/>
            </p:cNvSpPr>
            <p:nvPr/>
          </p:nvSpPr>
          <p:spPr bwMode="auto">
            <a:xfrm>
              <a:off x="2869" y="1225"/>
              <a:ext cx="254" cy="201"/>
            </a:xfrm>
            <a:custGeom>
              <a:avLst/>
              <a:gdLst>
                <a:gd name="T0" fmla="*/ 319 w 202"/>
                <a:gd name="T1" fmla="*/ 71 h 141"/>
                <a:gd name="T2" fmla="*/ 284 w 202"/>
                <a:gd name="T3" fmla="*/ 58 h 141"/>
                <a:gd name="T4" fmla="*/ 248 w 202"/>
                <a:gd name="T5" fmla="*/ 61 h 141"/>
                <a:gd name="T6" fmla="*/ 210 w 202"/>
                <a:gd name="T7" fmla="*/ 71 h 141"/>
                <a:gd name="T8" fmla="*/ 176 w 202"/>
                <a:gd name="T9" fmla="*/ 87 h 141"/>
                <a:gd name="T10" fmla="*/ 196 w 202"/>
                <a:gd name="T11" fmla="*/ 111 h 141"/>
                <a:gd name="T12" fmla="*/ 221 w 202"/>
                <a:gd name="T13" fmla="*/ 125 h 141"/>
                <a:gd name="T14" fmla="*/ 274 w 202"/>
                <a:gd name="T15" fmla="*/ 143 h 141"/>
                <a:gd name="T16" fmla="*/ 191 w 202"/>
                <a:gd name="T17" fmla="*/ 239 h 141"/>
                <a:gd name="T18" fmla="*/ 155 w 202"/>
                <a:gd name="T19" fmla="*/ 172 h 141"/>
                <a:gd name="T20" fmla="*/ 123 w 202"/>
                <a:gd name="T21" fmla="*/ 158 h 141"/>
                <a:gd name="T22" fmla="*/ 108 w 202"/>
                <a:gd name="T23" fmla="*/ 163 h 141"/>
                <a:gd name="T24" fmla="*/ 99 w 202"/>
                <a:gd name="T25" fmla="*/ 182 h 141"/>
                <a:gd name="T26" fmla="*/ 94 w 202"/>
                <a:gd name="T27" fmla="*/ 234 h 141"/>
                <a:gd name="T28" fmla="*/ 108 w 202"/>
                <a:gd name="T29" fmla="*/ 287 h 141"/>
                <a:gd name="T30" fmla="*/ 57 w 202"/>
                <a:gd name="T31" fmla="*/ 262 h 141"/>
                <a:gd name="T32" fmla="*/ 35 w 202"/>
                <a:gd name="T33" fmla="*/ 242 h 141"/>
                <a:gd name="T34" fmla="*/ 20 w 202"/>
                <a:gd name="T35" fmla="*/ 211 h 141"/>
                <a:gd name="T36" fmla="*/ 19 w 202"/>
                <a:gd name="T37" fmla="*/ 158 h 141"/>
                <a:gd name="T38" fmla="*/ 33 w 202"/>
                <a:gd name="T39" fmla="*/ 108 h 141"/>
                <a:gd name="T40" fmla="*/ 23 w 202"/>
                <a:gd name="T41" fmla="*/ 77 h 141"/>
                <a:gd name="T42" fmla="*/ 13 w 202"/>
                <a:gd name="T43" fmla="*/ 48 h 141"/>
                <a:gd name="T44" fmla="*/ 0 w 202"/>
                <a:gd name="T45" fmla="*/ 33 h 141"/>
                <a:gd name="T46" fmla="*/ 93 w 202"/>
                <a:gd name="T47" fmla="*/ 38 h 141"/>
                <a:gd name="T48" fmla="*/ 141 w 202"/>
                <a:gd name="T49" fmla="*/ 10 h 141"/>
                <a:gd name="T50" fmla="*/ 195 w 202"/>
                <a:gd name="T51" fmla="*/ 0 h 141"/>
                <a:gd name="T52" fmla="*/ 248 w 202"/>
                <a:gd name="T53" fmla="*/ 6 h 141"/>
                <a:gd name="T54" fmla="*/ 295 w 202"/>
                <a:gd name="T55" fmla="*/ 33 h 141"/>
                <a:gd name="T56" fmla="*/ 319 w 202"/>
                <a:gd name="T57" fmla="*/ 71 h 141"/>
                <a:gd name="T58" fmla="*/ 319 w 202"/>
                <a:gd name="T59" fmla="*/ 71 h 141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0" t="0" r="r" b="b"/>
              <a:pathLst>
                <a:path w="202" h="141">
                  <a:moveTo>
                    <a:pt x="202" y="35"/>
                  </a:moveTo>
                  <a:lnTo>
                    <a:pt x="180" y="29"/>
                  </a:lnTo>
                  <a:lnTo>
                    <a:pt x="157" y="30"/>
                  </a:lnTo>
                  <a:lnTo>
                    <a:pt x="133" y="35"/>
                  </a:lnTo>
                  <a:lnTo>
                    <a:pt x="111" y="43"/>
                  </a:lnTo>
                  <a:lnTo>
                    <a:pt x="124" y="55"/>
                  </a:lnTo>
                  <a:lnTo>
                    <a:pt x="140" y="62"/>
                  </a:lnTo>
                  <a:lnTo>
                    <a:pt x="173" y="70"/>
                  </a:lnTo>
                  <a:lnTo>
                    <a:pt x="121" y="118"/>
                  </a:lnTo>
                  <a:lnTo>
                    <a:pt x="98" y="85"/>
                  </a:lnTo>
                  <a:lnTo>
                    <a:pt x="78" y="78"/>
                  </a:lnTo>
                  <a:lnTo>
                    <a:pt x="68" y="80"/>
                  </a:lnTo>
                  <a:lnTo>
                    <a:pt x="63" y="90"/>
                  </a:lnTo>
                  <a:lnTo>
                    <a:pt x="60" y="115"/>
                  </a:lnTo>
                  <a:lnTo>
                    <a:pt x="68" y="141"/>
                  </a:lnTo>
                  <a:lnTo>
                    <a:pt x="36" y="129"/>
                  </a:lnTo>
                  <a:lnTo>
                    <a:pt x="22" y="119"/>
                  </a:lnTo>
                  <a:lnTo>
                    <a:pt x="13" y="104"/>
                  </a:lnTo>
                  <a:lnTo>
                    <a:pt x="12" y="78"/>
                  </a:lnTo>
                  <a:lnTo>
                    <a:pt x="21" y="53"/>
                  </a:lnTo>
                  <a:lnTo>
                    <a:pt x="14" y="38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59" y="19"/>
                  </a:lnTo>
                  <a:lnTo>
                    <a:pt x="89" y="5"/>
                  </a:lnTo>
                  <a:lnTo>
                    <a:pt x="123" y="0"/>
                  </a:lnTo>
                  <a:lnTo>
                    <a:pt x="157" y="3"/>
                  </a:lnTo>
                  <a:lnTo>
                    <a:pt x="187" y="16"/>
                  </a:lnTo>
                  <a:lnTo>
                    <a:pt x="202" y="35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44"/>
            <p:cNvSpPr>
              <a:spLocks/>
            </p:cNvSpPr>
            <p:nvPr/>
          </p:nvSpPr>
          <p:spPr bwMode="auto">
            <a:xfrm>
              <a:off x="3291" y="1512"/>
              <a:ext cx="537" cy="529"/>
            </a:xfrm>
            <a:custGeom>
              <a:avLst/>
              <a:gdLst>
                <a:gd name="T0" fmla="*/ 675 w 427"/>
                <a:gd name="T1" fmla="*/ 77 h 369"/>
                <a:gd name="T2" fmla="*/ 668 w 427"/>
                <a:gd name="T3" fmla="*/ 132 h 369"/>
                <a:gd name="T4" fmla="*/ 636 w 427"/>
                <a:gd name="T5" fmla="*/ 189 h 369"/>
                <a:gd name="T6" fmla="*/ 590 w 427"/>
                <a:gd name="T7" fmla="*/ 247 h 369"/>
                <a:gd name="T8" fmla="*/ 555 w 427"/>
                <a:gd name="T9" fmla="*/ 245 h 369"/>
                <a:gd name="T10" fmla="*/ 527 w 427"/>
                <a:gd name="T11" fmla="*/ 271 h 369"/>
                <a:gd name="T12" fmla="*/ 533 w 427"/>
                <a:gd name="T13" fmla="*/ 335 h 369"/>
                <a:gd name="T14" fmla="*/ 552 w 427"/>
                <a:gd name="T15" fmla="*/ 397 h 369"/>
                <a:gd name="T16" fmla="*/ 566 w 427"/>
                <a:gd name="T17" fmla="*/ 459 h 369"/>
                <a:gd name="T18" fmla="*/ 551 w 427"/>
                <a:gd name="T19" fmla="*/ 525 h 369"/>
                <a:gd name="T20" fmla="*/ 508 w 427"/>
                <a:gd name="T21" fmla="*/ 569 h 369"/>
                <a:gd name="T22" fmla="*/ 468 w 427"/>
                <a:gd name="T23" fmla="*/ 588 h 369"/>
                <a:gd name="T24" fmla="*/ 429 w 427"/>
                <a:gd name="T25" fmla="*/ 586 h 369"/>
                <a:gd name="T26" fmla="*/ 392 w 427"/>
                <a:gd name="T27" fmla="*/ 568 h 369"/>
                <a:gd name="T28" fmla="*/ 327 w 427"/>
                <a:gd name="T29" fmla="*/ 497 h 369"/>
                <a:gd name="T30" fmla="*/ 284 w 427"/>
                <a:gd name="T31" fmla="*/ 430 h 369"/>
                <a:gd name="T32" fmla="*/ 272 w 427"/>
                <a:gd name="T33" fmla="*/ 626 h 369"/>
                <a:gd name="T34" fmla="*/ 239 w 427"/>
                <a:gd name="T35" fmla="*/ 713 h 369"/>
                <a:gd name="T36" fmla="*/ 209 w 427"/>
                <a:gd name="T37" fmla="*/ 744 h 369"/>
                <a:gd name="T38" fmla="*/ 170 w 427"/>
                <a:gd name="T39" fmla="*/ 758 h 369"/>
                <a:gd name="T40" fmla="*/ 101 w 427"/>
                <a:gd name="T41" fmla="*/ 738 h 369"/>
                <a:gd name="T42" fmla="*/ 48 w 427"/>
                <a:gd name="T43" fmla="*/ 682 h 369"/>
                <a:gd name="T44" fmla="*/ 0 w 427"/>
                <a:gd name="T45" fmla="*/ 598 h 369"/>
                <a:gd name="T46" fmla="*/ 86 w 427"/>
                <a:gd name="T47" fmla="*/ 56 h 369"/>
                <a:gd name="T48" fmla="*/ 490 w 427"/>
                <a:gd name="T49" fmla="*/ 56 h 369"/>
                <a:gd name="T50" fmla="*/ 506 w 427"/>
                <a:gd name="T51" fmla="*/ 47 h 369"/>
                <a:gd name="T52" fmla="*/ 517 w 427"/>
                <a:gd name="T53" fmla="*/ 27 h 369"/>
                <a:gd name="T54" fmla="*/ 523 w 427"/>
                <a:gd name="T55" fmla="*/ 0 h 369"/>
                <a:gd name="T56" fmla="*/ 561 w 427"/>
                <a:gd name="T57" fmla="*/ 20 h 369"/>
                <a:gd name="T58" fmla="*/ 604 w 427"/>
                <a:gd name="T59" fmla="*/ 29 h 369"/>
                <a:gd name="T60" fmla="*/ 646 w 427"/>
                <a:gd name="T61" fmla="*/ 42 h 369"/>
                <a:gd name="T62" fmla="*/ 675 w 427"/>
                <a:gd name="T63" fmla="*/ 77 h 369"/>
                <a:gd name="T64" fmla="*/ 675 w 427"/>
                <a:gd name="T65" fmla="*/ 77 h 369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427" h="369">
                  <a:moveTo>
                    <a:pt x="427" y="38"/>
                  </a:moveTo>
                  <a:lnTo>
                    <a:pt x="422" y="64"/>
                  </a:lnTo>
                  <a:lnTo>
                    <a:pt x="402" y="92"/>
                  </a:lnTo>
                  <a:lnTo>
                    <a:pt x="373" y="120"/>
                  </a:lnTo>
                  <a:lnTo>
                    <a:pt x="351" y="119"/>
                  </a:lnTo>
                  <a:lnTo>
                    <a:pt x="333" y="132"/>
                  </a:lnTo>
                  <a:lnTo>
                    <a:pt x="337" y="163"/>
                  </a:lnTo>
                  <a:lnTo>
                    <a:pt x="349" y="193"/>
                  </a:lnTo>
                  <a:lnTo>
                    <a:pt x="358" y="223"/>
                  </a:lnTo>
                  <a:lnTo>
                    <a:pt x="348" y="255"/>
                  </a:lnTo>
                  <a:lnTo>
                    <a:pt x="321" y="277"/>
                  </a:lnTo>
                  <a:lnTo>
                    <a:pt x="296" y="286"/>
                  </a:lnTo>
                  <a:lnTo>
                    <a:pt x="271" y="285"/>
                  </a:lnTo>
                  <a:lnTo>
                    <a:pt x="248" y="276"/>
                  </a:lnTo>
                  <a:lnTo>
                    <a:pt x="207" y="242"/>
                  </a:lnTo>
                  <a:lnTo>
                    <a:pt x="180" y="209"/>
                  </a:lnTo>
                  <a:lnTo>
                    <a:pt x="172" y="305"/>
                  </a:lnTo>
                  <a:lnTo>
                    <a:pt x="151" y="347"/>
                  </a:lnTo>
                  <a:lnTo>
                    <a:pt x="132" y="362"/>
                  </a:lnTo>
                  <a:lnTo>
                    <a:pt x="107" y="369"/>
                  </a:lnTo>
                  <a:lnTo>
                    <a:pt x="64" y="359"/>
                  </a:lnTo>
                  <a:lnTo>
                    <a:pt x="30" y="332"/>
                  </a:lnTo>
                  <a:lnTo>
                    <a:pt x="0" y="291"/>
                  </a:lnTo>
                  <a:lnTo>
                    <a:pt x="54" y="27"/>
                  </a:lnTo>
                  <a:lnTo>
                    <a:pt x="310" y="27"/>
                  </a:lnTo>
                  <a:lnTo>
                    <a:pt x="320" y="23"/>
                  </a:lnTo>
                  <a:lnTo>
                    <a:pt x="327" y="13"/>
                  </a:lnTo>
                  <a:lnTo>
                    <a:pt x="331" y="0"/>
                  </a:lnTo>
                  <a:lnTo>
                    <a:pt x="355" y="10"/>
                  </a:lnTo>
                  <a:lnTo>
                    <a:pt x="382" y="14"/>
                  </a:lnTo>
                  <a:lnTo>
                    <a:pt x="409" y="20"/>
                  </a:lnTo>
                  <a:lnTo>
                    <a:pt x="427" y="38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45"/>
            <p:cNvSpPr>
              <a:spLocks/>
            </p:cNvSpPr>
            <p:nvPr/>
          </p:nvSpPr>
          <p:spPr bwMode="auto">
            <a:xfrm>
              <a:off x="2092" y="1514"/>
              <a:ext cx="577" cy="553"/>
            </a:xfrm>
            <a:custGeom>
              <a:avLst/>
              <a:gdLst>
                <a:gd name="T0" fmla="*/ 221 w 459"/>
                <a:gd name="T1" fmla="*/ 0 h 385"/>
                <a:gd name="T2" fmla="*/ 231 w 459"/>
                <a:gd name="T3" fmla="*/ 33 h 385"/>
                <a:gd name="T4" fmla="*/ 260 w 459"/>
                <a:gd name="T5" fmla="*/ 56 h 385"/>
                <a:gd name="T6" fmla="*/ 660 w 459"/>
                <a:gd name="T7" fmla="*/ 53 h 385"/>
                <a:gd name="T8" fmla="*/ 542 w 459"/>
                <a:gd name="T9" fmla="*/ 269 h 385"/>
                <a:gd name="T10" fmla="*/ 725 w 459"/>
                <a:gd name="T11" fmla="*/ 633 h 385"/>
                <a:gd name="T12" fmla="*/ 613 w 459"/>
                <a:gd name="T13" fmla="*/ 741 h 385"/>
                <a:gd name="T14" fmla="*/ 552 w 459"/>
                <a:gd name="T15" fmla="*/ 780 h 385"/>
                <a:gd name="T16" fmla="*/ 484 w 459"/>
                <a:gd name="T17" fmla="*/ 794 h 385"/>
                <a:gd name="T18" fmla="*/ 449 w 459"/>
                <a:gd name="T19" fmla="*/ 776 h 385"/>
                <a:gd name="T20" fmla="*/ 425 w 459"/>
                <a:gd name="T21" fmla="*/ 745 h 385"/>
                <a:gd name="T22" fmla="*/ 397 w 459"/>
                <a:gd name="T23" fmla="*/ 658 h 385"/>
                <a:gd name="T24" fmla="*/ 388 w 459"/>
                <a:gd name="T25" fmla="*/ 553 h 385"/>
                <a:gd name="T26" fmla="*/ 397 w 459"/>
                <a:gd name="T27" fmla="*/ 445 h 385"/>
                <a:gd name="T28" fmla="*/ 332 w 459"/>
                <a:gd name="T29" fmla="*/ 529 h 385"/>
                <a:gd name="T30" fmla="*/ 251 w 459"/>
                <a:gd name="T31" fmla="*/ 599 h 385"/>
                <a:gd name="T32" fmla="*/ 210 w 459"/>
                <a:gd name="T33" fmla="*/ 605 h 385"/>
                <a:gd name="T34" fmla="*/ 173 w 459"/>
                <a:gd name="T35" fmla="*/ 596 h 385"/>
                <a:gd name="T36" fmla="*/ 146 w 459"/>
                <a:gd name="T37" fmla="*/ 554 h 385"/>
                <a:gd name="T38" fmla="*/ 123 w 459"/>
                <a:gd name="T39" fmla="*/ 481 h 385"/>
                <a:gd name="T40" fmla="*/ 124 w 459"/>
                <a:gd name="T41" fmla="*/ 417 h 385"/>
                <a:gd name="T42" fmla="*/ 133 w 459"/>
                <a:gd name="T43" fmla="*/ 359 h 385"/>
                <a:gd name="T44" fmla="*/ 133 w 459"/>
                <a:gd name="T45" fmla="*/ 299 h 385"/>
                <a:gd name="T46" fmla="*/ 103 w 459"/>
                <a:gd name="T47" fmla="*/ 254 h 385"/>
                <a:gd name="T48" fmla="*/ 60 w 459"/>
                <a:gd name="T49" fmla="*/ 236 h 385"/>
                <a:gd name="T50" fmla="*/ 14 w 459"/>
                <a:gd name="T51" fmla="*/ 148 h 385"/>
                <a:gd name="T52" fmla="*/ 0 w 459"/>
                <a:gd name="T53" fmla="*/ 98 h 385"/>
                <a:gd name="T54" fmla="*/ 6 w 459"/>
                <a:gd name="T55" fmla="*/ 62 h 385"/>
                <a:gd name="T56" fmla="*/ 36 w 459"/>
                <a:gd name="T57" fmla="*/ 47 h 385"/>
                <a:gd name="T58" fmla="*/ 122 w 459"/>
                <a:gd name="T59" fmla="*/ 34 h 385"/>
                <a:gd name="T60" fmla="*/ 191 w 459"/>
                <a:gd name="T61" fmla="*/ 19 h 385"/>
                <a:gd name="T62" fmla="*/ 221 w 459"/>
                <a:gd name="T63" fmla="*/ 0 h 385"/>
                <a:gd name="T64" fmla="*/ 221 w 459"/>
                <a:gd name="T65" fmla="*/ 0 h 38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459" h="385">
                  <a:moveTo>
                    <a:pt x="140" y="0"/>
                  </a:moveTo>
                  <a:lnTo>
                    <a:pt x="146" y="16"/>
                  </a:lnTo>
                  <a:lnTo>
                    <a:pt x="165" y="27"/>
                  </a:lnTo>
                  <a:lnTo>
                    <a:pt x="418" y="26"/>
                  </a:lnTo>
                  <a:lnTo>
                    <a:pt x="343" y="130"/>
                  </a:lnTo>
                  <a:lnTo>
                    <a:pt x="459" y="307"/>
                  </a:lnTo>
                  <a:lnTo>
                    <a:pt x="388" y="359"/>
                  </a:lnTo>
                  <a:lnTo>
                    <a:pt x="349" y="378"/>
                  </a:lnTo>
                  <a:lnTo>
                    <a:pt x="306" y="385"/>
                  </a:lnTo>
                  <a:lnTo>
                    <a:pt x="284" y="376"/>
                  </a:lnTo>
                  <a:lnTo>
                    <a:pt x="269" y="361"/>
                  </a:lnTo>
                  <a:lnTo>
                    <a:pt x="251" y="319"/>
                  </a:lnTo>
                  <a:lnTo>
                    <a:pt x="246" y="268"/>
                  </a:lnTo>
                  <a:lnTo>
                    <a:pt x="251" y="216"/>
                  </a:lnTo>
                  <a:lnTo>
                    <a:pt x="210" y="256"/>
                  </a:lnTo>
                  <a:lnTo>
                    <a:pt x="159" y="290"/>
                  </a:lnTo>
                  <a:lnTo>
                    <a:pt x="133" y="293"/>
                  </a:lnTo>
                  <a:lnTo>
                    <a:pt x="110" y="289"/>
                  </a:lnTo>
                  <a:lnTo>
                    <a:pt x="92" y="269"/>
                  </a:lnTo>
                  <a:lnTo>
                    <a:pt x="78" y="233"/>
                  </a:lnTo>
                  <a:lnTo>
                    <a:pt x="79" y="202"/>
                  </a:lnTo>
                  <a:lnTo>
                    <a:pt x="84" y="174"/>
                  </a:lnTo>
                  <a:lnTo>
                    <a:pt x="84" y="145"/>
                  </a:lnTo>
                  <a:lnTo>
                    <a:pt x="65" y="123"/>
                  </a:lnTo>
                  <a:lnTo>
                    <a:pt x="38" y="114"/>
                  </a:lnTo>
                  <a:lnTo>
                    <a:pt x="9" y="72"/>
                  </a:lnTo>
                  <a:lnTo>
                    <a:pt x="0" y="47"/>
                  </a:lnTo>
                  <a:lnTo>
                    <a:pt x="4" y="30"/>
                  </a:lnTo>
                  <a:lnTo>
                    <a:pt x="23" y="23"/>
                  </a:lnTo>
                  <a:lnTo>
                    <a:pt x="77" y="17"/>
                  </a:lnTo>
                  <a:lnTo>
                    <a:pt x="121" y="9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46"/>
            <p:cNvSpPr>
              <a:spLocks/>
            </p:cNvSpPr>
            <p:nvPr/>
          </p:nvSpPr>
          <p:spPr bwMode="auto">
            <a:xfrm>
              <a:off x="2651" y="1552"/>
              <a:ext cx="665" cy="678"/>
            </a:xfrm>
            <a:custGeom>
              <a:avLst/>
              <a:gdLst>
                <a:gd name="T0" fmla="*/ 680 w 528"/>
                <a:gd name="T1" fmla="*/ 542 h 473"/>
                <a:gd name="T2" fmla="*/ 838 w 528"/>
                <a:gd name="T3" fmla="*/ 843 h 473"/>
                <a:gd name="T4" fmla="*/ 834 w 528"/>
                <a:gd name="T5" fmla="*/ 844 h 473"/>
                <a:gd name="T6" fmla="*/ 416 w 528"/>
                <a:gd name="T7" fmla="*/ 844 h 473"/>
                <a:gd name="T8" fmla="*/ 312 w 528"/>
                <a:gd name="T9" fmla="*/ 972 h 473"/>
                <a:gd name="T10" fmla="*/ 43 w 528"/>
                <a:gd name="T11" fmla="*/ 748 h 473"/>
                <a:gd name="T12" fmla="*/ 185 w 528"/>
                <a:gd name="T13" fmla="*/ 612 h 473"/>
                <a:gd name="T14" fmla="*/ 0 w 528"/>
                <a:gd name="T15" fmla="*/ 237 h 473"/>
                <a:gd name="T16" fmla="*/ 380 w 528"/>
                <a:gd name="T17" fmla="*/ 237 h 473"/>
                <a:gd name="T18" fmla="*/ 176 w 528"/>
                <a:gd name="T19" fmla="*/ 370 h 473"/>
                <a:gd name="T20" fmla="*/ 341 w 528"/>
                <a:gd name="T21" fmla="*/ 688 h 473"/>
                <a:gd name="T22" fmla="*/ 270 w 528"/>
                <a:gd name="T23" fmla="*/ 687 h 473"/>
                <a:gd name="T24" fmla="*/ 234 w 528"/>
                <a:gd name="T25" fmla="*/ 688 h 473"/>
                <a:gd name="T26" fmla="*/ 196 w 528"/>
                <a:gd name="T27" fmla="*/ 715 h 473"/>
                <a:gd name="T28" fmla="*/ 175 w 528"/>
                <a:gd name="T29" fmla="*/ 744 h 473"/>
                <a:gd name="T30" fmla="*/ 301 w 528"/>
                <a:gd name="T31" fmla="*/ 847 h 473"/>
                <a:gd name="T32" fmla="*/ 374 w 528"/>
                <a:gd name="T33" fmla="*/ 758 h 473"/>
                <a:gd name="T34" fmla="*/ 665 w 528"/>
                <a:gd name="T35" fmla="*/ 758 h 473"/>
                <a:gd name="T36" fmla="*/ 564 w 528"/>
                <a:gd name="T37" fmla="*/ 560 h 473"/>
                <a:gd name="T38" fmla="*/ 631 w 528"/>
                <a:gd name="T39" fmla="*/ 128 h 473"/>
                <a:gd name="T40" fmla="*/ 31 w 528"/>
                <a:gd name="T41" fmla="*/ 128 h 473"/>
                <a:gd name="T42" fmla="*/ 106 w 528"/>
                <a:gd name="T43" fmla="*/ 0 h 473"/>
                <a:gd name="T44" fmla="*/ 764 w 528"/>
                <a:gd name="T45" fmla="*/ 0 h 473"/>
                <a:gd name="T46" fmla="*/ 680 w 528"/>
                <a:gd name="T47" fmla="*/ 542 h 473"/>
                <a:gd name="T48" fmla="*/ 680 w 528"/>
                <a:gd name="T49" fmla="*/ 542 h 473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528" h="473">
                  <a:moveTo>
                    <a:pt x="429" y="264"/>
                  </a:moveTo>
                  <a:lnTo>
                    <a:pt x="528" y="410"/>
                  </a:lnTo>
                  <a:lnTo>
                    <a:pt x="526" y="411"/>
                  </a:lnTo>
                  <a:lnTo>
                    <a:pt x="262" y="411"/>
                  </a:lnTo>
                  <a:lnTo>
                    <a:pt x="197" y="473"/>
                  </a:lnTo>
                  <a:lnTo>
                    <a:pt x="27" y="364"/>
                  </a:lnTo>
                  <a:lnTo>
                    <a:pt x="117" y="298"/>
                  </a:lnTo>
                  <a:lnTo>
                    <a:pt x="0" y="115"/>
                  </a:lnTo>
                  <a:lnTo>
                    <a:pt x="240" y="115"/>
                  </a:lnTo>
                  <a:lnTo>
                    <a:pt x="111" y="180"/>
                  </a:lnTo>
                  <a:lnTo>
                    <a:pt x="215" y="335"/>
                  </a:lnTo>
                  <a:lnTo>
                    <a:pt x="170" y="334"/>
                  </a:lnTo>
                  <a:lnTo>
                    <a:pt x="148" y="335"/>
                  </a:lnTo>
                  <a:lnTo>
                    <a:pt x="124" y="348"/>
                  </a:lnTo>
                  <a:lnTo>
                    <a:pt x="110" y="362"/>
                  </a:lnTo>
                  <a:lnTo>
                    <a:pt x="190" y="412"/>
                  </a:lnTo>
                  <a:lnTo>
                    <a:pt x="236" y="369"/>
                  </a:lnTo>
                  <a:lnTo>
                    <a:pt x="419" y="369"/>
                  </a:lnTo>
                  <a:lnTo>
                    <a:pt x="356" y="273"/>
                  </a:lnTo>
                  <a:lnTo>
                    <a:pt x="398" y="62"/>
                  </a:lnTo>
                  <a:lnTo>
                    <a:pt x="20" y="62"/>
                  </a:lnTo>
                  <a:lnTo>
                    <a:pt x="67" y="0"/>
                  </a:lnTo>
                  <a:lnTo>
                    <a:pt x="482" y="0"/>
                  </a:lnTo>
                  <a:lnTo>
                    <a:pt x="429" y="264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47"/>
            <p:cNvSpPr>
              <a:spLocks/>
            </p:cNvSpPr>
            <p:nvPr/>
          </p:nvSpPr>
          <p:spPr bwMode="auto">
            <a:xfrm>
              <a:off x="1695" y="1695"/>
              <a:ext cx="419" cy="572"/>
            </a:xfrm>
            <a:custGeom>
              <a:avLst/>
              <a:gdLst>
                <a:gd name="T0" fmla="*/ 122 w 334"/>
                <a:gd name="T1" fmla="*/ 0 h 401"/>
                <a:gd name="T2" fmla="*/ 124 w 334"/>
                <a:gd name="T3" fmla="*/ 126 h 401"/>
                <a:gd name="T4" fmla="*/ 143 w 334"/>
                <a:gd name="T5" fmla="*/ 51 h 401"/>
                <a:gd name="T6" fmla="*/ 162 w 334"/>
                <a:gd name="T7" fmla="*/ 16 h 401"/>
                <a:gd name="T8" fmla="*/ 193 w 334"/>
                <a:gd name="T9" fmla="*/ 1 h 401"/>
                <a:gd name="T10" fmla="*/ 196 w 334"/>
                <a:gd name="T11" fmla="*/ 1 h 401"/>
                <a:gd name="T12" fmla="*/ 196 w 334"/>
                <a:gd name="T13" fmla="*/ 201 h 401"/>
                <a:gd name="T14" fmla="*/ 291 w 334"/>
                <a:gd name="T15" fmla="*/ 224 h 401"/>
                <a:gd name="T16" fmla="*/ 335 w 334"/>
                <a:gd name="T17" fmla="*/ 244 h 401"/>
                <a:gd name="T18" fmla="*/ 375 w 334"/>
                <a:gd name="T19" fmla="*/ 278 h 401"/>
                <a:gd name="T20" fmla="*/ 449 w 334"/>
                <a:gd name="T21" fmla="*/ 291 h 401"/>
                <a:gd name="T22" fmla="*/ 478 w 334"/>
                <a:gd name="T23" fmla="*/ 301 h 401"/>
                <a:gd name="T24" fmla="*/ 502 w 334"/>
                <a:gd name="T25" fmla="*/ 321 h 401"/>
                <a:gd name="T26" fmla="*/ 519 w 334"/>
                <a:gd name="T27" fmla="*/ 348 h 401"/>
                <a:gd name="T28" fmla="*/ 526 w 334"/>
                <a:gd name="T29" fmla="*/ 385 h 401"/>
                <a:gd name="T30" fmla="*/ 512 w 334"/>
                <a:gd name="T31" fmla="*/ 438 h 401"/>
                <a:gd name="T32" fmla="*/ 469 w 334"/>
                <a:gd name="T33" fmla="*/ 488 h 401"/>
                <a:gd name="T34" fmla="*/ 416 w 334"/>
                <a:gd name="T35" fmla="*/ 506 h 401"/>
                <a:gd name="T36" fmla="*/ 363 w 334"/>
                <a:gd name="T37" fmla="*/ 492 h 401"/>
                <a:gd name="T38" fmla="*/ 286 w 334"/>
                <a:gd name="T39" fmla="*/ 558 h 401"/>
                <a:gd name="T40" fmla="*/ 326 w 334"/>
                <a:gd name="T41" fmla="*/ 630 h 401"/>
                <a:gd name="T42" fmla="*/ 373 w 334"/>
                <a:gd name="T43" fmla="*/ 693 h 401"/>
                <a:gd name="T44" fmla="*/ 347 w 334"/>
                <a:gd name="T45" fmla="*/ 722 h 401"/>
                <a:gd name="T46" fmla="*/ 273 w 334"/>
                <a:gd name="T47" fmla="*/ 658 h 401"/>
                <a:gd name="T48" fmla="*/ 258 w 334"/>
                <a:gd name="T49" fmla="*/ 773 h 401"/>
                <a:gd name="T50" fmla="*/ 166 w 334"/>
                <a:gd name="T51" fmla="*/ 700 h 401"/>
                <a:gd name="T52" fmla="*/ 144 w 334"/>
                <a:gd name="T53" fmla="*/ 816 h 401"/>
                <a:gd name="T54" fmla="*/ 109 w 334"/>
                <a:gd name="T55" fmla="*/ 802 h 401"/>
                <a:gd name="T56" fmla="*/ 74 w 334"/>
                <a:gd name="T57" fmla="*/ 760 h 401"/>
                <a:gd name="T58" fmla="*/ 24 w 334"/>
                <a:gd name="T59" fmla="*/ 633 h 401"/>
                <a:gd name="T60" fmla="*/ 0 w 334"/>
                <a:gd name="T61" fmla="*/ 488 h 401"/>
                <a:gd name="T62" fmla="*/ 0 w 334"/>
                <a:gd name="T63" fmla="*/ 411 h 401"/>
                <a:gd name="T64" fmla="*/ 5 w 334"/>
                <a:gd name="T65" fmla="*/ 338 h 401"/>
                <a:gd name="T66" fmla="*/ 20 w 334"/>
                <a:gd name="T67" fmla="*/ 267 h 401"/>
                <a:gd name="T68" fmla="*/ 48 w 334"/>
                <a:gd name="T69" fmla="*/ 201 h 401"/>
                <a:gd name="T70" fmla="*/ 51 w 334"/>
                <a:gd name="T71" fmla="*/ 137 h 401"/>
                <a:gd name="T72" fmla="*/ 60 w 334"/>
                <a:gd name="T73" fmla="*/ 86 h 401"/>
                <a:gd name="T74" fmla="*/ 85 w 334"/>
                <a:gd name="T75" fmla="*/ 27 h 401"/>
                <a:gd name="T76" fmla="*/ 110 w 334"/>
                <a:gd name="T77" fmla="*/ 1 h 401"/>
                <a:gd name="T78" fmla="*/ 122 w 334"/>
                <a:gd name="T79" fmla="*/ 0 h 401"/>
                <a:gd name="T80" fmla="*/ 122 w 334"/>
                <a:gd name="T81" fmla="*/ 0 h 401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334" h="401">
                  <a:moveTo>
                    <a:pt x="77" y="0"/>
                  </a:moveTo>
                  <a:lnTo>
                    <a:pt x="79" y="62"/>
                  </a:lnTo>
                  <a:lnTo>
                    <a:pt x="91" y="25"/>
                  </a:lnTo>
                  <a:lnTo>
                    <a:pt x="103" y="8"/>
                  </a:lnTo>
                  <a:lnTo>
                    <a:pt x="123" y="1"/>
                  </a:lnTo>
                  <a:lnTo>
                    <a:pt x="124" y="1"/>
                  </a:lnTo>
                  <a:lnTo>
                    <a:pt x="124" y="99"/>
                  </a:lnTo>
                  <a:lnTo>
                    <a:pt x="185" y="110"/>
                  </a:lnTo>
                  <a:lnTo>
                    <a:pt x="213" y="120"/>
                  </a:lnTo>
                  <a:lnTo>
                    <a:pt x="238" y="137"/>
                  </a:lnTo>
                  <a:lnTo>
                    <a:pt x="285" y="143"/>
                  </a:lnTo>
                  <a:lnTo>
                    <a:pt x="304" y="148"/>
                  </a:lnTo>
                  <a:lnTo>
                    <a:pt x="319" y="158"/>
                  </a:lnTo>
                  <a:lnTo>
                    <a:pt x="330" y="171"/>
                  </a:lnTo>
                  <a:lnTo>
                    <a:pt x="334" y="189"/>
                  </a:lnTo>
                  <a:lnTo>
                    <a:pt x="325" y="215"/>
                  </a:lnTo>
                  <a:lnTo>
                    <a:pt x="298" y="240"/>
                  </a:lnTo>
                  <a:lnTo>
                    <a:pt x="265" y="249"/>
                  </a:lnTo>
                  <a:lnTo>
                    <a:pt x="230" y="242"/>
                  </a:lnTo>
                  <a:lnTo>
                    <a:pt x="182" y="274"/>
                  </a:lnTo>
                  <a:lnTo>
                    <a:pt x="207" y="310"/>
                  </a:lnTo>
                  <a:lnTo>
                    <a:pt x="237" y="341"/>
                  </a:lnTo>
                  <a:lnTo>
                    <a:pt x="221" y="355"/>
                  </a:lnTo>
                  <a:lnTo>
                    <a:pt x="174" y="323"/>
                  </a:lnTo>
                  <a:lnTo>
                    <a:pt x="164" y="380"/>
                  </a:lnTo>
                  <a:lnTo>
                    <a:pt x="105" y="344"/>
                  </a:lnTo>
                  <a:lnTo>
                    <a:pt x="92" y="401"/>
                  </a:lnTo>
                  <a:lnTo>
                    <a:pt x="69" y="394"/>
                  </a:lnTo>
                  <a:lnTo>
                    <a:pt x="47" y="374"/>
                  </a:lnTo>
                  <a:lnTo>
                    <a:pt x="15" y="311"/>
                  </a:lnTo>
                  <a:lnTo>
                    <a:pt x="0" y="240"/>
                  </a:lnTo>
                  <a:lnTo>
                    <a:pt x="0" y="202"/>
                  </a:lnTo>
                  <a:lnTo>
                    <a:pt x="3" y="166"/>
                  </a:lnTo>
                  <a:lnTo>
                    <a:pt x="13" y="131"/>
                  </a:lnTo>
                  <a:lnTo>
                    <a:pt x="30" y="99"/>
                  </a:lnTo>
                  <a:lnTo>
                    <a:pt x="33" y="67"/>
                  </a:lnTo>
                  <a:lnTo>
                    <a:pt x="38" y="42"/>
                  </a:lnTo>
                  <a:lnTo>
                    <a:pt x="54" y="13"/>
                  </a:lnTo>
                  <a:lnTo>
                    <a:pt x="70" y="1"/>
                  </a:lnTo>
                  <a:lnTo>
                    <a:pt x="77" y="0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48"/>
            <p:cNvSpPr>
              <a:spLocks/>
            </p:cNvSpPr>
            <p:nvPr/>
          </p:nvSpPr>
          <p:spPr bwMode="auto">
            <a:xfrm>
              <a:off x="3840" y="1698"/>
              <a:ext cx="424" cy="569"/>
            </a:xfrm>
            <a:custGeom>
              <a:avLst/>
              <a:gdLst>
                <a:gd name="T0" fmla="*/ 504 w 339"/>
                <a:gd name="T1" fmla="*/ 258 h 399"/>
                <a:gd name="T2" fmla="*/ 520 w 339"/>
                <a:gd name="T3" fmla="*/ 324 h 399"/>
                <a:gd name="T4" fmla="*/ 530 w 339"/>
                <a:gd name="T5" fmla="*/ 395 h 399"/>
                <a:gd name="T6" fmla="*/ 524 w 339"/>
                <a:gd name="T7" fmla="*/ 535 h 399"/>
                <a:gd name="T8" fmla="*/ 492 w 339"/>
                <a:gd name="T9" fmla="*/ 669 h 399"/>
                <a:gd name="T10" fmla="*/ 439 w 339"/>
                <a:gd name="T11" fmla="*/ 787 h 399"/>
                <a:gd name="T12" fmla="*/ 383 w 339"/>
                <a:gd name="T13" fmla="*/ 811 h 399"/>
                <a:gd name="T14" fmla="*/ 364 w 339"/>
                <a:gd name="T15" fmla="*/ 700 h 399"/>
                <a:gd name="T16" fmla="*/ 268 w 339"/>
                <a:gd name="T17" fmla="*/ 770 h 399"/>
                <a:gd name="T18" fmla="*/ 258 w 339"/>
                <a:gd name="T19" fmla="*/ 655 h 399"/>
                <a:gd name="T20" fmla="*/ 180 w 339"/>
                <a:gd name="T21" fmla="*/ 722 h 399"/>
                <a:gd name="T22" fmla="*/ 148 w 339"/>
                <a:gd name="T23" fmla="*/ 687 h 399"/>
                <a:gd name="T24" fmla="*/ 185 w 339"/>
                <a:gd name="T25" fmla="*/ 643 h 399"/>
                <a:gd name="T26" fmla="*/ 243 w 339"/>
                <a:gd name="T27" fmla="*/ 558 h 399"/>
                <a:gd name="T28" fmla="*/ 169 w 339"/>
                <a:gd name="T29" fmla="*/ 491 h 399"/>
                <a:gd name="T30" fmla="*/ 131 w 339"/>
                <a:gd name="T31" fmla="*/ 498 h 399"/>
                <a:gd name="T32" fmla="*/ 75 w 339"/>
                <a:gd name="T33" fmla="*/ 488 h 399"/>
                <a:gd name="T34" fmla="*/ 23 w 339"/>
                <a:gd name="T35" fmla="*/ 458 h 399"/>
                <a:gd name="T36" fmla="*/ 6 w 339"/>
                <a:gd name="T37" fmla="*/ 429 h 399"/>
                <a:gd name="T38" fmla="*/ 0 w 339"/>
                <a:gd name="T39" fmla="*/ 392 h 399"/>
                <a:gd name="T40" fmla="*/ 10 w 339"/>
                <a:gd name="T41" fmla="*/ 345 h 399"/>
                <a:gd name="T42" fmla="*/ 29 w 339"/>
                <a:gd name="T43" fmla="*/ 315 h 399"/>
                <a:gd name="T44" fmla="*/ 51 w 339"/>
                <a:gd name="T45" fmla="*/ 291 h 399"/>
                <a:gd name="T46" fmla="*/ 81 w 339"/>
                <a:gd name="T47" fmla="*/ 278 h 399"/>
                <a:gd name="T48" fmla="*/ 130 w 339"/>
                <a:gd name="T49" fmla="*/ 275 h 399"/>
                <a:gd name="T50" fmla="*/ 154 w 339"/>
                <a:gd name="T51" fmla="*/ 277 h 399"/>
                <a:gd name="T52" fmla="*/ 194 w 339"/>
                <a:gd name="T53" fmla="*/ 244 h 399"/>
                <a:gd name="T54" fmla="*/ 238 w 339"/>
                <a:gd name="T55" fmla="*/ 221 h 399"/>
                <a:gd name="T56" fmla="*/ 288 w 339"/>
                <a:gd name="T57" fmla="*/ 207 h 399"/>
                <a:gd name="T58" fmla="*/ 335 w 339"/>
                <a:gd name="T59" fmla="*/ 201 h 399"/>
                <a:gd name="T60" fmla="*/ 336 w 339"/>
                <a:gd name="T61" fmla="*/ 0 h 399"/>
                <a:gd name="T62" fmla="*/ 355 w 339"/>
                <a:gd name="T63" fmla="*/ 9 h 399"/>
                <a:gd name="T64" fmla="*/ 368 w 339"/>
                <a:gd name="T65" fmla="*/ 24 h 399"/>
                <a:gd name="T66" fmla="*/ 389 w 339"/>
                <a:gd name="T67" fmla="*/ 67 h 399"/>
                <a:gd name="T68" fmla="*/ 406 w 339"/>
                <a:gd name="T69" fmla="*/ 128 h 399"/>
                <a:gd name="T70" fmla="*/ 406 w 339"/>
                <a:gd name="T71" fmla="*/ 0 h 399"/>
                <a:gd name="T72" fmla="*/ 438 w 339"/>
                <a:gd name="T73" fmla="*/ 9 h 399"/>
                <a:gd name="T74" fmla="*/ 454 w 339"/>
                <a:gd name="T75" fmla="*/ 34 h 399"/>
                <a:gd name="T76" fmla="*/ 474 w 339"/>
                <a:gd name="T77" fmla="*/ 106 h 399"/>
                <a:gd name="T78" fmla="*/ 485 w 339"/>
                <a:gd name="T79" fmla="*/ 193 h 399"/>
                <a:gd name="T80" fmla="*/ 504 w 339"/>
                <a:gd name="T81" fmla="*/ 258 h 399"/>
                <a:gd name="T82" fmla="*/ 504 w 339"/>
                <a:gd name="T83" fmla="*/ 258 h 399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339" h="399">
                  <a:moveTo>
                    <a:pt x="322" y="127"/>
                  </a:moveTo>
                  <a:lnTo>
                    <a:pt x="333" y="159"/>
                  </a:lnTo>
                  <a:lnTo>
                    <a:pt x="339" y="194"/>
                  </a:lnTo>
                  <a:lnTo>
                    <a:pt x="335" y="263"/>
                  </a:lnTo>
                  <a:lnTo>
                    <a:pt x="314" y="329"/>
                  </a:lnTo>
                  <a:lnTo>
                    <a:pt x="281" y="387"/>
                  </a:lnTo>
                  <a:lnTo>
                    <a:pt x="245" y="399"/>
                  </a:lnTo>
                  <a:lnTo>
                    <a:pt x="233" y="344"/>
                  </a:lnTo>
                  <a:lnTo>
                    <a:pt x="171" y="379"/>
                  </a:lnTo>
                  <a:lnTo>
                    <a:pt x="165" y="322"/>
                  </a:lnTo>
                  <a:lnTo>
                    <a:pt x="115" y="355"/>
                  </a:lnTo>
                  <a:lnTo>
                    <a:pt x="94" y="338"/>
                  </a:lnTo>
                  <a:lnTo>
                    <a:pt x="118" y="316"/>
                  </a:lnTo>
                  <a:lnTo>
                    <a:pt x="155" y="274"/>
                  </a:lnTo>
                  <a:lnTo>
                    <a:pt x="108" y="241"/>
                  </a:lnTo>
                  <a:lnTo>
                    <a:pt x="84" y="245"/>
                  </a:lnTo>
                  <a:lnTo>
                    <a:pt x="48" y="240"/>
                  </a:lnTo>
                  <a:lnTo>
                    <a:pt x="14" y="225"/>
                  </a:lnTo>
                  <a:lnTo>
                    <a:pt x="4" y="211"/>
                  </a:lnTo>
                  <a:lnTo>
                    <a:pt x="0" y="193"/>
                  </a:lnTo>
                  <a:lnTo>
                    <a:pt x="6" y="170"/>
                  </a:lnTo>
                  <a:lnTo>
                    <a:pt x="18" y="155"/>
                  </a:lnTo>
                  <a:lnTo>
                    <a:pt x="33" y="143"/>
                  </a:lnTo>
                  <a:lnTo>
                    <a:pt x="52" y="137"/>
                  </a:lnTo>
                  <a:lnTo>
                    <a:pt x="83" y="135"/>
                  </a:lnTo>
                  <a:lnTo>
                    <a:pt x="98" y="136"/>
                  </a:lnTo>
                  <a:lnTo>
                    <a:pt x="124" y="120"/>
                  </a:lnTo>
                  <a:lnTo>
                    <a:pt x="152" y="109"/>
                  </a:lnTo>
                  <a:lnTo>
                    <a:pt x="184" y="102"/>
                  </a:lnTo>
                  <a:lnTo>
                    <a:pt x="214" y="99"/>
                  </a:lnTo>
                  <a:lnTo>
                    <a:pt x="215" y="0"/>
                  </a:lnTo>
                  <a:lnTo>
                    <a:pt x="227" y="4"/>
                  </a:lnTo>
                  <a:lnTo>
                    <a:pt x="235" y="12"/>
                  </a:lnTo>
                  <a:lnTo>
                    <a:pt x="249" y="33"/>
                  </a:lnTo>
                  <a:lnTo>
                    <a:pt x="260" y="63"/>
                  </a:lnTo>
                  <a:lnTo>
                    <a:pt x="260" y="0"/>
                  </a:lnTo>
                  <a:lnTo>
                    <a:pt x="280" y="4"/>
                  </a:lnTo>
                  <a:lnTo>
                    <a:pt x="290" y="17"/>
                  </a:lnTo>
                  <a:lnTo>
                    <a:pt x="303" y="52"/>
                  </a:lnTo>
                  <a:lnTo>
                    <a:pt x="310" y="95"/>
                  </a:lnTo>
                  <a:lnTo>
                    <a:pt x="322" y="12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49"/>
            <p:cNvSpPr>
              <a:spLocks/>
            </p:cNvSpPr>
            <p:nvPr/>
          </p:nvSpPr>
          <p:spPr bwMode="auto">
            <a:xfrm>
              <a:off x="2488" y="3595"/>
              <a:ext cx="973" cy="103"/>
            </a:xfrm>
            <a:custGeom>
              <a:avLst/>
              <a:gdLst>
                <a:gd name="T0" fmla="*/ 1218 w 777"/>
                <a:gd name="T1" fmla="*/ 0 h 71"/>
                <a:gd name="T2" fmla="*/ 1218 w 777"/>
                <a:gd name="T3" fmla="*/ 149 h 71"/>
                <a:gd name="T4" fmla="*/ 0 w 777"/>
                <a:gd name="T5" fmla="*/ 145 h 71"/>
                <a:gd name="T6" fmla="*/ 0 w 777"/>
                <a:gd name="T7" fmla="*/ 4 h 71"/>
                <a:gd name="T8" fmla="*/ 1218 w 777"/>
                <a:gd name="T9" fmla="*/ 0 h 71"/>
                <a:gd name="T10" fmla="*/ 1218 w 777"/>
                <a:gd name="T11" fmla="*/ 0 h 71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777" h="71">
                  <a:moveTo>
                    <a:pt x="777" y="0"/>
                  </a:moveTo>
                  <a:lnTo>
                    <a:pt x="777" y="71"/>
                  </a:lnTo>
                  <a:lnTo>
                    <a:pt x="0" y="69"/>
                  </a:lnTo>
                  <a:lnTo>
                    <a:pt x="0" y="2"/>
                  </a:lnTo>
                  <a:lnTo>
                    <a:pt x="777" y="0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50"/>
            <p:cNvSpPr>
              <a:spLocks/>
            </p:cNvSpPr>
            <p:nvPr/>
          </p:nvSpPr>
          <p:spPr bwMode="auto">
            <a:xfrm>
              <a:off x="3266" y="2276"/>
              <a:ext cx="85" cy="947"/>
            </a:xfrm>
            <a:custGeom>
              <a:avLst/>
              <a:gdLst>
                <a:gd name="T0" fmla="*/ 0 w 67"/>
                <a:gd name="T1" fmla="*/ 1048 h 663"/>
                <a:gd name="T2" fmla="*/ 0 w 67"/>
                <a:gd name="T3" fmla="*/ 1353 h 663"/>
                <a:gd name="T4" fmla="*/ 24 w 67"/>
                <a:gd name="T5" fmla="*/ 1311 h 663"/>
                <a:gd name="T6" fmla="*/ 70 w 67"/>
                <a:gd name="T7" fmla="*/ 1211 h 663"/>
                <a:gd name="T8" fmla="*/ 98 w 67"/>
                <a:gd name="T9" fmla="*/ 1097 h 663"/>
                <a:gd name="T10" fmla="*/ 108 w 67"/>
                <a:gd name="T11" fmla="*/ 976 h 663"/>
                <a:gd name="T12" fmla="*/ 104 w 67"/>
                <a:gd name="T13" fmla="*/ 0 h 663"/>
                <a:gd name="T14" fmla="*/ 0 w 67"/>
                <a:gd name="T15" fmla="*/ 0 h 663"/>
                <a:gd name="T16" fmla="*/ 0 w 67"/>
                <a:gd name="T17" fmla="*/ 96 h 663"/>
                <a:gd name="T18" fmla="*/ 24 w 67"/>
                <a:gd name="T19" fmla="*/ 99 h 663"/>
                <a:gd name="T20" fmla="*/ 43 w 67"/>
                <a:gd name="T21" fmla="*/ 114 h 663"/>
                <a:gd name="T22" fmla="*/ 60 w 67"/>
                <a:gd name="T23" fmla="*/ 167 h 663"/>
                <a:gd name="T24" fmla="*/ 43 w 67"/>
                <a:gd name="T25" fmla="*/ 223 h 663"/>
                <a:gd name="T26" fmla="*/ 0 w 67"/>
                <a:gd name="T27" fmla="*/ 243 h 663"/>
                <a:gd name="T28" fmla="*/ 0 w 67"/>
                <a:gd name="T29" fmla="*/ 366 h 663"/>
                <a:gd name="T30" fmla="*/ 24 w 67"/>
                <a:gd name="T31" fmla="*/ 367 h 663"/>
                <a:gd name="T32" fmla="*/ 43 w 67"/>
                <a:gd name="T33" fmla="*/ 384 h 663"/>
                <a:gd name="T34" fmla="*/ 60 w 67"/>
                <a:gd name="T35" fmla="*/ 441 h 663"/>
                <a:gd name="T36" fmla="*/ 43 w 67"/>
                <a:gd name="T37" fmla="*/ 494 h 663"/>
                <a:gd name="T38" fmla="*/ 0 w 67"/>
                <a:gd name="T39" fmla="*/ 518 h 663"/>
                <a:gd name="T40" fmla="*/ 0 w 67"/>
                <a:gd name="T41" fmla="*/ 633 h 663"/>
                <a:gd name="T42" fmla="*/ 20 w 67"/>
                <a:gd name="T43" fmla="*/ 637 h 663"/>
                <a:gd name="T44" fmla="*/ 37 w 67"/>
                <a:gd name="T45" fmla="*/ 653 h 663"/>
                <a:gd name="T46" fmla="*/ 56 w 67"/>
                <a:gd name="T47" fmla="*/ 706 h 663"/>
                <a:gd name="T48" fmla="*/ 37 w 67"/>
                <a:gd name="T49" fmla="*/ 761 h 663"/>
                <a:gd name="T50" fmla="*/ 0 w 67"/>
                <a:gd name="T51" fmla="*/ 781 h 663"/>
                <a:gd name="T52" fmla="*/ 0 w 67"/>
                <a:gd name="T53" fmla="*/ 901 h 663"/>
                <a:gd name="T54" fmla="*/ 23 w 67"/>
                <a:gd name="T55" fmla="*/ 904 h 663"/>
                <a:gd name="T56" fmla="*/ 42 w 67"/>
                <a:gd name="T57" fmla="*/ 920 h 663"/>
                <a:gd name="T58" fmla="*/ 58 w 67"/>
                <a:gd name="T59" fmla="*/ 973 h 663"/>
                <a:gd name="T60" fmla="*/ 42 w 67"/>
                <a:gd name="T61" fmla="*/ 1028 h 663"/>
                <a:gd name="T62" fmla="*/ 0 w 67"/>
                <a:gd name="T63" fmla="*/ 1048 h 663"/>
                <a:gd name="T64" fmla="*/ 0 w 67"/>
                <a:gd name="T65" fmla="*/ 1048 h 66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67" h="663">
                  <a:moveTo>
                    <a:pt x="0" y="514"/>
                  </a:moveTo>
                  <a:lnTo>
                    <a:pt x="0" y="663"/>
                  </a:lnTo>
                  <a:lnTo>
                    <a:pt x="15" y="643"/>
                  </a:lnTo>
                  <a:lnTo>
                    <a:pt x="43" y="594"/>
                  </a:lnTo>
                  <a:lnTo>
                    <a:pt x="61" y="538"/>
                  </a:lnTo>
                  <a:lnTo>
                    <a:pt x="67" y="478"/>
                  </a:lnTo>
                  <a:lnTo>
                    <a:pt x="65" y="0"/>
                  </a:lnTo>
                  <a:lnTo>
                    <a:pt x="0" y="0"/>
                  </a:lnTo>
                  <a:lnTo>
                    <a:pt x="0" y="47"/>
                  </a:lnTo>
                  <a:lnTo>
                    <a:pt x="15" y="48"/>
                  </a:lnTo>
                  <a:lnTo>
                    <a:pt x="27" y="56"/>
                  </a:lnTo>
                  <a:lnTo>
                    <a:pt x="37" y="82"/>
                  </a:lnTo>
                  <a:lnTo>
                    <a:pt x="27" y="109"/>
                  </a:lnTo>
                  <a:lnTo>
                    <a:pt x="0" y="119"/>
                  </a:lnTo>
                  <a:lnTo>
                    <a:pt x="0" y="179"/>
                  </a:lnTo>
                  <a:lnTo>
                    <a:pt x="15" y="180"/>
                  </a:lnTo>
                  <a:lnTo>
                    <a:pt x="27" y="188"/>
                  </a:lnTo>
                  <a:lnTo>
                    <a:pt x="37" y="216"/>
                  </a:lnTo>
                  <a:lnTo>
                    <a:pt x="27" y="242"/>
                  </a:lnTo>
                  <a:lnTo>
                    <a:pt x="0" y="254"/>
                  </a:lnTo>
                  <a:lnTo>
                    <a:pt x="0" y="310"/>
                  </a:lnTo>
                  <a:lnTo>
                    <a:pt x="13" y="312"/>
                  </a:lnTo>
                  <a:lnTo>
                    <a:pt x="23" y="320"/>
                  </a:lnTo>
                  <a:lnTo>
                    <a:pt x="35" y="346"/>
                  </a:lnTo>
                  <a:lnTo>
                    <a:pt x="23" y="373"/>
                  </a:lnTo>
                  <a:lnTo>
                    <a:pt x="0" y="383"/>
                  </a:lnTo>
                  <a:lnTo>
                    <a:pt x="0" y="442"/>
                  </a:lnTo>
                  <a:lnTo>
                    <a:pt x="14" y="443"/>
                  </a:lnTo>
                  <a:lnTo>
                    <a:pt x="26" y="451"/>
                  </a:lnTo>
                  <a:lnTo>
                    <a:pt x="36" y="477"/>
                  </a:lnTo>
                  <a:lnTo>
                    <a:pt x="26" y="504"/>
                  </a:lnTo>
                  <a:lnTo>
                    <a:pt x="0" y="514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51"/>
            <p:cNvSpPr>
              <a:spLocks/>
            </p:cNvSpPr>
            <p:nvPr/>
          </p:nvSpPr>
          <p:spPr bwMode="auto">
            <a:xfrm>
              <a:off x="3201" y="2276"/>
              <a:ext cx="65" cy="1022"/>
            </a:xfrm>
            <a:custGeom>
              <a:avLst/>
              <a:gdLst>
                <a:gd name="T0" fmla="*/ 80 w 53"/>
                <a:gd name="T1" fmla="*/ 96 h 714"/>
                <a:gd name="T2" fmla="*/ 80 w 53"/>
                <a:gd name="T3" fmla="*/ 0 h 714"/>
                <a:gd name="T4" fmla="*/ 0 w 53"/>
                <a:gd name="T5" fmla="*/ 0 h 714"/>
                <a:gd name="T6" fmla="*/ 0 w 53"/>
                <a:gd name="T7" fmla="*/ 1162 h 714"/>
                <a:gd name="T8" fmla="*/ 25 w 53"/>
                <a:gd name="T9" fmla="*/ 1164 h 714"/>
                <a:gd name="T10" fmla="*/ 40 w 53"/>
                <a:gd name="T11" fmla="*/ 1179 h 714"/>
                <a:gd name="T12" fmla="*/ 58 w 53"/>
                <a:gd name="T13" fmla="*/ 1235 h 714"/>
                <a:gd name="T14" fmla="*/ 40 w 53"/>
                <a:gd name="T15" fmla="*/ 1288 h 714"/>
                <a:gd name="T16" fmla="*/ 0 w 53"/>
                <a:gd name="T17" fmla="*/ 1314 h 714"/>
                <a:gd name="T18" fmla="*/ 0 w 53"/>
                <a:gd name="T19" fmla="*/ 1463 h 714"/>
                <a:gd name="T20" fmla="*/ 49 w 53"/>
                <a:gd name="T21" fmla="*/ 1407 h 714"/>
                <a:gd name="T22" fmla="*/ 80 w 53"/>
                <a:gd name="T23" fmla="*/ 1358 h 714"/>
                <a:gd name="T24" fmla="*/ 80 w 53"/>
                <a:gd name="T25" fmla="*/ 1053 h 714"/>
                <a:gd name="T26" fmla="*/ 78 w 53"/>
                <a:gd name="T27" fmla="*/ 1053 h 714"/>
                <a:gd name="T28" fmla="*/ 39 w 53"/>
                <a:gd name="T29" fmla="*/ 1032 h 714"/>
                <a:gd name="T30" fmla="*/ 27 w 53"/>
                <a:gd name="T31" fmla="*/ 1006 h 714"/>
                <a:gd name="T32" fmla="*/ 21 w 53"/>
                <a:gd name="T33" fmla="*/ 978 h 714"/>
                <a:gd name="T34" fmla="*/ 27 w 53"/>
                <a:gd name="T35" fmla="*/ 946 h 714"/>
                <a:gd name="T36" fmla="*/ 39 w 53"/>
                <a:gd name="T37" fmla="*/ 925 h 714"/>
                <a:gd name="T38" fmla="*/ 58 w 53"/>
                <a:gd name="T39" fmla="*/ 907 h 714"/>
                <a:gd name="T40" fmla="*/ 78 w 53"/>
                <a:gd name="T41" fmla="*/ 902 h 714"/>
                <a:gd name="T42" fmla="*/ 80 w 53"/>
                <a:gd name="T43" fmla="*/ 906 h 714"/>
                <a:gd name="T44" fmla="*/ 80 w 53"/>
                <a:gd name="T45" fmla="*/ 784 h 714"/>
                <a:gd name="T46" fmla="*/ 77 w 53"/>
                <a:gd name="T47" fmla="*/ 784 h 714"/>
                <a:gd name="T48" fmla="*/ 36 w 53"/>
                <a:gd name="T49" fmla="*/ 764 h 714"/>
                <a:gd name="T50" fmla="*/ 25 w 53"/>
                <a:gd name="T51" fmla="*/ 737 h 714"/>
                <a:gd name="T52" fmla="*/ 20 w 53"/>
                <a:gd name="T53" fmla="*/ 709 h 714"/>
                <a:gd name="T54" fmla="*/ 25 w 53"/>
                <a:gd name="T55" fmla="*/ 678 h 714"/>
                <a:gd name="T56" fmla="*/ 36 w 53"/>
                <a:gd name="T57" fmla="*/ 656 h 714"/>
                <a:gd name="T58" fmla="*/ 55 w 53"/>
                <a:gd name="T59" fmla="*/ 640 h 714"/>
                <a:gd name="T60" fmla="*/ 77 w 53"/>
                <a:gd name="T61" fmla="*/ 633 h 714"/>
                <a:gd name="T62" fmla="*/ 80 w 53"/>
                <a:gd name="T63" fmla="*/ 636 h 714"/>
                <a:gd name="T64" fmla="*/ 80 w 53"/>
                <a:gd name="T65" fmla="*/ 521 h 714"/>
                <a:gd name="T66" fmla="*/ 80 w 53"/>
                <a:gd name="T67" fmla="*/ 521 h 714"/>
                <a:gd name="T68" fmla="*/ 40 w 53"/>
                <a:gd name="T69" fmla="*/ 495 h 714"/>
                <a:gd name="T70" fmla="*/ 28 w 53"/>
                <a:gd name="T71" fmla="*/ 471 h 714"/>
                <a:gd name="T72" fmla="*/ 25 w 53"/>
                <a:gd name="T73" fmla="*/ 442 h 714"/>
                <a:gd name="T74" fmla="*/ 28 w 53"/>
                <a:gd name="T75" fmla="*/ 412 h 714"/>
                <a:gd name="T76" fmla="*/ 40 w 53"/>
                <a:gd name="T77" fmla="*/ 385 h 714"/>
                <a:gd name="T78" fmla="*/ 59 w 53"/>
                <a:gd name="T79" fmla="*/ 369 h 714"/>
                <a:gd name="T80" fmla="*/ 80 w 53"/>
                <a:gd name="T81" fmla="*/ 365 h 714"/>
                <a:gd name="T82" fmla="*/ 80 w 53"/>
                <a:gd name="T83" fmla="*/ 366 h 714"/>
                <a:gd name="T84" fmla="*/ 80 w 53"/>
                <a:gd name="T85" fmla="*/ 243 h 714"/>
                <a:gd name="T86" fmla="*/ 80 w 53"/>
                <a:gd name="T87" fmla="*/ 243 h 714"/>
                <a:gd name="T88" fmla="*/ 40 w 53"/>
                <a:gd name="T89" fmla="*/ 223 h 714"/>
                <a:gd name="T90" fmla="*/ 28 w 53"/>
                <a:gd name="T91" fmla="*/ 196 h 714"/>
                <a:gd name="T92" fmla="*/ 25 w 53"/>
                <a:gd name="T93" fmla="*/ 167 h 714"/>
                <a:gd name="T94" fmla="*/ 28 w 53"/>
                <a:gd name="T95" fmla="*/ 137 h 714"/>
                <a:gd name="T96" fmla="*/ 40 w 53"/>
                <a:gd name="T97" fmla="*/ 115 h 714"/>
                <a:gd name="T98" fmla="*/ 59 w 53"/>
                <a:gd name="T99" fmla="*/ 99 h 714"/>
                <a:gd name="T100" fmla="*/ 80 w 53"/>
                <a:gd name="T101" fmla="*/ 90 h 714"/>
                <a:gd name="T102" fmla="*/ 80 w 53"/>
                <a:gd name="T103" fmla="*/ 96 h 714"/>
                <a:gd name="T104" fmla="*/ 80 w 53"/>
                <a:gd name="T105" fmla="*/ 96 h 714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0" t="0" r="r" b="b"/>
              <a:pathLst>
                <a:path w="53" h="714">
                  <a:moveTo>
                    <a:pt x="53" y="47"/>
                  </a:moveTo>
                  <a:lnTo>
                    <a:pt x="53" y="0"/>
                  </a:lnTo>
                  <a:lnTo>
                    <a:pt x="0" y="0"/>
                  </a:lnTo>
                  <a:lnTo>
                    <a:pt x="0" y="567"/>
                  </a:lnTo>
                  <a:lnTo>
                    <a:pt x="16" y="568"/>
                  </a:lnTo>
                  <a:lnTo>
                    <a:pt x="27" y="576"/>
                  </a:lnTo>
                  <a:lnTo>
                    <a:pt x="38" y="603"/>
                  </a:lnTo>
                  <a:lnTo>
                    <a:pt x="27" y="629"/>
                  </a:lnTo>
                  <a:lnTo>
                    <a:pt x="0" y="641"/>
                  </a:lnTo>
                  <a:lnTo>
                    <a:pt x="0" y="714"/>
                  </a:lnTo>
                  <a:lnTo>
                    <a:pt x="33" y="687"/>
                  </a:lnTo>
                  <a:lnTo>
                    <a:pt x="53" y="663"/>
                  </a:lnTo>
                  <a:lnTo>
                    <a:pt x="53" y="514"/>
                  </a:lnTo>
                  <a:lnTo>
                    <a:pt x="52" y="514"/>
                  </a:lnTo>
                  <a:lnTo>
                    <a:pt x="26" y="504"/>
                  </a:lnTo>
                  <a:lnTo>
                    <a:pt x="18" y="491"/>
                  </a:lnTo>
                  <a:lnTo>
                    <a:pt x="14" y="477"/>
                  </a:lnTo>
                  <a:lnTo>
                    <a:pt x="18" y="462"/>
                  </a:lnTo>
                  <a:lnTo>
                    <a:pt x="26" y="451"/>
                  </a:lnTo>
                  <a:lnTo>
                    <a:pt x="38" y="443"/>
                  </a:lnTo>
                  <a:lnTo>
                    <a:pt x="52" y="440"/>
                  </a:lnTo>
                  <a:lnTo>
                    <a:pt x="53" y="442"/>
                  </a:lnTo>
                  <a:lnTo>
                    <a:pt x="53" y="383"/>
                  </a:lnTo>
                  <a:lnTo>
                    <a:pt x="51" y="383"/>
                  </a:lnTo>
                  <a:lnTo>
                    <a:pt x="24" y="373"/>
                  </a:lnTo>
                  <a:lnTo>
                    <a:pt x="16" y="360"/>
                  </a:lnTo>
                  <a:lnTo>
                    <a:pt x="13" y="346"/>
                  </a:lnTo>
                  <a:lnTo>
                    <a:pt x="16" y="331"/>
                  </a:lnTo>
                  <a:lnTo>
                    <a:pt x="24" y="320"/>
                  </a:lnTo>
                  <a:lnTo>
                    <a:pt x="37" y="312"/>
                  </a:lnTo>
                  <a:lnTo>
                    <a:pt x="51" y="309"/>
                  </a:lnTo>
                  <a:lnTo>
                    <a:pt x="53" y="310"/>
                  </a:lnTo>
                  <a:lnTo>
                    <a:pt x="53" y="254"/>
                  </a:lnTo>
                  <a:lnTo>
                    <a:pt x="27" y="242"/>
                  </a:lnTo>
                  <a:lnTo>
                    <a:pt x="19" y="230"/>
                  </a:lnTo>
                  <a:lnTo>
                    <a:pt x="16" y="216"/>
                  </a:lnTo>
                  <a:lnTo>
                    <a:pt x="19" y="201"/>
                  </a:lnTo>
                  <a:lnTo>
                    <a:pt x="27" y="188"/>
                  </a:lnTo>
                  <a:lnTo>
                    <a:pt x="39" y="180"/>
                  </a:lnTo>
                  <a:lnTo>
                    <a:pt x="53" y="178"/>
                  </a:lnTo>
                  <a:lnTo>
                    <a:pt x="53" y="179"/>
                  </a:lnTo>
                  <a:lnTo>
                    <a:pt x="53" y="119"/>
                  </a:lnTo>
                  <a:lnTo>
                    <a:pt x="27" y="109"/>
                  </a:lnTo>
                  <a:lnTo>
                    <a:pt x="19" y="96"/>
                  </a:lnTo>
                  <a:lnTo>
                    <a:pt x="16" y="82"/>
                  </a:lnTo>
                  <a:lnTo>
                    <a:pt x="19" y="67"/>
                  </a:lnTo>
                  <a:lnTo>
                    <a:pt x="27" y="56"/>
                  </a:lnTo>
                  <a:lnTo>
                    <a:pt x="39" y="48"/>
                  </a:lnTo>
                  <a:lnTo>
                    <a:pt x="53" y="44"/>
                  </a:lnTo>
                  <a:lnTo>
                    <a:pt x="53" y="4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52"/>
            <p:cNvSpPr>
              <a:spLocks/>
            </p:cNvSpPr>
            <p:nvPr/>
          </p:nvSpPr>
          <p:spPr bwMode="auto">
            <a:xfrm>
              <a:off x="3068" y="2276"/>
              <a:ext cx="133" cy="1096"/>
            </a:xfrm>
            <a:custGeom>
              <a:avLst/>
              <a:gdLst>
                <a:gd name="T0" fmla="*/ 168 w 105"/>
                <a:gd name="T1" fmla="*/ 1160 h 766"/>
                <a:gd name="T2" fmla="*/ 168 w 105"/>
                <a:gd name="T3" fmla="*/ 0 h 766"/>
                <a:gd name="T4" fmla="*/ 0 w 105"/>
                <a:gd name="T5" fmla="*/ 0 h 766"/>
                <a:gd name="T6" fmla="*/ 0 w 105"/>
                <a:gd name="T7" fmla="*/ 285 h 766"/>
                <a:gd name="T8" fmla="*/ 18 w 105"/>
                <a:gd name="T9" fmla="*/ 299 h 766"/>
                <a:gd name="T10" fmla="*/ 141 w 105"/>
                <a:gd name="T11" fmla="*/ 166 h 766"/>
                <a:gd name="T12" fmla="*/ 89 w 105"/>
                <a:gd name="T13" fmla="*/ 369 h 766"/>
                <a:gd name="T14" fmla="*/ 18 w 105"/>
                <a:gd name="T15" fmla="*/ 509 h 766"/>
                <a:gd name="T16" fmla="*/ 0 w 105"/>
                <a:gd name="T17" fmla="*/ 495 h 766"/>
                <a:gd name="T18" fmla="*/ 0 w 105"/>
                <a:gd name="T19" fmla="*/ 635 h 766"/>
                <a:gd name="T20" fmla="*/ 44 w 105"/>
                <a:gd name="T21" fmla="*/ 562 h 766"/>
                <a:gd name="T22" fmla="*/ 0 w 105"/>
                <a:gd name="T23" fmla="*/ 751 h 766"/>
                <a:gd name="T24" fmla="*/ 0 w 105"/>
                <a:gd name="T25" fmla="*/ 1329 h 766"/>
                <a:gd name="T26" fmla="*/ 23 w 105"/>
                <a:gd name="T27" fmla="*/ 1331 h 766"/>
                <a:gd name="T28" fmla="*/ 43 w 105"/>
                <a:gd name="T29" fmla="*/ 1346 h 766"/>
                <a:gd name="T30" fmla="*/ 61 w 105"/>
                <a:gd name="T31" fmla="*/ 1402 h 766"/>
                <a:gd name="T32" fmla="*/ 43 w 105"/>
                <a:gd name="T33" fmla="*/ 1455 h 766"/>
                <a:gd name="T34" fmla="*/ 0 w 105"/>
                <a:gd name="T35" fmla="*/ 1477 h 766"/>
                <a:gd name="T36" fmla="*/ 0 w 105"/>
                <a:gd name="T37" fmla="*/ 1568 h 766"/>
                <a:gd name="T38" fmla="*/ 68 w 105"/>
                <a:gd name="T39" fmla="*/ 1538 h 766"/>
                <a:gd name="T40" fmla="*/ 152 w 105"/>
                <a:gd name="T41" fmla="*/ 1482 h 766"/>
                <a:gd name="T42" fmla="*/ 168 w 105"/>
                <a:gd name="T43" fmla="*/ 1462 h 766"/>
                <a:gd name="T44" fmla="*/ 168 w 105"/>
                <a:gd name="T45" fmla="*/ 1312 h 766"/>
                <a:gd name="T46" fmla="*/ 168 w 105"/>
                <a:gd name="T47" fmla="*/ 1312 h 766"/>
                <a:gd name="T48" fmla="*/ 128 w 105"/>
                <a:gd name="T49" fmla="*/ 1288 h 766"/>
                <a:gd name="T50" fmla="*/ 114 w 105"/>
                <a:gd name="T51" fmla="*/ 1263 h 766"/>
                <a:gd name="T52" fmla="*/ 109 w 105"/>
                <a:gd name="T53" fmla="*/ 1235 h 766"/>
                <a:gd name="T54" fmla="*/ 114 w 105"/>
                <a:gd name="T55" fmla="*/ 1203 h 766"/>
                <a:gd name="T56" fmla="*/ 128 w 105"/>
                <a:gd name="T57" fmla="*/ 1179 h 766"/>
                <a:gd name="T58" fmla="*/ 146 w 105"/>
                <a:gd name="T59" fmla="*/ 1163 h 766"/>
                <a:gd name="T60" fmla="*/ 168 w 105"/>
                <a:gd name="T61" fmla="*/ 1159 h 766"/>
                <a:gd name="T62" fmla="*/ 168 w 105"/>
                <a:gd name="T63" fmla="*/ 1160 h 766"/>
                <a:gd name="T64" fmla="*/ 168 w 105"/>
                <a:gd name="T65" fmla="*/ 1160 h 76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05" h="766">
                  <a:moveTo>
                    <a:pt x="105" y="567"/>
                  </a:moveTo>
                  <a:lnTo>
                    <a:pt x="105" y="0"/>
                  </a:lnTo>
                  <a:lnTo>
                    <a:pt x="0" y="0"/>
                  </a:lnTo>
                  <a:lnTo>
                    <a:pt x="0" y="139"/>
                  </a:lnTo>
                  <a:lnTo>
                    <a:pt x="11" y="146"/>
                  </a:lnTo>
                  <a:lnTo>
                    <a:pt x="88" y="81"/>
                  </a:lnTo>
                  <a:lnTo>
                    <a:pt x="55" y="180"/>
                  </a:lnTo>
                  <a:lnTo>
                    <a:pt x="11" y="249"/>
                  </a:lnTo>
                  <a:lnTo>
                    <a:pt x="0" y="242"/>
                  </a:lnTo>
                  <a:lnTo>
                    <a:pt x="0" y="310"/>
                  </a:lnTo>
                  <a:lnTo>
                    <a:pt x="28" y="275"/>
                  </a:lnTo>
                  <a:lnTo>
                    <a:pt x="0" y="367"/>
                  </a:lnTo>
                  <a:lnTo>
                    <a:pt x="0" y="649"/>
                  </a:lnTo>
                  <a:lnTo>
                    <a:pt x="14" y="650"/>
                  </a:lnTo>
                  <a:lnTo>
                    <a:pt x="27" y="658"/>
                  </a:lnTo>
                  <a:lnTo>
                    <a:pt x="38" y="685"/>
                  </a:lnTo>
                  <a:lnTo>
                    <a:pt x="27" y="711"/>
                  </a:lnTo>
                  <a:lnTo>
                    <a:pt x="0" y="721"/>
                  </a:lnTo>
                  <a:lnTo>
                    <a:pt x="0" y="766"/>
                  </a:lnTo>
                  <a:lnTo>
                    <a:pt x="43" y="751"/>
                  </a:lnTo>
                  <a:lnTo>
                    <a:pt x="95" y="724"/>
                  </a:lnTo>
                  <a:lnTo>
                    <a:pt x="105" y="714"/>
                  </a:lnTo>
                  <a:lnTo>
                    <a:pt x="105" y="641"/>
                  </a:lnTo>
                  <a:lnTo>
                    <a:pt x="80" y="629"/>
                  </a:lnTo>
                  <a:lnTo>
                    <a:pt x="71" y="617"/>
                  </a:lnTo>
                  <a:lnTo>
                    <a:pt x="68" y="603"/>
                  </a:lnTo>
                  <a:lnTo>
                    <a:pt x="71" y="588"/>
                  </a:lnTo>
                  <a:lnTo>
                    <a:pt x="80" y="576"/>
                  </a:lnTo>
                  <a:lnTo>
                    <a:pt x="91" y="568"/>
                  </a:lnTo>
                  <a:lnTo>
                    <a:pt x="105" y="566"/>
                  </a:lnTo>
                  <a:lnTo>
                    <a:pt x="105" y="56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53"/>
            <p:cNvSpPr>
              <a:spLocks/>
            </p:cNvSpPr>
            <p:nvPr/>
          </p:nvSpPr>
          <p:spPr bwMode="auto">
            <a:xfrm>
              <a:off x="2982" y="2276"/>
              <a:ext cx="86" cy="197"/>
            </a:xfrm>
            <a:custGeom>
              <a:avLst/>
              <a:gdLst>
                <a:gd name="T0" fmla="*/ 107 w 69"/>
                <a:gd name="T1" fmla="*/ 279 h 139"/>
                <a:gd name="T2" fmla="*/ 107 w 69"/>
                <a:gd name="T3" fmla="*/ 0 h 139"/>
                <a:gd name="T4" fmla="*/ 0 w 69"/>
                <a:gd name="T5" fmla="*/ 0 h 139"/>
                <a:gd name="T6" fmla="*/ 0 w 69"/>
                <a:gd name="T7" fmla="*/ 157 h 139"/>
                <a:gd name="T8" fmla="*/ 107 w 69"/>
                <a:gd name="T9" fmla="*/ 279 h 139"/>
                <a:gd name="T10" fmla="*/ 107 w 69"/>
                <a:gd name="T11" fmla="*/ 279 h 139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9" h="139">
                  <a:moveTo>
                    <a:pt x="69" y="139"/>
                  </a:moveTo>
                  <a:lnTo>
                    <a:pt x="69" y="0"/>
                  </a:lnTo>
                  <a:lnTo>
                    <a:pt x="0" y="0"/>
                  </a:lnTo>
                  <a:lnTo>
                    <a:pt x="0" y="78"/>
                  </a:lnTo>
                  <a:lnTo>
                    <a:pt x="69" y="139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54"/>
            <p:cNvSpPr>
              <a:spLocks/>
            </p:cNvSpPr>
            <p:nvPr/>
          </p:nvSpPr>
          <p:spPr bwMode="auto">
            <a:xfrm>
              <a:off x="2982" y="2536"/>
              <a:ext cx="86" cy="198"/>
            </a:xfrm>
            <a:custGeom>
              <a:avLst/>
              <a:gdLst>
                <a:gd name="T0" fmla="*/ 107 w 69"/>
                <a:gd name="T1" fmla="*/ 261 h 138"/>
                <a:gd name="T2" fmla="*/ 107 w 69"/>
                <a:gd name="T3" fmla="*/ 122 h 138"/>
                <a:gd name="T4" fmla="*/ 0 w 69"/>
                <a:gd name="T5" fmla="*/ 0 h 138"/>
                <a:gd name="T6" fmla="*/ 0 w 69"/>
                <a:gd name="T7" fmla="*/ 179 h 138"/>
                <a:gd name="T8" fmla="*/ 93 w 69"/>
                <a:gd name="T9" fmla="*/ 284 h 138"/>
                <a:gd name="T10" fmla="*/ 107 w 69"/>
                <a:gd name="T11" fmla="*/ 261 h 138"/>
                <a:gd name="T12" fmla="*/ 107 w 69"/>
                <a:gd name="T13" fmla="*/ 261 h 13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69" h="138">
                  <a:moveTo>
                    <a:pt x="69" y="127"/>
                  </a:moveTo>
                  <a:lnTo>
                    <a:pt x="69" y="59"/>
                  </a:lnTo>
                  <a:lnTo>
                    <a:pt x="0" y="0"/>
                  </a:lnTo>
                  <a:lnTo>
                    <a:pt x="0" y="87"/>
                  </a:lnTo>
                  <a:lnTo>
                    <a:pt x="60" y="138"/>
                  </a:lnTo>
                  <a:lnTo>
                    <a:pt x="69" y="12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55"/>
            <p:cNvSpPr>
              <a:spLocks/>
            </p:cNvSpPr>
            <p:nvPr/>
          </p:nvSpPr>
          <p:spPr bwMode="auto">
            <a:xfrm>
              <a:off x="2982" y="2779"/>
              <a:ext cx="86" cy="604"/>
            </a:xfrm>
            <a:custGeom>
              <a:avLst/>
              <a:gdLst>
                <a:gd name="T0" fmla="*/ 107 w 69"/>
                <a:gd name="T1" fmla="*/ 608 h 422"/>
                <a:gd name="T2" fmla="*/ 107 w 69"/>
                <a:gd name="T3" fmla="*/ 30 h 422"/>
                <a:gd name="T4" fmla="*/ 93 w 69"/>
                <a:gd name="T5" fmla="*/ 96 h 422"/>
                <a:gd name="T6" fmla="*/ 0 w 69"/>
                <a:gd name="T7" fmla="*/ 0 h 422"/>
                <a:gd name="T8" fmla="*/ 0 w 69"/>
                <a:gd name="T9" fmla="*/ 142 h 422"/>
                <a:gd name="T10" fmla="*/ 61 w 69"/>
                <a:gd name="T11" fmla="*/ 215 h 422"/>
                <a:gd name="T12" fmla="*/ 0 w 69"/>
                <a:gd name="T13" fmla="*/ 484 h 422"/>
                <a:gd name="T14" fmla="*/ 0 w 69"/>
                <a:gd name="T15" fmla="*/ 864 h 422"/>
                <a:gd name="T16" fmla="*/ 88 w 69"/>
                <a:gd name="T17" fmla="*/ 854 h 422"/>
                <a:gd name="T18" fmla="*/ 107 w 69"/>
                <a:gd name="T19" fmla="*/ 849 h 422"/>
                <a:gd name="T20" fmla="*/ 107 w 69"/>
                <a:gd name="T21" fmla="*/ 756 h 422"/>
                <a:gd name="T22" fmla="*/ 106 w 69"/>
                <a:gd name="T23" fmla="*/ 756 h 422"/>
                <a:gd name="T24" fmla="*/ 65 w 69"/>
                <a:gd name="T25" fmla="*/ 736 h 422"/>
                <a:gd name="T26" fmla="*/ 52 w 69"/>
                <a:gd name="T27" fmla="*/ 708 h 422"/>
                <a:gd name="T28" fmla="*/ 49 w 69"/>
                <a:gd name="T29" fmla="*/ 683 h 422"/>
                <a:gd name="T30" fmla="*/ 52 w 69"/>
                <a:gd name="T31" fmla="*/ 651 h 422"/>
                <a:gd name="T32" fmla="*/ 65 w 69"/>
                <a:gd name="T33" fmla="*/ 627 h 422"/>
                <a:gd name="T34" fmla="*/ 84 w 69"/>
                <a:gd name="T35" fmla="*/ 611 h 422"/>
                <a:gd name="T36" fmla="*/ 106 w 69"/>
                <a:gd name="T37" fmla="*/ 607 h 422"/>
                <a:gd name="T38" fmla="*/ 107 w 69"/>
                <a:gd name="T39" fmla="*/ 608 h 422"/>
                <a:gd name="T40" fmla="*/ 107 w 69"/>
                <a:gd name="T41" fmla="*/ 608 h 422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69" h="422">
                  <a:moveTo>
                    <a:pt x="69" y="297"/>
                  </a:moveTo>
                  <a:lnTo>
                    <a:pt x="69" y="15"/>
                  </a:lnTo>
                  <a:lnTo>
                    <a:pt x="60" y="47"/>
                  </a:lnTo>
                  <a:lnTo>
                    <a:pt x="0" y="0"/>
                  </a:lnTo>
                  <a:lnTo>
                    <a:pt x="0" y="69"/>
                  </a:lnTo>
                  <a:lnTo>
                    <a:pt x="39" y="105"/>
                  </a:lnTo>
                  <a:lnTo>
                    <a:pt x="0" y="236"/>
                  </a:lnTo>
                  <a:lnTo>
                    <a:pt x="0" y="422"/>
                  </a:lnTo>
                  <a:lnTo>
                    <a:pt x="57" y="417"/>
                  </a:lnTo>
                  <a:lnTo>
                    <a:pt x="69" y="414"/>
                  </a:lnTo>
                  <a:lnTo>
                    <a:pt x="69" y="369"/>
                  </a:lnTo>
                  <a:lnTo>
                    <a:pt x="68" y="369"/>
                  </a:lnTo>
                  <a:lnTo>
                    <a:pt x="42" y="359"/>
                  </a:lnTo>
                  <a:lnTo>
                    <a:pt x="34" y="346"/>
                  </a:lnTo>
                  <a:lnTo>
                    <a:pt x="31" y="333"/>
                  </a:lnTo>
                  <a:lnTo>
                    <a:pt x="34" y="318"/>
                  </a:lnTo>
                  <a:lnTo>
                    <a:pt x="42" y="306"/>
                  </a:lnTo>
                  <a:lnTo>
                    <a:pt x="54" y="298"/>
                  </a:lnTo>
                  <a:lnTo>
                    <a:pt x="68" y="296"/>
                  </a:lnTo>
                  <a:lnTo>
                    <a:pt x="69" y="29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56"/>
            <p:cNvSpPr>
              <a:spLocks/>
            </p:cNvSpPr>
            <p:nvPr/>
          </p:nvSpPr>
          <p:spPr bwMode="auto">
            <a:xfrm>
              <a:off x="2882" y="2276"/>
              <a:ext cx="100" cy="203"/>
            </a:xfrm>
            <a:custGeom>
              <a:avLst/>
              <a:gdLst>
                <a:gd name="T0" fmla="*/ 128 w 78"/>
                <a:gd name="T1" fmla="*/ 161 h 141"/>
                <a:gd name="T2" fmla="*/ 128 w 78"/>
                <a:gd name="T3" fmla="*/ 0 h 141"/>
                <a:gd name="T4" fmla="*/ 0 w 78"/>
                <a:gd name="T5" fmla="*/ 0 h 141"/>
                <a:gd name="T6" fmla="*/ 0 w 78"/>
                <a:gd name="T7" fmla="*/ 292 h 141"/>
                <a:gd name="T8" fmla="*/ 127 w 78"/>
                <a:gd name="T9" fmla="*/ 160 h 141"/>
                <a:gd name="T10" fmla="*/ 128 w 78"/>
                <a:gd name="T11" fmla="*/ 161 h 141"/>
                <a:gd name="T12" fmla="*/ 128 w 78"/>
                <a:gd name="T13" fmla="*/ 161 h 1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8" h="141">
                  <a:moveTo>
                    <a:pt x="78" y="78"/>
                  </a:moveTo>
                  <a:lnTo>
                    <a:pt x="78" y="0"/>
                  </a:lnTo>
                  <a:lnTo>
                    <a:pt x="0" y="0"/>
                  </a:lnTo>
                  <a:lnTo>
                    <a:pt x="0" y="141"/>
                  </a:lnTo>
                  <a:lnTo>
                    <a:pt x="77" y="77"/>
                  </a:lnTo>
                  <a:lnTo>
                    <a:pt x="78" y="78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57"/>
            <p:cNvSpPr>
              <a:spLocks/>
            </p:cNvSpPr>
            <p:nvPr/>
          </p:nvSpPr>
          <p:spPr bwMode="auto">
            <a:xfrm>
              <a:off x="2882" y="2536"/>
              <a:ext cx="100" cy="198"/>
            </a:xfrm>
            <a:custGeom>
              <a:avLst/>
              <a:gdLst>
                <a:gd name="T0" fmla="*/ 128 w 78"/>
                <a:gd name="T1" fmla="*/ 181 h 139"/>
                <a:gd name="T2" fmla="*/ 128 w 78"/>
                <a:gd name="T3" fmla="*/ 4 h 139"/>
                <a:gd name="T4" fmla="*/ 128 w 78"/>
                <a:gd name="T5" fmla="*/ 0 h 139"/>
                <a:gd name="T6" fmla="*/ 0 w 78"/>
                <a:gd name="T7" fmla="*/ 135 h 139"/>
                <a:gd name="T8" fmla="*/ 0 w 78"/>
                <a:gd name="T9" fmla="*/ 259 h 139"/>
                <a:gd name="T10" fmla="*/ 15 w 78"/>
                <a:gd name="T11" fmla="*/ 282 h 139"/>
                <a:gd name="T12" fmla="*/ 123 w 78"/>
                <a:gd name="T13" fmla="*/ 171 h 139"/>
                <a:gd name="T14" fmla="*/ 128 w 78"/>
                <a:gd name="T15" fmla="*/ 181 h 139"/>
                <a:gd name="T16" fmla="*/ 128 w 78"/>
                <a:gd name="T17" fmla="*/ 181 h 139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78" h="139">
                  <a:moveTo>
                    <a:pt x="78" y="89"/>
                  </a:moveTo>
                  <a:lnTo>
                    <a:pt x="78" y="2"/>
                  </a:lnTo>
                  <a:lnTo>
                    <a:pt x="78" y="0"/>
                  </a:lnTo>
                  <a:lnTo>
                    <a:pt x="0" y="67"/>
                  </a:lnTo>
                  <a:lnTo>
                    <a:pt x="0" y="128"/>
                  </a:lnTo>
                  <a:lnTo>
                    <a:pt x="9" y="139"/>
                  </a:lnTo>
                  <a:lnTo>
                    <a:pt x="75" y="84"/>
                  </a:lnTo>
                  <a:lnTo>
                    <a:pt x="78" y="89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58"/>
            <p:cNvSpPr>
              <a:spLocks/>
            </p:cNvSpPr>
            <p:nvPr/>
          </p:nvSpPr>
          <p:spPr bwMode="auto">
            <a:xfrm>
              <a:off x="2882" y="2771"/>
              <a:ext cx="100" cy="612"/>
            </a:xfrm>
            <a:custGeom>
              <a:avLst/>
              <a:gdLst>
                <a:gd name="T0" fmla="*/ 128 w 78"/>
                <a:gd name="T1" fmla="*/ 153 h 428"/>
                <a:gd name="T2" fmla="*/ 128 w 78"/>
                <a:gd name="T3" fmla="*/ 13 h 428"/>
                <a:gd name="T4" fmla="*/ 118 w 78"/>
                <a:gd name="T5" fmla="*/ 0 h 428"/>
                <a:gd name="T6" fmla="*/ 22 w 78"/>
                <a:gd name="T7" fmla="*/ 109 h 428"/>
                <a:gd name="T8" fmla="*/ 0 w 78"/>
                <a:gd name="T9" fmla="*/ 30 h 428"/>
                <a:gd name="T10" fmla="*/ 0 w 78"/>
                <a:gd name="T11" fmla="*/ 619 h 428"/>
                <a:gd name="T12" fmla="*/ 23 w 78"/>
                <a:gd name="T13" fmla="*/ 622 h 428"/>
                <a:gd name="T14" fmla="*/ 42 w 78"/>
                <a:gd name="T15" fmla="*/ 638 h 428"/>
                <a:gd name="T16" fmla="*/ 60 w 78"/>
                <a:gd name="T17" fmla="*/ 694 h 428"/>
                <a:gd name="T18" fmla="*/ 42 w 78"/>
                <a:gd name="T19" fmla="*/ 746 h 428"/>
                <a:gd name="T20" fmla="*/ 0 w 78"/>
                <a:gd name="T21" fmla="*/ 766 h 428"/>
                <a:gd name="T22" fmla="*/ 0 w 78"/>
                <a:gd name="T23" fmla="*/ 857 h 428"/>
                <a:gd name="T24" fmla="*/ 27 w 78"/>
                <a:gd name="T25" fmla="*/ 865 h 428"/>
                <a:gd name="T26" fmla="*/ 124 w 78"/>
                <a:gd name="T27" fmla="*/ 875 h 428"/>
                <a:gd name="T28" fmla="*/ 128 w 78"/>
                <a:gd name="T29" fmla="*/ 875 h 428"/>
                <a:gd name="T30" fmla="*/ 128 w 78"/>
                <a:gd name="T31" fmla="*/ 495 h 428"/>
                <a:gd name="T32" fmla="*/ 124 w 78"/>
                <a:gd name="T33" fmla="*/ 510 h 428"/>
                <a:gd name="T34" fmla="*/ 49 w 78"/>
                <a:gd name="T35" fmla="*/ 229 h 428"/>
                <a:gd name="T36" fmla="*/ 124 w 78"/>
                <a:gd name="T37" fmla="*/ 146 h 428"/>
                <a:gd name="T38" fmla="*/ 128 w 78"/>
                <a:gd name="T39" fmla="*/ 153 h 428"/>
                <a:gd name="T40" fmla="*/ 128 w 78"/>
                <a:gd name="T41" fmla="*/ 153 h 428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78" h="428">
                  <a:moveTo>
                    <a:pt x="78" y="75"/>
                  </a:moveTo>
                  <a:lnTo>
                    <a:pt x="78" y="6"/>
                  </a:lnTo>
                  <a:lnTo>
                    <a:pt x="72" y="0"/>
                  </a:lnTo>
                  <a:lnTo>
                    <a:pt x="13" y="53"/>
                  </a:lnTo>
                  <a:lnTo>
                    <a:pt x="0" y="15"/>
                  </a:lnTo>
                  <a:lnTo>
                    <a:pt x="0" y="303"/>
                  </a:lnTo>
                  <a:lnTo>
                    <a:pt x="14" y="304"/>
                  </a:lnTo>
                  <a:lnTo>
                    <a:pt x="26" y="312"/>
                  </a:lnTo>
                  <a:lnTo>
                    <a:pt x="37" y="339"/>
                  </a:lnTo>
                  <a:lnTo>
                    <a:pt x="26" y="365"/>
                  </a:lnTo>
                  <a:lnTo>
                    <a:pt x="0" y="375"/>
                  </a:lnTo>
                  <a:lnTo>
                    <a:pt x="0" y="419"/>
                  </a:lnTo>
                  <a:lnTo>
                    <a:pt x="16" y="423"/>
                  </a:lnTo>
                  <a:lnTo>
                    <a:pt x="76" y="428"/>
                  </a:lnTo>
                  <a:lnTo>
                    <a:pt x="78" y="428"/>
                  </a:lnTo>
                  <a:lnTo>
                    <a:pt x="78" y="242"/>
                  </a:lnTo>
                  <a:lnTo>
                    <a:pt x="76" y="250"/>
                  </a:lnTo>
                  <a:lnTo>
                    <a:pt x="30" y="112"/>
                  </a:lnTo>
                  <a:lnTo>
                    <a:pt x="76" y="71"/>
                  </a:lnTo>
                  <a:lnTo>
                    <a:pt x="78" y="75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59"/>
            <p:cNvSpPr>
              <a:spLocks/>
            </p:cNvSpPr>
            <p:nvPr/>
          </p:nvSpPr>
          <p:spPr bwMode="auto">
            <a:xfrm>
              <a:off x="2746" y="2276"/>
              <a:ext cx="136" cy="1096"/>
            </a:xfrm>
            <a:custGeom>
              <a:avLst/>
              <a:gdLst>
                <a:gd name="T0" fmla="*/ 171 w 108"/>
                <a:gd name="T1" fmla="*/ 289 h 765"/>
                <a:gd name="T2" fmla="*/ 171 w 108"/>
                <a:gd name="T3" fmla="*/ 0 h 765"/>
                <a:gd name="T4" fmla="*/ 0 w 108"/>
                <a:gd name="T5" fmla="*/ 0 h 765"/>
                <a:gd name="T6" fmla="*/ 0 w 108"/>
                <a:gd name="T7" fmla="*/ 1163 h 765"/>
                <a:gd name="T8" fmla="*/ 24 w 108"/>
                <a:gd name="T9" fmla="*/ 1166 h 765"/>
                <a:gd name="T10" fmla="*/ 42 w 108"/>
                <a:gd name="T11" fmla="*/ 1182 h 765"/>
                <a:gd name="T12" fmla="*/ 60 w 108"/>
                <a:gd name="T13" fmla="*/ 1238 h 765"/>
                <a:gd name="T14" fmla="*/ 42 w 108"/>
                <a:gd name="T15" fmla="*/ 1291 h 765"/>
                <a:gd name="T16" fmla="*/ 0 w 108"/>
                <a:gd name="T17" fmla="*/ 1315 h 765"/>
                <a:gd name="T18" fmla="*/ 0 w 108"/>
                <a:gd name="T19" fmla="*/ 1453 h 765"/>
                <a:gd name="T20" fmla="*/ 30 w 108"/>
                <a:gd name="T21" fmla="*/ 1486 h 765"/>
                <a:gd name="T22" fmla="*/ 110 w 108"/>
                <a:gd name="T23" fmla="*/ 1542 h 765"/>
                <a:gd name="T24" fmla="*/ 171 w 108"/>
                <a:gd name="T25" fmla="*/ 1570 h 765"/>
                <a:gd name="T26" fmla="*/ 171 w 108"/>
                <a:gd name="T27" fmla="*/ 1480 h 765"/>
                <a:gd name="T28" fmla="*/ 170 w 108"/>
                <a:gd name="T29" fmla="*/ 1480 h 765"/>
                <a:gd name="T30" fmla="*/ 127 w 108"/>
                <a:gd name="T31" fmla="*/ 1460 h 765"/>
                <a:gd name="T32" fmla="*/ 115 w 108"/>
                <a:gd name="T33" fmla="*/ 1433 h 765"/>
                <a:gd name="T34" fmla="*/ 110 w 108"/>
                <a:gd name="T35" fmla="*/ 1405 h 765"/>
                <a:gd name="T36" fmla="*/ 115 w 108"/>
                <a:gd name="T37" fmla="*/ 1375 h 765"/>
                <a:gd name="T38" fmla="*/ 127 w 108"/>
                <a:gd name="T39" fmla="*/ 1351 h 765"/>
                <a:gd name="T40" fmla="*/ 147 w 108"/>
                <a:gd name="T41" fmla="*/ 1334 h 765"/>
                <a:gd name="T42" fmla="*/ 170 w 108"/>
                <a:gd name="T43" fmla="*/ 1330 h 765"/>
                <a:gd name="T44" fmla="*/ 171 w 108"/>
                <a:gd name="T45" fmla="*/ 1332 h 765"/>
                <a:gd name="T46" fmla="*/ 171 w 108"/>
                <a:gd name="T47" fmla="*/ 741 h 765"/>
                <a:gd name="T48" fmla="*/ 125 w 108"/>
                <a:gd name="T49" fmla="*/ 556 h 765"/>
                <a:gd name="T50" fmla="*/ 171 w 108"/>
                <a:gd name="T51" fmla="*/ 635 h 765"/>
                <a:gd name="T52" fmla="*/ 171 w 108"/>
                <a:gd name="T53" fmla="*/ 509 h 765"/>
                <a:gd name="T54" fmla="*/ 165 w 108"/>
                <a:gd name="T55" fmla="*/ 511 h 765"/>
                <a:gd name="T56" fmla="*/ 92 w 108"/>
                <a:gd name="T57" fmla="*/ 365 h 765"/>
                <a:gd name="T58" fmla="*/ 44 w 108"/>
                <a:gd name="T59" fmla="*/ 162 h 765"/>
                <a:gd name="T60" fmla="*/ 164 w 108"/>
                <a:gd name="T61" fmla="*/ 298 h 765"/>
                <a:gd name="T62" fmla="*/ 171 w 108"/>
                <a:gd name="T63" fmla="*/ 289 h 765"/>
                <a:gd name="T64" fmla="*/ 171 w 108"/>
                <a:gd name="T65" fmla="*/ 289 h 76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08" h="765">
                  <a:moveTo>
                    <a:pt x="108" y="141"/>
                  </a:moveTo>
                  <a:lnTo>
                    <a:pt x="108" y="0"/>
                  </a:lnTo>
                  <a:lnTo>
                    <a:pt x="0" y="0"/>
                  </a:lnTo>
                  <a:lnTo>
                    <a:pt x="0" y="567"/>
                  </a:lnTo>
                  <a:lnTo>
                    <a:pt x="15" y="568"/>
                  </a:lnTo>
                  <a:lnTo>
                    <a:pt x="26" y="576"/>
                  </a:lnTo>
                  <a:lnTo>
                    <a:pt x="38" y="603"/>
                  </a:lnTo>
                  <a:lnTo>
                    <a:pt x="26" y="629"/>
                  </a:lnTo>
                  <a:lnTo>
                    <a:pt x="0" y="641"/>
                  </a:lnTo>
                  <a:lnTo>
                    <a:pt x="0" y="708"/>
                  </a:lnTo>
                  <a:lnTo>
                    <a:pt x="19" y="724"/>
                  </a:lnTo>
                  <a:lnTo>
                    <a:pt x="69" y="751"/>
                  </a:lnTo>
                  <a:lnTo>
                    <a:pt x="108" y="765"/>
                  </a:lnTo>
                  <a:lnTo>
                    <a:pt x="108" y="721"/>
                  </a:lnTo>
                  <a:lnTo>
                    <a:pt x="107" y="721"/>
                  </a:lnTo>
                  <a:lnTo>
                    <a:pt x="80" y="711"/>
                  </a:lnTo>
                  <a:lnTo>
                    <a:pt x="72" y="698"/>
                  </a:lnTo>
                  <a:lnTo>
                    <a:pt x="69" y="685"/>
                  </a:lnTo>
                  <a:lnTo>
                    <a:pt x="72" y="670"/>
                  </a:lnTo>
                  <a:lnTo>
                    <a:pt x="80" y="658"/>
                  </a:lnTo>
                  <a:lnTo>
                    <a:pt x="93" y="650"/>
                  </a:lnTo>
                  <a:lnTo>
                    <a:pt x="107" y="648"/>
                  </a:lnTo>
                  <a:lnTo>
                    <a:pt x="108" y="649"/>
                  </a:lnTo>
                  <a:lnTo>
                    <a:pt x="108" y="361"/>
                  </a:lnTo>
                  <a:lnTo>
                    <a:pt x="79" y="271"/>
                  </a:lnTo>
                  <a:lnTo>
                    <a:pt x="108" y="309"/>
                  </a:lnTo>
                  <a:lnTo>
                    <a:pt x="108" y="248"/>
                  </a:lnTo>
                  <a:lnTo>
                    <a:pt x="104" y="249"/>
                  </a:lnTo>
                  <a:lnTo>
                    <a:pt x="58" y="178"/>
                  </a:lnTo>
                  <a:lnTo>
                    <a:pt x="28" y="79"/>
                  </a:lnTo>
                  <a:lnTo>
                    <a:pt x="103" y="145"/>
                  </a:lnTo>
                  <a:lnTo>
                    <a:pt x="108" y="141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60"/>
            <p:cNvSpPr>
              <a:spLocks/>
            </p:cNvSpPr>
            <p:nvPr/>
          </p:nvSpPr>
          <p:spPr bwMode="auto">
            <a:xfrm>
              <a:off x="2696" y="2276"/>
              <a:ext cx="50" cy="1013"/>
            </a:xfrm>
            <a:custGeom>
              <a:avLst/>
              <a:gdLst>
                <a:gd name="T0" fmla="*/ 61 w 41"/>
                <a:gd name="T1" fmla="*/ 1160 h 708"/>
                <a:gd name="T2" fmla="*/ 61 w 41"/>
                <a:gd name="T3" fmla="*/ 0 h 708"/>
                <a:gd name="T4" fmla="*/ 0 w 41"/>
                <a:gd name="T5" fmla="*/ 0 h 708"/>
                <a:gd name="T6" fmla="*/ 0 w 41"/>
                <a:gd name="T7" fmla="*/ 96 h 708"/>
                <a:gd name="T8" fmla="*/ 24 w 41"/>
                <a:gd name="T9" fmla="*/ 99 h 708"/>
                <a:gd name="T10" fmla="*/ 40 w 41"/>
                <a:gd name="T11" fmla="*/ 114 h 708"/>
                <a:gd name="T12" fmla="*/ 56 w 41"/>
                <a:gd name="T13" fmla="*/ 167 h 708"/>
                <a:gd name="T14" fmla="*/ 40 w 41"/>
                <a:gd name="T15" fmla="*/ 223 h 708"/>
                <a:gd name="T16" fmla="*/ 0 w 41"/>
                <a:gd name="T17" fmla="*/ 243 h 708"/>
                <a:gd name="T18" fmla="*/ 0 w 41"/>
                <a:gd name="T19" fmla="*/ 366 h 708"/>
                <a:gd name="T20" fmla="*/ 24 w 41"/>
                <a:gd name="T21" fmla="*/ 369 h 708"/>
                <a:gd name="T22" fmla="*/ 40 w 41"/>
                <a:gd name="T23" fmla="*/ 385 h 708"/>
                <a:gd name="T24" fmla="*/ 56 w 41"/>
                <a:gd name="T25" fmla="*/ 442 h 708"/>
                <a:gd name="T26" fmla="*/ 40 w 41"/>
                <a:gd name="T27" fmla="*/ 495 h 708"/>
                <a:gd name="T28" fmla="*/ 0 w 41"/>
                <a:gd name="T29" fmla="*/ 519 h 708"/>
                <a:gd name="T30" fmla="*/ 0 w 41"/>
                <a:gd name="T31" fmla="*/ 635 h 708"/>
                <a:gd name="T32" fmla="*/ 20 w 41"/>
                <a:gd name="T33" fmla="*/ 638 h 708"/>
                <a:gd name="T34" fmla="*/ 35 w 41"/>
                <a:gd name="T35" fmla="*/ 655 h 708"/>
                <a:gd name="T36" fmla="*/ 52 w 41"/>
                <a:gd name="T37" fmla="*/ 708 h 708"/>
                <a:gd name="T38" fmla="*/ 35 w 41"/>
                <a:gd name="T39" fmla="*/ 764 h 708"/>
                <a:gd name="T40" fmla="*/ 0 w 41"/>
                <a:gd name="T41" fmla="*/ 784 h 708"/>
                <a:gd name="T42" fmla="*/ 0 w 41"/>
                <a:gd name="T43" fmla="*/ 904 h 708"/>
                <a:gd name="T44" fmla="*/ 20 w 41"/>
                <a:gd name="T45" fmla="*/ 907 h 708"/>
                <a:gd name="T46" fmla="*/ 39 w 41"/>
                <a:gd name="T47" fmla="*/ 923 h 708"/>
                <a:gd name="T48" fmla="*/ 55 w 41"/>
                <a:gd name="T49" fmla="*/ 976 h 708"/>
                <a:gd name="T50" fmla="*/ 39 w 41"/>
                <a:gd name="T51" fmla="*/ 1032 h 708"/>
                <a:gd name="T52" fmla="*/ 0 w 41"/>
                <a:gd name="T53" fmla="*/ 1052 h 708"/>
                <a:gd name="T54" fmla="*/ 0 w 41"/>
                <a:gd name="T55" fmla="*/ 1368 h 708"/>
                <a:gd name="T56" fmla="*/ 24 w 41"/>
                <a:gd name="T57" fmla="*/ 1406 h 708"/>
                <a:gd name="T58" fmla="*/ 61 w 41"/>
                <a:gd name="T59" fmla="*/ 1449 h 708"/>
                <a:gd name="T60" fmla="*/ 61 w 41"/>
                <a:gd name="T61" fmla="*/ 1312 h 708"/>
                <a:gd name="T62" fmla="*/ 61 w 41"/>
                <a:gd name="T63" fmla="*/ 1312 h 708"/>
                <a:gd name="T64" fmla="*/ 21 w 41"/>
                <a:gd name="T65" fmla="*/ 1288 h 708"/>
                <a:gd name="T66" fmla="*/ 9 w 41"/>
                <a:gd name="T67" fmla="*/ 1263 h 708"/>
                <a:gd name="T68" fmla="*/ 6 w 41"/>
                <a:gd name="T69" fmla="*/ 1235 h 708"/>
                <a:gd name="T70" fmla="*/ 9 w 41"/>
                <a:gd name="T71" fmla="*/ 1203 h 708"/>
                <a:gd name="T72" fmla="*/ 21 w 41"/>
                <a:gd name="T73" fmla="*/ 1179 h 708"/>
                <a:gd name="T74" fmla="*/ 40 w 41"/>
                <a:gd name="T75" fmla="*/ 1163 h 708"/>
                <a:gd name="T76" fmla="*/ 61 w 41"/>
                <a:gd name="T77" fmla="*/ 1159 h 708"/>
                <a:gd name="T78" fmla="*/ 61 w 41"/>
                <a:gd name="T79" fmla="*/ 1160 h 708"/>
                <a:gd name="T80" fmla="*/ 61 w 41"/>
                <a:gd name="T81" fmla="*/ 1160 h 708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0" t="0" r="r" b="b"/>
              <a:pathLst>
                <a:path w="41" h="708">
                  <a:moveTo>
                    <a:pt x="41" y="567"/>
                  </a:moveTo>
                  <a:lnTo>
                    <a:pt x="41" y="0"/>
                  </a:lnTo>
                  <a:lnTo>
                    <a:pt x="0" y="0"/>
                  </a:lnTo>
                  <a:lnTo>
                    <a:pt x="0" y="47"/>
                  </a:lnTo>
                  <a:lnTo>
                    <a:pt x="16" y="48"/>
                  </a:lnTo>
                  <a:lnTo>
                    <a:pt x="27" y="56"/>
                  </a:lnTo>
                  <a:lnTo>
                    <a:pt x="38" y="82"/>
                  </a:lnTo>
                  <a:lnTo>
                    <a:pt x="27" y="109"/>
                  </a:lnTo>
                  <a:lnTo>
                    <a:pt x="0" y="119"/>
                  </a:lnTo>
                  <a:lnTo>
                    <a:pt x="0" y="179"/>
                  </a:lnTo>
                  <a:lnTo>
                    <a:pt x="16" y="180"/>
                  </a:lnTo>
                  <a:lnTo>
                    <a:pt x="27" y="188"/>
                  </a:lnTo>
                  <a:lnTo>
                    <a:pt x="38" y="216"/>
                  </a:lnTo>
                  <a:lnTo>
                    <a:pt x="27" y="242"/>
                  </a:lnTo>
                  <a:lnTo>
                    <a:pt x="0" y="254"/>
                  </a:lnTo>
                  <a:lnTo>
                    <a:pt x="0" y="310"/>
                  </a:lnTo>
                  <a:lnTo>
                    <a:pt x="13" y="312"/>
                  </a:lnTo>
                  <a:lnTo>
                    <a:pt x="24" y="320"/>
                  </a:lnTo>
                  <a:lnTo>
                    <a:pt x="35" y="346"/>
                  </a:lnTo>
                  <a:lnTo>
                    <a:pt x="24" y="373"/>
                  </a:lnTo>
                  <a:lnTo>
                    <a:pt x="0" y="383"/>
                  </a:lnTo>
                  <a:lnTo>
                    <a:pt x="0" y="442"/>
                  </a:lnTo>
                  <a:lnTo>
                    <a:pt x="13" y="443"/>
                  </a:lnTo>
                  <a:lnTo>
                    <a:pt x="26" y="451"/>
                  </a:lnTo>
                  <a:lnTo>
                    <a:pt x="37" y="477"/>
                  </a:lnTo>
                  <a:lnTo>
                    <a:pt x="26" y="504"/>
                  </a:lnTo>
                  <a:lnTo>
                    <a:pt x="0" y="514"/>
                  </a:lnTo>
                  <a:lnTo>
                    <a:pt x="0" y="668"/>
                  </a:lnTo>
                  <a:lnTo>
                    <a:pt x="16" y="687"/>
                  </a:lnTo>
                  <a:lnTo>
                    <a:pt x="41" y="708"/>
                  </a:lnTo>
                  <a:lnTo>
                    <a:pt x="41" y="641"/>
                  </a:lnTo>
                  <a:lnTo>
                    <a:pt x="14" y="629"/>
                  </a:lnTo>
                  <a:lnTo>
                    <a:pt x="6" y="617"/>
                  </a:lnTo>
                  <a:lnTo>
                    <a:pt x="4" y="603"/>
                  </a:lnTo>
                  <a:lnTo>
                    <a:pt x="6" y="588"/>
                  </a:lnTo>
                  <a:lnTo>
                    <a:pt x="14" y="576"/>
                  </a:lnTo>
                  <a:lnTo>
                    <a:pt x="27" y="568"/>
                  </a:lnTo>
                  <a:lnTo>
                    <a:pt x="41" y="566"/>
                  </a:lnTo>
                  <a:lnTo>
                    <a:pt x="41" y="56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61"/>
            <p:cNvSpPr>
              <a:spLocks/>
            </p:cNvSpPr>
            <p:nvPr/>
          </p:nvSpPr>
          <p:spPr bwMode="auto">
            <a:xfrm>
              <a:off x="2606" y="2276"/>
              <a:ext cx="90" cy="956"/>
            </a:xfrm>
            <a:custGeom>
              <a:avLst/>
              <a:gdLst>
                <a:gd name="T0" fmla="*/ 114 w 71"/>
                <a:gd name="T1" fmla="*/ 96 h 668"/>
                <a:gd name="T2" fmla="*/ 114 w 71"/>
                <a:gd name="T3" fmla="*/ 0 h 668"/>
                <a:gd name="T4" fmla="*/ 0 w 71"/>
                <a:gd name="T5" fmla="*/ 0 h 668"/>
                <a:gd name="T6" fmla="*/ 1 w 71"/>
                <a:gd name="T7" fmla="*/ 979 h 668"/>
                <a:gd name="T8" fmla="*/ 1 w 71"/>
                <a:gd name="T9" fmla="*/ 979 h 668"/>
                <a:gd name="T10" fmla="*/ 11 w 71"/>
                <a:gd name="T11" fmla="*/ 1102 h 668"/>
                <a:gd name="T12" fmla="*/ 41 w 71"/>
                <a:gd name="T13" fmla="*/ 1216 h 668"/>
                <a:gd name="T14" fmla="*/ 85 w 71"/>
                <a:gd name="T15" fmla="*/ 1317 h 668"/>
                <a:gd name="T16" fmla="*/ 114 w 71"/>
                <a:gd name="T17" fmla="*/ 1368 h 668"/>
                <a:gd name="T18" fmla="*/ 114 w 71"/>
                <a:gd name="T19" fmla="*/ 1053 h 668"/>
                <a:gd name="T20" fmla="*/ 110 w 71"/>
                <a:gd name="T21" fmla="*/ 1053 h 668"/>
                <a:gd name="T22" fmla="*/ 67 w 71"/>
                <a:gd name="T23" fmla="*/ 1032 h 668"/>
                <a:gd name="T24" fmla="*/ 55 w 71"/>
                <a:gd name="T25" fmla="*/ 1006 h 668"/>
                <a:gd name="T26" fmla="*/ 52 w 71"/>
                <a:gd name="T27" fmla="*/ 977 h 668"/>
                <a:gd name="T28" fmla="*/ 55 w 71"/>
                <a:gd name="T29" fmla="*/ 946 h 668"/>
                <a:gd name="T30" fmla="*/ 67 w 71"/>
                <a:gd name="T31" fmla="*/ 923 h 668"/>
                <a:gd name="T32" fmla="*/ 89 w 71"/>
                <a:gd name="T33" fmla="*/ 907 h 668"/>
                <a:gd name="T34" fmla="*/ 110 w 71"/>
                <a:gd name="T35" fmla="*/ 902 h 668"/>
                <a:gd name="T36" fmla="*/ 114 w 71"/>
                <a:gd name="T37" fmla="*/ 906 h 668"/>
                <a:gd name="T38" fmla="*/ 114 w 71"/>
                <a:gd name="T39" fmla="*/ 784 h 668"/>
                <a:gd name="T40" fmla="*/ 110 w 71"/>
                <a:gd name="T41" fmla="*/ 784 h 668"/>
                <a:gd name="T42" fmla="*/ 67 w 71"/>
                <a:gd name="T43" fmla="*/ 764 h 668"/>
                <a:gd name="T44" fmla="*/ 55 w 71"/>
                <a:gd name="T45" fmla="*/ 737 h 668"/>
                <a:gd name="T46" fmla="*/ 52 w 71"/>
                <a:gd name="T47" fmla="*/ 708 h 668"/>
                <a:gd name="T48" fmla="*/ 55 w 71"/>
                <a:gd name="T49" fmla="*/ 678 h 668"/>
                <a:gd name="T50" fmla="*/ 67 w 71"/>
                <a:gd name="T51" fmla="*/ 655 h 668"/>
                <a:gd name="T52" fmla="*/ 89 w 71"/>
                <a:gd name="T53" fmla="*/ 640 h 668"/>
                <a:gd name="T54" fmla="*/ 110 w 71"/>
                <a:gd name="T55" fmla="*/ 633 h 668"/>
                <a:gd name="T56" fmla="*/ 114 w 71"/>
                <a:gd name="T57" fmla="*/ 635 h 668"/>
                <a:gd name="T58" fmla="*/ 114 w 71"/>
                <a:gd name="T59" fmla="*/ 521 h 668"/>
                <a:gd name="T60" fmla="*/ 114 w 71"/>
                <a:gd name="T61" fmla="*/ 521 h 668"/>
                <a:gd name="T62" fmla="*/ 74 w 71"/>
                <a:gd name="T63" fmla="*/ 495 h 668"/>
                <a:gd name="T64" fmla="*/ 60 w 71"/>
                <a:gd name="T65" fmla="*/ 471 h 668"/>
                <a:gd name="T66" fmla="*/ 55 w 71"/>
                <a:gd name="T67" fmla="*/ 442 h 668"/>
                <a:gd name="T68" fmla="*/ 60 w 71"/>
                <a:gd name="T69" fmla="*/ 412 h 668"/>
                <a:gd name="T70" fmla="*/ 74 w 71"/>
                <a:gd name="T71" fmla="*/ 385 h 668"/>
                <a:gd name="T72" fmla="*/ 91 w 71"/>
                <a:gd name="T73" fmla="*/ 369 h 668"/>
                <a:gd name="T74" fmla="*/ 114 w 71"/>
                <a:gd name="T75" fmla="*/ 365 h 668"/>
                <a:gd name="T76" fmla="*/ 114 w 71"/>
                <a:gd name="T77" fmla="*/ 366 h 668"/>
                <a:gd name="T78" fmla="*/ 114 w 71"/>
                <a:gd name="T79" fmla="*/ 243 h 668"/>
                <a:gd name="T80" fmla="*/ 114 w 71"/>
                <a:gd name="T81" fmla="*/ 243 h 668"/>
                <a:gd name="T82" fmla="*/ 74 w 71"/>
                <a:gd name="T83" fmla="*/ 223 h 668"/>
                <a:gd name="T84" fmla="*/ 60 w 71"/>
                <a:gd name="T85" fmla="*/ 196 h 668"/>
                <a:gd name="T86" fmla="*/ 55 w 71"/>
                <a:gd name="T87" fmla="*/ 167 h 668"/>
                <a:gd name="T88" fmla="*/ 60 w 71"/>
                <a:gd name="T89" fmla="*/ 137 h 668"/>
                <a:gd name="T90" fmla="*/ 74 w 71"/>
                <a:gd name="T91" fmla="*/ 114 h 668"/>
                <a:gd name="T92" fmla="*/ 91 w 71"/>
                <a:gd name="T93" fmla="*/ 99 h 668"/>
                <a:gd name="T94" fmla="*/ 114 w 71"/>
                <a:gd name="T95" fmla="*/ 90 h 668"/>
                <a:gd name="T96" fmla="*/ 114 w 71"/>
                <a:gd name="T97" fmla="*/ 96 h 668"/>
                <a:gd name="T98" fmla="*/ 114 w 71"/>
                <a:gd name="T99" fmla="*/ 96 h 668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0" t="0" r="r" b="b"/>
              <a:pathLst>
                <a:path w="71" h="668">
                  <a:moveTo>
                    <a:pt x="71" y="47"/>
                  </a:moveTo>
                  <a:lnTo>
                    <a:pt x="71" y="0"/>
                  </a:lnTo>
                  <a:lnTo>
                    <a:pt x="0" y="0"/>
                  </a:lnTo>
                  <a:lnTo>
                    <a:pt x="1" y="478"/>
                  </a:lnTo>
                  <a:lnTo>
                    <a:pt x="7" y="538"/>
                  </a:lnTo>
                  <a:lnTo>
                    <a:pt x="25" y="594"/>
                  </a:lnTo>
                  <a:lnTo>
                    <a:pt x="53" y="643"/>
                  </a:lnTo>
                  <a:lnTo>
                    <a:pt x="71" y="668"/>
                  </a:lnTo>
                  <a:lnTo>
                    <a:pt x="71" y="514"/>
                  </a:lnTo>
                  <a:lnTo>
                    <a:pt x="69" y="514"/>
                  </a:lnTo>
                  <a:lnTo>
                    <a:pt x="42" y="504"/>
                  </a:lnTo>
                  <a:lnTo>
                    <a:pt x="34" y="491"/>
                  </a:lnTo>
                  <a:lnTo>
                    <a:pt x="32" y="477"/>
                  </a:lnTo>
                  <a:lnTo>
                    <a:pt x="34" y="462"/>
                  </a:lnTo>
                  <a:lnTo>
                    <a:pt x="42" y="451"/>
                  </a:lnTo>
                  <a:lnTo>
                    <a:pt x="55" y="443"/>
                  </a:lnTo>
                  <a:lnTo>
                    <a:pt x="69" y="440"/>
                  </a:lnTo>
                  <a:lnTo>
                    <a:pt x="71" y="442"/>
                  </a:lnTo>
                  <a:lnTo>
                    <a:pt x="71" y="383"/>
                  </a:lnTo>
                  <a:lnTo>
                    <a:pt x="69" y="383"/>
                  </a:lnTo>
                  <a:lnTo>
                    <a:pt x="42" y="373"/>
                  </a:lnTo>
                  <a:lnTo>
                    <a:pt x="34" y="360"/>
                  </a:lnTo>
                  <a:lnTo>
                    <a:pt x="32" y="346"/>
                  </a:lnTo>
                  <a:lnTo>
                    <a:pt x="34" y="331"/>
                  </a:lnTo>
                  <a:lnTo>
                    <a:pt x="42" y="320"/>
                  </a:lnTo>
                  <a:lnTo>
                    <a:pt x="55" y="312"/>
                  </a:lnTo>
                  <a:lnTo>
                    <a:pt x="69" y="309"/>
                  </a:lnTo>
                  <a:lnTo>
                    <a:pt x="71" y="310"/>
                  </a:lnTo>
                  <a:lnTo>
                    <a:pt x="71" y="254"/>
                  </a:lnTo>
                  <a:lnTo>
                    <a:pt x="46" y="242"/>
                  </a:lnTo>
                  <a:lnTo>
                    <a:pt x="37" y="230"/>
                  </a:lnTo>
                  <a:lnTo>
                    <a:pt x="34" y="216"/>
                  </a:lnTo>
                  <a:lnTo>
                    <a:pt x="37" y="201"/>
                  </a:lnTo>
                  <a:lnTo>
                    <a:pt x="46" y="188"/>
                  </a:lnTo>
                  <a:lnTo>
                    <a:pt x="57" y="180"/>
                  </a:lnTo>
                  <a:lnTo>
                    <a:pt x="71" y="178"/>
                  </a:lnTo>
                  <a:lnTo>
                    <a:pt x="71" y="179"/>
                  </a:lnTo>
                  <a:lnTo>
                    <a:pt x="71" y="119"/>
                  </a:lnTo>
                  <a:lnTo>
                    <a:pt x="46" y="109"/>
                  </a:lnTo>
                  <a:lnTo>
                    <a:pt x="37" y="96"/>
                  </a:lnTo>
                  <a:lnTo>
                    <a:pt x="34" y="82"/>
                  </a:lnTo>
                  <a:lnTo>
                    <a:pt x="37" y="67"/>
                  </a:lnTo>
                  <a:lnTo>
                    <a:pt x="46" y="56"/>
                  </a:lnTo>
                  <a:lnTo>
                    <a:pt x="57" y="48"/>
                  </a:lnTo>
                  <a:lnTo>
                    <a:pt x="71" y="44"/>
                  </a:lnTo>
                  <a:lnTo>
                    <a:pt x="71" y="4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62"/>
            <p:cNvSpPr>
              <a:spLocks/>
            </p:cNvSpPr>
            <p:nvPr/>
          </p:nvSpPr>
          <p:spPr bwMode="auto">
            <a:xfrm>
              <a:off x="3637" y="2121"/>
              <a:ext cx="971" cy="1623"/>
            </a:xfrm>
            <a:custGeom>
              <a:avLst/>
              <a:gdLst>
                <a:gd name="T0" fmla="*/ 29 w 776"/>
                <a:gd name="T1" fmla="*/ 2011 h 1134"/>
                <a:gd name="T2" fmla="*/ 113 w 776"/>
                <a:gd name="T3" fmla="*/ 1895 h 1134"/>
                <a:gd name="T4" fmla="*/ 294 w 776"/>
                <a:gd name="T5" fmla="*/ 1782 h 1134"/>
                <a:gd name="T6" fmla="*/ 360 w 776"/>
                <a:gd name="T7" fmla="*/ 1564 h 1134"/>
                <a:gd name="T8" fmla="*/ 438 w 776"/>
                <a:gd name="T9" fmla="*/ 1521 h 1134"/>
                <a:gd name="T10" fmla="*/ 460 w 776"/>
                <a:gd name="T11" fmla="*/ 1652 h 1134"/>
                <a:gd name="T12" fmla="*/ 469 w 776"/>
                <a:gd name="T13" fmla="*/ 1782 h 1134"/>
                <a:gd name="T14" fmla="*/ 636 w 776"/>
                <a:gd name="T15" fmla="*/ 1895 h 1134"/>
                <a:gd name="T16" fmla="*/ 668 w 776"/>
                <a:gd name="T17" fmla="*/ 2062 h 1134"/>
                <a:gd name="T18" fmla="*/ 698 w 776"/>
                <a:gd name="T19" fmla="*/ 2323 h 1134"/>
                <a:gd name="T20" fmla="*/ 743 w 776"/>
                <a:gd name="T21" fmla="*/ 2175 h 1134"/>
                <a:gd name="T22" fmla="*/ 835 w 776"/>
                <a:gd name="T23" fmla="*/ 1871 h 1134"/>
                <a:gd name="T24" fmla="*/ 731 w 776"/>
                <a:gd name="T25" fmla="*/ 1673 h 1134"/>
                <a:gd name="T26" fmla="*/ 722 w 776"/>
                <a:gd name="T27" fmla="*/ 1464 h 1134"/>
                <a:gd name="T28" fmla="*/ 835 w 776"/>
                <a:gd name="T29" fmla="*/ 1397 h 1134"/>
                <a:gd name="T30" fmla="*/ 982 w 776"/>
                <a:gd name="T31" fmla="*/ 1458 h 1134"/>
                <a:gd name="T32" fmla="*/ 946 w 776"/>
                <a:gd name="T33" fmla="*/ 1507 h 1134"/>
                <a:gd name="T34" fmla="*/ 966 w 776"/>
                <a:gd name="T35" fmla="*/ 1643 h 1134"/>
                <a:gd name="T36" fmla="*/ 977 w 776"/>
                <a:gd name="T37" fmla="*/ 1882 h 1134"/>
                <a:gd name="T38" fmla="*/ 992 w 776"/>
                <a:gd name="T39" fmla="*/ 1758 h 1134"/>
                <a:gd name="T40" fmla="*/ 1004 w 776"/>
                <a:gd name="T41" fmla="*/ 1778 h 1134"/>
                <a:gd name="T42" fmla="*/ 1054 w 776"/>
                <a:gd name="T43" fmla="*/ 1919 h 1134"/>
                <a:gd name="T44" fmla="*/ 1127 w 776"/>
                <a:gd name="T45" fmla="*/ 1725 h 1134"/>
                <a:gd name="T46" fmla="*/ 1215 w 776"/>
                <a:gd name="T47" fmla="*/ 1381 h 1134"/>
                <a:gd name="T48" fmla="*/ 1147 w 776"/>
                <a:gd name="T49" fmla="*/ 1162 h 1134"/>
                <a:gd name="T50" fmla="*/ 1011 w 776"/>
                <a:gd name="T51" fmla="*/ 1132 h 1134"/>
                <a:gd name="T52" fmla="*/ 815 w 776"/>
                <a:gd name="T53" fmla="*/ 1186 h 1134"/>
                <a:gd name="T54" fmla="*/ 708 w 776"/>
                <a:gd name="T55" fmla="*/ 789 h 1134"/>
                <a:gd name="T56" fmla="*/ 628 w 776"/>
                <a:gd name="T57" fmla="*/ 447 h 1134"/>
                <a:gd name="T58" fmla="*/ 293 w 776"/>
                <a:gd name="T59" fmla="*/ 248 h 1134"/>
                <a:gd name="T60" fmla="*/ 151 w 776"/>
                <a:gd name="T61" fmla="*/ 67 h 1134"/>
                <a:gd name="T62" fmla="*/ 0 w 776"/>
                <a:gd name="T63" fmla="*/ 0 h 1134"/>
                <a:gd name="T64" fmla="*/ 49 w 776"/>
                <a:gd name="T65" fmla="*/ 185 h 1134"/>
                <a:gd name="T66" fmla="*/ 101 w 776"/>
                <a:gd name="T67" fmla="*/ 508 h 1134"/>
                <a:gd name="T68" fmla="*/ 185 w 776"/>
                <a:gd name="T69" fmla="*/ 617 h 1134"/>
                <a:gd name="T70" fmla="*/ 116 w 776"/>
                <a:gd name="T71" fmla="*/ 700 h 1134"/>
                <a:gd name="T72" fmla="*/ 0 w 776"/>
                <a:gd name="T73" fmla="*/ 973 h 1134"/>
                <a:gd name="T74" fmla="*/ 91 w 776"/>
                <a:gd name="T75" fmla="*/ 916 h 1134"/>
                <a:gd name="T76" fmla="*/ 328 w 776"/>
                <a:gd name="T77" fmla="*/ 978 h 1134"/>
                <a:gd name="T78" fmla="*/ 423 w 776"/>
                <a:gd name="T79" fmla="*/ 1086 h 1134"/>
                <a:gd name="T80" fmla="*/ 374 w 776"/>
                <a:gd name="T81" fmla="*/ 1139 h 1134"/>
                <a:gd name="T82" fmla="*/ 189 w 776"/>
                <a:gd name="T83" fmla="*/ 1145 h 1134"/>
                <a:gd name="T84" fmla="*/ 124 w 776"/>
                <a:gd name="T85" fmla="*/ 1258 h 1134"/>
                <a:gd name="T86" fmla="*/ 174 w 776"/>
                <a:gd name="T87" fmla="*/ 1606 h 1134"/>
                <a:gd name="T88" fmla="*/ 24 w 776"/>
                <a:gd name="T89" fmla="*/ 1776 h 1134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776" h="1134">
                  <a:moveTo>
                    <a:pt x="0" y="882"/>
                  </a:moveTo>
                  <a:lnTo>
                    <a:pt x="0" y="989"/>
                  </a:lnTo>
                  <a:lnTo>
                    <a:pt x="18" y="982"/>
                  </a:lnTo>
                  <a:lnTo>
                    <a:pt x="19" y="960"/>
                  </a:lnTo>
                  <a:lnTo>
                    <a:pt x="45" y="960"/>
                  </a:lnTo>
                  <a:lnTo>
                    <a:pt x="72" y="925"/>
                  </a:lnTo>
                  <a:lnTo>
                    <a:pt x="105" y="896"/>
                  </a:lnTo>
                  <a:lnTo>
                    <a:pt x="145" y="876"/>
                  </a:lnTo>
                  <a:lnTo>
                    <a:pt x="188" y="870"/>
                  </a:lnTo>
                  <a:lnTo>
                    <a:pt x="198" y="821"/>
                  </a:lnTo>
                  <a:lnTo>
                    <a:pt x="212" y="787"/>
                  </a:lnTo>
                  <a:lnTo>
                    <a:pt x="230" y="764"/>
                  </a:lnTo>
                  <a:lnTo>
                    <a:pt x="246" y="747"/>
                  </a:lnTo>
                  <a:lnTo>
                    <a:pt x="264" y="741"/>
                  </a:lnTo>
                  <a:lnTo>
                    <a:pt x="280" y="743"/>
                  </a:lnTo>
                  <a:lnTo>
                    <a:pt x="295" y="750"/>
                  </a:lnTo>
                  <a:lnTo>
                    <a:pt x="308" y="760"/>
                  </a:lnTo>
                  <a:lnTo>
                    <a:pt x="294" y="806"/>
                  </a:lnTo>
                  <a:lnTo>
                    <a:pt x="292" y="829"/>
                  </a:lnTo>
                  <a:lnTo>
                    <a:pt x="293" y="855"/>
                  </a:lnTo>
                  <a:lnTo>
                    <a:pt x="300" y="870"/>
                  </a:lnTo>
                  <a:lnTo>
                    <a:pt x="315" y="882"/>
                  </a:lnTo>
                  <a:lnTo>
                    <a:pt x="361" y="903"/>
                  </a:lnTo>
                  <a:lnTo>
                    <a:pt x="406" y="925"/>
                  </a:lnTo>
                  <a:lnTo>
                    <a:pt x="423" y="939"/>
                  </a:lnTo>
                  <a:lnTo>
                    <a:pt x="431" y="955"/>
                  </a:lnTo>
                  <a:lnTo>
                    <a:pt x="427" y="1007"/>
                  </a:lnTo>
                  <a:lnTo>
                    <a:pt x="405" y="1050"/>
                  </a:lnTo>
                  <a:lnTo>
                    <a:pt x="344" y="1134"/>
                  </a:lnTo>
                  <a:lnTo>
                    <a:pt x="446" y="1134"/>
                  </a:lnTo>
                  <a:lnTo>
                    <a:pt x="446" y="1104"/>
                  </a:lnTo>
                  <a:lnTo>
                    <a:pt x="472" y="1103"/>
                  </a:lnTo>
                  <a:lnTo>
                    <a:pt x="475" y="1062"/>
                  </a:lnTo>
                  <a:lnTo>
                    <a:pt x="506" y="1001"/>
                  </a:lnTo>
                  <a:lnTo>
                    <a:pt x="529" y="936"/>
                  </a:lnTo>
                  <a:lnTo>
                    <a:pt x="533" y="913"/>
                  </a:lnTo>
                  <a:lnTo>
                    <a:pt x="528" y="893"/>
                  </a:lnTo>
                  <a:lnTo>
                    <a:pt x="484" y="844"/>
                  </a:lnTo>
                  <a:lnTo>
                    <a:pt x="467" y="817"/>
                  </a:lnTo>
                  <a:lnTo>
                    <a:pt x="457" y="788"/>
                  </a:lnTo>
                  <a:lnTo>
                    <a:pt x="453" y="750"/>
                  </a:lnTo>
                  <a:lnTo>
                    <a:pt x="461" y="715"/>
                  </a:lnTo>
                  <a:lnTo>
                    <a:pt x="480" y="682"/>
                  </a:lnTo>
                  <a:lnTo>
                    <a:pt x="500" y="653"/>
                  </a:lnTo>
                  <a:lnTo>
                    <a:pt x="533" y="682"/>
                  </a:lnTo>
                  <a:lnTo>
                    <a:pt x="564" y="695"/>
                  </a:lnTo>
                  <a:lnTo>
                    <a:pt x="618" y="703"/>
                  </a:lnTo>
                  <a:lnTo>
                    <a:pt x="627" y="712"/>
                  </a:lnTo>
                  <a:lnTo>
                    <a:pt x="627" y="724"/>
                  </a:lnTo>
                  <a:lnTo>
                    <a:pt x="618" y="733"/>
                  </a:lnTo>
                  <a:lnTo>
                    <a:pt x="604" y="736"/>
                  </a:lnTo>
                  <a:lnTo>
                    <a:pt x="612" y="750"/>
                  </a:lnTo>
                  <a:lnTo>
                    <a:pt x="636" y="768"/>
                  </a:lnTo>
                  <a:lnTo>
                    <a:pt x="617" y="802"/>
                  </a:lnTo>
                  <a:lnTo>
                    <a:pt x="610" y="842"/>
                  </a:lnTo>
                  <a:lnTo>
                    <a:pt x="611" y="882"/>
                  </a:lnTo>
                  <a:lnTo>
                    <a:pt x="624" y="919"/>
                  </a:lnTo>
                  <a:lnTo>
                    <a:pt x="624" y="899"/>
                  </a:lnTo>
                  <a:lnTo>
                    <a:pt x="626" y="878"/>
                  </a:lnTo>
                  <a:lnTo>
                    <a:pt x="634" y="858"/>
                  </a:lnTo>
                  <a:lnTo>
                    <a:pt x="641" y="853"/>
                  </a:lnTo>
                  <a:lnTo>
                    <a:pt x="647" y="851"/>
                  </a:lnTo>
                  <a:lnTo>
                    <a:pt x="641" y="868"/>
                  </a:lnTo>
                  <a:lnTo>
                    <a:pt x="640" y="883"/>
                  </a:lnTo>
                  <a:lnTo>
                    <a:pt x="650" y="911"/>
                  </a:lnTo>
                  <a:lnTo>
                    <a:pt x="673" y="937"/>
                  </a:lnTo>
                  <a:lnTo>
                    <a:pt x="679" y="910"/>
                  </a:lnTo>
                  <a:lnTo>
                    <a:pt x="689" y="884"/>
                  </a:lnTo>
                  <a:lnTo>
                    <a:pt x="720" y="842"/>
                  </a:lnTo>
                  <a:lnTo>
                    <a:pt x="750" y="802"/>
                  </a:lnTo>
                  <a:lnTo>
                    <a:pt x="768" y="761"/>
                  </a:lnTo>
                  <a:lnTo>
                    <a:pt x="776" y="674"/>
                  </a:lnTo>
                  <a:lnTo>
                    <a:pt x="771" y="630"/>
                  </a:lnTo>
                  <a:lnTo>
                    <a:pt x="756" y="593"/>
                  </a:lnTo>
                  <a:lnTo>
                    <a:pt x="733" y="567"/>
                  </a:lnTo>
                  <a:lnTo>
                    <a:pt x="706" y="553"/>
                  </a:lnTo>
                  <a:lnTo>
                    <a:pt x="676" y="549"/>
                  </a:lnTo>
                  <a:lnTo>
                    <a:pt x="646" y="553"/>
                  </a:lnTo>
                  <a:lnTo>
                    <a:pt x="588" y="571"/>
                  </a:lnTo>
                  <a:lnTo>
                    <a:pt x="540" y="585"/>
                  </a:lnTo>
                  <a:lnTo>
                    <a:pt x="520" y="579"/>
                  </a:lnTo>
                  <a:lnTo>
                    <a:pt x="505" y="566"/>
                  </a:lnTo>
                  <a:lnTo>
                    <a:pt x="480" y="475"/>
                  </a:lnTo>
                  <a:lnTo>
                    <a:pt x="452" y="385"/>
                  </a:lnTo>
                  <a:lnTo>
                    <a:pt x="427" y="332"/>
                  </a:lnTo>
                  <a:lnTo>
                    <a:pt x="408" y="277"/>
                  </a:lnTo>
                  <a:lnTo>
                    <a:pt x="401" y="218"/>
                  </a:lnTo>
                  <a:lnTo>
                    <a:pt x="413" y="159"/>
                  </a:lnTo>
                  <a:lnTo>
                    <a:pt x="219" y="90"/>
                  </a:lnTo>
                  <a:lnTo>
                    <a:pt x="187" y="121"/>
                  </a:lnTo>
                  <a:lnTo>
                    <a:pt x="160" y="159"/>
                  </a:lnTo>
                  <a:lnTo>
                    <a:pt x="127" y="88"/>
                  </a:lnTo>
                  <a:lnTo>
                    <a:pt x="97" y="33"/>
                  </a:lnTo>
                  <a:lnTo>
                    <a:pt x="76" y="8"/>
                  </a:lnTo>
                  <a:lnTo>
                    <a:pt x="52" y="0"/>
                  </a:lnTo>
                  <a:lnTo>
                    <a:pt x="0" y="0"/>
                  </a:lnTo>
                  <a:lnTo>
                    <a:pt x="0" y="66"/>
                  </a:lnTo>
                  <a:lnTo>
                    <a:pt x="15" y="66"/>
                  </a:lnTo>
                  <a:lnTo>
                    <a:pt x="31" y="90"/>
                  </a:lnTo>
                  <a:lnTo>
                    <a:pt x="43" y="118"/>
                  </a:lnTo>
                  <a:lnTo>
                    <a:pt x="56" y="178"/>
                  </a:lnTo>
                  <a:lnTo>
                    <a:pt x="65" y="248"/>
                  </a:lnTo>
                  <a:lnTo>
                    <a:pt x="76" y="271"/>
                  </a:lnTo>
                  <a:lnTo>
                    <a:pt x="90" y="287"/>
                  </a:lnTo>
                  <a:lnTo>
                    <a:pt x="118" y="301"/>
                  </a:lnTo>
                  <a:lnTo>
                    <a:pt x="136" y="303"/>
                  </a:lnTo>
                  <a:lnTo>
                    <a:pt x="135" y="324"/>
                  </a:lnTo>
                  <a:lnTo>
                    <a:pt x="74" y="342"/>
                  </a:lnTo>
                  <a:lnTo>
                    <a:pt x="14" y="366"/>
                  </a:lnTo>
                  <a:lnTo>
                    <a:pt x="0" y="374"/>
                  </a:lnTo>
                  <a:lnTo>
                    <a:pt x="0" y="475"/>
                  </a:lnTo>
                  <a:lnTo>
                    <a:pt x="4" y="470"/>
                  </a:lnTo>
                  <a:lnTo>
                    <a:pt x="30" y="456"/>
                  </a:lnTo>
                  <a:lnTo>
                    <a:pt x="58" y="447"/>
                  </a:lnTo>
                  <a:lnTo>
                    <a:pt x="119" y="437"/>
                  </a:lnTo>
                  <a:lnTo>
                    <a:pt x="181" y="437"/>
                  </a:lnTo>
                  <a:lnTo>
                    <a:pt x="209" y="477"/>
                  </a:lnTo>
                  <a:lnTo>
                    <a:pt x="242" y="513"/>
                  </a:lnTo>
                  <a:lnTo>
                    <a:pt x="261" y="524"/>
                  </a:lnTo>
                  <a:lnTo>
                    <a:pt x="270" y="530"/>
                  </a:lnTo>
                  <a:lnTo>
                    <a:pt x="268" y="543"/>
                  </a:lnTo>
                  <a:lnTo>
                    <a:pt x="256" y="553"/>
                  </a:lnTo>
                  <a:lnTo>
                    <a:pt x="239" y="556"/>
                  </a:lnTo>
                  <a:lnTo>
                    <a:pt x="198" y="551"/>
                  </a:lnTo>
                  <a:lnTo>
                    <a:pt x="147" y="552"/>
                  </a:lnTo>
                  <a:lnTo>
                    <a:pt x="121" y="559"/>
                  </a:lnTo>
                  <a:lnTo>
                    <a:pt x="101" y="570"/>
                  </a:lnTo>
                  <a:lnTo>
                    <a:pt x="86" y="587"/>
                  </a:lnTo>
                  <a:lnTo>
                    <a:pt x="79" y="614"/>
                  </a:lnTo>
                  <a:lnTo>
                    <a:pt x="83" y="670"/>
                  </a:lnTo>
                  <a:lnTo>
                    <a:pt x="98" y="731"/>
                  </a:lnTo>
                  <a:lnTo>
                    <a:pt x="111" y="784"/>
                  </a:lnTo>
                  <a:lnTo>
                    <a:pt x="104" y="815"/>
                  </a:lnTo>
                  <a:lnTo>
                    <a:pt x="69" y="833"/>
                  </a:lnTo>
                  <a:lnTo>
                    <a:pt x="15" y="867"/>
                  </a:lnTo>
                  <a:lnTo>
                    <a:pt x="0" y="882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63"/>
            <p:cNvSpPr>
              <a:spLocks/>
            </p:cNvSpPr>
            <p:nvPr/>
          </p:nvSpPr>
          <p:spPr bwMode="auto">
            <a:xfrm>
              <a:off x="2312" y="2118"/>
              <a:ext cx="1325" cy="1391"/>
            </a:xfrm>
            <a:custGeom>
              <a:avLst/>
              <a:gdLst>
                <a:gd name="T0" fmla="*/ 1666 w 1054"/>
                <a:gd name="T1" fmla="*/ 1 h 973"/>
                <a:gd name="T2" fmla="*/ 1536 w 1054"/>
                <a:gd name="T3" fmla="*/ 10 h 973"/>
                <a:gd name="T4" fmla="*/ 1373 w 1054"/>
                <a:gd name="T5" fmla="*/ 1199 h 973"/>
                <a:gd name="T6" fmla="*/ 1330 w 1054"/>
                <a:gd name="T7" fmla="*/ 1470 h 973"/>
                <a:gd name="T8" fmla="*/ 1213 w 1054"/>
                <a:gd name="T9" fmla="*/ 1690 h 973"/>
                <a:gd name="T10" fmla="*/ 1046 w 1054"/>
                <a:gd name="T11" fmla="*/ 1836 h 973"/>
                <a:gd name="T12" fmla="*/ 837 w 1054"/>
                <a:gd name="T13" fmla="*/ 1890 h 973"/>
                <a:gd name="T14" fmla="*/ 631 w 1054"/>
                <a:gd name="T15" fmla="*/ 1836 h 973"/>
                <a:gd name="T16" fmla="*/ 459 w 1054"/>
                <a:gd name="T17" fmla="*/ 1690 h 973"/>
                <a:gd name="T18" fmla="*/ 346 w 1054"/>
                <a:gd name="T19" fmla="*/ 1470 h 973"/>
                <a:gd name="T20" fmla="*/ 303 w 1054"/>
                <a:gd name="T21" fmla="*/ 1199 h 973"/>
                <a:gd name="T22" fmla="*/ 240 w 1054"/>
                <a:gd name="T23" fmla="*/ 127 h 973"/>
                <a:gd name="T24" fmla="*/ 0 w 1054"/>
                <a:gd name="T25" fmla="*/ 0 h 973"/>
                <a:gd name="T26" fmla="*/ 131 w 1054"/>
                <a:gd name="T27" fmla="*/ 137 h 973"/>
                <a:gd name="T28" fmla="*/ 217 w 1054"/>
                <a:gd name="T29" fmla="*/ 214 h 973"/>
                <a:gd name="T30" fmla="*/ 202 w 1054"/>
                <a:gd name="T31" fmla="*/ 1102 h 973"/>
                <a:gd name="T32" fmla="*/ 98 w 1054"/>
                <a:gd name="T33" fmla="*/ 872 h 973"/>
                <a:gd name="T34" fmla="*/ 0 w 1054"/>
                <a:gd name="T35" fmla="*/ 765 h 973"/>
                <a:gd name="T36" fmla="*/ 11 w 1054"/>
                <a:gd name="T37" fmla="*/ 962 h 973"/>
                <a:gd name="T38" fmla="*/ 75 w 1054"/>
                <a:gd name="T39" fmla="*/ 1055 h 973"/>
                <a:gd name="T40" fmla="*/ 87 w 1054"/>
                <a:gd name="T41" fmla="*/ 1161 h 973"/>
                <a:gd name="T42" fmla="*/ 128 w 1054"/>
                <a:gd name="T43" fmla="*/ 1242 h 973"/>
                <a:gd name="T44" fmla="*/ 263 w 1054"/>
                <a:gd name="T45" fmla="*/ 1465 h 973"/>
                <a:gd name="T46" fmla="*/ 370 w 1054"/>
                <a:gd name="T47" fmla="*/ 1704 h 973"/>
                <a:gd name="T48" fmla="*/ 529 w 1054"/>
                <a:gd name="T49" fmla="*/ 1878 h 973"/>
                <a:gd name="T50" fmla="*/ 729 w 1054"/>
                <a:gd name="T51" fmla="*/ 1974 h 973"/>
                <a:gd name="T52" fmla="*/ 948 w 1054"/>
                <a:gd name="T53" fmla="*/ 1974 h 973"/>
                <a:gd name="T54" fmla="*/ 1152 w 1054"/>
                <a:gd name="T55" fmla="*/ 1876 h 973"/>
                <a:gd name="T56" fmla="*/ 1311 w 1054"/>
                <a:gd name="T57" fmla="*/ 1697 h 973"/>
                <a:gd name="T58" fmla="*/ 1416 w 1054"/>
                <a:gd name="T59" fmla="*/ 1460 h 973"/>
                <a:gd name="T60" fmla="*/ 1551 w 1054"/>
                <a:gd name="T61" fmla="*/ 1232 h 973"/>
                <a:gd name="T62" fmla="*/ 1586 w 1054"/>
                <a:gd name="T63" fmla="*/ 1162 h 973"/>
                <a:gd name="T64" fmla="*/ 1590 w 1054"/>
                <a:gd name="T65" fmla="*/ 1076 h 973"/>
                <a:gd name="T66" fmla="*/ 1666 w 1054"/>
                <a:gd name="T67" fmla="*/ 972 h 973"/>
                <a:gd name="T68" fmla="*/ 1643 w 1054"/>
                <a:gd name="T69" fmla="*/ 781 h 973"/>
                <a:gd name="T70" fmla="*/ 1569 w 1054"/>
                <a:gd name="T71" fmla="*/ 872 h 973"/>
                <a:gd name="T72" fmla="*/ 1449 w 1054"/>
                <a:gd name="T73" fmla="*/ 1128 h 973"/>
                <a:gd name="T74" fmla="*/ 1507 w 1054"/>
                <a:gd name="T75" fmla="*/ 214 h 973"/>
                <a:gd name="T76" fmla="*/ 1666 w 1054"/>
                <a:gd name="T77" fmla="*/ 137 h 973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0" t="0" r="r" b="b"/>
              <a:pathLst>
                <a:path w="1054" h="973">
                  <a:moveTo>
                    <a:pt x="1054" y="67"/>
                  </a:moveTo>
                  <a:lnTo>
                    <a:pt x="1054" y="1"/>
                  </a:lnTo>
                  <a:lnTo>
                    <a:pt x="989" y="1"/>
                  </a:lnTo>
                  <a:lnTo>
                    <a:pt x="972" y="5"/>
                  </a:lnTo>
                  <a:lnTo>
                    <a:pt x="869" y="104"/>
                  </a:lnTo>
                  <a:lnTo>
                    <a:pt x="869" y="587"/>
                  </a:lnTo>
                  <a:lnTo>
                    <a:pt x="862" y="655"/>
                  </a:lnTo>
                  <a:lnTo>
                    <a:pt x="842" y="719"/>
                  </a:lnTo>
                  <a:lnTo>
                    <a:pt x="812" y="775"/>
                  </a:lnTo>
                  <a:lnTo>
                    <a:pt x="768" y="827"/>
                  </a:lnTo>
                  <a:lnTo>
                    <a:pt x="719" y="868"/>
                  </a:lnTo>
                  <a:lnTo>
                    <a:pt x="662" y="898"/>
                  </a:lnTo>
                  <a:lnTo>
                    <a:pt x="599" y="918"/>
                  </a:lnTo>
                  <a:lnTo>
                    <a:pt x="530" y="925"/>
                  </a:lnTo>
                  <a:lnTo>
                    <a:pt x="462" y="918"/>
                  </a:lnTo>
                  <a:lnTo>
                    <a:pt x="399" y="898"/>
                  </a:lnTo>
                  <a:lnTo>
                    <a:pt x="342" y="868"/>
                  </a:lnTo>
                  <a:lnTo>
                    <a:pt x="290" y="827"/>
                  </a:lnTo>
                  <a:lnTo>
                    <a:pt x="249" y="775"/>
                  </a:lnTo>
                  <a:lnTo>
                    <a:pt x="219" y="719"/>
                  </a:lnTo>
                  <a:lnTo>
                    <a:pt x="199" y="655"/>
                  </a:lnTo>
                  <a:lnTo>
                    <a:pt x="192" y="587"/>
                  </a:lnTo>
                  <a:lnTo>
                    <a:pt x="191" y="104"/>
                  </a:lnTo>
                  <a:lnTo>
                    <a:pt x="152" y="62"/>
                  </a:lnTo>
                  <a:lnTo>
                    <a:pt x="83" y="0"/>
                  </a:lnTo>
                  <a:lnTo>
                    <a:pt x="0" y="0"/>
                  </a:lnTo>
                  <a:lnTo>
                    <a:pt x="0" y="67"/>
                  </a:lnTo>
                  <a:lnTo>
                    <a:pt x="83" y="67"/>
                  </a:lnTo>
                  <a:lnTo>
                    <a:pt x="104" y="105"/>
                  </a:lnTo>
                  <a:lnTo>
                    <a:pt x="138" y="105"/>
                  </a:lnTo>
                  <a:lnTo>
                    <a:pt x="138" y="552"/>
                  </a:lnTo>
                  <a:lnTo>
                    <a:pt x="128" y="539"/>
                  </a:lnTo>
                  <a:lnTo>
                    <a:pt x="101" y="489"/>
                  </a:lnTo>
                  <a:lnTo>
                    <a:pt x="62" y="427"/>
                  </a:lnTo>
                  <a:lnTo>
                    <a:pt x="32" y="396"/>
                  </a:lnTo>
                  <a:lnTo>
                    <a:pt x="0" y="374"/>
                  </a:lnTo>
                  <a:lnTo>
                    <a:pt x="0" y="469"/>
                  </a:lnTo>
                  <a:lnTo>
                    <a:pt x="7" y="471"/>
                  </a:lnTo>
                  <a:lnTo>
                    <a:pt x="33" y="493"/>
                  </a:lnTo>
                  <a:lnTo>
                    <a:pt x="48" y="516"/>
                  </a:lnTo>
                  <a:lnTo>
                    <a:pt x="54" y="538"/>
                  </a:lnTo>
                  <a:lnTo>
                    <a:pt x="55" y="568"/>
                  </a:lnTo>
                  <a:lnTo>
                    <a:pt x="79" y="571"/>
                  </a:lnTo>
                  <a:lnTo>
                    <a:pt x="81" y="608"/>
                  </a:lnTo>
                  <a:lnTo>
                    <a:pt x="149" y="651"/>
                  </a:lnTo>
                  <a:lnTo>
                    <a:pt x="166" y="717"/>
                  </a:lnTo>
                  <a:lnTo>
                    <a:pt x="195" y="778"/>
                  </a:lnTo>
                  <a:lnTo>
                    <a:pt x="234" y="834"/>
                  </a:lnTo>
                  <a:lnTo>
                    <a:pt x="280" y="880"/>
                  </a:lnTo>
                  <a:lnTo>
                    <a:pt x="335" y="919"/>
                  </a:lnTo>
                  <a:lnTo>
                    <a:pt x="394" y="948"/>
                  </a:lnTo>
                  <a:lnTo>
                    <a:pt x="461" y="966"/>
                  </a:lnTo>
                  <a:lnTo>
                    <a:pt x="530" y="973"/>
                  </a:lnTo>
                  <a:lnTo>
                    <a:pt x="600" y="966"/>
                  </a:lnTo>
                  <a:lnTo>
                    <a:pt x="667" y="948"/>
                  </a:lnTo>
                  <a:lnTo>
                    <a:pt x="729" y="918"/>
                  </a:lnTo>
                  <a:lnTo>
                    <a:pt x="782" y="879"/>
                  </a:lnTo>
                  <a:lnTo>
                    <a:pt x="830" y="830"/>
                  </a:lnTo>
                  <a:lnTo>
                    <a:pt x="868" y="775"/>
                  </a:lnTo>
                  <a:lnTo>
                    <a:pt x="896" y="714"/>
                  </a:lnTo>
                  <a:lnTo>
                    <a:pt x="913" y="648"/>
                  </a:lnTo>
                  <a:lnTo>
                    <a:pt x="982" y="603"/>
                  </a:lnTo>
                  <a:lnTo>
                    <a:pt x="981" y="569"/>
                  </a:lnTo>
                  <a:lnTo>
                    <a:pt x="1004" y="569"/>
                  </a:lnTo>
                  <a:lnTo>
                    <a:pt x="1002" y="547"/>
                  </a:lnTo>
                  <a:lnTo>
                    <a:pt x="1006" y="527"/>
                  </a:lnTo>
                  <a:lnTo>
                    <a:pt x="1013" y="514"/>
                  </a:lnTo>
                  <a:lnTo>
                    <a:pt x="1054" y="476"/>
                  </a:lnTo>
                  <a:lnTo>
                    <a:pt x="1054" y="375"/>
                  </a:lnTo>
                  <a:lnTo>
                    <a:pt x="1040" y="382"/>
                  </a:lnTo>
                  <a:lnTo>
                    <a:pt x="1015" y="402"/>
                  </a:lnTo>
                  <a:lnTo>
                    <a:pt x="993" y="427"/>
                  </a:lnTo>
                  <a:lnTo>
                    <a:pt x="975" y="456"/>
                  </a:lnTo>
                  <a:lnTo>
                    <a:pt x="917" y="552"/>
                  </a:lnTo>
                  <a:lnTo>
                    <a:pt x="917" y="105"/>
                  </a:lnTo>
                  <a:lnTo>
                    <a:pt x="954" y="105"/>
                  </a:lnTo>
                  <a:lnTo>
                    <a:pt x="976" y="67"/>
                  </a:lnTo>
                  <a:lnTo>
                    <a:pt x="1054" y="6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64"/>
            <p:cNvSpPr>
              <a:spLocks/>
            </p:cNvSpPr>
            <p:nvPr/>
          </p:nvSpPr>
          <p:spPr bwMode="auto">
            <a:xfrm>
              <a:off x="3547" y="3383"/>
              <a:ext cx="90" cy="189"/>
            </a:xfrm>
            <a:custGeom>
              <a:avLst/>
              <a:gdLst>
                <a:gd name="T0" fmla="*/ 114 w 71"/>
                <a:gd name="T1" fmla="*/ 213 h 134"/>
                <a:gd name="T2" fmla="*/ 114 w 71"/>
                <a:gd name="T3" fmla="*/ 0 h 134"/>
                <a:gd name="T4" fmla="*/ 95 w 71"/>
                <a:gd name="T5" fmla="*/ 23 h 134"/>
                <a:gd name="T6" fmla="*/ 53 w 71"/>
                <a:gd name="T7" fmla="*/ 87 h 134"/>
                <a:gd name="T8" fmla="*/ 19 w 71"/>
                <a:gd name="T9" fmla="*/ 166 h 134"/>
                <a:gd name="T10" fmla="*/ 0 w 71"/>
                <a:gd name="T11" fmla="*/ 267 h 134"/>
                <a:gd name="T12" fmla="*/ 114 w 71"/>
                <a:gd name="T13" fmla="*/ 213 h 134"/>
                <a:gd name="T14" fmla="*/ 114 w 71"/>
                <a:gd name="T15" fmla="*/ 213 h 134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71" h="134">
                  <a:moveTo>
                    <a:pt x="71" y="107"/>
                  </a:moveTo>
                  <a:lnTo>
                    <a:pt x="71" y="0"/>
                  </a:lnTo>
                  <a:lnTo>
                    <a:pt x="59" y="11"/>
                  </a:lnTo>
                  <a:lnTo>
                    <a:pt x="33" y="44"/>
                  </a:lnTo>
                  <a:lnTo>
                    <a:pt x="12" y="84"/>
                  </a:lnTo>
                  <a:lnTo>
                    <a:pt x="0" y="134"/>
                  </a:lnTo>
                  <a:lnTo>
                    <a:pt x="71" y="10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65"/>
            <p:cNvSpPr>
              <a:spLocks/>
            </p:cNvSpPr>
            <p:nvPr/>
          </p:nvSpPr>
          <p:spPr bwMode="auto">
            <a:xfrm>
              <a:off x="2312" y="3375"/>
              <a:ext cx="93" cy="197"/>
            </a:xfrm>
            <a:custGeom>
              <a:avLst/>
              <a:gdLst>
                <a:gd name="T0" fmla="*/ 0 w 72"/>
                <a:gd name="T1" fmla="*/ 0 h 139"/>
                <a:gd name="T2" fmla="*/ 0 w 72"/>
                <a:gd name="T3" fmla="*/ 227 h 139"/>
                <a:gd name="T4" fmla="*/ 120 w 72"/>
                <a:gd name="T5" fmla="*/ 279 h 139"/>
                <a:gd name="T6" fmla="*/ 98 w 72"/>
                <a:gd name="T7" fmla="*/ 177 h 139"/>
                <a:gd name="T8" fmla="*/ 56 w 72"/>
                <a:gd name="T9" fmla="*/ 81 h 139"/>
                <a:gd name="T10" fmla="*/ 0 w 72"/>
                <a:gd name="T11" fmla="*/ 0 h 139"/>
                <a:gd name="T12" fmla="*/ 0 w 72"/>
                <a:gd name="T13" fmla="*/ 0 h 139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72" h="139">
                  <a:moveTo>
                    <a:pt x="0" y="0"/>
                  </a:moveTo>
                  <a:lnTo>
                    <a:pt x="0" y="113"/>
                  </a:lnTo>
                  <a:lnTo>
                    <a:pt x="72" y="139"/>
                  </a:lnTo>
                  <a:lnTo>
                    <a:pt x="59" y="88"/>
                  </a:lnTo>
                  <a:lnTo>
                    <a:pt x="33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66"/>
            <p:cNvSpPr>
              <a:spLocks/>
            </p:cNvSpPr>
            <p:nvPr/>
          </p:nvSpPr>
          <p:spPr bwMode="auto">
            <a:xfrm>
              <a:off x="1344" y="2118"/>
              <a:ext cx="968" cy="1620"/>
            </a:xfrm>
            <a:custGeom>
              <a:avLst/>
              <a:gdLst>
                <a:gd name="T0" fmla="*/ 1128 w 772"/>
                <a:gd name="T1" fmla="*/ 0 h 1133"/>
                <a:gd name="T2" fmla="*/ 1041 w 772"/>
                <a:gd name="T3" fmla="*/ 142 h 1133"/>
                <a:gd name="T4" fmla="*/ 881 w 772"/>
                <a:gd name="T5" fmla="*/ 184 h 1133"/>
                <a:gd name="T6" fmla="*/ 596 w 772"/>
                <a:gd name="T7" fmla="*/ 465 h 1133"/>
                <a:gd name="T8" fmla="*/ 490 w 772"/>
                <a:gd name="T9" fmla="*/ 866 h 1133"/>
                <a:gd name="T10" fmla="*/ 372 w 772"/>
                <a:gd name="T11" fmla="*/ 1192 h 1133"/>
                <a:gd name="T12" fmla="*/ 212 w 772"/>
                <a:gd name="T13" fmla="*/ 1132 h 1133"/>
                <a:gd name="T14" fmla="*/ 76 w 772"/>
                <a:gd name="T15" fmla="*/ 1150 h 1133"/>
                <a:gd name="T16" fmla="*/ 0 w 772"/>
                <a:gd name="T17" fmla="*/ 1383 h 1133"/>
                <a:gd name="T18" fmla="*/ 41 w 772"/>
                <a:gd name="T19" fmla="*/ 1641 h 1133"/>
                <a:gd name="T20" fmla="*/ 148 w 772"/>
                <a:gd name="T21" fmla="*/ 1820 h 1133"/>
                <a:gd name="T22" fmla="*/ 208 w 772"/>
                <a:gd name="T23" fmla="*/ 1807 h 1133"/>
                <a:gd name="T24" fmla="*/ 237 w 772"/>
                <a:gd name="T25" fmla="*/ 1799 h 1133"/>
                <a:gd name="T26" fmla="*/ 262 w 772"/>
                <a:gd name="T27" fmla="*/ 1722 h 1133"/>
                <a:gd name="T28" fmla="*/ 242 w 772"/>
                <a:gd name="T29" fmla="*/ 1551 h 1133"/>
                <a:gd name="T30" fmla="*/ 236 w 772"/>
                <a:gd name="T31" fmla="*/ 1478 h 1133"/>
                <a:gd name="T32" fmla="*/ 265 w 772"/>
                <a:gd name="T33" fmla="*/ 1428 h 1133"/>
                <a:gd name="T34" fmla="*/ 433 w 772"/>
                <a:gd name="T35" fmla="*/ 1333 h 1133"/>
                <a:gd name="T36" fmla="*/ 504 w 772"/>
                <a:gd name="T37" fmla="*/ 1541 h 1133"/>
                <a:gd name="T38" fmla="*/ 382 w 772"/>
                <a:gd name="T39" fmla="*/ 1836 h 1133"/>
                <a:gd name="T40" fmla="*/ 464 w 772"/>
                <a:gd name="T41" fmla="*/ 2160 h 1133"/>
                <a:gd name="T42" fmla="*/ 515 w 772"/>
                <a:gd name="T43" fmla="*/ 2316 h 1133"/>
                <a:gd name="T44" fmla="*/ 558 w 772"/>
                <a:gd name="T45" fmla="*/ 2102 h 1133"/>
                <a:gd name="T46" fmla="*/ 547 w 772"/>
                <a:gd name="T47" fmla="*/ 1922 h 1133"/>
                <a:gd name="T48" fmla="*/ 737 w 772"/>
                <a:gd name="T49" fmla="*/ 1792 h 1133"/>
                <a:gd name="T50" fmla="*/ 732 w 772"/>
                <a:gd name="T51" fmla="*/ 1556 h 1133"/>
                <a:gd name="T52" fmla="*/ 819 w 772"/>
                <a:gd name="T53" fmla="*/ 1517 h 1133"/>
                <a:gd name="T54" fmla="*/ 898 w 772"/>
                <a:gd name="T55" fmla="*/ 1661 h 1133"/>
                <a:gd name="T56" fmla="*/ 1052 w 772"/>
                <a:gd name="T57" fmla="*/ 1832 h 1133"/>
                <a:gd name="T58" fmla="*/ 1182 w 772"/>
                <a:gd name="T59" fmla="*/ 1965 h 1133"/>
                <a:gd name="T60" fmla="*/ 1214 w 772"/>
                <a:gd name="T61" fmla="*/ 2025 h 1133"/>
                <a:gd name="T62" fmla="*/ 1137 w 772"/>
                <a:gd name="T63" fmla="*/ 1723 h 1133"/>
                <a:gd name="T64" fmla="*/ 1051 w 772"/>
                <a:gd name="T65" fmla="*/ 1659 h 1133"/>
                <a:gd name="T66" fmla="*/ 1096 w 772"/>
                <a:gd name="T67" fmla="*/ 1271 h 1133"/>
                <a:gd name="T68" fmla="*/ 1036 w 772"/>
                <a:gd name="T69" fmla="*/ 1135 h 1133"/>
                <a:gd name="T70" fmla="*/ 860 w 772"/>
                <a:gd name="T71" fmla="*/ 1132 h 1133"/>
                <a:gd name="T72" fmla="*/ 801 w 772"/>
                <a:gd name="T73" fmla="*/ 1075 h 1133"/>
                <a:gd name="T74" fmla="*/ 940 w 772"/>
                <a:gd name="T75" fmla="*/ 889 h 1133"/>
                <a:gd name="T76" fmla="*/ 1214 w 772"/>
                <a:gd name="T77" fmla="*/ 959 h 1133"/>
                <a:gd name="T78" fmla="*/ 1116 w 772"/>
                <a:gd name="T79" fmla="*/ 701 h 1133"/>
                <a:gd name="T80" fmla="*/ 1013 w 772"/>
                <a:gd name="T81" fmla="*/ 619 h 1133"/>
                <a:gd name="T82" fmla="*/ 1116 w 772"/>
                <a:gd name="T83" fmla="*/ 525 h 1133"/>
                <a:gd name="T84" fmla="*/ 1179 w 772"/>
                <a:gd name="T85" fmla="*/ 157 h 1133"/>
                <a:gd name="T86" fmla="*/ 1214 w 772"/>
                <a:gd name="T87" fmla="*/ 137 h 1133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772" h="1133">
                  <a:moveTo>
                    <a:pt x="772" y="67"/>
                  </a:moveTo>
                  <a:lnTo>
                    <a:pt x="772" y="0"/>
                  </a:lnTo>
                  <a:lnTo>
                    <a:pt x="718" y="0"/>
                  </a:lnTo>
                  <a:lnTo>
                    <a:pt x="706" y="6"/>
                  </a:lnTo>
                  <a:lnTo>
                    <a:pt x="692" y="21"/>
                  </a:lnTo>
                  <a:lnTo>
                    <a:pt x="662" y="69"/>
                  </a:lnTo>
                  <a:lnTo>
                    <a:pt x="619" y="159"/>
                  </a:lnTo>
                  <a:lnTo>
                    <a:pt x="593" y="122"/>
                  </a:lnTo>
                  <a:lnTo>
                    <a:pt x="561" y="90"/>
                  </a:lnTo>
                  <a:lnTo>
                    <a:pt x="367" y="160"/>
                  </a:lnTo>
                  <a:lnTo>
                    <a:pt x="377" y="192"/>
                  </a:lnTo>
                  <a:lnTo>
                    <a:pt x="379" y="227"/>
                  </a:lnTo>
                  <a:lnTo>
                    <a:pt x="369" y="295"/>
                  </a:lnTo>
                  <a:lnTo>
                    <a:pt x="336" y="357"/>
                  </a:lnTo>
                  <a:lnTo>
                    <a:pt x="312" y="424"/>
                  </a:lnTo>
                  <a:lnTo>
                    <a:pt x="273" y="562"/>
                  </a:lnTo>
                  <a:lnTo>
                    <a:pt x="252" y="580"/>
                  </a:lnTo>
                  <a:lnTo>
                    <a:pt x="237" y="583"/>
                  </a:lnTo>
                  <a:lnTo>
                    <a:pt x="216" y="579"/>
                  </a:lnTo>
                  <a:lnTo>
                    <a:pt x="163" y="562"/>
                  </a:lnTo>
                  <a:lnTo>
                    <a:pt x="135" y="554"/>
                  </a:lnTo>
                  <a:lnTo>
                    <a:pt x="105" y="550"/>
                  </a:lnTo>
                  <a:lnTo>
                    <a:pt x="77" y="552"/>
                  </a:lnTo>
                  <a:lnTo>
                    <a:pt x="49" y="562"/>
                  </a:lnTo>
                  <a:lnTo>
                    <a:pt x="22" y="594"/>
                  </a:lnTo>
                  <a:lnTo>
                    <a:pt x="4" y="633"/>
                  </a:lnTo>
                  <a:lnTo>
                    <a:pt x="0" y="676"/>
                  </a:lnTo>
                  <a:lnTo>
                    <a:pt x="1" y="720"/>
                  </a:lnTo>
                  <a:lnTo>
                    <a:pt x="10" y="762"/>
                  </a:lnTo>
                  <a:lnTo>
                    <a:pt x="26" y="803"/>
                  </a:lnTo>
                  <a:lnTo>
                    <a:pt x="47" y="835"/>
                  </a:lnTo>
                  <a:lnTo>
                    <a:pt x="72" y="859"/>
                  </a:lnTo>
                  <a:lnTo>
                    <a:pt x="94" y="890"/>
                  </a:lnTo>
                  <a:lnTo>
                    <a:pt x="101" y="934"/>
                  </a:lnTo>
                  <a:lnTo>
                    <a:pt x="123" y="910"/>
                  </a:lnTo>
                  <a:lnTo>
                    <a:pt x="132" y="884"/>
                  </a:lnTo>
                  <a:lnTo>
                    <a:pt x="125" y="847"/>
                  </a:lnTo>
                  <a:lnTo>
                    <a:pt x="142" y="859"/>
                  </a:lnTo>
                  <a:lnTo>
                    <a:pt x="151" y="880"/>
                  </a:lnTo>
                  <a:lnTo>
                    <a:pt x="151" y="917"/>
                  </a:lnTo>
                  <a:lnTo>
                    <a:pt x="163" y="880"/>
                  </a:lnTo>
                  <a:lnTo>
                    <a:pt x="167" y="842"/>
                  </a:lnTo>
                  <a:lnTo>
                    <a:pt x="158" y="801"/>
                  </a:lnTo>
                  <a:lnTo>
                    <a:pt x="140" y="767"/>
                  </a:lnTo>
                  <a:lnTo>
                    <a:pt x="154" y="759"/>
                  </a:lnTo>
                  <a:lnTo>
                    <a:pt x="165" y="747"/>
                  </a:lnTo>
                  <a:lnTo>
                    <a:pt x="171" y="734"/>
                  </a:lnTo>
                  <a:lnTo>
                    <a:pt x="150" y="723"/>
                  </a:lnTo>
                  <a:lnTo>
                    <a:pt x="148" y="716"/>
                  </a:lnTo>
                  <a:lnTo>
                    <a:pt x="151" y="710"/>
                  </a:lnTo>
                  <a:lnTo>
                    <a:pt x="168" y="699"/>
                  </a:lnTo>
                  <a:lnTo>
                    <a:pt x="189" y="697"/>
                  </a:lnTo>
                  <a:lnTo>
                    <a:pt x="237" y="684"/>
                  </a:lnTo>
                  <a:lnTo>
                    <a:pt x="275" y="652"/>
                  </a:lnTo>
                  <a:lnTo>
                    <a:pt x="301" y="685"/>
                  </a:lnTo>
                  <a:lnTo>
                    <a:pt x="316" y="720"/>
                  </a:lnTo>
                  <a:lnTo>
                    <a:pt x="321" y="754"/>
                  </a:lnTo>
                  <a:lnTo>
                    <a:pt x="317" y="786"/>
                  </a:lnTo>
                  <a:lnTo>
                    <a:pt x="292" y="837"/>
                  </a:lnTo>
                  <a:lnTo>
                    <a:pt x="243" y="898"/>
                  </a:lnTo>
                  <a:lnTo>
                    <a:pt x="246" y="941"/>
                  </a:lnTo>
                  <a:lnTo>
                    <a:pt x="259" y="981"/>
                  </a:lnTo>
                  <a:lnTo>
                    <a:pt x="295" y="1057"/>
                  </a:lnTo>
                  <a:lnTo>
                    <a:pt x="301" y="1103"/>
                  </a:lnTo>
                  <a:lnTo>
                    <a:pt x="327" y="1104"/>
                  </a:lnTo>
                  <a:lnTo>
                    <a:pt x="328" y="1133"/>
                  </a:lnTo>
                  <a:lnTo>
                    <a:pt x="426" y="1133"/>
                  </a:lnTo>
                  <a:lnTo>
                    <a:pt x="377" y="1064"/>
                  </a:lnTo>
                  <a:lnTo>
                    <a:pt x="355" y="1028"/>
                  </a:lnTo>
                  <a:lnTo>
                    <a:pt x="341" y="988"/>
                  </a:lnTo>
                  <a:lnTo>
                    <a:pt x="341" y="960"/>
                  </a:lnTo>
                  <a:lnTo>
                    <a:pt x="348" y="940"/>
                  </a:lnTo>
                  <a:lnTo>
                    <a:pt x="363" y="923"/>
                  </a:lnTo>
                  <a:lnTo>
                    <a:pt x="382" y="912"/>
                  </a:lnTo>
                  <a:lnTo>
                    <a:pt x="469" y="876"/>
                  </a:lnTo>
                  <a:lnTo>
                    <a:pt x="483" y="849"/>
                  </a:lnTo>
                  <a:lnTo>
                    <a:pt x="483" y="818"/>
                  </a:lnTo>
                  <a:lnTo>
                    <a:pt x="466" y="761"/>
                  </a:lnTo>
                  <a:lnTo>
                    <a:pt x="479" y="752"/>
                  </a:lnTo>
                  <a:lnTo>
                    <a:pt x="499" y="744"/>
                  </a:lnTo>
                  <a:lnTo>
                    <a:pt x="521" y="742"/>
                  </a:lnTo>
                  <a:lnTo>
                    <a:pt x="533" y="747"/>
                  </a:lnTo>
                  <a:lnTo>
                    <a:pt x="545" y="759"/>
                  </a:lnTo>
                  <a:lnTo>
                    <a:pt x="571" y="813"/>
                  </a:lnTo>
                  <a:lnTo>
                    <a:pt x="586" y="871"/>
                  </a:lnTo>
                  <a:lnTo>
                    <a:pt x="631" y="876"/>
                  </a:lnTo>
                  <a:lnTo>
                    <a:pt x="669" y="896"/>
                  </a:lnTo>
                  <a:lnTo>
                    <a:pt x="703" y="925"/>
                  </a:lnTo>
                  <a:lnTo>
                    <a:pt x="728" y="961"/>
                  </a:lnTo>
                  <a:lnTo>
                    <a:pt x="752" y="961"/>
                  </a:lnTo>
                  <a:lnTo>
                    <a:pt x="757" y="972"/>
                  </a:lnTo>
                  <a:lnTo>
                    <a:pt x="757" y="983"/>
                  </a:lnTo>
                  <a:lnTo>
                    <a:pt x="772" y="990"/>
                  </a:lnTo>
                  <a:lnTo>
                    <a:pt x="772" y="877"/>
                  </a:lnTo>
                  <a:lnTo>
                    <a:pt x="771" y="875"/>
                  </a:lnTo>
                  <a:lnTo>
                    <a:pt x="723" y="843"/>
                  </a:lnTo>
                  <a:lnTo>
                    <a:pt x="706" y="831"/>
                  </a:lnTo>
                  <a:lnTo>
                    <a:pt x="685" y="823"/>
                  </a:lnTo>
                  <a:lnTo>
                    <a:pt x="668" y="811"/>
                  </a:lnTo>
                  <a:lnTo>
                    <a:pt x="661" y="790"/>
                  </a:lnTo>
                  <a:lnTo>
                    <a:pt x="689" y="690"/>
                  </a:lnTo>
                  <a:lnTo>
                    <a:pt x="697" y="622"/>
                  </a:lnTo>
                  <a:lnTo>
                    <a:pt x="693" y="593"/>
                  </a:lnTo>
                  <a:lnTo>
                    <a:pt x="681" y="572"/>
                  </a:lnTo>
                  <a:lnTo>
                    <a:pt x="659" y="555"/>
                  </a:lnTo>
                  <a:lnTo>
                    <a:pt x="635" y="548"/>
                  </a:lnTo>
                  <a:lnTo>
                    <a:pt x="586" y="547"/>
                  </a:lnTo>
                  <a:lnTo>
                    <a:pt x="547" y="554"/>
                  </a:lnTo>
                  <a:lnTo>
                    <a:pt x="521" y="553"/>
                  </a:lnTo>
                  <a:lnTo>
                    <a:pt x="510" y="541"/>
                  </a:lnTo>
                  <a:lnTo>
                    <a:pt x="510" y="526"/>
                  </a:lnTo>
                  <a:lnTo>
                    <a:pt x="538" y="510"/>
                  </a:lnTo>
                  <a:lnTo>
                    <a:pt x="561" y="486"/>
                  </a:lnTo>
                  <a:lnTo>
                    <a:pt x="598" y="435"/>
                  </a:lnTo>
                  <a:lnTo>
                    <a:pt x="679" y="440"/>
                  </a:lnTo>
                  <a:lnTo>
                    <a:pt x="737" y="454"/>
                  </a:lnTo>
                  <a:lnTo>
                    <a:pt x="772" y="469"/>
                  </a:lnTo>
                  <a:lnTo>
                    <a:pt x="772" y="374"/>
                  </a:lnTo>
                  <a:lnTo>
                    <a:pt x="763" y="367"/>
                  </a:lnTo>
                  <a:lnTo>
                    <a:pt x="710" y="343"/>
                  </a:lnTo>
                  <a:lnTo>
                    <a:pt x="639" y="325"/>
                  </a:lnTo>
                  <a:lnTo>
                    <a:pt x="634" y="312"/>
                  </a:lnTo>
                  <a:lnTo>
                    <a:pt x="644" y="303"/>
                  </a:lnTo>
                  <a:lnTo>
                    <a:pt x="666" y="298"/>
                  </a:lnTo>
                  <a:lnTo>
                    <a:pt x="683" y="289"/>
                  </a:lnTo>
                  <a:lnTo>
                    <a:pt x="710" y="257"/>
                  </a:lnTo>
                  <a:lnTo>
                    <a:pt x="722" y="165"/>
                  </a:lnTo>
                  <a:lnTo>
                    <a:pt x="734" y="119"/>
                  </a:lnTo>
                  <a:lnTo>
                    <a:pt x="750" y="77"/>
                  </a:lnTo>
                  <a:lnTo>
                    <a:pt x="764" y="67"/>
                  </a:lnTo>
                  <a:lnTo>
                    <a:pt x="772" y="67"/>
                  </a:lnTo>
                  <a:close/>
                </a:path>
              </a:pathLst>
            </a:custGeom>
            <a:solidFill>
              <a:srgbClr val="3737A5"/>
            </a:solidFill>
            <a:ln>
              <a:noFill/>
            </a:ln>
            <a:effectLst>
              <a:prstShdw prst="shdw17" dist="17961" dir="2700000">
                <a:srgbClr val="000066"/>
              </a:prstShdw>
            </a:effectLst>
            <a:extLst>
              <a:ext uri="{91240B29-F687-4F45-9708-019B960494DF}">
                <a14:hiddenLine xmlns:a14="http://schemas.microsoft.com/office/drawing/2010/main" w="3175">
                  <a:solidFill>
                    <a:schemeClr val="folHlink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44488" y="4495800"/>
            <a:ext cx="8456612" cy="1216025"/>
          </a:xfrm>
        </p:spPr>
        <p:txBody>
          <a:bodyPr/>
          <a:lstStyle>
            <a:lvl1pPr algn="ctr">
              <a:defRPr sz="4000" b="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867400"/>
            <a:ext cx="6400800" cy="841375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50000"/>
                    </a:schemeClr>
                  </a:outerShdw>
                </a:effectLst>
              </a14:hiddenEffects>
            </a:ext>
          </a:extLst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122875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D0FF19-62DC-4586-98F1-623055D0D05D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155959-0AF1-4804-861A-EDA4487339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69596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30A8C1-73A3-4730-98D4-0697D0816920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C555623-8487-486E-859C-21CEBFC152B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700840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143000"/>
            <a:ext cx="422910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143000"/>
            <a:ext cx="422910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5A35B1-13DE-400E-9908-90305DCDE64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34D3445-D217-4277-A094-49EE348D210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79249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1C58C8-909E-43D5-B8C3-67029E1203B6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C5FB4E1-EFB8-47FD-94B6-A74D47D8DBC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829996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BD963-C049-427C-89B8-3DB9C2D2EAA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DDDF51C-661F-4CAE-9121-61D8001CA1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49341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E61B1C-6127-4419-9E45-C0C521CA1DA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EE71B05-C0BB-4695-833A-17A5BAE57E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09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CDF8A4-89C4-43E6-81DE-77F539D1CF58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EDE748F-557D-4805-8FBD-F7F51561B8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29596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D9C7936-5D95-45D8-8A16-1AF5B8956747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54C77A6-5FAF-45F3-B96E-E5F79D05604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8701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453DEB-42F7-4C92-ADC4-7FAFDBC838BB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FD1E273-5ED7-4879-8DB7-33AF7597F23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55357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2750" y="304800"/>
            <a:ext cx="2152650" cy="6096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305550" cy="60960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D8781E-4321-44AB-B947-04693C975229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44D0B4C-F69A-4249-AD38-116C98CBC5B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54198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610600" cy="609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143000"/>
            <a:ext cx="422910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86300" y="1143000"/>
            <a:ext cx="422910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0C172D-FA45-446A-A645-FED13A59E05C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D4B103D-A6A8-453D-9A79-3A875F4FC54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4316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304800"/>
            <a:ext cx="8610600" cy="6096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143000"/>
            <a:ext cx="422910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86300" y="1143000"/>
            <a:ext cx="4229100" cy="2552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86300" y="3848100"/>
            <a:ext cx="4229100" cy="2552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C3F7DA-DAA6-4CD0-A444-8DA203E8A602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EBF19B0-CCF3-4F54-A730-A993DAE38C8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773769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B35B76-1C03-4953-8CF6-FF765003CCB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4A99373-1B48-4391-9A82-14C9355A120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3251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BBE032-2455-4BED-AF39-E4B7EECCCD33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3CF8A66-6BDF-41D8-BF35-CD87167AA32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651833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976AFB-8FC1-46D4-94B4-57759350F701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96A44C3-B726-481C-99B4-9D028477FC9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366139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2E438A-3343-4846-9F55-AD8158D5EA99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89359A8-8A98-437C-8CAE-89708F3ECCA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88842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653092-AE06-422D-9E9E-B6D31ABE64A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A0AAE66-1EB8-4220-8969-F581D442F90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87201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EEA340-CD00-44AC-B49F-0771A13C1ED5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5D6AADB-EF39-401D-9EFF-CA71659EF50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41940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13E4AE-B6A6-4670-A2C3-602AEECB317E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1138BCA-9903-4F83-AD06-31E676EF127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33793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3692BB-C238-4A77-8114-2B6161F3765A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9AEE719-CBEA-4B3C-8CE7-BF63AB73EFA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901168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4285D02-624F-43C9-9005-3BC972F4883E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C5A9770-6521-4AAC-8E61-4CF6C1CC42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830512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175D0D-C4E3-486B-BA5D-1A646F0C0833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3115662-25A3-4222-B921-BC198F9D3F2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49061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39BDA3-1194-43ED-A55B-EB051BE590DE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A33D75F-A3AE-43F1-9E13-42C7FF1300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112347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3E5BC3-4157-4B86-A920-7FF0E5907FB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CCD71C2-C632-409C-BD81-0B4A4696B9B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3982693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AA8855-E9F5-4AD1-9C13-818C1E2FBD27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4F4D44E-8A6A-4F6D-8EFB-B1AC074674A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49753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6E0238D-592D-42BD-B8CD-8DCD6B748903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2ECD8D1-BA8E-440F-B8A7-0D1A5766020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35534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CEE541-2CE3-4A3A-BA25-28416AF3F21E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F82CA8F-8AA3-4BCC-938B-8A500F45F35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14252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B10B55-5C2E-46CD-B5B0-176E4FBA3062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391926C-4F62-4D6E-818E-6C91BF2952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9768602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96BD2C-4017-446C-A4F7-558B5717C17F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2148BA9-D959-4ABD-8B3C-0FC3818B85F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770033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74BC22-057C-4BE6-977E-AD6151F2F6D2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D24EEC7-422E-4A92-85BC-CF5D3865048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99003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13E90C-8061-41C9-BBA6-E552F2B6646F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1A83A3B-D555-44B0-8033-D422A2D8C04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651889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E48242-0186-41F6-ADF8-FCE0F05BD48A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AB33C2F-A544-41F3-9E8B-FA7BE5913A6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028609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1201B3-40FF-468B-84DE-F54280AA1CCD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2F1CB95-33B5-44AF-B99B-013B0D6F277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1059038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F32991-FB78-4577-8C09-809909E3E334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CD179FB-53AB-448B-AD0F-CCAE9EBE8F4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2207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333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7" descr="SKEW1"/>
          <p:cNvPicPr>
            <a:picLocks noChangeAspect="1" noChangeArrowheads="1"/>
          </p:cNvPicPr>
          <p:nvPr/>
        </p:nvPicPr>
        <p:blipFill>
          <a:blip r:embed="rId15">
            <a:clrChange>
              <a:clrFrom>
                <a:srgbClr val="333399"/>
              </a:clrFrom>
              <a:clrTo>
                <a:srgbClr val="333399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16275"/>
            <a:ext cx="4914900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304800" y="304800"/>
            <a:ext cx="8610600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304800" y="1143000"/>
            <a:ext cx="8610600" cy="525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0104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B9B989B-94F9-460F-B228-C9CE47F0252F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1033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733800" y="64008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fld id="{46F1A556-5453-498B-AD5F-AD2E7D14CB9B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  <p:sldLayoutId id="2147483733" r:id="rId12"/>
    <p:sldLayoutId id="2147483734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 b="1" kern="1200">
          <a:solidFill>
            <a:schemeClr val="bg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4200" b="1">
          <a:solidFill>
            <a:schemeClr val="bg1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CC0000"/>
        </a:buClr>
        <a:buSzPct val="90000"/>
        <a:buFont typeface="Wingdings" pitchFamily="2" charset="2"/>
        <a:buChar char="n"/>
        <a:tabLst>
          <a:tab pos="2381250" algn="l"/>
        </a:tabLst>
        <a:defRPr sz="3200" kern="1200">
          <a:solidFill>
            <a:schemeClr val="bg1"/>
          </a:solidFill>
          <a:latin typeface="+mn-lt"/>
          <a:ea typeface="+mn-ea"/>
          <a:cs typeface="+mn-cs"/>
        </a:defRPr>
      </a:lvl1pPr>
      <a:lvl2pPr marL="723900" indent="-252413" algn="l" rtl="0" eaLnBrk="0" fontAlgn="base" hangingPunct="0">
        <a:spcBef>
          <a:spcPct val="20000"/>
        </a:spcBef>
        <a:spcAft>
          <a:spcPct val="0"/>
        </a:spcAft>
        <a:buClr>
          <a:srgbClr val="CC0000"/>
        </a:buClr>
        <a:buChar char="–"/>
        <a:tabLst>
          <a:tab pos="2381250" algn="l"/>
        </a:tabLst>
        <a:defRPr sz="28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CC0000"/>
        </a:buClr>
        <a:buChar char="•"/>
        <a:tabLst>
          <a:tab pos="2381250" algn="l"/>
        </a:tabLst>
        <a:defRPr sz="2400" kern="1200">
          <a:solidFill>
            <a:schemeClr val="bg1"/>
          </a:solidFill>
          <a:latin typeface="+mn-lt"/>
          <a:ea typeface="+mn-ea"/>
          <a:cs typeface="+mn-cs"/>
        </a:defRPr>
      </a:lvl3pPr>
      <a:lvl4pPr marL="1562100" indent="-228600" algn="l" rtl="0" eaLnBrk="0" fontAlgn="base" hangingPunct="0">
        <a:spcBef>
          <a:spcPct val="20000"/>
        </a:spcBef>
        <a:spcAft>
          <a:spcPct val="0"/>
        </a:spcAft>
        <a:buClr>
          <a:srgbClr val="CC0000"/>
        </a:buClr>
        <a:buChar char="–"/>
        <a:tabLst>
          <a:tab pos="2381250" algn="l"/>
        </a:tabLst>
        <a:defRPr sz="2000" kern="1200">
          <a:solidFill>
            <a:schemeClr val="bg1"/>
          </a:solidFill>
          <a:latin typeface="+mn-lt"/>
          <a:ea typeface="+mn-ea"/>
          <a:cs typeface="+mn-cs"/>
        </a:defRPr>
      </a:lvl4pPr>
      <a:lvl5pPr marL="1981200" indent="-228600" algn="l" rtl="0" eaLnBrk="0" fontAlgn="base" hangingPunct="0">
        <a:spcBef>
          <a:spcPct val="20000"/>
        </a:spcBef>
        <a:spcAft>
          <a:spcPct val="0"/>
        </a:spcAft>
        <a:buClr>
          <a:srgbClr val="CC0000"/>
        </a:buClr>
        <a:buChar char="»"/>
        <a:tabLst>
          <a:tab pos="2381250" algn="l"/>
        </a:tabLst>
        <a:defRPr sz="20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379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B59AC50F-C50F-4630-A577-BB9F4E86743E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BBFCC09-24A9-4DC8-8DA8-492CFD8A187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fld id="{5168AA9B-767A-4088-AFEC-48295783DDE8}" type="datetime1">
              <a:rPr lang="en-GB" altLang="en-US"/>
              <a:pPr>
                <a:defRPr/>
              </a:pPr>
              <a:t>24/03/2020</a:t>
            </a:fld>
            <a:endParaRPr lang="en-GB" altLang="en-US"/>
          </a:p>
        </p:txBody>
      </p:sp>
      <p:sp>
        <p:nvSpPr>
          <p:cNvPr id="3277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277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439CE5A-492C-44E0-8B5C-C4BA27CF04E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  <p:sldLayoutId id="2147483749" r:id="rId4"/>
    <p:sldLayoutId id="2147483750" r:id="rId5"/>
    <p:sldLayoutId id="2147483751" r:id="rId6"/>
    <p:sldLayoutId id="2147483752" r:id="rId7"/>
    <p:sldLayoutId id="2147483753" r:id="rId8"/>
    <p:sldLayoutId id="2147483754" r:id="rId9"/>
    <p:sldLayoutId id="2147483755" r:id="rId10"/>
    <p:sldLayoutId id="214748375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3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2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4.e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7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3.doc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8.emf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4" Type="http://schemas.openxmlformats.org/officeDocument/2006/relationships/image" Target="../media/image9.e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15938" y="1714500"/>
            <a:ext cx="8456612" cy="1216025"/>
          </a:xfrm>
        </p:spPr>
        <p:txBody>
          <a:bodyPr/>
          <a:lstStyle/>
          <a:p>
            <a:r>
              <a:rPr lang="en-GB" altLang="en-US" smtClean="0"/>
              <a:t>Managing People 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1743075" y="3286125"/>
            <a:ext cx="5619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dirty="0" smtClean="0"/>
              <a:t>Week 2</a:t>
            </a:r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106363"/>
            <a:ext cx="8686800" cy="1247775"/>
          </a:xfrm>
        </p:spPr>
        <p:txBody>
          <a:bodyPr/>
          <a:lstStyle/>
          <a:p>
            <a:r>
              <a:rPr lang="en-GB" altLang="en-US" smtClean="0"/>
              <a:t>Why it matters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449388"/>
            <a:ext cx="9144000" cy="4951412"/>
          </a:xfrm>
        </p:spPr>
        <p:txBody>
          <a:bodyPr/>
          <a:lstStyle/>
          <a:p>
            <a:r>
              <a:rPr lang="en-GB" altLang="en-US" sz="2800" smtClean="0"/>
              <a:t>Did you learn something from your project?</a:t>
            </a:r>
          </a:p>
          <a:p>
            <a:r>
              <a:rPr lang="en-GB" altLang="en-US" sz="2800" smtClean="0"/>
              <a:t>Business success</a:t>
            </a:r>
          </a:p>
          <a:p>
            <a:r>
              <a:rPr lang="en-GB" altLang="en-US" sz="2800" smtClean="0"/>
              <a:t>Organization dynamics</a:t>
            </a:r>
          </a:p>
          <a:p>
            <a:r>
              <a:rPr lang="en-GB" altLang="en-US" sz="2800" smtClean="0"/>
              <a:t>Your own career path</a:t>
            </a:r>
          </a:p>
          <a:p>
            <a:r>
              <a:rPr lang="en-GB" altLang="en-US" sz="2800" smtClean="0"/>
              <a:t>Good leaders in most professions are rare</a:t>
            </a:r>
          </a:p>
          <a:p>
            <a:r>
              <a:rPr lang="en-GB" altLang="en-US" sz="2800" smtClean="0"/>
              <a:t>You don’t need to have a leader title to lead</a:t>
            </a:r>
          </a:p>
          <a:p>
            <a:r>
              <a:rPr lang="en-GB" altLang="en-US" sz="2800" smtClean="0"/>
              <a:t>Work with your manager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1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Objectives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177800" y="1143000"/>
            <a:ext cx="8966200" cy="5257800"/>
          </a:xfrm>
        </p:spPr>
        <p:txBody>
          <a:bodyPr/>
          <a:lstStyle/>
          <a:p>
            <a:r>
              <a:rPr lang="en-GB" altLang="en-US" smtClean="0"/>
              <a:t>To explain some of the issues involved in selecting and retaining staff</a:t>
            </a:r>
          </a:p>
          <a:p>
            <a:r>
              <a:rPr lang="en-GB" altLang="en-US" smtClean="0"/>
              <a:t>To describe factors that influence individual motivation</a:t>
            </a:r>
          </a:p>
          <a:p>
            <a:r>
              <a:rPr lang="en-GB" altLang="en-US" smtClean="0"/>
              <a:t>To discuss key issues of team working including composition, cohesiveness and communications</a:t>
            </a:r>
          </a:p>
          <a:p>
            <a:r>
              <a:rPr lang="en-GB" altLang="en-US" smtClean="0"/>
              <a:t>To introduce the people capability maturity model (P-CMM) - a framework for enhancing the capabilities of people in an organisation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Topics Covered. 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304800" y="2030413"/>
            <a:ext cx="8610600" cy="4370387"/>
          </a:xfrm>
        </p:spPr>
        <p:txBody>
          <a:bodyPr/>
          <a:lstStyle/>
          <a:p>
            <a:r>
              <a:rPr lang="en-GB" altLang="en-US" smtClean="0"/>
              <a:t>Selecting staff</a:t>
            </a:r>
          </a:p>
          <a:p>
            <a:r>
              <a:rPr lang="en-GB" altLang="en-US" smtClean="0"/>
              <a:t>Motivating people</a:t>
            </a:r>
          </a:p>
          <a:p>
            <a:r>
              <a:rPr lang="en-GB" altLang="en-US" smtClean="0"/>
              <a:t>Managing groups</a:t>
            </a:r>
          </a:p>
          <a:p>
            <a:r>
              <a:rPr lang="en-GB" altLang="en-US" smtClean="0"/>
              <a:t>The people capability maturity model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Why Manage People?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1143000"/>
            <a:ext cx="9144000" cy="5257800"/>
          </a:xfrm>
        </p:spPr>
        <p:txBody>
          <a:bodyPr/>
          <a:lstStyle/>
          <a:p>
            <a:r>
              <a:rPr lang="en-GB" altLang="en-US" smtClean="0"/>
              <a:t>People are part of an organisations business process</a:t>
            </a:r>
          </a:p>
          <a:p>
            <a:r>
              <a:rPr lang="en-GB" altLang="en-US" smtClean="0"/>
              <a:t>People are an organisation’s most important assets.</a:t>
            </a:r>
          </a:p>
          <a:p>
            <a:r>
              <a:rPr lang="en-GB" altLang="en-US" smtClean="0"/>
              <a:t>The tasks of a manager are essentially people-oriented. Unless there is some understanding of people, management will be unsuccessful.</a:t>
            </a:r>
          </a:p>
          <a:p>
            <a:r>
              <a:rPr lang="en-GB" altLang="en-US" smtClean="0"/>
              <a:t>Poor people management is an important contributor to project failure.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People management factors</a:t>
            </a:r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smtClean="0"/>
              <a:t>Consistency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Team members should all be treated in a comparable way without favourites or discrimination.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Respect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Different team members have different skills and these differences should be respected.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Inclusion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Involve all team members and make sure that people’s views are considered.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Honesty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You should always be honest about what is going well and what is going badly in a project.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Selecting Staff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An important project management task is team selection.</a:t>
            </a:r>
          </a:p>
          <a:p>
            <a:r>
              <a:rPr lang="en-US" altLang="en-US" smtClean="0"/>
              <a:t>Information on selection comes from:</a:t>
            </a:r>
          </a:p>
          <a:p>
            <a:pPr lvl="1"/>
            <a:r>
              <a:rPr lang="en-US" altLang="en-US" smtClean="0"/>
              <a:t>Information provided by the candidates.</a:t>
            </a:r>
          </a:p>
          <a:p>
            <a:pPr lvl="1"/>
            <a:r>
              <a:rPr lang="en-US" altLang="en-US" smtClean="0"/>
              <a:t>Information gained by interviewing and talking with candidates.</a:t>
            </a:r>
          </a:p>
          <a:p>
            <a:pPr lvl="1"/>
            <a:r>
              <a:rPr lang="en-US" altLang="en-US" smtClean="0"/>
              <a:t>Recommendations and comments from other people who know or who have worked with the candidates.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Staff Selection - Case Study</a:t>
            </a:r>
          </a:p>
        </p:txBody>
      </p:sp>
      <p:graphicFrame>
        <p:nvGraphicFramePr>
          <p:cNvPr id="16387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0" y="914400"/>
          <a:ext cx="9144000" cy="5807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6389" name="Document" r:id="rId3" imgW="5493037" imgH="2437595" progId="Word.Document.8">
                  <p:embed/>
                </p:oleObj>
              </mc:Choice>
              <mc:Fallback>
                <p:oleObj name="Document" r:id="rId3" imgW="5493037" imgH="2437595" progId="Word.Document.8">
                  <p:embed/>
                  <p:pic>
                    <p:nvPicPr>
                      <p:cNvPr id="0" name="Object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3914"/>
                      <a:stretch>
                        <a:fillRect/>
                      </a:stretch>
                    </p:blipFill>
                    <p:spPr bwMode="auto">
                      <a:xfrm>
                        <a:off x="0" y="914400"/>
                        <a:ext cx="9144000" cy="58070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0" y="304800"/>
            <a:ext cx="8915400" cy="609600"/>
          </a:xfrm>
        </p:spPr>
        <p:txBody>
          <a:bodyPr/>
          <a:lstStyle/>
          <a:p>
            <a:r>
              <a:rPr lang="en-GB" altLang="en-US" smtClean="0"/>
              <a:t>Staff Selection Case Study Continued</a:t>
            </a:r>
          </a:p>
        </p:txBody>
      </p:sp>
      <p:graphicFrame>
        <p:nvGraphicFramePr>
          <p:cNvPr id="17411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0" y="914400"/>
          <a:ext cx="9144000" cy="5759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13" name="Document" r:id="rId3" imgW="5486809" imgH="3099351" progId="Word.Document.8">
                  <p:embed/>
                </p:oleObj>
              </mc:Choice>
              <mc:Fallback>
                <p:oleObj name="Document" r:id="rId3" imgW="5486809" imgH="3099351" progId="Word.Document.8">
                  <p:embed/>
                  <p:pic>
                    <p:nvPicPr>
                      <p:cNvPr id="0" name="Object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14400"/>
                        <a:ext cx="9144000" cy="5759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Lessons Learnt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119063" y="914400"/>
            <a:ext cx="8942387" cy="56530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mtClean="0"/>
              <a:t>Managers in a company may not wish to lose people to a new project. Part-time involvement may be inevitable.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Certain skills such as design and hardware interfacing are in short supply.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Recent graduates may not have specific skills but may be a way of introducing new skills.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This is because in some areas, their skills are tailored to suit the recent demands of the jobs market. </a:t>
            </a:r>
          </a:p>
          <a:p>
            <a:pPr>
              <a:lnSpc>
                <a:spcPct val="90000"/>
              </a:lnSpc>
            </a:pPr>
            <a:r>
              <a:rPr lang="en-US" altLang="en-US" smtClean="0"/>
              <a:t>Technical proficiency may be less important than social skills.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Staff selection factors</a:t>
            </a:r>
            <a:endParaRPr lang="en-GB" altLang="en-US" smtClean="0"/>
          </a:p>
        </p:txBody>
      </p:sp>
      <p:graphicFrame>
        <p:nvGraphicFramePr>
          <p:cNvPr id="19459" name="Object 6"/>
          <p:cNvGraphicFramePr>
            <a:graphicFrameLocks noGrp="1" noChangeAspect="1"/>
          </p:cNvGraphicFramePr>
          <p:nvPr>
            <p:ph idx="1"/>
          </p:nvPr>
        </p:nvGraphicFramePr>
        <p:xfrm>
          <a:off x="190500" y="1738313"/>
          <a:ext cx="8870950" cy="4324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9461" name="Document" r:id="rId3" imgW="5605618" imgH="2731778" progId="Word.Document.8">
                  <p:embed/>
                </p:oleObj>
              </mc:Choice>
              <mc:Fallback>
                <p:oleObj name="Document" r:id="rId3" imgW="5605618" imgH="2731778" progId="Word.Document.8">
                  <p:embed/>
                  <p:pic>
                    <p:nvPicPr>
                      <p:cNvPr id="0" name="Object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4359"/>
                      <a:stretch>
                        <a:fillRect/>
                      </a:stretch>
                    </p:blipFill>
                    <p:spPr bwMode="auto">
                      <a:xfrm>
                        <a:off x="190500" y="1738313"/>
                        <a:ext cx="8870950" cy="43243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Staff selection factors continued.</a:t>
            </a:r>
            <a:endParaRPr lang="en-GB" altLang="en-US" smtClean="0"/>
          </a:p>
        </p:txBody>
      </p:sp>
      <p:graphicFrame>
        <p:nvGraphicFramePr>
          <p:cNvPr id="20483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130175" y="1033463"/>
          <a:ext cx="8785225" cy="57356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485" name="Document" r:id="rId3" imgW="5605272" imgH="3118104" progId="Word.Document.8">
                  <p:embed/>
                </p:oleObj>
              </mc:Choice>
              <mc:Fallback>
                <p:oleObj name="Document" r:id="rId3" imgW="5605272" imgH="3118104" progId="Word.Document.8">
                  <p:embed/>
                  <p:pic>
                    <p:nvPicPr>
                      <p:cNvPr id="0" name="Object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14359"/>
                      <a:stretch>
                        <a:fillRect/>
                      </a:stretch>
                    </p:blipFill>
                    <p:spPr bwMode="auto">
                      <a:xfrm>
                        <a:off x="130175" y="1033463"/>
                        <a:ext cx="8785225" cy="57356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Motivating people</a:t>
            </a:r>
            <a:endParaRPr lang="en-GB" altLang="en-US" smtClean="0"/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An important role of a manager is to motivate the people working on a project.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Motivation is a complex issue but it appears that their are different types of motivation based on: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Basic needs (e.g. food, sleep, etc.);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Personal needs (e.g. respect, self-esteem);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Social needs (e.g. to be accepted as part of a group).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Human needs hierarchy</a:t>
            </a:r>
          </a:p>
        </p:txBody>
      </p:sp>
      <p:pic>
        <p:nvPicPr>
          <p:cNvPr id="22531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0175" y="1235075"/>
            <a:ext cx="9013825" cy="5403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Need satisfaction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Social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Provide communal facilities;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Allow informal communications.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Esteem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Recognition of achievements;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Appropriate rewards.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Self-realization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Training - people want to learn more;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Responsibility.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Individual motivation.</a:t>
            </a:r>
          </a:p>
        </p:txBody>
      </p:sp>
      <p:graphicFrame>
        <p:nvGraphicFramePr>
          <p:cNvPr id="24579" name="Object 7"/>
          <p:cNvGraphicFramePr>
            <a:graphicFrameLocks noGrp="1" noChangeAspect="1"/>
          </p:cNvGraphicFramePr>
          <p:nvPr>
            <p:ph idx="1"/>
          </p:nvPr>
        </p:nvGraphicFramePr>
        <p:xfrm>
          <a:off x="0" y="1057275"/>
          <a:ext cx="9048750" cy="55816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4581" name="Document" r:id="rId3" imgW="5493037" imgH="3752609" progId="Word.Document.8">
                  <p:embed/>
                </p:oleObj>
              </mc:Choice>
              <mc:Fallback>
                <p:oleObj name="Document" r:id="rId3" imgW="5493037" imgH="3752609" progId="Word.Document.8">
                  <p:embed/>
                  <p:pic>
                    <p:nvPicPr>
                      <p:cNvPr id="0" name="Object 7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8360" b="2620"/>
                      <a:stretch>
                        <a:fillRect/>
                      </a:stretch>
                    </p:blipFill>
                    <p:spPr bwMode="auto">
                      <a:xfrm>
                        <a:off x="0" y="1057275"/>
                        <a:ext cx="9048750" cy="55816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Personality types</a:t>
            </a:r>
          </a:p>
        </p:txBody>
      </p:sp>
      <p:sp>
        <p:nvSpPr>
          <p:cNvPr id="2560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The needs hierarchy is almost certainly an over-simplification of motivation in practice.</a:t>
            </a:r>
          </a:p>
          <a:p>
            <a:r>
              <a:rPr lang="en-GB" altLang="en-US" smtClean="0"/>
              <a:t>Motivation should also take into account different personality types:</a:t>
            </a:r>
          </a:p>
          <a:p>
            <a:pPr lvl="1"/>
            <a:r>
              <a:rPr lang="en-GB" altLang="en-US" smtClean="0"/>
              <a:t>Task-oriented;</a:t>
            </a:r>
          </a:p>
          <a:p>
            <a:pPr lvl="1"/>
            <a:r>
              <a:rPr lang="en-GB" altLang="en-US" smtClean="0"/>
              <a:t>Self-oriented;</a:t>
            </a:r>
          </a:p>
          <a:p>
            <a:pPr lvl="1"/>
            <a:r>
              <a:rPr lang="en-GB" altLang="en-US" smtClean="0"/>
              <a:t>Interaction-oriented.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Personality types</a:t>
            </a:r>
          </a:p>
        </p:txBody>
      </p:sp>
      <p:sp>
        <p:nvSpPr>
          <p:cNvPr id="26627" name="Content Placeholder 2"/>
          <p:cNvSpPr>
            <a:spLocks noGrp="1"/>
          </p:cNvSpPr>
          <p:nvPr>
            <p:ph idx="1"/>
          </p:nvPr>
        </p:nvSpPr>
        <p:spPr>
          <a:xfrm>
            <a:off x="304800" y="1709738"/>
            <a:ext cx="8610600" cy="4691062"/>
          </a:xfrm>
        </p:spPr>
        <p:txBody>
          <a:bodyPr/>
          <a:lstStyle/>
          <a:p>
            <a:r>
              <a:rPr lang="en-GB" altLang="en-US" sz="2400" smtClean="0"/>
              <a:t>Task-oriented.  </a:t>
            </a:r>
          </a:p>
          <a:p>
            <a:pPr lvl="1"/>
            <a:r>
              <a:rPr lang="en-GB" altLang="en-US" sz="2000" smtClean="0"/>
              <a:t>The motivation for doing the work is the work itself;</a:t>
            </a:r>
          </a:p>
          <a:p>
            <a:r>
              <a:rPr lang="en-GB" altLang="en-US" sz="2400" smtClean="0"/>
              <a:t>Self-oriented. </a:t>
            </a:r>
          </a:p>
          <a:p>
            <a:pPr lvl="1"/>
            <a:r>
              <a:rPr lang="en-GB" altLang="en-US" sz="2000" smtClean="0"/>
              <a:t>The work is a means to an end which is the achievement of individual goals - e.g. to get rich, to play tennis, to travel etc.;</a:t>
            </a:r>
          </a:p>
          <a:p>
            <a:r>
              <a:rPr lang="en-GB" altLang="en-US" sz="2400" smtClean="0"/>
              <a:t>Interaction-oriented</a:t>
            </a:r>
          </a:p>
          <a:p>
            <a:pPr lvl="1"/>
            <a:r>
              <a:rPr lang="en-GB" altLang="en-US" sz="2000" smtClean="0"/>
              <a:t>The principal motivation is the presence and actions of </a:t>
            </a:r>
            <a:br>
              <a:rPr lang="en-GB" altLang="en-US" sz="2000" smtClean="0"/>
            </a:br>
            <a:r>
              <a:rPr lang="en-GB" altLang="en-US" sz="2000" smtClean="0"/>
              <a:t>co-workers. People go to work because they like to go to </a:t>
            </a:r>
            <a:br>
              <a:rPr lang="en-GB" altLang="en-US" sz="2000" smtClean="0"/>
            </a:br>
            <a:r>
              <a:rPr lang="en-GB" altLang="en-US" sz="2000" smtClean="0"/>
              <a:t>work.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Motivation balance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Individual motivations are made up of elements of each class.</a:t>
            </a:r>
          </a:p>
          <a:p>
            <a:r>
              <a:rPr lang="en-GB" altLang="en-US" smtClean="0"/>
              <a:t>The balance can change depending on personal circumstances and external events.</a:t>
            </a:r>
          </a:p>
          <a:p>
            <a:r>
              <a:rPr lang="en-GB" altLang="en-US" smtClean="0"/>
              <a:t>However, people are not just motivated by personal factors but also by being part of a group and culture. </a:t>
            </a:r>
          </a:p>
          <a:p>
            <a:r>
              <a:rPr lang="en-GB" altLang="en-US" smtClean="0"/>
              <a:t>People go to work because they are motivated by the people that they work with.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Managing groups</a:t>
            </a:r>
            <a:endParaRPr lang="en-GB" altLang="en-US" smtClean="0"/>
          </a:p>
        </p:txBody>
      </p:sp>
      <p:sp>
        <p:nvSpPr>
          <p:cNvPr id="2867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Most jobs today especially in technology are a group activity. 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In software engineering for example the development schedule for most non-trivial software projects is such that they cannot be completed by one person working alone.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Group interaction is a key determinant of group performance.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Flexibility in group composition is limited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Managers must do the best they can with available people.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Factors influencing group working</a:t>
            </a:r>
            <a:endParaRPr lang="en-GB" altLang="en-US" smtClean="0"/>
          </a:p>
        </p:txBody>
      </p:sp>
      <p:sp>
        <p:nvSpPr>
          <p:cNvPr id="296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smtClean="0"/>
              <a:t>Group composition.</a:t>
            </a:r>
          </a:p>
          <a:p>
            <a:r>
              <a:rPr lang="en-US" altLang="en-US" smtClean="0"/>
              <a:t>Group cohesiveness.</a:t>
            </a:r>
          </a:p>
          <a:p>
            <a:r>
              <a:rPr lang="en-US" altLang="en-US" smtClean="0"/>
              <a:t>Group communications.</a:t>
            </a:r>
          </a:p>
          <a:p>
            <a:r>
              <a:rPr lang="en-US" altLang="en-US" smtClean="0"/>
              <a:t>Group organisation.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composition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Group composed of members who share the </a:t>
            </a:r>
            <a:br>
              <a:rPr lang="en-GB" altLang="en-US" sz="2400" smtClean="0"/>
            </a:br>
            <a:r>
              <a:rPr lang="en-GB" altLang="en-US" sz="2400" smtClean="0"/>
              <a:t>same motivation can be problematic</a:t>
            </a:r>
          </a:p>
          <a:p>
            <a:pPr lvl="1"/>
            <a:r>
              <a:rPr lang="en-GB" altLang="en-US" sz="2000" smtClean="0"/>
              <a:t>Task-oriented - everyone wants to do their own thing;</a:t>
            </a:r>
          </a:p>
          <a:p>
            <a:pPr lvl="1"/>
            <a:r>
              <a:rPr lang="en-GB" altLang="en-US" sz="2000" smtClean="0"/>
              <a:t>Self-oriented - everyone wants to be the boss;</a:t>
            </a:r>
          </a:p>
          <a:p>
            <a:pPr lvl="1"/>
            <a:r>
              <a:rPr lang="en-GB" altLang="en-US" sz="2000" smtClean="0"/>
              <a:t>Interaction-oriented - too much chatting, not enough work.</a:t>
            </a:r>
          </a:p>
          <a:p>
            <a:r>
              <a:rPr lang="en-GB" altLang="en-US" sz="2400" smtClean="0"/>
              <a:t>An effective group has a balance of all types.</a:t>
            </a:r>
          </a:p>
          <a:p>
            <a:r>
              <a:rPr lang="en-GB" altLang="en-US" sz="2400" smtClean="0"/>
              <a:t>This can be difficult to achieve software engineers are often task-oriented.</a:t>
            </a:r>
          </a:p>
          <a:p>
            <a:r>
              <a:rPr lang="en-GB" altLang="en-US" sz="2400" smtClean="0"/>
              <a:t>Interaction-oriented people are very important as they can detect and defuse tensions that arise.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composition</a:t>
            </a:r>
          </a:p>
        </p:txBody>
      </p:sp>
      <p:graphicFrame>
        <p:nvGraphicFramePr>
          <p:cNvPr id="31747" name="Object 6"/>
          <p:cNvGraphicFramePr>
            <a:graphicFrameLocks noGrp="1" noChangeAspect="1"/>
          </p:cNvGraphicFramePr>
          <p:nvPr>
            <p:ph idx="1"/>
          </p:nvPr>
        </p:nvGraphicFramePr>
        <p:xfrm>
          <a:off x="106363" y="1057275"/>
          <a:ext cx="8809037" cy="56165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749" name="Document" r:id="rId3" imgW="5486809" imgH="2441968" progId="Word.Document.8">
                  <p:embed/>
                </p:oleObj>
              </mc:Choice>
              <mc:Fallback>
                <p:oleObj name="Document" r:id="rId3" imgW="5486809" imgH="2441968" progId="Word.Document.8">
                  <p:embed/>
                  <p:pic>
                    <p:nvPicPr>
                      <p:cNvPr id="0" name="Object 6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0856"/>
                      <a:stretch>
                        <a:fillRect/>
                      </a:stretch>
                    </p:blipFill>
                    <p:spPr bwMode="auto">
                      <a:xfrm>
                        <a:off x="106363" y="1057275"/>
                        <a:ext cx="8809037" cy="56165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leadership</a:t>
            </a: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304800" y="1662113"/>
            <a:ext cx="8610600" cy="4738687"/>
          </a:xfrm>
        </p:spPr>
        <p:txBody>
          <a:bodyPr/>
          <a:lstStyle/>
          <a:p>
            <a:r>
              <a:rPr lang="en-GB" altLang="en-US" smtClean="0"/>
              <a:t>Leadership depends on respect not titular </a:t>
            </a:r>
            <a:br>
              <a:rPr lang="en-GB" altLang="en-US" smtClean="0"/>
            </a:br>
            <a:r>
              <a:rPr lang="en-GB" altLang="en-US" smtClean="0"/>
              <a:t>status.</a:t>
            </a:r>
          </a:p>
          <a:p>
            <a:r>
              <a:rPr lang="en-GB" altLang="en-US" smtClean="0"/>
              <a:t>There may be both a technical and an </a:t>
            </a:r>
            <a:br>
              <a:rPr lang="en-GB" altLang="en-US" smtClean="0"/>
            </a:br>
            <a:r>
              <a:rPr lang="en-GB" altLang="en-US" smtClean="0"/>
              <a:t>administrative leader.</a:t>
            </a:r>
          </a:p>
          <a:p>
            <a:r>
              <a:rPr lang="en-GB" altLang="en-US" smtClean="0"/>
              <a:t>Democratic leadership is more effective that </a:t>
            </a:r>
            <a:br>
              <a:rPr lang="en-GB" altLang="en-US" smtClean="0"/>
            </a:br>
            <a:r>
              <a:rPr lang="en-GB" altLang="en-US" smtClean="0"/>
              <a:t>autocratic leadership.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cohesiveness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142875" y="1143000"/>
            <a:ext cx="8918575" cy="5424488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In a cohesive group, members consider the group to be more important than any individual in it.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The advantages of a cohesive group are: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Group quality standards can be developed;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Group members work closely together so inhibitions caused by ignorance are reduced;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Team members  learn from each other and get to know each other’s work;</a:t>
            </a:r>
          </a:p>
          <a:p>
            <a:pPr lvl="1">
              <a:lnSpc>
                <a:spcPct val="90000"/>
              </a:lnSpc>
            </a:pPr>
            <a:r>
              <a:rPr lang="en-GB" altLang="en-US" smtClean="0"/>
              <a:t>In technology for example, Egoless programming where members strive to improve each other’s programs can be practised.</a:t>
            </a:r>
            <a:endParaRPr lang="en-GB" altLang="en-US" sz="2000" smtClean="0"/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Developing Team spirit</a:t>
            </a:r>
          </a:p>
        </p:txBody>
      </p:sp>
      <p:graphicFrame>
        <p:nvGraphicFramePr>
          <p:cNvPr id="34819" name="Object 5"/>
          <p:cNvGraphicFramePr>
            <a:graphicFrameLocks noGrp="1" noChangeAspect="1"/>
          </p:cNvGraphicFramePr>
          <p:nvPr>
            <p:ph idx="1"/>
          </p:nvPr>
        </p:nvGraphicFramePr>
        <p:xfrm>
          <a:off x="142875" y="1009650"/>
          <a:ext cx="8772525" cy="5746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4821" name="Document" r:id="rId3" imgW="5493037" imgH="2702325" progId="Word.Document.8">
                  <p:embed/>
                </p:oleObj>
              </mc:Choice>
              <mc:Fallback>
                <p:oleObj name="Document" r:id="rId3" imgW="5493037" imgH="2702325" progId="Word.Document.8">
                  <p:embed/>
                  <p:pic>
                    <p:nvPicPr>
                      <p:cNvPr id="0" name="Object 5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r="22215"/>
                      <a:stretch>
                        <a:fillRect/>
                      </a:stretch>
                    </p:blipFill>
                    <p:spPr bwMode="auto">
                      <a:xfrm>
                        <a:off x="142875" y="1009650"/>
                        <a:ext cx="8772525" cy="5746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Developing cohesiveness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Cohesiveness is influenced by factors such as the organisational culture and the personalities in the group.</a:t>
            </a:r>
          </a:p>
          <a:p>
            <a:r>
              <a:rPr lang="en-GB" altLang="en-US" sz="2400" smtClean="0"/>
              <a:t>Cohesiveness can be encouraged through</a:t>
            </a:r>
          </a:p>
          <a:p>
            <a:pPr lvl="1"/>
            <a:r>
              <a:rPr lang="en-GB" altLang="en-US" sz="2000" smtClean="0"/>
              <a:t>Social events;</a:t>
            </a:r>
          </a:p>
          <a:p>
            <a:pPr lvl="1"/>
            <a:r>
              <a:rPr lang="en-GB" altLang="en-US" sz="2000" smtClean="0"/>
              <a:t>Developing a group identity and territory;</a:t>
            </a:r>
          </a:p>
          <a:p>
            <a:pPr lvl="1"/>
            <a:r>
              <a:rPr lang="en-GB" altLang="en-US" sz="2000" smtClean="0"/>
              <a:t>Explicit team-building activities.</a:t>
            </a:r>
          </a:p>
          <a:p>
            <a:r>
              <a:rPr lang="en-GB" altLang="en-US" sz="2400" smtClean="0"/>
              <a:t>Openness with information is a simple way of ensuring all group members feel part of the group.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loyalties</a:t>
            </a:r>
          </a:p>
        </p:txBody>
      </p:sp>
      <p:sp>
        <p:nvSpPr>
          <p:cNvPr id="368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Group members tend to be loyal to cohesive groups.</a:t>
            </a:r>
          </a:p>
          <a:p>
            <a:r>
              <a:rPr lang="en-GB" altLang="en-US" smtClean="0"/>
              <a:t>'Groupthink' is preservation of group </a:t>
            </a:r>
            <a:br>
              <a:rPr lang="en-GB" altLang="en-US" smtClean="0"/>
            </a:br>
            <a:r>
              <a:rPr lang="en-GB" altLang="en-US" smtClean="0"/>
              <a:t>irrespective of technical or organizational </a:t>
            </a:r>
            <a:br>
              <a:rPr lang="en-GB" altLang="en-US" smtClean="0"/>
            </a:br>
            <a:r>
              <a:rPr lang="en-GB" altLang="en-US" smtClean="0"/>
              <a:t>considerations.</a:t>
            </a:r>
          </a:p>
          <a:p>
            <a:r>
              <a:rPr lang="en-GB" altLang="en-US" smtClean="0"/>
              <a:t>Management should act positively to avoid </a:t>
            </a:r>
            <a:br>
              <a:rPr lang="en-GB" altLang="en-US" smtClean="0"/>
            </a:br>
            <a:r>
              <a:rPr lang="en-GB" altLang="en-US" smtClean="0"/>
              <a:t>groupthink by forcing external involvement with each group.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communications</a:t>
            </a:r>
          </a:p>
        </p:txBody>
      </p:sp>
      <p:sp>
        <p:nvSpPr>
          <p:cNvPr id="378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Good communications are essential for effective group working.</a:t>
            </a:r>
          </a:p>
          <a:p>
            <a:r>
              <a:rPr lang="en-GB" altLang="en-US" smtClean="0"/>
              <a:t>Information must be exchanged on the status of work, design decisions and changes to previous decisions.</a:t>
            </a:r>
          </a:p>
          <a:p>
            <a:r>
              <a:rPr lang="en-GB" altLang="en-US" smtClean="0"/>
              <a:t>Good communications also strengthens group cohesion as it promotes understanding.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communications Continued.</a:t>
            </a:r>
          </a:p>
        </p:txBody>
      </p:sp>
      <p:sp>
        <p:nvSpPr>
          <p:cNvPr id="38915" name="Content Placeholder 2"/>
          <p:cNvSpPr>
            <a:spLocks noGrp="1"/>
          </p:cNvSpPr>
          <p:nvPr>
            <p:ph idx="1"/>
          </p:nvPr>
        </p:nvSpPr>
        <p:spPr>
          <a:xfrm>
            <a:off x="153988" y="1143000"/>
            <a:ext cx="8761412" cy="5257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smtClean="0"/>
              <a:t>Group size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The larger the group, the harder it is for people to communicate with other group members.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Group structure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Communication is better in informally structured groups than in hierarchically structured groups.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Group composition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Communication is better when there are different personality types in a group and when groups are mixed rather than single sex.</a:t>
            </a:r>
          </a:p>
          <a:p>
            <a:pPr>
              <a:lnSpc>
                <a:spcPct val="90000"/>
              </a:lnSpc>
            </a:pPr>
            <a:r>
              <a:rPr lang="en-GB" altLang="en-US" sz="2400" smtClean="0"/>
              <a:t>The physical work environment</a:t>
            </a:r>
          </a:p>
          <a:p>
            <a:pPr lvl="1">
              <a:lnSpc>
                <a:spcPct val="90000"/>
              </a:lnSpc>
            </a:pPr>
            <a:r>
              <a:rPr lang="en-GB" altLang="en-US" sz="2000" smtClean="0"/>
              <a:t>Good workplace organisation can help encourage communications.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Group organisation</a:t>
            </a:r>
          </a:p>
        </p:txBody>
      </p:sp>
      <p:sp>
        <p:nvSpPr>
          <p:cNvPr id="399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 some organisation, mostly in technology, small software engineering groups for example are usually organised informally without a rigid structure.</a:t>
            </a:r>
          </a:p>
          <a:p>
            <a:r>
              <a:rPr lang="en-GB" altLang="en-US" smtClean="0"/>
              <a:t>For large projects in most organisations, there may be a hierarchical structure where different groups are responsible for different sub-projects.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Informal groups</a:t>
            </a:r>
          </a:p>
        </p:txBody>
      </p:sp>
      <p:sp>
        <p:nvSpPr>
          <p:cNvPr id="40963" name="Content Placeholder 2"/>
          <p:cNvSpPr>
            <a:spLocks noGrp="1"/>
          </p:cNvSpPr>
          <p:nvPr>
            <p:ph idx="1"/>
          </p:nvPr>
        </p:nvSpPr>
        <p:spPr>
          <a:xfrm>
            <a:off x="0" y="1044575"/>
            <a:ext cx="9144000" cy="5356225"/>
          </a:xfrm>
        </p:spPr>
        <p:txBody>
          <a:bodyPr/>
          <a:lstStyle/>
          <a:p>
            <a:r>
              <a:rPr lang="en-GB" altLang="en-US" smtClean="0"/>
              <a:t>The group acts as a whole and comes to a consensus on decisions affecting the system.</a:t>
            </a:r>
          </a:p>
          <a:p>
            <a:r>
              <a:rPr lang="en-GB" altLang="en-US" smtClean="0"/>
              <a:t>The group leader serves as the external interface of the group but does not allocate specific work items.</a:t>
            </a:r>
          </a:p>
          <a:p>
            <a:r>
              <a:rPr lang="en-GB" altLang="en-US" smtClean="0"/>
              <a:t>Rather, work is discussed by the group as a whole and tasks are allocated according to ability and experience.</a:t>
            </a:r>
          </a:p>
          <a:p>
            <a:r>
              <a:rPr lang="en-GB" altLang="en-US" smtClean="0"/>
              <a:t>This approach is successful for groups where all members are experienced and competent.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Working environments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The physical workplace provision has an important </a:t>
            </a:r>
            <a:br>
              <a:rPr lang="en-GB" altLang="en-US" sz="2400" smtClean="0"/>
            </a:br>
            <a:r>
              <a:rPr lang="en-GB" altLang="en-US" sz="2400" smtClean="0"/>
              <a:t>effect on individual productivity and satisfaction</a:t>
            </a:r>
          </a:p>
          <a:p>
            <a:pPr lvl="1"/>
            <a:r>
              <a:rPr lang="en-GB" altLang="en-US" sz="2000" smtClean="0"/>
              <a:t>Comfort;</a:t>
            </a:r>
          </a:p>
          <a:p>
            <a:pPr lvl="1"/>
            <a:r>
              <a:rPr lang="en-GB" altLang="en-US" sz="2000" smtClean="0"/>
              <a:t>Privacy;</a:t>
            </a:r>
          </a:p>
          <a:p>
            <a:pPr lvl="1"/>
            <a:r>
              <a:rPr lang="en-GB" altLang="en-US" sz="2000" smtClean="0"/>
              <a:t>Facilities.</a:t>
            </a:r>
          </a:p>
          <a:p>
            <a:r>
              <a:rPr lang="en-GB" altLang="en-US" sz="2400" smtClean="0"/>
              <a:t>Health and safety considerations must be taken </a:t>
            </a:r>
            <a:br>
              <a:rPr lang="en-GB" altLang="en-US" sz="2400" smtClean="0"/>
            </a:br>
            <a:r>
              <a:rPr lang="en-GB" altLang="en-US" sz="2400" smtClean="0"/>
              <a:t>into account</a:t>
            </a:r>
          </a:p>
          <a:p>
            <a:pPr lvl="1"/>
            <a:r>
              <a:rPr lang="en-GB" altLang="en-US" sz="2000" smtClean="0"/>
              <a:t>Lighting;</a:t>
            </a:r>
          </a:p>
          <a:p>
            <a:pPr lvl="1"/>
            <a:r>
              <a:rPr lang="en-GB" altLang="en-US" sz="2000" smtClean="0"/>
              <a:t>Heating;</a:t>
            </a:r>
          </a:p>
          <a:p>
            <a:pPr lvl="1"/>
            <a:r>
              <a:rPr lang="en-GB" altLang="en-US" sz="2000" smtClean="0"/>
              <a:t>Furniture.</a:t>
            </a:r>
            <a:endParaRPr lang="en-GB" altLang="en-US" smtClean="0"/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Environmental factors</a:t>
            </a:r>
          </a:p>
        </p:txBody>
      </p:sp>
      <p:sp>
        <p:nvSpPr>
          <p:cNvPr id="430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Privacy – in some professions mostly in IT and Engineering, each engineer requires an area for uninterrupted work.</a:t>
            </a:r>
          </a:p>
          <a:p>
            <a:r>
              <a:rPr lang="en-GB" altLang="en-US" smtClean="0"/>
              <a:t>Outside awareness - people prefer to work in </a:t>
            </a:r>
            <a:br>
              <a:rPr lang="en-GB" altLang="en-US" smtClean="0"/>
            </a:br>
            <a:r>
              <a:rPr lang="en-GB" altLang="en-US" smtClean="0"/>
              <a:t>natural light.</a:t>
            </a:r>
          </a:p>
          <a:p>
            <a:r>
              <a:rPr lang="en-GB" altLang="en-US" smtClean="0"/>
              <a:t>Personalization - individuals adopt different </a:t>
            </a:r>
            <a:br>
              <a:rPr lang="en-GB" altLang="en-US" smtClean="0"/>
            </a:br>
            <a:r>
              <a:rPr lang="en-GB" altLang="en-US" smtClean="0"/>
              <a:t>working practices and like to organize their </a:t>
            </a:r>
            <a:br>
              <a:rPr lang="en-GB" altLang="en-US" smtClean="0"/>
            </a:br>
            <a:r>
              <a:rPr lang="en-GB" altLang="en-US" smtClean="0"/>
              <a:t>environment in different ways.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Workspace organisation</a:t>
            </a:r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Workspaces should provide private spaces where people can work without interruption</a:t>
            </a:r>
          </a:p>
          <a:p>
            <a:pPr lvl="1"/>
            <a:r>
              <a:rPr lang="en-GB" altLang="en-US" smtClean="0"/>
              <a:t>Providing individual offices for staff has been shown to increase productivity.</a:t>
            </a:r>
          </a:p>
          <a:p>
            <a:r>
              <a:rPr lang="en-GB" altLang="en-US" smtClean="0"/>
              <a:t>However, teams working together also require spaces where formal and informal meetings can be held.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itle 1"/>
          <p:cNvSpPr>
            <a:spLocks noGrp="1"/>
          </p:cNvSpPr>
          <p:nvPr>
            <p:ph type="title"/>
          </p:nvPr>
        </p:nvSpPr>
        <p:spPr>
          <a:xfrm>
            <a:off x="82550" y="0"/>
            <a:ext cx="9061450" cy="1143000"/>
          </a:xfrm>
        </p:spPr>
        <p:txBody>
          <a:bodyPr/>
          <a:lstStyle/>
          <a:p>
            <a:r>
              <a:rPr lang="en-GB" altLang="en-US" sz="4400" smtClean="0"/>
              <a:t>The People Capability Maturity Model</a:t>
            </a:r>
            <a:endParaRPr lang="en-GB" altLang="en-US" smtClean="0"/>
          </a:p>
        </p:txBody>
      </p:sp>
      <p:sp>
        <p:nvSpPr>
          <p:cNvPr id="4505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Intended as a framework for managing the development of people involved in software development.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P-CMM Objectives</a:t>
            </a:r>
          </a:p>
        </p:txBody>
      </p:sp>
      <p:sp>
        <p:nvSpPr>
          <p:cNvPr id="4608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To improve organisational capability by improving workforce capability.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To ensure that software development capability is not reliant on a small number of individuals.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To align the motivation of individuals with that of the organisation.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To help retain people with critical knowledge and skills.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P-CMM levels</a:t>
            </a:r>
            <a:endParaRPr lang="en-GB" altLang="en-US" smtClean="0"/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z="2400" smtClean="0"/>
              <a:t>Five stage model</a:t>
            </a:r>
          </a:p>
          <a:p>
            <a:pPr lvl="1"/>
            <a:r>
              <a:rPr lang="en-GB" altLang="en-US" sz="2000" smtClean="0"/>
              <a:t>Initial. Ad-hoc people management</a:t>
            </a:r>
          </a:p>
          <a:p>
            <a:pPr lvl="1"/>
            <a:r>
              <a:rPr lang="en-GB" altLang="en-US" sz="2000" smtClean="0"/>
              <a:t>Repeatable. Policies developed for capability improvement</a:t>
            </a:r>
          </a:p>
          <a:p>
            <a:pPr lvl="1"/>
            <a:r>
              <a:rPr lang="en-GB" altLang="en-US" sz="2000" smtClean="0"/>
              <a:t>Defined. Standardised people management across the organisation</a:t>
            </a:r>
          </a:p>
          <a:p>
            <a:pPr lvl="1"/>
            <a:r>
              <a:rPr lang="en-GB" altLang="en-US" sz="2000" smtClean="0"/>
              <a:t>Managed. Quantitative goals for people management in place</a:t>
            </a:r>
          </a:p>
          <a:p>
            <a:pPr lvl="1"/>
            <a:r>
              <a:rPr lang="en-GB" altLang="en-US" sz="2000" smtClean="0"/>
              <a:t>Optimizing. Continuous focus on improving individual competence and workforce motivation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The people capability model</a:t>
            </a:r>
            <a:endParaRPr lang="en-GB" altLang="en-US" smtClean="0"/>
          </a:p>
        </p:txBody>
      </p:sp>
      <p:pic>
        <p:nvPicPr>
          <p:cNvPr id="4813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2288" y="1200150"/>
            <a:ext cx="8393112" cy="47371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Key points</a:t>
            </a:r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Staff selection factors include education, domain experience, adaptability and personality. 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People are motivated by interaction, recognition and personal development.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Software development groups should be small and cohesive. Leaders should be competent and should have administrative and technical support.</a:t>
            </a:r>
            <a:endParaRPr lang="en-GB" altLang="en-US" sz="2800" smtClean="0"/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Key Points Continued. </a:t>
            </a:r>
          </a:p>
        </p:txBody>
      </p:sp>
      <p:sp>
        <p:nvSpPr>
          <p:cNvPr id="501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mtClean="0"/>
              <a:t>Group communications are affected by status, group size, group organisation and the gender and personality composition of the group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Working environments should include spaces for interaction and spaces for private working.</a:t>
            </a:r>
          </a:p>
          <a:p>
            <a:pPr>
              <a:lnSpc>
                <a:spcPct val="90000"/>
              </a:lnSpc>
            </a:pPr>
            <a:r>
              <a:rPr lang="en-GB" altLang="en-US" smtClean="0"/>
              <a:t>The People Capability Maturity Model is a framework for improving the capabilities of staff in an organisation.</a:t>
            </a:r>
          </a:p>
          <a:p>
            <a:endParaRPr lang="en-GB" altLang="en-US" smtClean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The Matching Model of HRM</a:t>
            </a:r>
          </a:p>
        </p:txBody>
      </p:sp>
      <p:sp>
        <p:nvSpPr>
          <p:cNvPr id="51203" name="Text Placeholder 2"/>
          <p:cNvSpPr>
            <a:spLocks noGrp="1"/>
          </p:cNvSpPr>
          <p:nvPr>
            <p:ph type="body" sz="half" idx="1"/>
          </p:nvPr>
        </p:nvSpPr>
        <p:spPr>
          <a:xfrm>
            <a:off x="304800" y="1143000"/>
            <a:ext cx="8610600" cy="5257800"/>
          </a:xfrm>
        </p:spPr>
        <p:txBody>
          <a:bodyPr/>
          <a:lstStyle/>
          <a:p>
            <a:endParaRPr lang="en-US" altLang="en-US" smtClean="0"/>
          </a:p>
        </p:txBody>
      </p:sp>
      <p:pic>
        <p:nvPicPr>
          <p:cNvPr id="51204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147763"/>
            <a:ext cx="8610600" cy="525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Skewed Crest Screen">
  <a:themeElements>
    <a:clrScheme name="">
      <a:dk1>
        <a:srgbClr val="FDFDFD"/>
      </a:dk1>
      <a:lt1>
        <a:srgbClr val="FFFFFF"/>
      </a:lt1>
      <a:dk2>
        <a:srgbClr val="000000"/>
      </a:dk2>
      <a:lt2>
        <a:srgbClr val="808080"/>
      </a:lt2>
      <a:accent1>
        <a:srgbClr val="CC0000"/>
      </a:accent1>
      <a:accent2>
        <a:srgbClr val="009999"/>
      </a:accent2>
      <a:accent3>
        <a:srgbClr val="FFFFFF"/>
      </a:accent3>
      <a:accent4>
        <a:srgbClr val="D8D8D8"/>
      </a:accent4>
      <a:accent5>
        <a:srgbClr val="E2AAAA"/>
      </a:accent5>
      <a:accent6>
        <a:srgbClr val="008A8A"/>
      </a:accent6>
      <a:hlink>
        <a:srgbClr val="99CCFF"/>
      </a:hlink>
      <a:folHlink>
        <a:srgbClr val="B2B2B2"/>
      </a:folHlink>
    </a:clrScheme>
    <a:fontScheme name="Skewed Crest Screen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Skewed Crest Scree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kewed Crest Scree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kewed Crest Scree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kewed Crest Scree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kewed Crest Scree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kewed Crest Scree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kewed Crest Scree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Custom Design">
  <a:themeElements>
    <a:clrScheme name="1_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1_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Skewed Crest Screen</Template>
  <TotalTime>2164</TotalTime>
  <Words>1443</Words>
  <Application>Microsoft Office PowerPoint</Application>
  <PresentationFormat>On-screen Show (4:3)</PresentationFormat>
  <Paragraphs>194</Paragraphs>
  <Slides>42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42</vt:i4>
      </vt:variant>
    </vt:vector>
  </HeadingPairs>
  <TitlesOfParts>
    <vt:vector size="50" baseType="lpstr">
      <vt:lpstr>Times New Roman</vt:lpstr>
      <vt:lpstr>Arial</vt:lpstr>
      <vt:lpstr>Wingdings</vt:lpstr>
      <vt:lpstr>Skewed Crest Screen</vt:lpstr>
      <vt:lpstr>1_Custom Design</vt:lpstr>
      <vt:lpstr>Custom Design</vt:lpstr>
      <vt:lpstr>Microsoft Word Document</vt:lpstr>
      <vt:lpstr>Microsoft Word 97 - 2003 Document</vt:lpstr>
      <vt:lpstr>Managing People </vt:lpstr>
      <vt:lpstr>Why it matters</vt:lpstr>
      <vt:lpstr>Objectives</vt:lpstr>
      <vt:lpstr>Topics Covered. </vt:lpstr>
      <vt:lpstr>Why Manage People?</vt:lpstr>
      <vt:lpstr>People management factors</vt:lpstr>
      <vt:lpstr>Selecting Staff</vt:lpstr>
      <vt:lpstr>Staff Selection - Case Study</vt:lpstr>
      <vt:lpstr>Staff Selection Case Study Continued</vt:lpstr>
      <vt:lpstr>Lessons Learnt</vt:lpstr>
      <vt:lpstr>Staff selection factors</vt:lpstr>
      <vt:lpstr>Staff selection factors continued.</vt:lpstr>
      <vt:lpstr>Motivating people</vt:lpstr>
      <vt:lpstr>Human needs hierarchy</vt:lpstr>
      <vt:lpstr>Need satisfaction</vt:lpstr>
      <vt:lpstr>Individual motivation.</vt:lpstr>
      <vt:lpstr>Personality types</vt:lpstr>
      <vt:lpstr>Personality types</vt:lpstr>
      <vt:lpstr>Motivation balance</vt:lpstr>
      <vt:lpstr>Managing groups</vt:lpstr>
      <vt:lpstr>Factors influencing group working</vt:lpstr>
      <vt:lpstr>Group composition</vt:lpstr>
      <vt:lpstr>Group composition</vt:lpstr>
      <vt:lpstr>Group leadership</vt:lpstr>
      <vt:lpstr>Group cohesiveness</vt:lpstr>
      <vt:lpstr>Developing Team spirit</vt:lpstr>
      <vt:lpstr>Developing cohesiveness</vt:lpstr>
      <vt:lpstr>Group loyalties</vt:lpstr>
      <vt:lpstr>Group communications</vt:lpstr>
      <vt:lpstr>Group communications Continued.</vt:lpstr>
      <vt:lpstr>Group organisation</vt:lpstr>
      <vt:lpstr>Informal groups</vt:lpstr>
      <vt:lpstr>Working environments</vt:lpstr>
      <vt:lpstr>Environmental factors</vt:lpstr>
      <vt:lpstr>Workspace organisation</vt:lpstr>
      <vt:lpstr>The People Capability Maturity Model</vt:lpstr>
      <vt:lpstr>P-CMM Objectives</vt:lpstr>
      <vt:lpstr>P-CMM levels</vt:lpstr>
      <vt:lpstr>The people capability model</vt:lpstr>
      <vt:lpstr>Key points</vt:lpstr>
      <vt:lpstr>Key Points Continued. </vt:lpstr>
      <vt:lpstr>The Matching Model of HRM</vt:lpstr>
    </vt:vector>
  </TitlesOfParts>
  <Company>UKAEA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Project Management</dc:title>
  <dc:creator>richard_hibbert</dc:creator>
  <cp:lastModifiedBy>User</cp:lastModifiedBy>
  <cp:revision>174</cp:revision>
  <cp:lastPrinted>2007-09-06T16:46:04Z</cp:lastPrinted>
  <dcterms:created xsi:type="dcterms:W3CDTF">2006-07-19T14:34:09Z</dcterms:created>
  <dcterms:modified xsi:type="dcterms:W3CDTF">2020-03-24T01:09:07Z</dcterms:modified>
</cp:coreProperties>
</file>