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2" d="100"/>
          <a:sy n="102" d="100"/>
        </p:scale>
        <p:origin x="26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55922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image" Target="../media/image44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11" Type="http://schemas.openxmlformats.org/officeDocument/2006/relationships/image" Target="../media/image51.png"/><Relationship Id="rId5" Type="http://schemas.openxmlformats.org/officeDocument/2006/relationships/image" Target="../media/image46.png"/><Relationship Id="rId10" Type="http://schemas.openxmlformats.org/officeDocument/2006/relationships/image" Target="../media/image50.png"/><Relationship Id="rId4" Type="http://schemas.openxmlformats.org/officeDocument/2006/relationships/image" Target="../media/image45.png"/><Relationship Id="rId9" Type="http://schemas.openxmlformats.org/officeDocument/2006/relationships/image" Target="../media/image4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7.png"/><Relationship Id="rId3" Type="http://schemas.openxmlformats.org/officeDocument/2006/relationships/image" Target="../media/image52.png"/><Relationship Id="rId7" Type="http://schemas.openxmlformats.org/officeDocument/2006/relationships/image" Target="../media/image56.png"/><Relationship Id="rId12" Type="http://schemas.openxmlformats.org/officeDocument/2006/relationships/image" Target="../media/image6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5.png"/><Relationship Id="rId11" Type="http://schemas.openxmlformats.org/officeDocument/2006/relationships/image" Target="../media/image60.png"/><Relationship Id="rId5" Type="http://schemas.openxmlformats.org/officeDocument/2006/relationships/image" Target="../media/image54.png"/><Relationship Id="rId10" Type="http://schemas.openxmlformats.org/officeDocument/2006/relationships/image" Target="../media/image59.png"/><Relationship Id="rId4" Type="http://schemas.openxmlformats.org/officeDocument/2006/relationships/image" Target="../media/image53.png"/><Relationship Id="rId9" Type="http://schemas.openxmlformats.org/officeDocument/2006/relationships/image" Target="../media/image5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62.png"/><Relationship Id="rId7" Type="http://schemas.openxmlformats.org/officeDocument/2006/relationships/image" Target="../media/image6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5.png"/><Relationship Id="rId5" Type="http://schemas.openxmlformats.org/officeDocument/2006/relationships/image" Target="../media/image64.png"/><Relationship Id="rId10" Type="http://schemas.openxmlformats.org/officeDocument/2006/relationships/image" Target="../media/image69.png"/><Relationship Id="rId4" Type="http://schemas.openxmlformats.org/officeDocument/2006/relationships/image" Target="../media/image63.png"/><Relationship Id="rId9" Type="http://schemas.openxmlformats.org/officeDocument/2006/relationships/image" Target="../media/image6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2.png"/><Relationship Id="rId4" Type="http://schemas.openxmlformats.org/officeDocument/2006/relationships/image" Target="../media/image6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73.png"/><Relationship Id="rId7" Type="http://schemas.openxmlformats.org/officeDocument/2006/relationships/image" Target="../media/image7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6.png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>
            <a:alphaModFix amt="15000"/>
          </a:blip>
          <a:stretch>
            <a:fillRect/>
          </a:stretch>
        </p:blipFill>
        <p:spPr>
          <a:xfrm>
            <a:off x="7572375" y="357188"/>
            <a:ext cx="857250" cy="857250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>
            <a:alphaModFix amt="15000"/>
          </a:blip>
          <a:stretch>
            <a:fillRect/>
          </a:stretch>
        </p:blipFill>
        <p:spPr>
          <a:xfrm rot="-1500000">
            <a:off x="857250" y="4000500"/>
            <a:ext cx="571500" cy="571500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>
            <a:alphaModFix amt="15000"/>
          </a:blip>
          <a:stretch>
            <a:fillRect/>
          </a:stretch>
        </p:blipFill>
        <p:spPr>
          <a:xfrm rot="900000">
            <a:off x="571500" y="1071562"/>
            <a:ext cx="714375" cy="714375"/>
          </a:xfrm>
          <a:prstGeom prst="rect">
            <a:avLst/>
          </a:prstGeom>
        </p:spPr>
      </p:pic>
      <p:sp>
        <p:nvSpPr>
          <p:cNvPr id="6" name="Shape 0"/>
          <p:cNvSpPr/>
          <p:nvPr/>
        </p:nvSpPr>
        <p:spPr>
          <a:xfrm>
            <a:off x="3196047" y="660797"/>
            <a:ext cx="2751851" cy="908679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1"/>
          <p:cNvSpPr/>
          <p:nvPr/>
        </p:nvSpPr>
        <p:spPr>
          <a:xfrm>
            <a:off x="3538947" y="832247"/>
            <a:ext cx="2066051" cy="56577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4500"/>
              </a:lnSpc>
              <a:buNone/>
            </a:pPr>
            <a:r>
              <a:rPr lang="en-US" sz="3731" b="1" kern="0" spc="-1" dirty="0">
                <a:solidFill>
                  <a:srgbClr val="FFFFFF"/>
                </a:solidFill>
              </a:rPr>
              <a:t>Pawsley</a:t>
            </a:r>
            <a:endParaRPr lang="en-US" sz="3731" dirty="0"/>
          </a:p>
        </p:txBody>
      </p:sp>
      <p:sp>
        <p:nvSpPr>
          <p:cNvPr id="8" name="Text 2"/>
          <p:cNvSpPr/>
          <p:nvPr/>
        </p:nvSpPr>
        <p:spPr>
          <a:xfrm>
            <a:off x="1402938" y="1798076"/>
            <a:ext cx="6338097" cy="33430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2600"/>
              </a:lnSpc>
              <a:buNone/>
            </a:pPr>
            <a:r>
              <a:rPr lang="en-US" sz="1808" b="1" dirty="0">
                <a:solidFill>
                  <a:srgbClr val="2C3E3F"/>
                </a:solidFill>
              </a:rPr>
              <a:t>Quality Pet Accessories for Modern UK Pet Owners</a:t>
            </a:r>
            <a:endParaRPr lang="en-US" sz="1808" dirty="0"/>
          </a:p>
        </p:txBody>
      </p:sp>
      <p:sp>
        <p:nvSpPr>
          <p:cNvPr id="9" name="Shape 3"/>
          <p:cNvSpPr/>
          <p:nvPr/>
        </p:nvSpPr>
        <p:spPr>
          <a:xfrm>
            <a:off x="2461887" y="2489569"/>
            <a:ext cx="1993999" cy="728663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4"/>
          <p:cNvSpPr/>
          <p:nvPr/>
        </p:nvSpPr>
        <p:spPr>
          <a:xfrm>
            <a:off x="2690487" y="2603869"/>
            <a:ext cx="1536799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Programme</a:t>
            </a:r>
            <a:endParaRPr lang="en-US" sz="784" dirty="0"/>
          </a:p>
        </p:txBody>
      </p:sp>
      <p:sp>
        <p:nvSpPr>
          <p:cNvPr id="11" name="Text 5"/>
          <p:cNvSpPr/>
          <p:nvPr/>
        </p:nvSpPr>
        <p:spPr>
          <a:xfrm>
            <a:off x="2690487" y="2803894"/>
            <a:ext cx="1536799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727" dirty="0">
                <a:solidFill>
                  <a:srgbClr val="FFFFFF">
                    <a:alpha val="95000"/>
                  </a:srgbClr>
                </a:solidFill>
              </a:rPr>
              <a:t>Certificate in Higher Education
Business Skills for the Workplace</a:t>
            </a:r>
            <a:endParaRPr lang="en-US" sz="727" dirty="0"/>
          </a:p>
        </p:txBody>
      </p:sp>
      <p:sp>
        <p:nvSpPr>
          <p:cNvPr id="12" name="Shape 6"/>
          <p:cNvSpPr/>
          <p:nvPr/>
        </p:nvSpPr>
        <p:spPr>
          <a:xfrm>
            <a:off x="4684486" y="2489569"/>
            <a:ext cx="1997599" cy="728663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7"/>
          <p:cNvSpPr/>
          <p:nvPr/>
        </p:nvSpPr>
        <p:spPr>
          <a:xfrm>
            <a:off x="4913086" y="2603869"/>
            <a:ext cx="1540399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Module</a:t>
            </a:r>
            <a:endParaRPr lang="en-US" sz="784" dirty="0"/>
          </a:p>
        </p:txBody>
      </p:sp>
      <p:sp>
        <p:nvSpPr>
          <p:cNvPr id="14" name="Text 8"/>
          <p:cNvSpPr/>
          <p:nvPr/>
        </p:nvSpPr>
        <p:spPr>
          <a:xfrm>
            <a:off x="4913086" y="2803894"/>
            <a:ext cx="1540399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727" dirty="0">
                <a:solidFill>
                  <a:srgbClr val="FFFFFF">
                    <a:alpha val="95000"/>
                  </a:srgbClr>
                </a:solidFill>
              </a:rPr>
              <a:t>LCLM4006
Enterprise and Entrepreneurship</a:t>
            </a:r>
            <a:endParaRPr lang="en-US" sz="727" dirty="0"/>
          </a:p>
        </p:txBody>
      </p:sp>
      <p:sp>
        <p:nvSpPr>
          <p:cNvPr id="15" name="Text 9"/>
          <p:cNvSpPr/>
          <p:nvPr/>
        </p:nvSpPr>
        <p:spPr>
          <a:xfrm>
            <a:off x="2875555" y="3503981"/>
            <a:ext cx="699278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dirty="0">
                <a:solidFill>
                  <a:srgbClr val="7FA99B"/>
                </a:solidFill>
              </a:rPr>
              <a:t>STUDENT</a:t>
            </a:r>
            <a:endParaRPr lang="en-US" sz="683" dirty="0"/>
          </a:p>
        </p:txBody>
      </p:sp>
      <p:sp>
        <p:nvSpPr>
          <p:cNvPr id="16" name="Text 10"/>
          <p:cNvSpPr/>
          <p:nvPr/>
        </p:nvSpPr>
        <p:spPr>
          <a:xfrm>
            <a:off x="2875555" y="3682575"/>
            <a:ext cx="699278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Carla Toldo</a:t>
            </a:r>
            <a:endParaRPr lang="en-US" sz="885" dirty="0"/>
          </a:p>
        </p:txBody>
      </p:sp>
      <p:sp>
        <p:nvSpPr>
          <p:cNvPr id="17" name="Text 11"/>
          <p:cNvSpPr/>
          <p:nvPr/>
        </p:nvSpPr>
        <p:spPr>
          <a:xfrm>
            <a:off x="2875555" y="3875456"/>
            <a:ext cx="699278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ID: 2419228</a:t>
            </a:r>
            <a:endParaRPr lang="en-US" sz="727" dirty="0"/>
          </a:p>
        </p:txBody>
      </p:sp>
      <p:sp>
        <p:nvSpPr>
          <p:cNvPr id="18" name="Text 12"/>
          <p:cNvSpPr/>
          <p:nvPr/>
        </p:nvSpPr>
        <p:spPr>
          <a:xfrm>
            <a:off x="4274920" y="3503981"/>
            <a:ext cx="1993497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dirty="0">
                <a:solidFill>
                  <a:srgbClr val="D4704A"/>
                </a:solidFill>
              </a:rPr>
              <a:t>LECTURER</a:t>
            </a:r>
            <a:endParaRPr lang="en-US" sz="683" dirty="0"/>
          </a:p>
        </p:txBody>
      </p:sp>
      <p:sp>
        <p:nvSpPr>
          <p:cNvPr id="19" name="Text 13"/>
          <p:cNvSpPr/>
          <p:nvPr/>
        </p:nvSpPr>
        <p:spPr>
          <a:xfrm>
            <a:off x="4274920" y="3682575"/>
            <a:ext cx="1993497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Taonga Kaonga Sobere-Snithers</a:t>
            </a:r>
            <a:endParaRPr lang="en-US" sz="885" dirty="0"/>
          </a:p>
        </p:txBody>
      </p:sp>
      <p:sp>
        <p:nvSpPr>
          <p:cNvPr id="20" name="Text 14"/>
          <p:cNvSpPr/>
          <p:nvPr/>
        </p:nvSpPr>
        <p:spPr>
          <a:xfrm>
            <a:off x="1402938" y="4311225"/>
            <a:ext cx="6338097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3E3F">
                    <a:alpha val="60000"/>
                  </a:srgbClr>
                </a:solidFill>
              </a:rPr>
              <a:t>November 2025</a:t>
            </a:r>
            <a:endParaRPr lang="en-US" sz="784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>
            <a:alphaModFix amt="6000"/>
          </a:blip>
          <a:stretch>
            <a:fillRect/>
          </a:stretch>
        </p:blipFill>
        <p:spPr>
          <a:xfrm rot="900000">
            <a:off x="7572375" y="428625"/>
            <a:ext cx="1000126" cy="1000125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>
            <a:alphaModFix amt="6000"/>
          </a:blip>
          <a:stretch>
            <a:fillRect/>
          </a:stretch>
        </p:blipFill>
        <p:spPr>
          <a:xfrm rot="-1500000">
            <a:off x="500063" y="3786187"/>
            <a:ext cx="785812" cy="785813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857250" y="357188"/>
            <a:ext cx="7429500" cy="4000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862" b="1" kern="0" spc="-1" dirty="0">
                <a:solidFill>
                  <a:srgbClr val="D4704A"/>
                </a:solidFill>
              </a:rPr>
              <a:t>Contents</a:t>
            </a:r>
            <a:endParaRPr lang="en-US" sz="2862" dirty="0"/>
          </a:p>
        </p:txBody>
      </p:sp>
      <p:sp>
        <p:nvSpPr>
          <p:cNvPr id="6" name="Text 1"/>
          <p:cNvSpPr/>
          <p:nvPr/>
        </p:nvSpPr>
        <p:spPr>
          <a:xfrm>
            <a:off x="1500188" y="1271588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D4704A"/>
                </a:solidFill>
              </a:rPr>
              <a:t>1.</a:t>
            </a:r>
            <a:endParaRPr lang="en-US" sz="1090" dirty="0"/>
          </a:p>
        </p:txBody>
      </p:sp>
      <p:sp>
        <p:nvSpPr>
          <p:cNvPr id="7" name="Text 2"/>
          <p:cNvSpPr/>
          <p:nvPr/>
        </p:nvSpPr>
        <p:spPr>
          <a:xfrm>
            <a:off x="1900238" y="1271588"/>
            <a:ext cx="2418578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The UK Pet Market Opportunity</a:t>
            </a:r>
            <a:endParaRPr lang="en-US" sz="1090" dirty="0"/>
          </a:p>
        </p:txBody>
      </p:sp>
      <p:sp>
        <p:nvSpPr>
          <p:cNvPr id="8" name="Text 3"/>
          <p:cNvSpPr/>
          <p:nvPr/>
        </p:nvSpPr>
        <p:spPr>
          <a:xfrm>
            <a:off x="1500188" y="1607344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7FA99B"/>
                </a:solidFill>
              </a:rPr>
              <a:t>2.</a:t>
            </a:r>
            <a:endParaRPr lang="en-US" sz="1090" dirty="0"/>
          </a:p>
        </p:txBody>
      </p:sp>
      <p:sp>
        <p:nvSpPr>
          <p:cNvPr id="9" name="Text 4"/>
          <p:cNvSpPr/>
          <p:nvPr/>
        </p:nvSpPr>
        <p:spPr>
          <a:xfrm>
            <a:off x="1900238" y="1607344"/>
            <a:ext cx="156487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Introducing Pawsley</a:t>
            </a:r>
            <a:endParaRPr lang="en-US" sz="1090" dirty="0"/>
          </a:p>
        </p:txBody>
      </p:sp>
      <p:sp>
        <p:nvSpPr>
          <p:cNvPr id="10" name="Text 5"/>
          <p:cNvSpPr/>
          <p:nvPr/>
        </p:nvSpPr>
        <p:spPr>
          <a:xfrm>
            <a:off x="1500188" y="1943100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F4A261"/>
                </a:solidFill>
              </a:rPr>
              <a:t>3.</a:t>
            </a:r>
            <a:endParaRPr lang="en-US" sz="1090" dirty="0"/>
          </a:p>
        </p:txBody>
      </p:sp>
      <p:sp>
        <p:nvSpPr>
          <p:cNvPr id="11" name="Text 6"/>
          <p:cNvSpPr/>
          <p:nvPr/>
        </p:nvSpPr>
        <p:spPr>
          <a:xfrm>
            <a:off x="1900238" y="1943100"/>
            <a:ext cx="3176262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Legal Format and Management Structure</a:t>
            </a:r>
            <a:endParaRPr lang="en-US" sz="1090" dirty="0"/>
          </a:p>
        </p:txBody>
      </p:sp>
      <p:sp>
        <p:nvSpPr>
          <p:cNvPr id="12" name="Text 7"/>
          <p:cNvSpPr/>
          <p:nvPr/>
        </p:nvSpPr>
        <p:spPr>
          <a:xfrm>
            <a:off x="1500188" y="2278856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D4704A"/>
                </a:solidFill>
              </a:rPr>
              <a:t>4.</a:t>
            </a:r>
            <a:endParaRPr lang="en-US" sz="1090" dirty="0"/>
          </a:p>
        </p:txBody>
      </p:sp>
      <p:sp>
        <p:nvSpPr>
          <p:cNvPr id="13" name="Text 8"/>
          <p:cNvSpPr/>
          <p:nvPr/>
        </p:nvSpPr>
        <p:spPr>
          <a:xfrm>
            <a:off x="1900238" y="2278856"/>
            <a:ext cx="1204978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PESTEL Analysis</a:t>
            </a:r>
            <a:endParaRPr lang="en-US" sz="1090" dirty="0"/>
          </a:p>
        </p:txBody>
      </p:sp>
      <p:sp>
        <p:nvSpPr>
          <p:cNvPr id="14" name="Text 9"/>
          <p:cNvSpPr/>
          <p:nvPr/>
        </p:nvSpPr>
        <p:spPr>
          <a:xfrm>
            <a:off x="1500188" y="2614613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7FA99B"/>
                </a:solidFill>
              </a:rPr>
              <a:t>5.</a:t>
            </a:r>
            <a:endParaRPr lang="en-US" sz="1090" dirty="0"/>
          </a:p>
        </p:txBody>
      </p:sp>
      <p:sp>
        <p:nvSpPr>
          <p:cNvPr id="15" name="Text 10"/>
          <p:cNvSpPr/>
          <p:nvPr/>
        </p:nvSpPr>
        <p:spPr>
          <a:xfrm>
            <a:off x="1900238" y="2614613"/>
            <a:ext cx="1789314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Competitive Landscape</a:t>
            </a:r>
            <a:endParaRPr lang="en-US" sz="1090" dirty="0"/>
          </a:p>
        </p:txBody>
      </p:sp>
      <p:sp>
        <p:nvSpPr>
          <p:cNvPr id="16" name="Text 11"/>
          <p:cNvSpPr/>
          <p:nvPr/>
        </p:nvSpPr>
        <p:spPr>
          <a:xfrm>
            <a:off x="1500188" y="2950369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F4A261"/>
                </a:solidFill>
              </a:rPr>
              <a:t>6.</a:t>
            </a:r>
            <a:endParaRPr lang="en-US" sz="1090" dirty="0"/>
          </a:p>
        </p:txBody>
      </p:sp>
      <p:sp>
        <p:nvSpPr>
          <p:cNvPr id="17" name="Text 12"/>
          <p:cNvSpPr/>
          <p:nvPr/>
        </p:nvSpPr>
        <p:spPr>
          <a:xfrm>
            <a:off x="1900238" y="2950369"/>
            <a:ext cx="1488188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Marketing Strategy</a:t>
            </a:r>
            <a:endParaRPr lang="en-US" sz="1090" dirty="0"/>
          </a:p>
        </p:txBody>
      </p:sp>
      <p:sp>
        <p:nvSpPr>
          <p:cNvPr id="18" name="Text 13"/>
          <p:cNvSpPr/>
          <p:nvPr/>
        </p:nvSpPr>
        <p:spPr>
          <a:xfrm>
            <a:off x="1500188" y="3286125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D4704A"/>
                </a:solidFill>
              </a:rPr>
              <a:t>7.</a:t>
            </a:r>
            <a:endParaRPr lang="en-US" sz="1090" dirty="0"/>
          </a:p>
        </p:txBody>
      </p:sp>
      <p:sp>
        <p:nvSpPr>
          <p:cNvPr id="19" name="Text 14"/>
          <p:cNvSpPr/>
          <p:nvPr/>
        </p:nvSpPr>
        <p:spPr>
          <a:xfrm>
            <a:off x="1900238" y="3286125"/>
            <a:ext cx="1748907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Funding Requirements</a:t>
            </a:r>
            <a:endParaRPr lang="en-US" sz="1090" dirty="0"/>
          </a:p>
        </p:txBody>
      </p:sp>
      <p:sp>
        <p:nvSpPr>
          <p:cNvPr id="20" name="Text 15"/>
          <p:cNvSpPr/>
          <p:nvPr/>
        </p:nvSpPr>
        <p:spPr>
          <a:xfrm>
            <a:off x="1500188" y="3621881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7FA99B"/>
                </a:solidFill>
              </a:rPr>
              <a:t>8.</a:t>
            </a:r>
            <a:endParaRPr lang="en-US" sz="1090" dirty="0"/>
          </a:p>
        </p:txBody>
      </p:sp>
      <p:sp>
        <p:nvSpPr>
          <p:cNvPr id="21" name="Text 16"/>
          <p:cNvSpPr/>
          <p:nvPr/>
        </p:nvSpPr>
        <p:spPr>
          <a:xfrm>
            <a:off x="1900238" y="3621881"/>
            <a:ext cx="2224664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Month 1 Expense Breakdown</a:t>
            </a:r>
            <a:endParaRPr lang="en-US" sz="1090" dirty="0"/>
          </a:p>
        </p:txBody>
      </p:sp>
      <p:sp>
        <p:nvSpPr>
          <p:cNvPr id="22" name="Text 17"/>
          <p:cNvSpPr/>
          <p:nvPr/>
        </p:nvSpPr>
        <p:spPr>
          <a:xfrm>
            <a:off x="1500188" y="3957638"/>
            <a:ext cx="285750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F4A261"/>
                </a:solidFill>
              </a:rPr>
              <a:t>9.</a:t>
            </a:r>
            <a:endParaRPr lang="en-US" sz="1090" dirty="0"/>
          </a:p>
        </p:txBody>
      </p:sp>
      <p:sp>
        <p:nvSpPr>
          <p:cNvPr id="23" name="Text 18"/>
          <p:cNvSpPr/>
          <p:nvPr/>
        </p:nvSpPr>
        <p:spPr>
          <a:xfrm>
            <a:off x="1900238" y="3957638"/>
            <a:ext cx="1986549" cy="2357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2C3E3F"/>
                </a:solidFill>
              </a:rPr>
              <a:t>Why Pawsley Will Succeed</a:t>
            </a:r>
            <a:endParaRPr lang="en-US" sz="109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78356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The UK Pet Market: A £12 Billion Opportunity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868663"/>
            <a:ext cx="3532891" cy="1007269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2"/>
          <p:cNvSpPr/>
          <p:nvPr/>
        </p:nvSpPr>
        <p:spPr>
          <a:xfrm>
            <a:off x="700088" y="997251"/>
            <a:ext cx="3275716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2436" b="1" dirty="0">
                <a:solidFill>
                  <a:srgbClr val="FFFFFF"/>
                </a:solidFill>
              </a:rPr>
              <a:t>£12B</a:t>
            </a:r>
            <a:endParaRPr lang="en-US" sz="2436" dirty="0"/>
          </a:p>
        </p:txBody>
      </p:sp>
      <p:sp>
        <p:nvSpPr>
          <p:cNvPr id="6" name="Text 3"/>
          <p:cNvSpPr/>
          <p:nvPr/>
        </p:nvSpPr>
        <p:spPr>
          <a:xfrm>
            <a:off x="700088" y="1554463"/>
            <a:ext cx="3275716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5000"/>
                  </a:srgbClr>
                </a:solidFill>
              </a:rPr>
              <a:t>UK Pet Market Value (2024)</a:t>
            </a:r>
            <a:endParaRPr lang="en-US" sz="885" dirty="0"/>
          </a:p>
        </p:txBody>
      </p:sp>
      <p:sp>
        <p:nvSpPr>
          <p:cNvPr id="7" name="Shape 4"/>
          <p:cNvSpPr/>
          <p:nvPr/>
        </p:nvSpPr>
        <p:spPr>
          <a:xfrm>
            <a:off x="571500" y="1961657"/>
            <a:ext cx="3532891" cy="1007269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5"/>
          <p:cNvSpPr/>
          <p:nvPr/>
        </p:nvSpPr>
        <p:spPr>
          <a:xfrm>
            <a:off x="700088" y="2090245"/>
            <a:ext cx="3275716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2436" b="1" dirty="0">
                <a:solidFill>
                  <a:srgbClr val="FFFFFF"/>
                </a:solidFill>
              </a:rPr>
              <a:t>57%</a:t>
            </a:r>
            <a:endParaRPr lang="en-US" sz="2436" dirty="0"/>
          </a:p>
        </p:txBody>
      </p:sp>
      <p:sp>
        <p:nvSpPr>
          <p:cNvPr id="9" name="Text 6"/>
          <p:cNvSpPr/>
          <p:nvPr/>
        </p:nvSpPr>
        <p:spPr>
          <a:xfrm>
            <a:off x="700088" y="2647457"/>
            <a:ext cx="3275716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5000"/>
                  </a:srgbClr>
                </a:solidFill>
              </a:rPr>
              <a:t>UK Households Own Pets</a:t>
            </a:r>
            <a:endParaRPr lang="en-US" sz="885" dirty="0"/>
          </a:p>
        </p:txBody>
      </p:sp>
      <p:sp>
        <p:nvSpPr>
          <p:cNvPr id="10" name="Shape 7"/>
          <p:cNvSpPr/>
          <p:nvPr/>
        </p:nvSpPr>
        <p:spPr>
          <a:xfrm>
            <a:off x="571500" y="3054651"/>
            <a:ext cx="3532891" cy="1264444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8"/>
          <p:cNvSpPr/>
          <p:nvPr/>
        </p:nvSpPr>
        <p:spPr>
          <a:xfrm>
            <a:off x="700088" y="3183238"/>
            <a:ext cx="3275716" cy="7715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3000"/>
              </a:lnSpc>
              <a:buNone/>
            </a:pPr>
            <a:r>
              <a:rPr lang="en-US" sz="1808" b="1" dirty="0">
                <a:solidFill>
                  <a:srgbClr val="FFFFFF"/>
                </a:solidFill>
              </a:rPr>
              <a:t>13.5M Dogs
12.5M Cats</a:t>
            </a:r>
            <a:endParaRPr lang="en-US" sz="1808" dirty="0"/>
          </a:p>
        </p:txBody>
      </p:sp>
      <p:sp>
        <p:nvSpPr>
          <p:cNvPr id="12" name="Text 9"/>
          <p:cNvSpPr/>
          <p:nvPr/>
        </p:nvSpPr>
        <p:spPr>
          <a:xfrm>
            <a:off x="700088" y="3997626"/>
            <a:ext cx="3275716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5000"/>
                  </a:srgbClr>
                </a:solidFill>
              </a:rPr>
              <a:t>Across the United Kingdom</a:t>
            </a:r>
            <a:endParaRPr lang="en-US" sz="885" dirty="0"/>
          </a:p>
        </p:txBody>
      </p:sp>
      <p:sp>
        <p:nvSpPr>
          <p:cNvPr id="13" name="Shape 10"/>
          <p:cNvSpPr/>
          <p:nvPr/>
        </p:nvSpPr>
        <p:spPr>
          <a:xfrm>
            <a:off x="571500" y="4404820"/>
            <a:ext cx="3532891" cy="1007269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00088" y="4533407"/>
            <a:ext cx="3275716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4100"/>
              </a:lnSpc>
              <a:buNone/>
            </a:pPr>
            <a:r>
              <a:rPr lang="en-US" sz="2436" b="1" dirty="0">
                <a:solidFill>
                  <a:srgbClr val="FFFFFF"/>
                </a:solidFill>
              </a:rPr>
              <a:t>6.7%</a:t>
            </a:r>
            <a:endParaRPr lang="en-US" sz="2436" dirty="0"/>
          </a:p>
        </p:txBody>
      </p:sp>
      <p:sp>
        <p:nvSpPr>
          <p:cNvPr id="15" name="Text 12"/>
          <p:cNvSpPr/>
          <p:nvPr/>
        </p:nvSpPr>
        <p:spPr>
          <a:xfrm>
            <a:off x="700088" y="5090620"/>
            <a:ext cx="3275716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5000"/>
                  </a:srgbClr>
                </a:solidFill>
              </a:rPr>
              <a:t>Annual Growth Rate (CAGR)</a:t>
            </a:r>
            <a:endParaRPr lang="en-US" sz="885" dirty="0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2991" y="868663"/>
            <a:ext cx="4239509" cy="1714500"/>
          </a:xfrm>
          <a:prstGeom prst="rect">
            <a:avLst/>
          </a:prstGeom>
        </p:spPr>
      </p:pic>
      <p:sp>
        <p:nvSpPr>
          <p:cNvPr id="17" name="Shape 13"/>
          <p:cNvSpPr/>
          <p:nvPr/>
        </p:nvSpPr>
        <p:spPr>
          <a:xfrm>
            <a:off x="4332991" y="2726038"/>
            <a:ext cx="4239509" cy="1281522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33016" y="2951066"/>
            <a:ext cx="82153" cy="100013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4672319" y="2933207"/>
            <a:ext cx="1048485" cy="1357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683" b="1" kern="0" spc="1" dirty="0">
                <a:solidFill>
                  <a:srgbClr val="FFFFFF"/>
                </a:solidFill>
              </a:rPr>
              <a:t>THE OPPORTUNITY</a:t>
            </a:r>
            <a:endParaRPr lang="en-US" sz="683" dirty="0"/>
          </a:p>
        </p:txBody>
      </p:sp>
      <p:sp>
        <p:nvSpPr>
          <p:cNvPr id="20" name="Text 15"/>
          <p:cNvSpPr/>
          <p:nvPr/>
        </p:nvSpPr>
        <p:spPr>
          <a:xfrm>
            <a:off x="4533016" y="3147520"/>
            <a:ext cx="3839459" cy="66001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90" b="1" dirty="0">
                <a:solidFill>
                  <a:srgbClr val="FFFFFF"/>
                </a:solidFill>
              </a:rPr>
              <a:t>Pawsley addresses the gap between premium quality and affordable pricing in the UK pet accessories market</a:t>
            </a:r>
            <a:endParaRPr lang="en-US" sz="1090" dirty="0"/>
          </a:p>
        </p:txBody>
      </p:sp>
      <p:sp>
        <p:nvSpPr>
          <p:cNvPr id="21" name="Shape 16"/>
          <p:cNvSpPr/>
          <p:nvPr/>
        </p:nvSpPr>
        <p:spPr>
          <a:xfrm>
            <a:off x="4332991" y="4121860"/>
            <a:ext cx="4239509" cy="600075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Shape 17"/>
          <p:cNvSpPr/>
          <p:nvPr/>
        </p:nvSpPr>
        <p:spPr>
          <a:xfrm>
            <a:off x="4332991" y="4121860"/>
            <a:ext cx="28575" cy="600075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1579" y="4279023"/>
            <a:ext cx="114300" cy="114300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4633029" y="4257591"/>
            <a:ext cx="3466616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3E3F"/>
                </a:solidFill>
              </a:rPr>
              <a:t>Two-thirds of pet owners actively seek quality products at fair</a:t>
            </a:r>
            <a:endParaRPr lang="en-US" sz="784" dirty="0"/>
          </a:p>
        </p:txBody>
      </p:sp>
      <p:sp>
        <p:nvSpPr>
          <p:cNvPr id="25" name="Text 19"/>
          <p:cNvSpPr/>
          <p:nvPr/>
        </p:nvSpPr>
        <p:spPr>
          <a:xfrm>
            <a:off x="4461579" y="4429041"/>
            <a:ext cx="334221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3E3F"/>
                </a:solidFill>
              </a:rPr>
              <a:t>prices</a:t>
            </a:r>
            <a:endParaRPr lang="en-US" sz="7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65782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Introducing Pawsley</a:t>
            </a:r>
            <a:endParaRPr lang="en-US" sz="2436" dirty="0"/>
          </a:p>
        </p:txBody>
      </p:sp>
      <p:sp>
        <p:nvSpPr>
          <p:cNvPr id="4" name="Text 1"/>
          <p:cNvSpPr/>
          <p:nvPr/>
        </p:nvSpPr>
        <p:spPr>
          <a:xfrm>
            <a:off x="571500" y="1025826"/>
            <a:ext cx="8001000" cy="26002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397" b="1" dirty="0">
                <a:solidFill>
                  <a:srgbClr val="2C3E3F"/>
                </a:solidFill>
              </a:rPr>
              <a:t>Quality Pet Accessories at Fair Prices with Sustainability at Heart</a:t>
            </a:r>
            <a:endParaRPr lang="en-US" sz="1397" dirty="0"/>
          </a:p>
        </p:txBody>
      </p:sp>
      <p:sp>
        <p:nvSpPr>
          <p:cNvPr id="5" name="Shape 2"/>
          <p:cNvSpPr/>
          <p:nvPr/>
        </p:nvSpPr>
        <p:spPr>
          <a:xfrm>
            <a:off x="571500" y="1543022"/>
            <a:ext cx="3829050" cy="205740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1714472"/>
            <a:ext cx="3486150" cy="1714500"/>
          </a:xfrm>
          <a:prstGeom prst="rect">
            <a:avLst/>
          </a:prstGeom>
        </p:spPr>
      </p:pic>
      <p:sp>
        <p:nvSpPr>
          <p:cNvPr id="7" name="Shape 3"/>
          <p:cNvSpPr/>
          <p:nvPr/>
        </p:nvSpPr>
        <p:spPr>
          <a:xfrm>
            <a:off x="571500" y="3743297"/>
            <a:ext cx="3829050" cy="1310097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950" y="3939750"/>
            <a:ext cx="132159" cy="100013"/>
          </a:xfrm>
          <a:prstGeom prst="rect">
            <a:avLst/>
          </a:prstGeom>
        </p:spPr>
      </p:pic>
      <p:sp>
        <p:nvSpPr>
          <p:cNvPr id="9" name="Text 4"/>
          <p:cNvSpPr/>
          <p:nvPr/>
        </p:nvSpPr>
        <p:spPr>
          <a:xfrm>
            <a:off x="932259" y="3921891"/>
            <a:ext cx="824126" cy="1357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683" b="1" kern="0" spc="1" dirty="0">
                <a:solidFill>
                  <a:srgbClr val="FFFFFF"/>
                </a:solidFill>
              </a:rPr>
              <a:t>PRODUCT LINE</a:t>
            </a:r>
            <a:endParaRPr lang="en-US" sz="683" dirty="0"/>
          </a:p>
        </p:txBody>
      </p:sp>
      <p:pic>
        <p:nvPicPr>
          <p:cNvPr id="10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950" y="4187996"/>
            <a:ext cx="128588" cy="128588"/>
          </a:xfrm>
          <a:prstGeom prst="rect">
            <a:avLst/>
          </a:prstGeom>
        </p:spPr>
      </p:pic>
      <p:sp>
        <p:nvSpPr>
          <p:cNvPr id="11" name="Text 5"/>
          <p:cNvSpPr/>
          <p:nvPr/>
        </p:nvSpPr>
        <p:spPr>
          <a:xfrm>
            <a:off x="942975" y="4164778"/>
            <a:ext cx="2703826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Premium-quality dog collars (initial launch)</a:t>
            </a:r>
            <a:endParaRPr lang="en-US" sz="885" dirty="0"/>
          </a:p>
        </p:txBody>
      </p:sp>
      <p:pic>
        <p:nvPicPr>
          <p:cNvPr id="12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950" y="4450863"/>
            <a:ext cx="128588" cy="128588"/>
          </a:xfrm>
          <a:prstGeom prst="rect">
            <a:avLst/>
          </a:prstGeom>
        </p:spPr>
      </p:pic>
      <p:sp>
        <p:nvSpPr>
          <p:cNvPr id="13" name="Text 6"/>
          <p:cNvSpPr/>
          <p:nvPr/>
        </p:nvSpPr>
        <p:spPr>
          <a:xfrm>
            <a:off x="942975" y="4427646"/>
            <a:ext cx="2151162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Interactive toys (expansion phase)</a:t>
            </a:r>
            <a:endParaRPr lang="en-US" sz="885" dirty="0"/>
          </a:p>
        </p:txBody>
      </p:sp>
      <p:pic>
        <p:nvPicPr>
          <p:cNvPr id="14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2950" y="4713731"/>
            <a:ext cx="128588" cy="128588"/>
          </a:xfrm>
          <a:prstGeom prst="rect">
            <a:avLst/>
          </a:prstGeom>
        </p:spPr>
      </p:pic>
      <p:sp>
        <p:nvSpPr>
          <p:cNvPr id="15" name="Text 7"/>
          <p:cNvSpPr/>
          <p:nvPr/>
        </p:nvSpPr>
        <p:spPr>
          <a:xfrm>
            <a:off x="942975" y="4690514"/>
            <a:ext cx="2371167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Eco-friendly biodegradable poop bags</a:t>
            </a:r>
            <a:endParaRPr lang="en-US" sz="885" dirty="0"/>
          </a:p>
        </p:txBody>
      </p:sp>
      <p:sp>
        <p:nvSpPr>
          <p:cNvPr id="16" name="Shape 8"/>
          <p:cNvSpPr/>
          <p:nvPr/>
        </p:nvSpPr>
        <p:spPr>
          <a:xfrm>
            <a:off x="4743450" y="1543022"/>
            <a:ext cx="3829050" cy="1343025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43475" y="1885922"/>
            <a:ext cx="171450" cy="228600"/>
          </a:xfrm>
          <a:prstGeom prst="rect">
            <a:avLst/>
          </a:prstGeom>
        </p:spPr>
      </p:pic>
      <p:sp>
        <p:nvSpPr>
          <p:cNvPr id="18" name="Text 9"/>
          <p:cNvSpPr/>
          <p:nvPr/>
        </p:nvSpPr>
        <p:spPr>
          <a:xfrm>
            <a:off x="5229225" y="1743047"/>
            <a:ext cx="3143250" cy="5143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Quality Without the Premium Price Tag</a:t>
            </a:r>
            <a:endParaRPr lang="en-US" sz="1193" dirty="0"/>
          </a:p>
        </p:txBody>
      </p:sp>
      <p:sp>
        <p:nvSpPr>
          <p:cNvPr id="19" name="Text 10"/>
          <p:cNvSpPr/>
          <p:nvPr/>
        </p:nvSpPr>
        <p:spPr>
          <a:xfrm>
            <a:off x="4943475" y="2343122"/>
            <a:ext cx="3429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High-quality materials and craftsmanship at prices pet owners can afford</a:t>
            </a:r>
            <a:endParaRPr lang="en-US" sz="834" dirty="0"/>
          </a:p>
        </p:txBody>
      </p:sp>
      <p:sp>
        <p:nvSpPr>
          <p:cNvPr id="20" name="Shape 11"/>
          <p:cNvSpPr/>
          <p:nvPr/>
        </p:nvSpPr>
        <p:spPr>
          <a:xfrm>
            <a:off x="4743450" y="3000347"/>
            <a:ext cx="3829050" cy="1171575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1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43475" y="3343247"/>
            <a:ext cx="228600" cy="228600"/>
          </a:xfrm>
          <a:prstGeom prst="rect">
            <a:avLst/>
          </a:prstGeom>
        </p:spPr>
      </p:pic>
      <p:sp>
        <p:nvSpPr>
          <p:cNvPr id="22" name="Text 12"/>
          <p:cNvSpPr/>
          <p:nvPr/>
        </p:nvSpPr>
        <p:spPr>
          <a:xfrm>
            <a:off x="5286375" y="3200372"/>
            <a:ext cx="3086100" cy="5143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Sustainability You Can Feel Good About</a:t>
            </a:r>
            <a:endParaRPr lang="en-US" sz="1193" dirty="0"/>
          </a:p>
        </p:txBody>
      </p:sp>
      <p:sp>
        <p:nvSpPr>
          <p:cNvPr id="23" name="Text 13"/>
          <p:cNvSpPr/>
          <p:nvPr/>
        </p:nvSpPr>
        <p:spPr>
          <a:xfrm>
            <a:off x="4943475" y="3800447"/>
            <a:ext cx="3429000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Eco-friendly products that reduce environmental impact</a:t>
            </a:r>
            <a:endParaRPr lang="en-US" sz="834" dirty="0"/>
          </a:p>
        </p:txBody>
      </p:sp>
      <p:sp>
        <p:nvSpPr>
          <p:cNvPr id="24" name="Shape 14"/>
          <p:cNvSpPr/>
          <p:nvPr/>
        </p:nvSpPr>
        <p:spPr>
          <a:xfrm>
            <a:off x="4743450" y="4286222"/>
            <a:ext cx="3829050" cy="1085850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5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943475" y="4500535"/>
            <a:ext cx="200025" cy="228600"/>
          </a:xfrm>
          <a:prstGeom prst="rect">
            <a:avLst/>
          </a:prstGeom>
        </p:spPr>
      </p:pic>
      <p:sp>
        <p:nvSpPr>
          <p:cNvPr id="26" name="Text 15"/>
          <p:cNvSpPr/>
          <p:nvPr/>
        </p:nvSpPr>
        <p:spPr>
          <a:xfrm>
            <a:off x="5257800" y="4486247"/>
            <a:ext cx="2975539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Convenience Through Amazon FBA</a:t>
            </a:r>
            <a:endParaRPr lang="en-US" sz="1193" dirty="0"/>
          </a:p>
        </p:txBody>
      </p:sp>
      <p:sp>
        <p:nvSpPr>
          <p:cNvPr id="27" name="Text 16"/>
          <p:cNvSpPr/>
          <p:nvPr/>
        </p:nvSpPr>
        <p:spPr>
          <a:xfrm>
            <a:off x="4943475" y="4829147"/>
            <a:ext cx="3429000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Seamless logistics, fast delivery, and trusted platform for UK pet owners</a:t>
            </a:r>
            <a:endParaRPr lang="en-US" sz="83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96572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Legal Format and Management Structure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925813"/>
            <a:ext cx="3857625" cy="1568723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00" y="1190132"/>
            <a:ext cx="171450" cy="2286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085850" y="1154413"/>
            <a:ext cx="863529" cy="3000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397" b="1" dirty="0">
                <a:solidFill>
                  <a:srgbClr val="FFFFFF"/>
                </a:solidFill>
              </a:rPr>
              <a:t>Location</a:t>
            </a:r>
            <a:endParaRPr lang="en-US" sz="1397" dirty="0"/>
          </a:p>
        </p:txBody>
      </p:sp>
      <p:sp>
        <p:nvSpPr>
          <p:cNvPr id="7" name="Text 3"/>
          <p:cNvSpPr/>
          <p:nvPr/>
        </p:nvSpPr>
        <p:spPr>
          <a:xfrm>
            <a:off x="800100" y="1568751"/>
            <a:ext cx="3400425" cy="44001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1090" b="1" dirty="0">
                <a:solidFill>
                  <a:srgbClr val="FFFFFF"/>
                </a:solidFill>
              </a:rPr>
              <a:t>Bromford, Birmingham
United Kingdom</a:t>
            </a:r>
            <a:endParaRPr lang="en-US" sz="1090" dirty="0"/>
          </a:p>
        </p:txBody>
      </p:sp>
      <p:sp>
        <p:nvSpPr>
          <p:cNvPr id="8" name="Text 4"/>
          <p:cNvSpPr/>
          <p:nvPr/>
        </p:nvSpPr>
        <p:spPr>
          <a:xfrm>
            <a:off x="800100" y="2094486"/>
            <a:ext cx="340042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0000"/>
                  </a:srgbClr>
                </a:solidFill>
              </a:rPr>
              <a:t>Strategic position to serve the UK market</a:t>
            </a:r>
            <a:endParaRPr lang="en-US" sz="834" dirty="0"/>
          </a:p>
        </p:txBody>
      </p:sp>
      <p:sp>
        <p:nvSpPr>
          <p:cNvPr id="9" name="Shape 5"/>
          <p:cNvSpPr/>
          <p:nvPr/>
        </p:nvSpPr>
        <p:spPr>
          <a:xfrm>
            <a:off x="571500" y="2665986"/>
            <a:ext cx="3857625" cy="1957388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100" y="2930305"/>
            <a:ext cx="171450" cy="228600"/>
          </a:xfrm>
          <a:prstGeom prst="rect">
            <a:avLst/>
          </a:prstGeom>
        </p:spPr>
      </p:pic>
      <p:sp>
        <p:nvSpPr>
          <p:cNvPr id="11" name="Text 6"/>
          <p:cNvSpPr/>
          <p:nvPr/>
        </p:nvSpPr>
        <p:spPr>
          <a:xfrm>
            <a:off x="1085850" y="2894586"/>
            <a:ext cx="1536995" cy="3000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397" b="1" dirty="0">
                <a:solidFill>
                  <a:srgbClr val="FFFFFF"/>
                </a:solidFill>
              </a:rPr>
              <a:t>Legal Structure</a:t>
            </a:r>
            <a:endParaRPr lang="en-US" sz="1397" dirty="0"/>
          </a:p>
        </p:txBody>
      </p:sp>
      <p:sp>
        <p:nvSpPr>
          <p:cNvPr id="12" name="Text 7"/>
          <p:cNvSpPr/>
          <p:nvPr/>
        </p:nvSpPr>
        <p:spPr>
          <a:xfrm>
            <a:off x="800100" y="3308924"/>
            <a:ext cx="3400425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4A261"/>
                </a:solidFill>
              </a:rPr>
              <a:t>Private Limited Company (Ltd.)</a:t>
            </a:r>
            <a:endParaRPr lang="en-US" sz="1193" dirty="0"/>
          </a:p>
        </p:txBody>
      </p:sp>
      <p:pic>
        <p:nvPicPr>
          <p:cNvPr id="1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00" y="3723261"/>
            <a:ext cx="128588" cy="128588"/>
          </a:xfrm>
          <a:prstGeom prst="rect">
            <a:avLst/>
          </a:prstGeom>
        </p:spPr>
      </p:pic>
      <p:sp>
        <p:nvSpPr>
          <p:cNvPr id="14" name="Text 8"/>
          <p:cNvSpPr/>
          <p:nvPr/>
        </p:nvSpPr>
        <p:spPr>
          <a:xfrm>
            <a:off x="1014413" y="3708974"/>
            <a:ext cx="1398138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/>
                </a:solidFill>
              </a:rPr>
              <a:t>Limited liability protection</a:t>
            </a:r>
            <a:endParaRPr lang="en-US" sz="834" dirty="0"/>
          </a:p>
        </p:txBody>
      </p:sp>
      <p:pic>
        <p:nvPicPr>
          <p:cNvPr id="15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00" y="3980436"/>
            <a:ext cx="128588" cy="128588"/>
          </a:xfrm>
          <a:prstGeom prst="rect">
            <a:avLst/>
          </a:prstGeom>
        </p:spPr>
      </p:pic>
      <p:sp>
        <p:nvSpPr>
          <p:cNvPr id="16" name="Text 9"/>
          <p:cNvSpPr/>
          <p:nvPr/>
        </p:nvSpPr>
        <p:spPr>
          <a:xfrm>
            <a:off x="1014413" y="3966149"/>
            <a:ext cx="199352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/>
                </a:solidFill>
              </a:rPr>
              <a:t>Professional credibility with suppliers</a:t>
            </a:r>
            <a:endParaRPr lang="en-US" sz="834" dirty="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00" y="4237611"/>
            <a:ext cx="128588" cy="128588"/>
          </a:xfrm>
          <a:prstGeom prst="rect">
            <a:avLst/>
          </a:prstGeom>
        </p:spPr>
      </p:pic>
      <p:sp>
        <p:nvSpPr>
          <p:cNvPr id="18" name="Text 10"/>
          <p:cNvSpPr/>
          <p:nvPr/>
        </p:nvSpPr>
        <p:spPr>
          <a:xfrm>
            <a:off x="1014413" y="4223324"/>
            <a:ext cx="139950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/>
                </a:solidFill>
              </a:rPr>
              <a:t>Scalable for future growth</a:t>
            </a:r>
            <a:endParaRPr lang="en-US" sz="834" dirty="0"/>
          </a:p>
        </p:txBody>
      </p:sp>
      <p:sp>
        <p:nvSpPr>
          <p:cNvPr id="19" name="Shape 11"/>
          <p:cNvSpPr/>
          <p:nvPr/>
        </p:nvSpPr>
        <p:spPr>
          <a:xfrm>
            <a:off x="4714875" y="925813"/>
            <a:ext cx="3857625" cy="4754166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6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3475" y="1190132"/>
            <a:ext cx="285750" cy="228600"/>
          </a:xfrm>
          <a:prstGeom prst="rect">
            <a:avLst/>
          </a:prstGeom>
        </p:spPr>
      </p:pic>
      <p:sp>
        <p:nvSpPr>
          <p:cNvPr id="21" name="Text 12"/>
          <p:cNvSpPr/>
          <p:nvPr/>
        </p:nvSpPr>
        <p:spPr>
          <a:xfrm>
            <a:off x="5343525" y="1154413"/>
            <a:ext cx="2336704" cy="3000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1397" b="1" dirty="0">
                <a:solidFill>
                  <a:srgbClr val="FFFFFF"/>
                </a:solidFill>
              </a:rPr>
              <a:t>Management Structure</a:t>
            </a:r>
            <a:endParaRPr lang="en-US" sz="1397" dirty="0"/>
          </a:p>
        </p:txBody>
      </p:sp>
      <p:sp>
        <p:nvSpPr>
          <p:cNvPr id="22" name="Shape 13"/>
          <p:cNvSpPr/>
          <p:nvPr/>
        </p:nvSpPr>
        <p:spPr>
          <a:xfrm>
            <a:off x="4943475" y="1597326"/>
            <a:ext cx="3400425" cy="98583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3" name="Image 7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14925" y="1790207"/>
            <a:ext cx="150019" cy="171450"/>
          </a:xfrm>
          <a:prstGeom prst="rect">
            <a:avLst/>
          </a:prstGeom>
        </p:spPr>
      </p:pic>
      <p:sp>
        <p:nvSpPr>
          <p:cNvPr id="24" name="Text 14"/>
          <p:cNvSpPr/>
          <p:nvPr/>
        </p:nvSpPr>
        <p:spPr>
          <a:xfrm>
            <a:off x="5350669" y="1768776"/>
            <a:ext cx="1312190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Founder / Director</a:t>
            </a:r>
            <a:endParaRPr lang="en-US" sz="987" dirty="0"/>
          </a:p>
        </p:txBody>
      </p:sp>
      <p:sp>
        <p:nvSpPr>
          <p:cNvPr id="25" name="Text 15"/>
          <p:cNvSpPr/>
          <p:nvPr/>
        </p:nvSpPr>
        <p:spPr>
          <a:xfrm>
            <a:off x="5114925" y="2068813"/>
            <a:ext cx="305752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2C3E3F"/>
                </a:solidFill>
              </a:rPr>
              <a:t>Lean startup approach - initially solo operation focusing on core competencies</a:t>
            </a:r>
            <a:endParaRPr lang="en-US" sz="834" dirty="0"/>
          </a:p>
        </p:txBody>
      </p:sp>
      <p:sp>
        <p:nvSpPr>
          <p:cNvPr id="26" name="Shape 16"/>
          <p:cNvSpPr/>
          <p:nvPr/>
        </p:nvSpPr>
        <p:spPr>
          <a:xfrm>
            <a:off x="4943475" y="2726038"/>
            <a:ext cx="3400425" cy="1953816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7" name="Image 8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14925" y="2933207"/>
            <a:ext cx="178594" cy="142875"/>
          </a:xfrm>
          <a:prstGeom prst="rect">
            <a:avLst/>
          </a:prstGeom>
        </p:spPr>
      </p:pic>
      <p:sp>
        <p:nvSpPr>
          <p:cNvPr id="28" name="Text 17"/>
          <p:cNvSpPr/>
          <p:nvPr/>
        </p:nvSpPr>
        <p:spPr>
          <a:xfrm>
            <a:off x="5350669" y="2906418"/>
            <a:ext cx="1703366" cy="19466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Outsourced Operations</a:t>
            </a:r>
            <a:endParaRPr lang="en-US" sz="987" dirty="0"/>
          </a:p>
        </p:txBody>
      </p:sp>
      <p:pic>
        <p:nvPicPr>
          <p:cNvPr id="29" name="Image 9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114925" y="3254676"/>
            <a:ext cx="100013" cy="114300"/>
          </a:xfrm>
          <a:prstGeom prst="rect">
            <a:avLst/>
          </a:prstGeom>
        </p:spPr>
      </p:pic>
      <p:sp>
        <p:nvSpPr>
          <p:cNvPr id="30" name="Text 18"/>
          <p:cNvSpPr/>
          <p:nvPr/>
        </p:nvSpPr>
        <p:spPr>
          <a:xfrm>
            <a:off x="5272088" y="3233245"/>
            <a:ext cx="857948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704A"/>
                </a:solidFill>
              </a:rPr>
              <a:t>Manufacturing</a:t>
            </a:r>
            <a:endParaRPr lang="en-US" sz="784" dirty="0"/>
          </a:p>
        </p:txBody>
      </p:sp>
      <p:sp>
        <p:nvSpPr>
          <p:cNvPr id="31" name="Text 19"/>
          <p:cNvSpPr/>
          <p:nvPr/>
        </p:nvSpPr>
        <p:spPr>
          <a:xfrm>
            <a:off x="5114925" y="3426126"/>
            <a:ext cx="3057525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0" dirty="0">
                <a:solidFill>
                  <a:srgbClr val="2C3E3F">
                    <a:alpha val="80000"/>
                  </a:srgbClr>
                </a:solidFill>
              </a:rPr>
              <a:t>Alibaba suppliers (China)</a:t>
            </a:r>
            <a:endParaRPr lang="en-US" sz="780" dirty="0"/>
          </a:p>
        </p:txBody>
      </p:sp>
      <p:pic>
        <p:nvPicPr>
          <p:cNvPr id="32" name="Image 10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114925" y="3715448"/>
            <a:ext cx="142875" cy="114300"/>
          </a:xfrm>
          <a:prstGeom prst="rect">
            <a:avLst/>
          </a:prstGeom>
        </p:spPr>
      </p:pic>
      <p:sp>
        <p:nvSpPr>
          <p:cNvPr id="33" name="Text 20"/>
          <p:cNvSpPr/>
          <p:nvPr/>
        </p:nvSpPr>
        <p:spPr>
          <a:xfrm>
            <a:off x="5314950" y="3694016"/>
            <a:ext cx="626027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704A"/>
                </a:solidFill>
              </a:rPr>
              <a:t>Fulfillment</a:t>
            </a:r>
            <a:endParaRPr lang="en-US" sz="784" dirty="0"/>
          </a:p>
        </p:txBody>
      </p:sp>
      <p:sp>
        <p:nvSpPr>
          <p:cNvPr id="34" name="Text 21"/>
          <p:cNvSpPr/>
          <p:nvPr/>
        </p:nvSpPr>
        <p:spPr>
          <a:xfrm>
            <a:off x="5114925" y="3886898"/>
            <a:ext cx="3057525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0" dirty="0">
                <a:solidFill>
                  <a:srgbClr val="2C3E3F">
                    <a:alpha val="80000"/>
                  </a:srgbClr>
                </a:solidFill>
              </a:rPr>
              <a:t>Amazon FBA logistics</a:t>
            </a:r>
            <a:endParaRPr lang="en-US" sz="780" dirty="0"/>
          </a:p>
        </p:txBody>
      </p:sp>
      <p:pic>
        <p:nvPicPr>
          <p:cNvPr id="35" name="Image 11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14925" y="4176220"/>
            <a:ext cx="85725" cy="114300"/>
          </a:xfrm>
          <a:prstGeom prst="rect">
            <a:avLst/>
          </a:prstGeom>
        </p:spPr>
      </p:pic>
      <p:sp>
        <p:nvSpPr>
          <p:cNvPr id="36" name="Text 22"/>
          <p:cNvSpPr/>
          <p:nvPr/>
        </p:nvSpPr>
        <p:spPr>
          <a:xfrm>
            <a:off x="5257800" y="4154788"/>
            <a:ext cx="649244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D4704A"/>
                </a:solidFill>
              </a:rPr>
              <a:t>Accounting</a:t>
            </a:r>
            <a:endParaRPr lang="en-US" sz="784" dirty="0"/>
          </a:p>
        </p:txBody>
      </p:sp>
      <p:sp>
        <p:nvSpPr>
          <p:cNvPr id="37" name="Text 23"/>
          <p:cNvSpPr/>
          <p:nvPr/>
        </p:nvSpPr>
        <p:spPr>
          <a:xfrm>
            <a:off x="5114925" y="4347670"/>
            <a:ext cx="3057525" cy="16073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0" dirty="0">
                <a:solidFill>
                  <a:srgbClr val="2C3E3F">
                    <a:alpha val="80000"/>
                  </a:srgbClr>
                </a:solidFill>
              </a:rPr>
              <a:t>Professional accountant</a:t>
            </a:r>
            <a:endParaRPr lang="en-US" sz="780" dirty="0"/>
          </a:p>
        </p:txBody>
      </p:sp>
      <p:sp>
        <p:nvSpPr>
          <p:cNvPr id="38" name="Shape 24"/>
          <p:cNvSpPr/>
          <p:nvPr/>
        </p:nvSpPr>
        <p:spPr>
          <a:xfrm>
            <a:off x="4943475" y="4822729"/>
            <a:ext cx="3400425" cy="628650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9" name="Image 12" descr="preencoded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443398" y="4994179"/>
            <a:ext cx="114300" cy="114300"/>
          </a:xfrm>
          <a:prstGeom prst="rect">
            <a:avLst/>
          </a:prstGeom>
        </p:spPr>
      </p:pic>
      <p:sp>
        <p:nvSpPr>
          <p:cNvPr id="40" name="Text 25"/>
          <p:cNvSpPr/>
          <p:nvPr/>
        </p:nvSpPr>
        <p:spPr>
          <a:xfrm>
            <a:off x="5614848" y="4972748"/>
            <a:ext cx="2229101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Focus on brand building and marketing</a:t>
            </a:r>
            <a:endParaRPr lang="en-US" sz="784" dirty="0"/>
          </a:p>
        </p:txBody>
      </p:sp>
      <p:sp>
        <p:nvSpPr>
          <p:cNvPr id="41" name="Text 26"/>
          <p:cNvSpPr/>
          <p:nvPr/>
        </p:nvSpPr>
        <p:spPr>
          <a:xfrm>
            <a:off x="6289235" y="5144198"/>
            <a:ext cx="708906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optimization</a:t>
            </a:r>
            <a:endParaRPr lang="en-US" sz="78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Favorable External Environment for Growth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925813"/>
            <a:ext cx="3857625" cy="628650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1125838"/>
            <a:ext cx="228600" cy="22860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1057275" y="1068688"/>
            <a:ext cx="184688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Political Factors</a:t>
            </a:r>
            <a:endParaRPr lang="en-US" sz="1602" dirty="0"/>
          </a:p>
        </p:txBody>
      </p:sp>
      <p:sp>
        <p:nvSpPr>
          <p:cNvPr id="7" name="Shape 3"/>
          <p:cNvSpPr/>
          <p:nvPr/>
        </p:nvSpPr>
        <p:spPr>
          <a:xfrm>
            <a:off x="571500" y="1697338"/>
            <a:ext cx="3857625" cy="3000375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4"/>
          <p:cNvSpPr/>
          <p:nvPr/>
        </p:nvSpPr>
        <p:spPr>
          <a:xfrm>
            <a:off x="885825" y="1868788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Stable UK political landscape supports business formation and growth</a:t>
            </a:r>
            <a:endParaRPr lang="en-US" sz="885" dirty="0"/>
          </a:p>
        </p:txBody>
      </p:sp>
      <p:sp>
        <p:nvSpPr>
          <p:cNvPr id="9" name="Text 5"/>
          <p:cNvSpPr/>
          <p:nvPr/>
        </p:nvSpPr>
        <p:spPr>
          <a:xfrm>
            <a:off x="885825" y="2397426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Post-Brexit trade agreements have clarified import procedures from China</a:t>
            </a:r>
            <a:endParaRPr lang="en-US" sz="885" dirty="0"/>
          </a:p>
        </p:txBody>
      </p:sp>
      <p:sp>
        <p:nvSpPr>
          <p:cNvPr id="10" name="Text 6"/>
          <p:cNvSpPr/>
          <p:nvPr/>
        </p:nvSpPr>
        <p:spPr>
          <a:xfrm>
            <a:off x="885825" y="2926063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Strong consumer protection laws align with Amazon FBA standards</a:t>
            </a:r>
            <a:endParaRPr lang="en-US" sz="885" dirty="0"/>
          </a:p>
        </p:txBody>
      </p:sp>
      <p:sp>
        <p:nvSpPr>
          <p:cNvPr id="11" name="Text 7"/>
          <p:cNvSpPr/>
          <p:nvPr/>
        </p:nvSpPr>
        <p:spPr>
          <a:xfrm>
            <a:off x="885825" y="3454701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Government support through Start Up Loans programme (£6K at 6% with mentoring)</a:t>
            </a:r>
            <a:endParaRPr lang="en-US" sz="885" dirty="0"/>
          </a:p>
        </p:txBody>
      </p:sp>
      <p:sp>
        <p:nvSpPr>
          <p:cNvPr id="12" name="Shape 8"/>
          <p:cNvSpPr/>
          <p:nvPr/>
        </p:nvSpPr>
        <p:spPr>
          <a:xfrm>
            <a:off x="4714875" y="925813"/>
            <a:ext cx="3857625" cy="628650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86325" y="1125838"/>
            <a:ext cx="228600" cy="228600"/>
          </a:xfrm>
          <a:prstGeom prst="rect">
            <a:avLst/>
          </a:prstGeom>
        </p:spPr>
      </p:pic>
      <p:sp>
        <p:nvSpPr>
          <p:cNvPr id="14" name="Text 9"/>
          <p:cNvSpPr/>
          <p:nvPr/>
        </p:nvSpPr>
        <p:spPr>
          <a:xfrm>
            <a:off x="5200650" y="1068688"/>
            <a:ext cx="201420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Economic Factors</a:t>
            </a:r>
            <a:endParaRPr lang="en-US" sz="1602" dirty="0"/>
          </a:p>
        </p:txBody>
      </p:sp>
      <p:sp>
        <p:nvSpPr>
          <p:cNvPr id="15" name="Shape 10"/>
          <p:cNvSpPr/>
          <p:nvPr/>
        </p:nvSpPr>
        <p:spPr>
          <a:xfrm>
            <a:off x="4714875" y="1697338"/>
            <a:ext cx="3857625" cy="3000375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1"/>
          <p:cNvSpPr/>
          <p:nvPr/>
        </p:nvSpPr>
        <p:spPr>
          <a:xfrm>
            <a:off x="5029200" y="1868788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Pet market resilient despite economic pressures - valued at £12 billion</a:t>
            </a:r>
            <a:endParaRPr lang="en-US" sz="885" dirty="0"/>
          </a:p>
        </p:txBody>
      </p:sp>
      <p:sp>
        <p:nvSpPr>
          <p:cNvPr id="17" name="Text 12"/>
          <p:cNvSpPr/>
          <p:nvPr/>
        </p:nvSpPr>
        <p:spPr>
          <a:xfrm>
            <a:off x="5029200" y="2397426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Strong 6.7% annual growth rate demonstrates sustained demand</a:t>
            </a:r>
            <a:endParaRPr lang="en-US" sz="885" dirty="0"/>
          </a:p>
        </p:txBody>
      </p:sp>
      <p:sp>
        <p:nvSpPr>
          <p:cNvPr id="18" name="Text 13"/>
          <p:cNvSpPr/>
          <p:nvPr/>
        </p:nvSpPr>
        <p:spPr>
          <a:xfrm>
            <a:off x="5029200" y="2926063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Consumer trend toward value-for-money purchases favors Pawsley positioning</a:t>
            </a:r>
            <a:endParaRPr lang="en-US" sz="885" dirty="0"/>
          </a:p>
        </p:txBody>
      </p:sp>
      <p:sp>
        <p:nvSpPr>
          <p:cNvPr id="19" name="Text 14"/>
          <p:cNvSpPr/>
          <p:nvPr/>
        </p:nvSpPr>
        <p:spPr>
          <a:xfrm>
            <a:off x="5029200" y="3454701"/>
            <a:ext cx="3371850" cy="3857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Large market size (£12B) provides substantial opportunity for new entrants</a:t>
            </a:r>
            <a:endParaRPr lang="en-US" sz="8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21206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Market Trends Align with Pawsley's Strategy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925813"/>
            <a:ext cx="3914775" cy="2650331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2"/>
          <p:cNvSpPr/>
          <p:nvPr/>
        </p:nvSpPr>
        <p:spPr>
          <a:xfrm>
            <a:off x="800100" y="1154413"/>
            <a:ext cx="428625" cy="428625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397" y="1268713"/>
            <a:ext cx="250031" cy="200025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1343025" y="1197276"/>
            <a:ext cx="84469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SOCIAL</a:t>
            </a:r>
            <a:endParaRPr lang="en-US" sz="1602" dirty="0"/>
          </a:p>
        </p:txBody>
      </p:sp>
      <p:sp>
        <p:nvSpPr>
          <p:cNvPr id="8" name="Text 4"/>
          <p:cNvSpPr/>
          <p:nvPr/>
        </p:nvSpPr>
        <p:spPr>
          <a:xfrm>
            <a:off x="800100" y="1725913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Pet Humanization Trend</a:t>
            </a:r>
            <a:endParaRPr lang="en-US" sz="885" dirty="0"/>
          </a:p>
        </p:txBody>
      </p:sp>
      <p:sp>
        <p:nvSpPr>
          <p:cNvPr id="9" name="Text 5"/>
          <p:cNvSpPr/>
          <p:nvPr/>
        </p:nvSpPr>
        <p:spPr>
          <a:xfrm>
            <a:off x="800100" y="1961657"/>
            <a:ext cx="345757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Pets increasingly treated as family members, driving demand for quality products</a:t>
            </a:r>
            <a:endParaRPr lang="en-US" sz="834" dirty="0"/>
          </a:p>
        </p:txBody>
      </p:sp>
      <p:sp>
        <p:nvSpPr>
          <p:cNvPr id="10" name="Text 6"/>
          <p:cNvSpPr/>
          <p:nvPr/>
        </p:nvSpPr>
        <p:spPr>
          <a:xfrm>
            <a:off x="800100" y="2418857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57% Household Ownership</a:t>
            </a:r>
            <a:endParaRPr lang="en-US" sz="885" dirty="0"/>
          </a:p>
        </p:txBody>
      </p:sp>
      <p:sp>
        <p:nvSpPr>
          <p:cNvPr id="11" name="Text 7"/>
          <p:cNvSpPr/>
          <p:nvPr/>
        </p:nvSpPr>
        <p:spPr>
          <a:xfrm>
            <a:off x="800100" y="2654601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Creates massive customer base across UK demographics</a:t>
            </a:r>
            <a:endParaRPr lang="en-US" sz="834" dirty="0"/>
          </a:p>
        </p:txBody>
      </p:sp>
      <p:sp>
        <p:nvSpPr>
          <p:cNvPr id="12" name="Text 8"/>
          <p:cNvSpPr/>
          <p:nvPr/>
        </p:nvSpPr>
        <p:spPr>
          <a:xfrm>
            <a:off x="800100" y="2940351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Sustainability Preference</a:t>
            </a:r>
            <a:endParaRPr lang="en-US" sz="885" dirty="0"/>
          </a:p>
        </p:txBody>
      </p:sp>
      <p:sp>
        <p:nvSpPr>
          <p:cNvPr id="13" name="Text 9"/>
          <p:cNvSpPr/>
          <p:nvPr/>
        </p:nvSpPr>
        <p:spPr>
          <a:xfrm>
            <a:off x="800100" y="3176095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Growing consumer demand for eco-friendly pet products</a:t>
            </a:r>
            <a:endParaRPr lang="en-US" sz="834" dirty="0"/>
          </a:p>
        </p:txBody>
      </p:sp>
      <p:sp>
        <p:nvSpPr>
          <p:cNvPr id="14" name="Shape 10"/>
          <p:cNvSpPr/>
          <p:nvPr/>
        </p:nvSpPr>
        <p:spPr>
          <a:xfrm>
            <a:off x="4657725" y="925813"/>
            <a:ext cx="3914775" cy="2650331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1"/>
          <p:cNvSpPr/>
          <p:nvPr/>
        </p:nvSpPr>
        <p:spPr>
          <a:xfrm>
            <a:off x="4886325" y="1154413"/>
            <a:ext cx="428625" cy="428625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5622" y="1268713"/>
            <a:ext cx="250031" cy="200025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29250" y="1197276"/>
            <a:ext cx="1962076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TECHNOLOGICAL</a:t>
            </a:r>
            <a:endParaRPr lang="en-US" sz="1602" dirty="0"/>
          </a:p>
        </p:txBody>
      </p:sp>
      <p:sp>
        <p:nvSpPr>
          <p:cNvPr id="18" name="Text 13"/>
          <p:cNvSpPr/>
          <p:nvPr/>
        </p:nvSpPr>
        <p:spPr>
          <a:xfrm>
            <a:off x="4886325" y="1725913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Amazon FBA Infrastructure</a:t>
            </a:r>
            <a:endParaRPr lang="en-US" sz="885" dirty="0"/>
          </a:p>
        </p:txBody>
      </p:sp>
      <p:sp>
        <p:nvSpPr>
          <p:cNvPr id="19" name="Text 14"/>
          <p:cNvSpPr/>
          <p:nvPr/>
        </p:nvSpPr>
        <p:spPr>
          <a:xfrm>
            <a:off x="4886325" y="1961657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Enterprise-level logistics accessible to small businesses</a:t>
            </a:r>
            <a:endParaRPr lang="en-US" sz="834" dirty="0"/>
          </a:p>
        </p:txBody>
      </p:sp>
      <p:sp>
        <p:nvSpPr>
          <p:cNvPr id="20" name="Text 15"/>
          <p:cNvSpPr/>
          <p:nvPr/>
        </p:nvSpPr>
        <p:spPr>
          <a:xfrm>
            <a:off x="4886325" y="2247407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Amazon Advertising Tools</a:t>
            </a:r>
            <a:endParaRPr lang="en-US" sz="885" dirty="0"/>
          </a:p>
        </p:txBody>
      </p:sp>
      <p:sp>
        <p:nvSpPr>
          <p:cNvPr id="21" name="Text 16"/>
          <p:cNvSpPr/>
          <p:nvPr/>
        </p:nvSpPr>
        <p:spPr>
          <a:xfrm>
            <a:off x="4886325" y="2483151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Precise, scalable PPC marketing with data analytics</a:t>
            </a:r>
            <a:endParaRPr lang="en-US" sz="834" dirty="0"/>
          </a:p>
        </p:txBody>
      </p:sp>
      <p:sp>
        <p:nvSpPr>
          <p:cNvPr id="22" name="Text 17"/>
          <p:cNvSpPr/>
          <p:nvPr/>
        </p:nvSpPr>
        <p:spPr>
          <a:xfrm>
            <a:off x="4886325" y="2768901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Global Supply Chain Access</a:t>
            </a:r>
            <a:endParaRPr lang="en-US" sz="885" dirty="0"/>
          </a:p>
        </p:txBody>
      </p:sp>
      <p:sp>
        <p:nvSpPr>
          <p:cNvPr id="23" name="Text 18"/>
          <p:cNvSpPr/>
          <p:nvPr/>
        </p:nvSpPr>
        <p:spPr>
          <a:xfrm>
            <a:off x="4886325" y="3004645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Alibaba platform democratizes supplier relationships</a:t>
            </a:r>
            <a:endParaRPr lang="en-US" sz="834" dirty="0"/>
          </a:p>
        </p:txBody>
      </p:sp>
      <p:sp>
        <p:nvSpPr>
          <p:cNvPr id="24" name="Shape 19"/>
          <p:cNvSpPr/>
          <p:nvPr/>
        </p:nvSpPr>
        <p:spPr>
          <a:xfrm>
            <a:off x="571500" y="3747595"/>
            <a:ext cx="3914775" cy="2478881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Shape 20"/>
          <p:cNvSpPr/>
          <p:nvPr/>
        </p:nvSpPr>
        <p:spPr>
          <a:xfrm>
            <a:off x="800100" y="3976195"/>
            <a:ext cx="428625" cy="428625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400" y="4090495"/>
            <a:ext cx="200025" cy="200025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1343025" y="4019057"/>
            <a:ext cx="2028853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ENVIRONMENTAL</a:t>
            </a:r>
            <a:endParaRPr lang="en-US" sz="1602" dirty="0"/>
          </a:p>
        </p:txBody>
      </p:sp>
      <p:sp>
        <p:nvSpPr>
          <p:cNvPr id="28" name="Text 22"/>
          <p:cNvSpPr/>
          <p:nvPr/>
        </p:nvSpPr>
        <p:spPr>
          <a:xfrm>
            <a:off x="800100" y="4547695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UK Environment Act 2021</a:t>
            </a:r>
            <a:endParaRPr lang="en-US" sz="885" dirty="0"/>
          </a:p>
        </p:txBody>
      </p:sp>
      <p:sp>
        <p:nvSpPr>
          <p:cNvPr id="29" name="Text 23"/>
          <p:cNvSpPr/>
          <p:nvPr/>
        </p:nvSpPr>
        <p:spPr>
          <a:xfrm>
            <a:off x="800100" y="4783438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Supports sustainability-focused businesses and products</a:t>
            </a:r>
            <a:endParaRPr lang="en-US" sz="834" dirty="0"/>
          </a:p>
        </p:txBody>
      </p:sp>
      <p:sp>
        <p:nvSpPr>
          <p:cNvPr id="30" name="Text 24"/>
          <p:cNvSpPr/>
          <p:nvPr/>
        </p:nvSpPr>
        <p:spPr>
          <a:xfrm>
            <a:off x="800100" y="5069188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Consumer Eco-Awareness</a:t>
            </a:r>
            <a:endParaRPr lang="en-US" sz="885" dirty="0"/>
          </a:p>
        </p:txBody>
      </p:sp>
      <p:sp>
        <p:nvSpPr>
          <p:cNvPr id="31" name="Text 25"/>
          <p:cNvSpPr/>
          <p:nvPr/>
        </p:nvSpPr>
        <p:spPr>
          <a:xfrm>
            <a:off x="800100" y="5304932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UK pet owners increasingly prioritize environmental impact</a:t>
            </a:r>
            <a:endParaRPr lang="en-US" sz="834" dirty="0"/>
          </a:p>
        </p:txBody>
      </p:sp>
      <p:sp>
        <p:nvSpPr>
          <p:cNvPr id="32" name="Text 26"/>
          <p:cNvSpPr/>
          <p:nvPr/>
        </p:nvSpPr>
        <p:spPr>
          <a:xfrm>
            <a:off x="800100" y="5590682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Biodegradable Products</a:t>
            </a:r>
            <a:endParaRPr lang="en-US" sz="885" dirty="0"/>
          </a:p>
        </p:txBody>
      </p:sp>
      <p:sp>
        <p:nvSpPr>
          <p:cNvPr id="33" name="Text 27"/>
          <p:cNvSpPr/>
          <p:nvPr/>
        </p:nvSpPr>
        <p:spPr>
          <a:xfrm>
            <a:off x="800100" y="5826426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Eco-friendly poop bags address environmental concerns directly</a:t>
            </a:r>
            <a:endParaRPr lang="en-US" sz="834" dirty="0"/>
          </a:p>
        </p:txBody>
      </p:sp>
      <p:sp>
        <p:nvSpPr>
          <p:cNvPr id="34" name="Shape 28"/>
          <p:cNvSpPr/>
          <p:nvPr/>
        </p:nvSpPr>
        <p:spPr>
          <a:xfrm>
            <a:off x="4657725" y="3747595"/>
            <a:ext cx="3914775" cy="2478881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5" name="Shape 29"/>
          <p:cNvSpPr/>
          <p:nvPr/>
        </p:nvSpPr>
        <p:spPr>
          <a:xfrm>
            <a:off x="4886325" y="3976195"/>
            <a:ext cx="428625" cy="428625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5622" y="4090495"/>
            <a:ext cx="250031" cy="200025"/>
          </a:xfrm>
          <a:prstGeom prst="rect">
            <a:avLst/>
          </a:prstGeom>
        </p:spPr>
      </p:pic>
      <p:sp>
        <p:nvSpPr>
          <p:cNvPr id="37" name="Text 30"/>
          <p:cNvSpPr/>
          <p:nvPr/>
        </p:nvSpPr>
        <p:spPr>
          <a:xfrm>
            <a:off x="5429250" y="4019057"/>
            <a:ext cx="717584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FFFFFF"/>
                </a:solidFill>
              </a:rPr>
              <a:t>LEGAL</a:t>
            </a:r>
            <a:endParaRPr lang="en-US" sz="1602" dirty="0"/>
          </a:p>
        </p:txBody>
      </p:sp>
      <p:sp>
        <p:nvSpPr>
          <p:cNvPr id="38" name="Text 31"/>
          <p:cNvSpPr/>
          <p:nvPr/>
        </p:nvSpPr>
        <p:spPr>
          <a:xfrm>
            <a:off x="4886325" y="4547695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Limited Company Protection</a:t>
            </a:r>
            <a:endParaRPr lang="en-US" sz="885" dirty="0"/>
          </a:p>
        </p:txBody>
      </p:sp>
      <p:sp>
        <p:nvSpPr>
          <p:cNvPr id="39" name="Text 32"/>
          <p:cNvSpPr/>
          <p:nvPr/>
        </p:nvSpPr>
        <p:spPr>
          <a:xfrm>
            <a:off x="4886325" y="4783438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Legal structure provides liability protection for founder</a:t>
            </a:r>
            <a:endParaRPr lang="en-US" sz="834" dirty="0"/>
          </a:p>
        </p:txBody>
      </p:sp>
      <p:sp>
        <p:nvSpPr>
          <p:cNvPr id="40" name="Text 33"/>
          <p:cNvSpPr/>
          <p:nvPr/>
        </p:nvSpPr>
        <p:spPr>
          <a:xfrm>
            <a:off x="4886325" y="5069188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Amazon Brand Registry</a:t>
            </a:r>
            <a:endParaRPr lang="en-US" sz="885" dirty="0"/>
          </a:p>
        </p:txBody>
      </p:sp>
      <p:sp>
        <p:nvSpPr>
          <p:cNvPr id="41" name="Text 34"/>
          <p:cNvSpPr/>
          <p:nvPr/>
        </p:nvSpPr>
        <p:spPr>
          <a:xfrm>
            <a:off x="4886325" y="5304932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Intellectual property protection for Pawsley brand</a:t>
            </a:r>
            <a:endParaRPr lang="en-US" sz="834" dirty="0"/>
          </a:p>
        </p:txBody>
      </p:sp>
      <p:sp>
        <p:nvSpPr>
          <p:cNvPr id="42" name="Text 35"/>
          <p:cNvSpPr/>
          <p:nvPr/>
        </p:nvSpPr>
        <p:spPr>
          <a:xfrm>
            <a:off x="4886325" y="5590682"/>
            <a:ext cx="3457575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Product Safety Compliance</a:t>
            </a:r>
            <a:endParaRPr lang="en-US" sz="885" dirty="0"/>
          </a:p>
        </p:txBody>
      </p:sp>
      <p:sp>
        <p:nvSpPr>
          <p:cNvPr id="43" name="Text 36"/>
          <p:cNvSpPr/>
          <p:nvPr/>
        </p:nvSpPr>
        <p:spPr>
          <a:xfrm>
            <a:off x="4886325" y="5826426"/>
            <a:ext cx="345757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Straightforward adherence to UK safety standards</a:t>
            </a:r>
            <a:endParaRPr lang="en-US" sz="8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20492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Competitive Landscape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897238"/>
            <a:ext cx="3886200" cy="407194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375" y="1024040"/>
            <a:ext cx="157163" cy="157163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42975" y="993679"/>
            <a:ext cx="149039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FFFFFF"/>
                </a:solidFill>
              </a:rPr>
              <a:t>Direct Competitors</a:t>
            </a:r>
            <a:endParaRPr lang="en-US" sz="1090" dirty="0"/>
          </a:p>
        </p:txBody>
      </p:sp>
      <p:sp>
        <p:nvSpPr>
          <p:cNvPr id="7" name="Shape 3"/>
          <p:cNvSpPr/>
          <p:nvPr/>
        </p:nvSpPr>
        <p:spPr>
          <a:xfrm>
            <a:off x="571500" y="1418732"/>
            <a:ext cx="3886200" cy="764381"/>
          </a:xfrm>
          <a:prstGeom prst="rect">
            <a:avLst/>
          </a:prstGeom>
          <a:solidFill>
            <a:srgbClr val="FF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4"/>
          <p:cNvSpPr/>
          <p:nvPr/>
        </p:nvSpPr>
        <p:spPr>
          <a:xfrm>
            <a:off x="571500" y="1418732"/>
            <a:ext cx="35719" cy="764381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5"/>
          <p:cNvSpPr/>
          <p:nvPr/>
        </p:nvSpPr>
        <p:spPr>
          <a:xfrm>
            <a:off x="714375" y="1533032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Ancol Pet Products</a:t>
            </a:r>
            <a:endParaRPr lang="en-US" sz="885" dirty="0"/>
          </a:p>
        </p:txBody>
      </p:sp>
      <p:sp>
        <p:nvSpPr>
          <p:cNvPr id="10" name="Text 6"/>
          <p:cNvSpPr/>
          <p:nvPr/>
        </p:nvSpPr>
        <p:spPr>
          <a:xfrm>
            <a:off x="714375" y="1768776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UK-based manufacturer with strong Amazon presence and extensive product range</a:t>
            </a:r>
            <a:endParaRPr lang="en-US" sz="780" dirty="0"/>
          </a:p>
        </p:txBody>
      </p:sp>
      <p:sp>
        <p:nvSpPr>
          <p:cNvPr id="11" name="Shape 7"/>
          <p:cNvSpPr/>
          <p:nvPr/>
        </p:nvSpPr>
        <p:spPr>
          <a:xfrm>
            <a:off x="571500" y="2254551"/>
            <a:ext cx="3886200" cy="764381"/>
          </a:xfrm>
          <a:prstGeom prst="rect">
            <a:avLst/>
          </a:prstGeom>
          <a:solidFill>
            <a:srgbClr val="FF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Shape 8"/>
          <p:cNvSpPr/>
          <p:nvPr/>
        </p:nvSpPr>
        <p:spPr>
          <a:xfrm>
            <a:off x="571500" y="2254551"/>
            <a:ext cx="35719" cy="764381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3" name="Text 9"/>
          <p:cNvSpPr/>
          <p:nvPr/>
        </p:nvSpPr>
        <p:spPr>
          <a:xfrm>
            <a:off x="714375" y="2368851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Red Dingo</a:t>
            </a:r>
            <a:endParaRPr lang="en-US" sz="885" dirty="0"/>
          </a:p>
        </p:txBody>
      </p:sp>
      <p:sp>
        <p:nvSpPr>
          <p:cNvPr id="14" name="Text 10"/>
          <p:cNvSpPr/>
          <p:nvPr/>
        </p:nvSpPr>
        <p:spPr>
          <a:xfrm>
            <a:off x="714375" y="2604595"/>
            <a:ext cx="3600450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Premium Australian brand focusing on design aesthetics and durability</a:t>
            </a:r>
            <a:endParaRPr lang="en-US" sz="780" dirty="0"/>
          </a:p>
        </p:txBody>
      </p:sp>
      <p:sp>
        <p:nvSpPr>
          <p:cNvPr id="15" name="Shape 11"/>
          <p:cNvSpPr/>
          <p:nvPr/>
        </p:nvSpPr>
        <p:spPr>
          <a:xfrm>
            <a:off x="571500" y="2940351"/>
            <a:ext cx="3886200" cy="614363"/>
          </a:xfrm>
          <a:prstGeom prst="rect">
            <a:avLst/>
          </a:prstGeom>
          <a:solidFill>
            <a:srgbClr val="FFF5F0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2"/>
          <p:cNvSpPr/>
          <p:nvPr/>
        </p:nvSpPr>
        <p:spPr>
          <a:xfrm>
            <a:off x="571500" y="2940351"/>
            <a:ext cx="35719" cy="614363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3"/>
          <p:cNvSpPr/>
          <p:nvPr/>
        </p:nvSpPr>
        <p:spPr>
          <a:xfrm>
            <a:off x="714375" y="3054651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EzyDog</a:t>
            </a:r>
            <a:endParaRPr lang="en-US" sz="885" dirty="0"/>
          </a:p>
        </p:txBody>
      </p:sp>
      <p:sp>
        <p:nvSpPr>
          <p:cNvPr id="18" name="Text 14"/>
          <p:cNvSpPr/>
          <p:nvPr/>
        </p:nvSpPr>
        <p:spPr>
          <a:xfrm>
            <a:off x="714375" y="3290395"/>
            <a:ext cx="3600450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Global brand emphasizing innovative functional designs and quality</a:t>
            </a:r>
            <a:endParaRPr lang="en-US" sz="780" dirty="0"/>
          </a:p>
        </p:txBody>
      </p:sp>
      <p:sp>
        <p:nvSpPr>
          <p:cNvPr id="19" name="Shape 15"/>
          <p:cNvSpPr/>
          <p:nvPr/>
        </p:nvSpPr>
        <p:spPr>
          <a:xfrm>
            <a:off x="4686300" y="897238"/>
            <a:ext cx="3886200" cy="407194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9175" y="1024040"/>
            <a:ext cx="176808" cy="157163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5077420" y="993679"/>
            <a:ext cx="1637956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900"/>
              </a:lnSpc>
              <a:buNone/>
            </a:pPr>
            <a:r>
              <a:rPr lang="en-US" sz="1090" b="1" dirty="0">
                <a:solidFill>
                  <a:srgbClr val="FFFFFF"/>
                </a:solidFill>
              </a:rPr>
              <a:t>Indirect Competitors</a:t>
            </a:r>
            <a:endParaRPr lang="en-US" sz="1090" dirty="0"/>
          </a:p>
        </p:txBody>
      </p:sp>
      <p:sp>
        <p:nvSpPr>
          <p:cNvPr id="22" name="Shape 17"/>
          <p:cNvSpPr/>
          <p:nvPr/>
        </p:nvSpPr>
        <p:spPr>
          <a:xfrm>
            <a:off x="4686300" y="1418732"/>
            <a:ext cx="3886200" cy="764381"/>
          </a:xfrm>
          <a:prstGeom prst="rect">
            <a:avLst/>
          </a:prstGeom>
          <a:solidFill>
            <a:srgbClr val="F0F7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Shape 18"/>
          <p:cNvSpPr/>
          <p:nvPr/>
        </p:nvSpPr>
        <p:spPr>
          <a:xfrm>
            <a:off x="4686300" y="1418732"/>
            <a:ext cx="35719" cy="764381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19"/>
          <p:cNvSpPr/>
          <p:nvPr/>
        </p:nvSpPr>
        <p:spPr>
          <a:xfrm>
            <a:off x="4829175" y="1533032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Pets at Home</a:t>
            </a:r>
            <a:endParaRPr lang="en-US" sz="885" dirty="0"/>
          </a:p>
        </p:txBody>
      </p:sp>
      <p:sp>
        <p:nvSpPr>
          <p:cNvPr id="25" name="Text 20"/>
          <p:cNvSpPr/>
          <p:nvPr/>
        </p:nvSpPr>
        <p:spPr>
          <a:xfrm>
            <a:off x="4829175" y="1768776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UK's largest pet retailer with physical stores and online multi-category presence</a:t>
            </a:r>
            <a:endParaRPr lang="en-US" sz="780" dirty="0"/>
          </a:p>
        </p:txBody>
      </p:sp>
      <p:sp>
        <p:nvSpPr>
          <p:cNvPr id="26" name="Shape 21"/>
          <p:cNvSpPr/>
          <p:nvPr/>
        </p:nvSpPr>
        <p:spPr>
          <a:xfrm>
            <a:off x="4686300" y="2254551"/>
            <a:ext cx="3886200" cy="614363"/>
          </a:xfrm>
          <a:prstGeom prst="rect">
            <a:avLst/>
          </a:prstGeom>
          <a:solidFill>
            <a:srgbClr val="F0F7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Shape 22"/>
          <p:cNvSpPr/>
          <p:nvPr/>
        </p:nvSpPr>
        <p:spPr>
          <a:xfrm>
            <a:off x="4686300" y="2254551"/>
            <a:ext cx="35719" cy="614363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8" name="Text 23"/>
          <p:cNvSpPr/>
          <p:nvPr/>
        </p:nvSpPr>
        <p:spPr>
          <a:xfrm>
            <a:off x="4829175" y="2368851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Zooplus</a:t>
            </a:r>
            <a:endParaRPr lang="en-US" sz="885" dirty="0"/>
          </a:p>
        </p:txBody>
      </p:sp>
      <p:sp>
        <p:nvSpPr>
          <p:cNvPr id="29" name="Text 24"/>
          <p:cNvSpPr/>
          <p:nvPr/>
        </p:nvSpPr>
        <p:spPr>
          <a:xfrm>
            <a:off x="4829175" y="2604595"/>
            <a:ext cx="3600450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Major online multi-brand marketplace capturing broad customer base</a:t>
            </a:r>
            <a:endParaRPr lang="en-US" sz="780" dirty="0"/>
          </a:p>
        </p:txBody>
      </p:sp>
      <p:sp>
        <p:nvSpPr>
          <p:cNvPr id="30" name="Shape 25"/>
          <p:cNvSpPr/>
          <p:nvPr/>
        </p:nvSpPr>
        <p:spPr>
          <a:xfrm>
            <a:off x="4686300" y="2940351"/>
            <a:ext cx="3886200" cy="614363"/>
          </a:xfrm>
          <a:prstGeom prst="rect">
            <a:avLst/>
          </a:prstGeom>
          <a:solidFill>
            <a:srgbClr val="F0F7F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Shape 26"/>
          <p:cNvSpPr/>
          <p:nvPr/>
        </p:nvSpPr>
        <p:spPr>
          <a:xfrm>
            <a:off x="4686300" y="2940351"/>
            <a:ext cx="35719" cy="614363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2" name="Text 27"/>
          <p:cNvSpPr/>
          <p:nvPr/>
        </p:nvSpPr>
        <p:spPr>
          <a:xfrm>
            <a:off x="4829175" y="3054651"/>
            <a:ext cx="3600450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2C3E3F"/>
                </a:solidFill>
              </a:rPr>
              <a:t>Amazon Basics</a:t>
            </a:r>
            <a:endParaRPr lang="en-US" sz="885" dirty="0"/>
          </a:p>
        </p:txBody>
      </p:sp>
      <p:sp>
        <p:nvSpPr>
          <p:cNvPr id="33" name="Text 28"/>
          <p:cNvSpPr/>
          <p:nvPr/>
        </p:nvSpPr>
        <p:spPr>
          <a:xfrm>
            <a:off x="4829175" y="3290395"/>
            <a:ext cx="3600450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2C3E3F"/>
                </a:solidFill>
              </a:rPr>
              <a:t>Budget private label targeting price-sensitive customers</a:t>
            </a:r>
            <a:endParaRPr lang="en-US" sz="780" dirty="0"/>
          </a:p>
        </p:txBody>
      </p:sp>
      <p:sp>
        <p:nvSpPr>
          <p:cNvPr id="34" name="Shape 29"/>
          <p:cNvSpPr/>
          <p:nvPr/>
        </p:nvSpPr>
        <p:spPr>
          <a:xfrm>
            <a:off x="571500" y="3797601"/>
            <a:ext cx="8001000" cy="971550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5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0100" y="4111926"/>
            <a:ext cx="385763" cy="342900"/>
          </a:xfrm>
          <a:prstGeom prst="rect">
            <a:avLst/>
          </a:prstGeom>
        </p:spPr>
      </p:pic>
      <p:sp>
        <p:nvSpPr>
          <p:cNvPr id="36" name="Text 30"/>
          <p:cNvSpPr/>
          <p:nvPr/>
        </p:nvSpPr>
        <p:spPr>
          <a:xfrm>
            <a:off x="1357313" y="3969051"/>
            <a:ext cx="6986588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kern="0" spc="1" dirty="0">
                <a:solidFill>
                  <a:srgbClr val="FFFFFF">
                    <a:alpha val="95000"/>
                  </a:srgbClr>
                </a:solidFill>
              </a:rPr>
              <a:t>PAWSLEY'S COMPETITIVE ADVANTAGE</a:t>
            </a:r>
            <a:endParaRPr lang="en-US" sz="784" dirty="0"/>
          </a:p>
        </p:txBody>
      </p:sp>
      <p:sp>
        <p:nvSpPr>
          <p:cNvPr id="37" name="Text 31"/>
          <p:cNvSpPr/>
          <p:nvPr/>
        </p:nvSpPr>
        <p:spPr>
          <a:xfrm>
            <a:off x="1357313" y="4197651"/>
            <a:ext cx="6986588" cy="4000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Quality + Fair Pricing + Sustainability through lean FBA operations — a unique combination competitors cannot easily replicate</a:t>
            </a:r>
            <a:endParaRPr lang="en-US" sz="9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Strategic Marketing Through Amazon UK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897238"/>
            <a:ext cx="3886200" cy="1800225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1011538"/>
            <a:ext cx="3657600" cy="1571625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571500" y="2840338"/>
            <a:ext cx="3886200" cy="1360103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2950" y="3040363"/>
            <a:ext cx="121444" cy="114300"/>
          </a:xfrm>
          <a:prstGeom prst="rect">
            <a:avLst/>
          </a:prstGeom>
        </p:spPr>
      </p:pic>
      <p:sp>
        <p:nvSpPr>
          <p:cNvPr id="8" name="Text 3"/>
          <p:cNvSpPr/>
          <p:nvPr/>
        </p:nvSpPr>
        <p:spPr>
          <a:xfrm>
            <a:off x="921544" y="3018932"/>
            <a:ext cx="1150395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kern="0" spc="1" dirty="0">
                <a:solidFill>
                  <a:srgbClr val="FFFFFF"/>
                </a:solidFill>
              </a:rPr>
              <a:t>TARGET AUDIENCE</a:t>
            </a:r>
            <a:endParaRPr lang="en-US" sz="784" dirty="0"/>
          </a:p>
        </p:txBody>
      </p:sp>
      <p:pic>
        <p:nvPicPr>
          <p:cNvPr id="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950" y="3306468"/>
            <a:ext cx="128588" cy="128588"/>
          </a:xfrm>
          <a:prstGeom prst="rect">
            <a:avLst/>
          </a:prstGeom>
        </p:spPr>
      </p:pic>
      <p:sp>
        <p:nvSpPr>
          <p:cNvPr id="10" name="Text 4"/>
          <p:cNvSpPr/>
          <p:nvPr/>
        </p:nvSpPr>
        <p:spPr>
          <a:xfrm>
            <a:off x="942975" y="3283251"/>
            <a:ext cx="1951332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Value-conscious UK pet owners</a:t>
            </a:r>
            <a:endParaRPr lang="en-US" sz="885" dirty="0"/>
          </a:p>
        </p:txBody>
      </p:sp>
      <p:pic>
        <p:nvPicPr>
          <p:cNvPr id="11" name="Image 4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42950" y="3583623"/>
            <a:ext cx="128588" cy="128588"/>
          </a:xfrm>
          <a:prstGeom prst="rect">
            <a:avLst/>
          </a:prstGeom>
        </p:spPr>
      </p:pic>
      <p:sp>
        <p:nvSpPr>
          <p:cNvPr id="12" name="Text 5"/>
          <p:cNvSpPr/>
          <p:nvPr/>
        </p:nvSpPr>
        <p:spPr>
          <a:xfrm>
            <a:off x="942975" y="3560406"/>
            <a:ext cx="2509019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Seeking quality without premium prices</a:t>
            </a:r>
            <a:endParaRPr lang="en-US" sz="885" dirty="0"/>
          </a:p>
        </p:txBody>
      </p:sp>
      <p:pic>
        <p:nvPicPr>
          <p:cNvPr id="13" name="Image 5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2950" y="3860778"/>
            <a:ext cx="128588" cy="128588"/>
          </a:xfrm>
          <a:prstGeom prst="rect">
            <a:avLst/>
          </a:prstGeom>
        </p:spPr>
      </p:pic>
      <p:sp>
        <p:nvSpPr>
          <p:cNvPr id="14" name="Text 6"/>
          <p:cNvSpPr/>
          <p:nvPr/>
        </p:nvSpPr>
        <p:spPr>
          <a:xfrm>
            <a:off x="942975" y="3837561"/>
            <a:ext cx="2173012" cy="175022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885" b="1" dirty="0">
                <a:solidFill>
                  <a:srgbClr val="FFFFFF"/>
                </a:solidFill>
              </a:rPr>
              <a:t>Environmentally aware consumers</a:t>
            </a:r>
            <a:endParaRPr lang="en-US" sz="885" dirty="0"/>
          </a:p>
        </p:txBody>
      </p:sp>
      <p:sp>
        <p:nvSpPr>
          <p:cNvPr id="15" name="Shape 7"/>
          <p:cNvSpPr/>
          <p:nvPr/>
        </p:nvSpPr>
        <p:spPr>
          <a:xfrm>
            <a:off x="4686300" y="897238"/>
            <a:ext cx="3886200" cy="871538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6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9175" y="1061545"/>
            <a:ext cx="171450" cy="171450"/>
          </a:xfrm>
          <a:prstGeom prst="rect">
            <a:avLst/>
          </a:prstGeom>
        </p:spPr>
      </p:pic>
      <p:sp>
        <p:nvSpPr>
          <p:cNvPr id="17" name="Text 8"/>
          <p:cNvSpPr/>
          <p:nvPr/>
        </p:nvSpPr>
        <p:spPr>
          <a:xfrm>
            <a:off x="5086350" y="1040113"/>
            <a:ext cx="186153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Amazon SEO Optimization</a:t>
            </a:r>
            <a:endParaRPr lang="en-US" sz="987" dirty="0"/>
          </a:p>
        </p:txBody>
      </p:sp>
      <p:sp>
        <p:nvSpPr>
          <p:cNvPr id="18" name="Text 9"/>
          <p:cNvSpPr/>
          <p:nvPr/>
        </p:nvSpPr>
        <p:spPr>
          <a:xfrm>
            <a:off x="4829175" y="1325863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Keyword-rich listings, compelling titles, benefit-driven descriptions, high-quality imagery</a:t>
            </a:r>
            <a:endParaRPr lang="en-US" sz="780" dirty="0"/>
          </a:p>
        </p:txBody>
      </p:sp>
      <p:sp>
        <p:nvSpPr>
          <p:cNvPr id="19" name="Shape 10"/>
          <p:cNvSpPr/>
          <p:nvPr/>
        </p:nvSpPr>
        <p:spPr>
          <a:xfrm>
            <a:off x="4686300" y="1868788"/>
            <a:ext cx="3886200" cy="871538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0" name="Image 7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9175" y="2033095"/>
            <a:ext cx="171450" cy="171450"/>
          </a:xfrm>
          <a:prstGeom prst="rect">
            <a:avLst/>
          </a:prstGeom>
        </p:spPr>
      </p:pic>
      <p:sp>
        <p:nvSpPr>
          <p:cNvPr id="21" name="Text 11"/>
          <p:cNvSpPr/>
          <p:nvPr/>
        </p:nvSpPr>
        <p:spPr>
          <a:xfrm>
            <a:off x="5086350" y="2011663"/>
            <a:ext cx="1952532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Disciplined PPC Advertising</a:t>
            </a:r>
            <a:endParaRPr lang="en-US" sz="987" dirty="0"/>
          </a:p>
        </p:txBody>
      </p:sp>
      <p:sp>
        <p:nvSpPr>
          <p:cNvPr id="22" name="Text 12"/>
          <p:cNvSpPr/>
          <p:nvPr/>
        </p:nvSpPr>
        <p:spPr>
          <a:xfrm>
            <a:off x="4829175" y="2297413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Conservative budget, exact-match keywords, data-driven optimization, target ACoS below 30% — learning from past experience</a:t>
            </a:r>
            <a:endParaRPr lang="en-US" sz="780" dirty="0"/>
          </a:p>
        </p:txBody>
      </p:sp>
      <p:sp>
        <p:nvSpPr>
          <p:cNvPr id="23" name="Shape 13"/>
          <p:cNvSpPr/>
          <p:nvPr/>
        </p:nvSpPr>
        <p:spPr>
          <a:xfrm>
            <a:off x="4686300" y="2840338"/>
            <a:ext cx="3886200" cy="871538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8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29175" y="3004645"/>
            <a:ext cx="192881" cy="171450"/>
          </a:xfrm>
          <a:prstGeom prst="rect">
            <a:avLst/>
          </a:prstGeom>
        </p:spPr>
      </p:pic>
      <p:sp>
        <p:nvSpPr>
          <p:cNvPr id="25" name="Text 14"/>
          <p:cNvSpPr/>
          <p:nvPr/>
        </p:nvSpPr>
        <p:spPr>
          <a:xfrm>
            <a:off x="5107781" y="2983213"/>
            <a:ext cx="198855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Review Generation Strategy</a:t>
            </a:r>
            <a:endParaRPr lang="en-US" sz="987" dirty="0"/>
          </a:p>
        </p:txBody>
      </p:sp>
      <p:sp>
        <p:nvSpPr>
          <p:cNvPr id="26" name="Text 15"/>
          <p:cNvSpPr/>
          <p:nvPr/>
        </p:nvSpPr>
        <p:spPr>
          <a:xfrm>
            <a:off x="4829175" y="3268963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Amazon Vine program for trusted reviews, exceptional product quality, target 4.5+ star rating</a:t>
            </a:r>
            <a:endParaRPr lang="en-US" sz="780" dirty="0"/>
          </a:p>
        </p:txBody>
      </p:sp>
      <p:sp>
        <p:nvSpPr>
          <p:cNvPr id="27" name="Shape 16"/>
          <p:cNvSpPr/>
          <p:nvPr/>
        </p:nvSpPr>
        <p:spPr>
          <a:xfrm>
            <a:off x="4686300" y="3811888"/>
            <a:ext cx="3886200" cy="871538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8" name="Image 9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29175" y="3976195"/>
            <a:ext cx="192881" cy="171450"/>
          </a:xfrm>
          <a:prstGeom prst="rect">
            <a:avLst/>
          </a:prstGeom>
        </p:spPr>
      </p:pic>
      <p:sp>
        <p:nvSpPr>
          <p:cNvPr id="29" name="Text 17"/>
          <p:cNvSpPr/>
          <p:nvPr/>
        </p:nvSpPr>
        <p:spPr>
          <a:xfrm>
            <a:off x="5107781" y="3954763"/>
            <a:ext cx="1061154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Brand Building</a:t>
            </a:r>
            <a:endParaRPr lang="en-US" sz="987" dirty="0"/>
          </a:p>
        </p:txBody>
      </p:sp>
      <p:sp>
        <p:nvSpPr>
          <p:cNvPr id="30" name="Text 18"/>
          <p:cNvSpPr/>
          <p:nvPr/>
        </p:nvSpPr>
        <p:spPr>
          <a:xfrm>
            <a:off x="4829175" y="4240513"/>
            <a:ext cx="3600450" cy="3000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Amazon Brand Registry enrollment, A+ Content for engaging product pages, consistent storytelling around quality, value, sustainability</a:t>
            </a:r>
            <a:endParaRPr lang="en-US" sz="78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82642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£10,000 Funding for Sustainable Launch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897238"/>
            <a:ext cx="4041298" cy="234315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1068688"/>
            <a:ext cx="3698398" cy="2000250"/>
          </a:xfrm>
          <a:prstGeom prst="rect">
            <a:avLst/>
          </a:prstGeom>
        </p:spPr>
      </p:pic>
      <p:sp>
        <p:nvSpPr>
          <p:cNvPr id="6" name="Shape 2"/>
          <p:cNvSpPr/>
          <p:nvPr/>
        </p:nvSpPr>
        <p:spPr>
          <a:xfrm>
            <a:off x="571500" y="3411838"/>
            <a:ext cx="4041298" cy="1007269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3"/>
          <p:cNvSpPr/>
          <p:nvPr/>
        </p:nvSpPr>
        <p:spPr>
          <a:xfrm>
            <a:off x="742950" y="3697588"/>
            <a:ext cx="1700129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>
                    <a:alpha val="95000"/>
                  </a:srgbClr>
                </a:solidFill>
              </a:rPr>
              <a:t>PERSONAL SAVINGS</a:t>
            </a:r>
            <a:endParaRPr lang="en-US" sz="784" dirty="0"/>
          </a:p>
        </p:txBody>
      </p:sp>
      <p:sp>
        <p:nvSpPr>
          <p:cNvPr id="8" name="Text 4"/>
          <p:cNvSpPr/>
          <p:nvPr/>
        </p:nvSpPr>
        <p:spPr>
          <a:xfrm>
            <a:off x="742950" y="3897613"/>
            <a:ext cx="1700129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FFFFFF">
                    <a:alpha val="85000"/>
                  </a:srgbClr>
                </a:solidFill>
              </a:rPr>
              <a:t>Demonstrates founder commitment</a:t>
            </a:r>
            <a:endParaRPr lang="en-US" sz="727" dirty="0"/>
          </a:p>
        </p:txBody>
      </p:sp>
      <p:sp>
        <p:nvSpPr>
          <p:cNvPr id="9" name="Text 5"/>
          <p:cNvSpPr/>
          <p:nvPr/>
        </p:nvSpPr>
        <p:spPr>
          <a:xfrm>
            <a:off x="3621965" y="3583288"/>
            <a:ext cx="819383" cy="3857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3000"/>
              </a:lnSpc>
              <a:buNone/>
            </a:pPr>
            <a:r>
              <a:rPr lang="en-US" sz="1808" b="1" dirty="0">
                <a:solidFill>
                  <a:srgbClr val="FFFFFF"/>
                </a:solidFill>
              </a:rPr>
              <a:t>£4,000</a:t>
            </a:r>
            <a:endParaRPr lang="en-US" sz="1808" dirty="0"/>
          </a:p>
        </p:txBody>
      </p:sp>
      <p:sp>
        <p:nvSpPr>
          <p:cNvPr id="10" name="Text 6"/>
          <p:cNvSpPr/>
          <p:nvPr/>
        </p:nvSpPr>
        <p:spPr>
          <a:xfrm>
            <a:off x="3621965" y="3969051"/>
            <a:ext cx="819383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0000"/>
                  </a:srgbClr>
                </a:solidFill>
              </a:rPr>
              <a:t>40%</a:t>
            </a:r>
            <a:endParaRPr lang="en-US" sz="885" dirty="0"/>
          </a:p>
        </p:txBody>
      </p:sp>
      <p:sp>
        <p:nvSpPr>
          <p:cNvPr id="11" name="Shape 7"/>
          <p:cNvSpPr/>
          <p:nvPr/>
        </p:nvSpPr>
        <p:spPr>
          <a:xfrm>
            <a:off x="571500" y="4533407"/>
            <a:ext cx="4041298" cy="1007269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8"/>
          <p:cNvSpPr/>
          <p:nvPr/>
        </p:nvSpPr>
        <p:spPr>
          <a:xfrm>
            <a:off x="742950" y="4819157"/>
            <a:ext cx="1745335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>
                    <a:alpha val="95000"/>
                  </a:srgbClr>
                </a:solidFill>
              </a:rPr>
              <a:t>UK START UP LOAN</a:t>
            </a:r>
            <a:endParaRPr lang="en-US" sz="784" dirty="0"/>
          </a:p>
        </p:txBody>
      </p:sp>
      <p:sp>
        <p:nvSpPr>
          <p:cNvPr id="13" name="Text 9"/>
          <p:cNvSpPr/>
          <p:nvPr/>
        </p:nvSpPr>
        <p:spPr>
          <a:xfrm>
            <a:off x="742950" y="5019182"/>
            <a:ext cx="1745335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FFFFFF">
                    <a:alpha val="85000"/>
                  </a:srgbClr>
                </a:solidFill>
              </a:rPr>
              <a:t>6% fixed rate + 12 months mentoring</a:t>
            </a:r>
            <a:endParaRPr lang="en-US" sz="727" dirty="0"/>
          </a:p>
        </p:txBody>
      </p:sp>
      <p:sp>
        <p:nvSpPr>
          <p:cNvPr id="14" name="Text 10"/>
          <p:cNvSpPr/>
          <p:nvPr/>
        </p:nvSpPr>
        <p:spPr>
          <a:xfrm>
            <a:off x="3621965" y="4704857"/>
            <a:ext cx="819383" cy="3857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3000"/>
              </a:lnSpc>
              <a:buNone/>
            </a:pPr>
            <a:r>
              <a:rPr lang="en-US" sz="1808" b="1" dirty="0">
                <a:solidFill>
                  <a:srgbClr val="FFFFFF"/>
                </a:solidFill>
              </a:rPr>
              <a:t>£6,000</a:t>
            </a:r>
            <a:endParaRPr lang="en-US" sz="1808" dirty="0"/>
          </a:p>
        </p:txBody>
      </p:sp>
      <p:sp>
        <p:nvSpPr>
          <p:cNvPr id="15" name="Text 11"/>
          <p:cNvSpPr/>
          <p:nvPr/>
        </p:nvSpPr>
        <p:spPr>
          <a:xfrm>
            <a:off x="3621965" y="5090620"/>
            <a:ext cx="819383" cy="19288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r">
              <a:lnSpc>
                <a:spcPts val="1500"/>
              </a:lnSpc>
              <a:buNone/>
            </a:pPr>
            <a:r>
              <a:rPr lang="en-US" sz="885" b="1" dirty="0">
                <a:solidFill>
                  <a:srgbClr val="FFFFFF">
                    <a:alpha val="90000"/>
                  </a:srgbClr>
                </a:solidFill>
              </a:rPr>
              <a:t>60%</a:t>
            </a:r>
            <a:endParaRPr lang="en-US" sz="885" dirty="0"/>
          </a:p>
        </p:txBody>
      </p:sp>
      <p:sp>
        <p:nvSpPr>
          <p:cNvPr id="16" name="Shape 12"/>
          <p:cNvSpPr/>
          <p:nvPr/>
        </p:nvSpPr>
        <p:spPr>
          <a:xfrm>
            <a:off x="4898548" y="897238"/>
            <a:ext cx="3673952" cy="2064544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573" y="1125838"/>
            <a:ext cx="200025" cy="200025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5384323" y="1097263"/>
            <a:ext cx="1139651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Why £10,000?</a:t>
            </a:r>
            <a:endParaRPr lang="en-US" sz="1193" dirty="0"/>
          </a:p>
        </p:txBody>
      </p:sp>
      <p:pic>
        <p:nvPicPr>
          <p:cNvPr id="19" name="Image 3" descr="preencoded.png"/>
          <p:cNvPicPr>
            <a:picLocks noChangeAspect="1"/>
          </p:cNvPicPr>
          <p:nvPr/>
        </p:nvPicPr>
        <p:blipFill>
          <a:blip r:embed="rId6">
            <a:alphaModFix amt="80000"/>
          </a:blip>
          <a:stretch>
            <a:fillRect/>
          </a:stretch>
        </p:blipFill>
        <p:spPr>
          <a:xfrm>
            <a:off x="5098573" y="1497313"/>
            <a:ext cx="114300" cy="114300"/>
          </a:xfrm>
          <a:prstGeom prst="rect">
            <a:avLst/>
          </a:prstGeom>
        </p:spPr>
      </p:pic>
      <p:sp>
        <p:nvSpPr>
          <p:cNvPr id="20" name="Text 14"/>
          <p:cNvSpPr/>
          <p:nvPr/>
        </p:nvSpPr>
        <p:spPr>
          <a:xfrm>
            <a:off x="5270023" y="1475882"/>
            <a:ext cx="1410695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Previous attempt: £2,000</a:t>
            </a:r>
            <a:endParaRPr lang="en-US" sz="784" dirty="0"/>
          </a:p>
        </p:txBody>
      </p:sp>
      <p:sp>
        <p:nvSpPr>
          <p:cNvPr id="21" name="Text 15"/>
          <p:cNvSpPr/>
          <p:nvPr/>
        </p:nvSpPr>
        <p:spPr>
          <a:xfrm>
            <a:off x="5098573" y="1683051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Proved insufficient for sustainable operations</a:t>
            </a:r>
            <a:endParaRPr lang="en-US" sz="780" dirty="0"/>
          </a:p>
        </p:txBody>
      </p:sp>
      <p:pic>
        <p:nvPicPr>
          <p:cNvPr id="22" name="Image 4" descr="preencoded.png"/>
          <p:cNvPicPr>
            <a:picLocks noChangeAspect="1"/>
          </p:cNvPicPr>
          <p:nvPr/>
        </p:nvPicPr>
        <p:blipFill>
          <a:blip r:embed="rId7">
            <a:alphaModFix amt="80000"/>
          </a:blip>
          <a:stretch>
            <a:fillRect/>
          </a:stretch>
        </p:blipFill>
        <p:spPr>
          <a:xfrm>
            <a:off x="5098573" y="1961657"/>
            <a:ext cx="114300" cy="114300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5270023" y="1940226"/>
            <a:ext cx="1209889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Current plan: £10,000</a:t>
            </a:r>
            <a:endParaRPr lang="en-US" sz="784" dirty="0"/>
          </a:p>
        </p:txBody>
      </p:sp>
      <p:sp>
        <p:nvSpPr>
          <p:cNvPr id="24" name="Text 17"/>
          <p:cNvSpPr/>
          <p:nvPr/>
        </p:nvSpPr>
        <p:spPr>
          <a:xfrm>
            <a:off x="5098573" y="2147395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Realistic assessment of capital needs based on experience</a:t>
            </a:r>
            <a:endParaRPr lang="en-US" sz="780" dirty="0"/>
          </a:p>
        </p:txBody>
      </p:sp>
      <p:pic>
        <p:nvPicPr>
          <p:cNvPr id="25" name="Image 5" descr="preencoded.png"/>
          <p:cNvPicPr>
            <a:picLocks noChangeAspect="1"/>
          </p:cNvPicPr>
          <p:nvPr/>
        </p:nvPicPr>
        <p:blipFill>
          <a:blip r:embed="rId8">
            <a:alphaModFix amt="80000"/>
          </a:blip>
          <a:stretch>
            <a:fillRect/>
          </a:stretch>
        </p:blipFill>
        <p:spPr>
          <a:xfrm>
            <a:off x="5098573" y="2426001"/>
            <a:ext cx="114300" cy="114300"/>
          </a:xfrm>
          <a:prstGeom prst="rect">
            <a:avLst/>
          </a:prstGeom>
        </p:spPr>
      </p:pic>
      <p:sp>
        <p:nvSpPr>
          <p:cNvPr id="26" name="Text 18"/>
          <p:cNvSpPr/>
          <p:nvPr/>
        </p:nvSpPr>
        <p:spPr>
          <a:xfrm>
            <a:off x="5270023" y="2404570"/>
            <a:ext cx="937506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Adequate buffer</a:t>
            </a:r>
            <a:endParaRPr lang="en-US" sz="784" dirty="0"/>
          </a:p>
        </p:txBody>
      </p:sp>
      <p:sp>
        <p:nvSpPr>
          <p:cNvPr id="27" name="Text 19"/>
          <p:cNvSpPr/>
          <p:nvPr/>
        </p:nvSpPr>
        <p:spPr>
          <a:xfrm>
            <a:off x="5098573" y="2611738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5000"/>
                  </a:srgbClr>
                </a:solidFill>
              </a:rPr>
              <a:t>Supports initial trading period and disciplined marketing spend</a:t>
            </a:r>
            <a:endParaRPr lang="en-US" sz="780" dirty="0"/>
          </a:p>
        </p:txBody>
      </p:sp>
      <p:sp>
        <p:nvSpPr>
          <p:cNvPr id="28" name="Shape 20"/>
          <p:cNvSpPr/>
          <p:nvPr/>
        </p:nvSpPr>
        <p:spPr>
          <a:xfrm>
            <a:off x="4898548" y="3104657"/>
            <a:ext cx="3673952" cy="2064544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9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98573" y="3333257"/>
            <a:ext cx="225028" cy="200025"/>
          </a:xfrm>
          <a:prstGeom prst="rect">
            <a:avLst/>
          </a:prstGeom>
        </p:spPr>
      </p:pic>
      <p:sp>
        <p:nvSpPr>
          <p:cNvPr id="30" name="Text 21"/>
          <p:cNvSpPr/>
          <p:nvPr/>
        </p:nvSpPr>
        <p:spPr>
          <a:xfrm>
            <a:off x="5409326" y="3304682"/>
            <a:ext cx="1924543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Start Up Loan Benefits</a:t>
            </a:r>
            <a:endParaRPr lang="en-US" sz="1193" dirty="0"/>
          </a:p>
        </p:txBody>
      </p:sp>
      <p:pic>
        <p:nvPicPr>
          <p:cNvPr id="31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98573" y="3704732"/>
            <a:ext cx="85725" cy="114300"/>
          </a:xfrm>
          <a:prstGeom prst="rect">
            <a:avLst/>
          </a:prstGeom>
        </p:spPr>
      </p:pic>
      <p:sp>
        <p:nvSpPr>
          <p:cNvPr id="32" name="Text 22"/>
          <p:cNvSpPr/>
          <p:nvPr/>
        </p:nvSpPr>
        <p:spPr>
          <a:xfrm>
            <a:off x="5241448" y="3683301"/>
            <a:ext cx="1012264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Low Interest Rate</a:t>
            </a:r>
            <a:endParaRPr lang="en-US" sz="784" dirty="0"/>
          </a:p>
        </p:txBody>
      </p:sp>
      <p:sp>
        <p:nvSpPr>
          <p:cNvPr id="33" name="Text 23"/>
          <p:cNvSpPr/>
          <p:nvPr/>
        </p:nvSpPr>
        <p:spPr>
          <a:xfrm>
            <a:off x="5098573" y="3890470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0000"/>
                  </a:srgbClr>
                </a:solidFill>
              </a:rPr>
              <a:t>6% fixed - highly competitive vs commercial loans</a:t>
            </a:r>
            <a:endParaRPr lang="en-US" sz="780" dirty="0"/>
          </a:p>
        </p:txBody>
      </p:sp>
      <p:pic>
        <p:nvPicPr>
          <p:cNvPr id="34" name="Image 8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98573" y="4169076"/>
            <a:ext cx="114300" cy="114300"/>
          </a:xfrm>
          <a:prstGeom prst="rect">
            <a:avLst/>
          </a:prstGeom>
        </p:spPr>
      </p:pic>
      <p:sp>
        <p:nvSpPr>
          <p:cNvPr id="35" name="Text 24"/>
          <p:cNvSpPr/>
          <p:nvPr/>
        </p:nvSpPr>
        <p:spPr>
          <a:xfrm>
            <a:off x="5270023" y="4147645"/>
            <a:ext cx="882169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Free Mentoring</a:t>
            </a:r>
            <a:endParaRPr lang="en-US" sz="784" dirty="0"/>
          </a:p>
        </p:txBody>
      </p:sp>
      <p:sp>
        <p:nvSpPr>
          <p:cNvPr id="36" name="Text 25"/>
          <p:cNvSpPr/>
          <p:nvPr/>
        </p:nvSpPr>
        <p:spPr>
          <a:xfrm>
            <a:off x="5098573" y="4354813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0000"/>
                  </a:srgbClr>
                </a:solidFill>
              </a:rPr>
              <a:t>12 months business mentoring included</a:t>
            </a:r>
            <a:endParaRPr lang="en-US" sz="780" dirty="0"/>
          </a:p>
        </p:txBody>
      </p:sp>
      <p:pic>
        <p:nvPicPr>
          <p:cNvPr id="37" name="Image 9" descr="preencoded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098573" y="4633420"/>
            <a:ext cx="114300" cy="114300"/>
          </a:xfrm>
          <a:prstGeom prst="rect">
            <a:avLst/>
          </a:prstGeom>
        </p:spPr>
      </p:pic>
      <p:sp>
        <p:nvSpPr>
          <p:cNvPr id="38" name="Text 26"/>
          <p:cNvSpPr/>
          <p:nvPr/>
        </p:nvSpPr>
        <p:spPr>
          <a:xfrm>
            <a:off x="5270023" y="4611988"/>
            <a:ext cx="1494244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Addresses Knowledge Gap</a:t>
            </a:r>
            <a:endParaRPr lang="en-US" sz="784" dirty="0"/>
          </a:p>
        </p:txBody>
      </p:sp>
      <p:sp>
        <p:nvSpPr>
          <p:cNvPr id="39" name="Text 27"/>
          <p:cNvSpPr/>
          <p:nvPr/>
        </p:nvSpPr>
        <p:spPr>
          <a:xfrm>
            <a:off x="5098573" y="4819157"/>
            <a:ext cx="3273902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80" dirty="0">
                <a:solidFill>
                  <a:srgbClr val="FFFFFF">
                    <a:alpha val="90000"/>
                  </a:srgbClr>
                </a:solidFill>
              </a:rPr>
              <a:t>Mentoring solves management challenges from previous failure</a:t>
            </a:r>
            <a:endParaRPr lang="en-US" sz="7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49067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Strategic Allocation of Initial Capital</a:t>
            </a:r>
            <a:endParaRPr lang="en-US" sz="2436" dirty="0"/>
          </a:p>
        </p:txBody>
      </p:sp>
      <p:sp>
        <p:nvSpPr>
          <p:cNvPr id="4" name="Shape 1"/>
          <p:cNvSpPr/>
          <p:nvPr/>
        </p:nvSpPr>
        <p:spPr>
          <a:xfrm>
            <a:off x="571500" y="925813"/>
            <a:ext cx="4208311" cy="485775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1082976"/>
            <a:ext cx="128588" cy="171450"/>
          </a:xfrm>
          <a:prstGeom prst="rect">
            <a:avLst/>
          </a:prstGeom>
        </p:spPr>
      </p:pic>
      <p:sp>
        <p:nvSpPr>
          <p:cNvPr id="6" name="Text 2"/>
          <p:cNvSpPr/>
          <p:nvPr/>
        </p:nvSpPr>
        <p:spPr>
          <a:xfrm>
            <a:off x="942975" y="1050829"/>
            <a:ext cx="2176751" cy="23395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FFFFF"/>
                </a:solidFill>
              </a:rPr>
              <a:t>Month 1 Expenses: £5,730</a:t>
            </a:r>
            <a:endParaRPr lang="en-US" sz="1193" dirty="0"/>
          </a:p>
        </p:txBody>
      </p:sp>
      <p:sp>
        <p:nvSpPr>
          <p:cNvPr id="7" name="Shape 3"/>
          <p:cNvSpPr/>
          <p:nvPr/>
        </p:nvSpPr>
        <p:spPr>
          <a:xfrm>
            <a:off x="571500" y="1554463"/>
            <a:ext cx="4208311" cy="3650456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4"/>
          <p:cNvSpPr/>
          <p:nvPr/>
        </p:nvSpPr>
        <p:spPr>
          <a:xfrm>
            <a:off x="742950" y="1854501"/>
            <a:ext cx="264204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Initial Inventory</a:t>
            </a:r>
            <a:endParaRPr lang="en-US" sz="987" dirty="0"/>
          </a:p>
        </p:txBody>
      </p:sp>
      <p:sp>
        <p:nvSpPr>
          <p:cNvPr id="9" name="Text 5"/>
          <p:cNvSpPr/>
          <p:nvPr/>
        </p:nvSpPr>
        <p:spPr>
          <a:xfrm>
            <a:off x="742950" y="2097388"/>
            <a:ext cx="2642043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First product order including shipping and import duties</a:t>
            </a:r>
            <a:endParaRPr lang="en-US" sz="727" dirty="0"/>
          </a:p>
        </p:txBody>
      </p:sp>
      <p:sp>
        <p:nvSpPr>
          <p:cNvPr id="10" name="Text 6"/>
          <p:cNvSpPr/>
          <p:nvPr/>
        </p:nvSpPr>
        <p:spPr>
          <a:xfrm>
            <a:off x="3880033" y="1879504"/>
            <a:ext cx="728328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D4704A"/>
                </a:solidFill>
              </a:rPr>
              <a:t>£4,500</a:t>
            </a:r>
            <a:endParaRPr lang="en-US" sz="1602" dirty="0"/>
          </a:p>
        </p:txBody>
      </p:sp>
      <p:sp>
        <p:nvSpPr>
          <p:cNvPr id="11" name="Text 7"/>
          <p:cNvSpPr/>
          <p:nvPr/>
        </p:nvSpPr>
        <p:spPr>
          <a:xfrm>
            <a:off x="742950" y="2518870"/>
            <a:ext cx="256212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Marketing (PPC)</a:t>
            </a:r>
            <a:endParaRPr lang="en-US" sz="987" dirty="0"/>
          </a:p>
        </p:txBody>
      </p:sp>
      <p:sp>
        <p:nvSpPr>
          <p:cNvPr id="12" name="Text 8"/>
          <p:cNvSpPr/>
          <p:nvPr/>
        </p:nvSpPr>
        <p:spPr>
          <a:xfrm>
            <a:off x="742950" y="2761757"/>
            <a:ext cx="2562123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Conservative Amazon PPC for testing and optimization</a:t>
            </a:r>
            <a:endParaRPr lang="en-US" sz="727" dirty="0"/>
          </a:p>
        </p:txBody>
      </p:sp>
      <p:sp>
        <p:nvSpPr>
          <p:cNvPr id="13" name="Text 9"/>
          <p:cNvSpPr/>
          <p:nvPr/>
        </p:nvSpPr>
        <p:spPr>
          <a:xfrm>
            <a:off x="4079835" y="2543873"/>
            <a:ext cx="528526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D4704A"/>
                </a:solidFill>
              </a:rPr>
              <a:t>£400</a:t>
            </a:r>
            <a:endParaRPr lang="en-US" sz="1602" dirty="0"/>
          </a:p>
        </p:txBody>
      </p:sp>
      <p:sp>
        <p:nvSpPr>
          <p:cNvPr id="14" name="Text 10"/>
          <p:cNvSpPr/>
          <p:nvPr/>
        </p:nvSpPr>
        <p:spPr>
          <a:xfrm>
            <a:off x="742950" y="3183238"/>
            <a:ext cx="2649634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Professional Fees</a:t>
            </a:r>
            <a:endParaRPr lang="en-US" sz="987" dirty="0"/>
          </a:p>
        </p:txBody>
      </p:sp>
      <p:sp>
        <p:nvSpPr>
          <p:cNvPr id="15" name="Text 11"/>
          <p:cNvSpPr/>
          <p:nvPr/>
        </p:nvSpPr>
        <p:spPr>
          <a:xfrm>
            <a:off x="742950" y="3426126"/>
            <a:ext cx="2649634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Company formation, accounting setup, legal compliance</a:t>
            </a:r>
            <a:endParaRPr lang="en-US" sz="727" dirty="0"/>
          </a:p>
        </p:txBody>
      </p:sp>
      <p:sp>
        <p:nvSpPr>
          <p:cNvPr id="16" name="Text 12"/>
          <p:cNvSpPr/>
          <p:nvPr/>
        </p:nvSpPr>
        <p:spPr>
          <a:xfrm>
            <a:off x="4079835" y="3208241"/>
            <a:ext cx="528526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D4704A"/>
                </a:solidFill>
              </a:rPr>
              <a:t>£300</a:t>
            </a:r>
            <a:endParaRPr lang="en-US" sz="1602" dirty="0"/>
          </a:p>
        </p:txBody>
      </p:sp>
      <p:sp>
        <p:nvSpPr>
          <p:cNvPr id="17" name="Text 13"/>
          <p:cNvSpPr/>
          <p:nvPr/>
        </p:nvSpPr>
        <p:spPr>
          <a:xfrm>
            <a:off x="742950" y="3847607"/>
            <a:ext cx="245181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Amazon &amp; Brand Fees</a:t>
            </a:r>
            <a:endParaRPr lang="en-US" sz="987" dirty="0"/>
          </a:p>
        </p:txBody>
      </p:sp>
      <p:sp>
        <p:nvSpPr>
          <p:cNvPr id="18" name="Text 14"/>
          <p:cNvSpPr/>
          <p:nvPr/>
        </p:nvSpPr>
        <p:spPr>
          <a:xfrm>
            <a:off x="742950" y="4090495"/>
            <a:ext cx="2451813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Professional Seller account and Brand Registry costs</a:t>
            </a:r>
            <a:endParaRPr lang="en-US" sz="727" dirty="0"/>
          </a:p>
        </p:txBody>
      </p:sp>
      <p:sp>
        <p:nvSpPr>
          <p:cNvPr id="19" name="Text 15"/>
          <p:cNvSpPr/>
          <p:nvPr/>
        </p:nvSpPr>
        <p:spPr>
          <a:xfrm>
            <a:off x="4079835" y="3872610"/>
            <a:ext cx="528526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D4704A"/>
                </a:solidFill>
              </a:rPr>
              <a:t>£200</a:t>
            </a:r>
            <a:endParaRPr lang="en-US" sz="1602" dirty="0"/>
          </a:p>
        </p:txBody>
      </p:sp>
      <p:sp>
        <p:nvSpPr>
          <p:cNvPr id="20" name="Text 16"/>
          <p:cNvSpPr/>
          <p:nvPr/>
        </p:nvSpPr>
        <p:spPr>
          <a:xfrm>
            <a:off x="742950" y="4511976"/>
            <a:ext cx="2285693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Other Costs</a:t>
            </a:r>
            <a:endParaRPr lang="en-US" sz="987" dirty="0"/>
          </a:p>
        </p:txBody>
      </p:sp>
      <p:sp>
        <p:nvSpPr>
          <p:cNvPr id="21" name="Text 17"/>
          <p:cNvSpPr/>
          <p:nvPr/>
        </p:nvSpPr>
        <p:spPr>
          <a:xfrm>
            <a:off x="742950" y="4754863"/>
            <a:ext cx="2285693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200"/>
              </a:lnSpc>
              <a:buNone/>
            </a:pPr>
            <a:r>
              <a:rPr lang="en-US" sz="727" dirty="0">
                <a:solidFill>
                  <a:srgbClr val="2C3E3F">
                    <a:alpha val="70000"/>
                  </a:srgbClr>
                </a:solidFill>
              </a:rPr>
              <a:t>Insurance, trademark application, office supplies</a:t>
            </a:r>
            <a:endParaRPr lang="en-US" sz="727" dirty="0"/>
          </a:p>
        </p:txBody>
      </p:sp>
      <p:sp>
        <p:nvSpPr>
          <p:cNvPr id="22" name="Text 18"/>
          <p:cNvSpPr/>
          <p:nvPr/>
        </p:nvSpPr>
        <p:spPr>
          <a:xfrm>
            <a:off x="4079835" y="4536979"/>
            <a:ext cx="528526" cy="3429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2700"/>
              </a:lnSpc>
              <a:buNone/>
            </a:pPr>
            <a:r>
              <a:rPr lang="en-US" sz="1602" b="1" dirty="0">
                <a:solidFill>
                  <a:srgbClr val="D4704A"/>
                </a:solidFill>
              </a:rPr>
              <a:t>£330</a:t>
            </a:r>
            <a:endParaRPr lang="en-US" sz="1602" dirty="0"/>
          </a:p>
        </p:txBody>
      </p:sp>
      <p:sp>
        <p:nvSpPr>
          <p:cNvPr id="23" name="Shape 19"/>
          <p:cNvSpPr/>
          <p:nvPr/>
        </p:nvSpPr>
        <p:spPr>
          <a:xfrm>
            <a:off x="5065561" y="925813"/>
            <a:ext cx="3506939" cy="1595903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4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1019" y="1179416"/>
            <a:ext cx="119658" cy="100013"/>
          </a:xfrm>
          <a:prstGeom prst="rect">
            <a:avLst/>
          </a:prstGeom>
        </p:spPr>
      </p:pic>
      <p:sp>
        <p:nvSpPr>
          <p:cNvPr id="25" name="Text 20"/>
          <p:cNvSpPr/>
          <p:nvPr/>
        </p:nvSpPr>
        <p:spPr>
          <a:xfrm>
            <a:off x="6187827" y="1161557"/>
            <a:ext cx="1439187" cy="135731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kern="0" spc="1" dirty="0">
                <a:solidFill>
                  <a:srgbClr val="FFFFFF"/>
                </a:solidFill>
              </a:rPr>
              <a:t>REMAINING CASH BUFFER</a:t>
            </a:r>
            <a:endParaRPr lang="en-US" sz="683" dirty="0"/>
          </a:p>
        </p:txBody>
      </p:sp>
      <p:sp>
        <p:nvSpPr>
          <p:cNvPr id="26" name="Text 21"/>
          <p:cNvSpPr/>
          <p:nvPr/>
        </p:nvSpPr>
        <p:spPr>
          <a:xfrm>
            <a:off x="5294161" y="1390157"/>
            <a:ext cx="3049739" cy="45720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600"/>
              </a:lnSpc>
              <a:buNone/>
            </a:pPr>
            <a:r>
              <a:rPr lang="en-US" sz="3294" b="1" dirty="0">
                <a:solidFill>
                  <a:srgbClr val="FFFFFF"/>
                </a:solidFill>
              </a:rPr>
              <a:t>£4,270</a:t>
            </a:r>
            <a:endParaRPr lang="en-US" sz="3294" dirty="0"/>
          </a:p>
        </p:txBody>
      </p:sp>
      <p:sp>
        <p:nvSpPr>
          <p:cNvPr id="27" name="Text 22"/>
          <p:cNvSpPr/>
          <p:nvPr/>
        </p:nvSpPr>
        <p:spPr>
          <a:xfrm>
            <a:off x="5294161" y="1933082"/>
            <a:ext cx="3049739" cy="3600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885" b="1" dirty="0">
                <a:solidFill>
                  <a:srgbClr val="FFFFFF">
                    <a:alpha val="95000"/>
                  </a:srgbClr>
                </a:solidFill>
              </a:rPr>
              <a:t>Provides cushion for months 2-6 as business scales</a:t>
            </a:r>
            <a:endParaRPr lang="en-US" sz="885" dirty="0"/>
          </a:p>
        </p:txBody>
      </p:sp>
      <p:sp>
        <p:nvSpPr>
          <p:cNvPr id="28" name="Shape 23"/>
          <p:cNvSpPr/>
          <p:nvPr/>
        </p:nvSpPr>
        <p:spPr>
          <a:xfrm>
            <a:off x="5065561" y="2693166"/>
            <a:ext cx="3506939" cy="1525860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29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65586" y="2921766"/>
            <a:ext cx="135731" cy="114300"/>
          </a:xfrm>
          <a:prstGeom prst="rect">
            <a:avLst/>
          </a:prstGeom>
        </p:spPr>
      </p:pic>
      <p:sp>
        <p:nvSpPr>
          <p:cNvPr id="30" name="Text 24"/>
          <p:cNvSpPr/>
          <p:nvPr/>
        </p:nvSpPr>
        <p:spPr>
          <a:xfrm>
            <a:off x="5458467" y="2900335"/>
            <a:ext cx="1402938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400"/>
              </a:lnSpc>
              <a:buNone/>
            </a:pPr>
            <a:r>
              <a:rPr lang="en-US" sz="784" b="1" kern="0" spc="1" dirty="0">
                <a:solidFill>
                  <a:srgbClr val="FFFFFF"/>
                </a:solidFill>
              </a:rPr>
              <a:t>FINANCIAL PRUDENCE</a:t>
            </a:r>
            <a:endParaRPr lang="en-US" sz="784" dirty="0"/>
          </a:p>
        </p:txBody>
      </p:sp>
      <p:pic>
        <p:nvPicPr>
          <p:cNvPr id="31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65586" y="3193228"/>
            <a:ext cx="114300" cy="114300"/>
          </a:xfrm>
          <a:prstGeom prst="rect">
            <a:avLst/>
          </a:prstGeom>
        </p:spPr>
      </p:pic>
      <p:sp>
        <p:nvSpPr>
          <p:cNvPr id="32" name="Text 25"/>
          <p:cNvSpPr/>
          <p:nvPr/>
        </p:nvSpPr>
        <p:spPr>
          <a:xfrm>
            <a:off x="5451323" y="3178941"/>
            <a:ext cx="2921152" cy="32001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Conservative estimates based on real supplier quotes</a:t>
            </a:r>
            <a:endParaRPr lang="en-US" sz="784" dirty="0"/>
          </a:p>
        </p:txBody>
      </p:sp>
      <p:pic>
        <p:nvPicPr>
          <p:cNvPr id="33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65586" y="3613259"/>
            <a:ext cx="114300" cy="114300"/>
          </a:xfrm>
          <a:prstGeom prst="rect">
            <a:avLst/>
          </a:prstGeom>
        </p:spPr>
      </p:pic>
      <p:sp>
        <p:nvSpPr>
          <p:cNvPr id="34" name="Text 26"/>
          <p:cNvSpPr/>
          <p:nvPr/>
        </p:nvSpPr>
        <p:spPr>
          <a:xfrm>
            <a:off x="5451323" y="3598971"/>
            <a:ext cx="2808694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Healthy cash reserve maintained for sustainability</a:t>
            </a:r>
            <a:endParaRPr lang="en-US" sz="784" dirty="0"/>
          </a:p>
        </p:txBody>
      </p:sp>
      <p:pic>
        <p:nvPicPr>
          <p:cNvPr id="35" name="Image 6" descr="preencoded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65586" y="3873280"/>
            <a:ext cx="114300" cy="114300"/>
          </a:xfrm>
          <a:prstGeom prst="rect">
            <a:avLst/>
          </a:prstGeom>
        </p:spPr>
      </p:pic>
      <p:sp>
        <p:nvSpPr>
          <p:cNvPr id="36" name="Text 27"/>
          <p:cNvSpPr/>
          <p:nvPr/>
        </p:nvSpPr>
        <p:spPr>
          <a:xfrm>
            <a:off x="5451323" y="3858992"/>
            <a:ext cx="2297441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Disciplined approach to marketing spend</a:t>
            </a:r>
            <a:endParaRPr lang="en-US" sz="784" dirty="0"/>
          </a:p>
        </p:txBody>
      </p:sp>
      <p:sp>
        <p:nvSpPr>
          <p:cNvPr id="37" name="Shape 28"/>
          <p:cNvSpPr/>
          <p:nvPr/>
        </p:nvSpPr>
        <p:spPr>
          <a:xfrm>
            <a:off x="5065561" y="4390476"/>
            <a:ext cx="3506939" cy="628650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8" name="Image 7" descr="preencoded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49401" y="4561926"/>
            <a:ext cx="85725" cy="114300"/>
          </a:xfrm>
          <a:prstGeom prst="rect">
            <a:avLst/>
          </a:prstGeom>
        </p:spPr>
      </p:pic>
      <p:sp>
        <p:nvSpPr>
          <p:cNvPr id="39" name="Text 29"/>
          <p:cNvSpPr/>
          <p:nvPr/>
        </p:nvSpPr>
        <p:spPr>
          <a:xfrm>
            <a:off x="5392276" y="4540495"/>
            <a:ext cx="2996385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Largest expense (£4,500) is inventory - an asset, not a</a:t>
            </a:r>
            <a:endParaRPr lang="en-US" sz="784" dirty="0"/>
          </a:p>
        </p:txBody>
      </p:sp>
      <p:sp>
        <p:nvSpPr>
          <p:cNvPr id="40" name="Text 30"/>
          <p:cNvSpPr/>
          <p:nvPr/>
        </p:nvSpPr>
        <p:spPr>
          <a:xfrm>
            <a:off x="6704075" y="4711945"/>
            <a:ext cx="229884" cy="155377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FFFFFF"/>
                </a:solidFill>
              </a:rPr>
              <a:t>cost</a:t>
            </a:r>
            <a:endParaRPr lang="en-US" sz="78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15498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71500" y="285750"/>
            <a:ext cx="8001000" cy="41146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3200"/>
              </a:lnSpc>
              <a:buNone/>
            </a:pPr>
            <a:r>
              <a:rPr lang="en-US" sz="2436" b="1" dirty="0">
                <a:solidFill>
                  <a:srgbClr val="D4704A"/>
                </a:solidFill>
              </a:rPr>
              <a:t>Why Pawsley Will Succeed</a:t>
            </a:r>
            <a:endParaRPr lang="en-US" sz="2436" dirty="0"/>
          </a:p>
        </p:txBody>
      </p:sp>
      <p:sp>
        <p:nvSpPr>
          <p:cNvPr id="4" name="Text 1"/>
          <p:cNvSpPr/>
          <p:nvPr/>
        </p:nvSpPr>
        <p:spPr>
          <a:xfrm>
            <a:off x="571500" y="897238"/>
            <a:ext cx="8001000" cy="185738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Five Pillars of Success Built on Experience and Strategy</a:t>
            </a:r>
            <a:endParaRPr lang="en-US" sz="987" dirty="0"/>
          </a:p>
        </p:txBody>
      </p:sp>
      <p:sp>
        <p:nvSpPr>
          <p:cNvPr id="5" name="Shape 2"/>
          <p:cNvSpPr/>
          <p:nvPr/>
        </p:nvSpPr>
        <p:spPr>
          <a:xfrm>
            <a:off x="571500" y="1283001"/>
            <a:ext cx="8001000" cy="688646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hape 3"/>
          <p:cNvSpPr/>
          <p:nvPr/>
        </p:nvSpPr>
        <p:spPr>
          <a:xfrm>
            <a:off x="742950" y="1448730"/>
            <a:ext cx="357188" cy="3571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4"/>
          <p:cNvSpPr/>
          <p:nvPr/>
        </p:nvSpPr>
        <p:spPr>
          <a:xfrm>
            <a:off x="742950" y="1448730"/>
            <a:ext cx="357188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D4704A"/>
                </a:solidFill>
              </a:rPr>
              <a:t>1</a:t>
            </a:r>
            <a:endParaRPr lang="en-US" sz="1193" dirty="0"/>
          </a:p>
        </p:txBody>
      </p:sp>
      <p:sp>
        <p:nvSpPr>
          <p:cNvPr id="8" name="Text 5"/>
          <p:cNvSpPr/>
          <p:nvPr/>
        </p:nvSpPr>
        <p:spPr>
          <a:xfrm>
            <a:off x="1243013" y="1425876"/>
            <a:ext cx="715803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Proven Market Demand</a:t>
            </a:r>
            <a:endParaRPr lang="en-US" sz="987" dirty="0"/>
          </a:p>
        </p:txBody>
      </p:sp>
      <p:sp>
        <p:nvSpPr>
          <p:cNvPr id="9" name="Text 6"/>
          <p:cNvSpPr/>
          <p:nvPr/>
        </p:nvSpPr>
        <p:spPr>
          <a:xfrm>
            <a:off x="1243013" y="1668763"/>
            <a:ext cx="7158038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£12 billion UK pet market growing at 6.7% annually with 57% household penetration</a:t>
            </a:r>
            <a:endParaRPr lang="en-US" sz="834" dirty="0"/>
          </a:p>
        </p:txBody>
      </p:sp>
      <p:sp>
        <p:nvSpPr>
          <p:cNvPr id="10" name="Shape 7"/>
          <p:cNvSpPr/>
          <p:nvPr/>
        </p:nvSpPr>
        <p:spPr>
          <a:xfrm>
            <a:off x="571500" y="2057372"/>
            <a:ext cx="8001000" cy="688646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8"/>
          <p:cNvSpPr/>
          <p:nvPr/>
        </p:nvSpPr>
        <p:spPr>
          <a:xfrm>
            <a:off x="742950" y="2223102"/>
            <a:ext cx="357188" cy="3571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9"/>
          <p:cNvSpPr/>
          <p:nvPr/>
        </p:nvSpPr>
        <p:spPr>
          <a:xfrm>
            <a:off x="742950" y="2223102"/>
            <a:ext cx="357188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7FA99B"/>
                </a:solidFill>
              </a:rPr>
              <a:t>2</a:t>
            </a:r>
            <a:endParaRPr lang="en-US" sz="1193" dirty="0"/>
          </a:p>
        </p:txBody>
      </p:sp>
      <p:sp>
        <p:nvSpPr>
          <p:cNvPr id="13" name="Text 10"/>
          <p:cNvSpPr/>
          <p:nvPr/>
        </p:nvSpPr>
        <p:spPr>
          <a:xfrm>
            <a:off x="1243013" y="2200247"/>
            <a:ext cx="715803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Lessons Applied from Previous Attempt</a:t>
            </a:r>
            <a:endParaRPr lang="en-US" sz="987" dirty="0"/>
          </a:p>
        </p:txBody>
      </p:sp>
      <p:sp>
        <p:nvSpPr>
          <p:cNvPr id="14" name="Text 11"/>
          <p:cNvSpPr/>
          <p:nvPr/>
        </p:nvSpPr>
        <p:spPr>
          <a:xfrm>
            <a:off x="1243013" y="2443135"/>
            <a:ext cx="7158038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Adequate capitalization (£10K vs £2K), disciplined PPC management, lean operations focused on core competencies</a:t>
            </a:r>
            <a:endParaRPr lang="en-US" sz="834" dirty="0"/>
          </a:p>
        </p:txBody>
      </p:sp>
      <p:sp>
        <p:nvSpPr>
          <p:cNvPr id="15" name="Shape 12"/>
          <p:cNvSpPr/>
          <p:nvPr/>
        </p:nvSpPr>
        <p:spPr>
          <a:xfrm>
            <a:off x="571500" y="2831743"/>
            <a:ext cx="8001000" cy="688646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hape 13"/>
          <p:cNvSpPr/>
          <p:nvPr/>
        </p:nvSpPr>
        <p:spPr>
          <a:xfrm>
            <a:off x="742950" y="2997473"/>
            <a:ext cx="357188" cy="3571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4"/>
          <p:cNvSpPr/>
          <p:nvPr/>
        </p:nvSpPr>
        <p:spPr>
          <a:xfrm>
            <a:off x="742950" y="2997473"/>
            <a:ext cx="357188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F4A261"/>
                </a:solidFill>
              </a:rPr>
              <a:t>3</a:t>
            </a:r>
            <a:endParaRPr lang="en-US" sz="1193" dirty="0"/>
          </a:p>
        </p:txBody>
      </p:sp>
      <p:sp>
        <p:nvSpPr>
          <p:cNvPr id="18" name="Text 15"/>
          <p:cNvSpPr/>
          <p:nvPr/>
        </p:nvSpPr>
        <p:spPr>
          <a:xfrm>
            <a:off x="1243013" y="2974618"/>
            <a:ext cx="715803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Strategic Positioning</a:t>
            </a:r>
            <a:endParaRPr lang="en-US" sz="987" dirty="0"/>
          </a:p>
        </p:txBody>
      </p:sp>
      <p:sp>
        <p:nvSpPr>
          <p:cNvPr id="19" name="Text 16"/>
          <p:cNvSpPr/>
          <p:nvPr/>
        </p:nvSpPr>
        <p:spPr>
          <a:xfrm>
            <a:off x="1243013" y="3217506"/>
            <a:ext cx="7158038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Unique combination of quality + fair price + sustainability that competitors cannot easily replicate</a:t>
            </a:r>
            <a:endParaRPr lang="en-US" sz="834" dirty="0"/>
          </a:p>
        </p:txBody>
      </p:sp>
      <p:sp>
        <p:nvSpPr>
          <p:cNvPr id="20" name="Shape 17"/>
          <p:cNvSpPr/>
          <p:nvPr/>
        </p:nvSpPr>
        <p:spPr>
          <a:xfrm>
            <a:off x="571500" y="3606115"/>
            <a:ext cx="8001000" cy="688646"/>
          </a:xfrm>
          <a:prstGeom prst="rect">
            <a:avLst/>
          </a:prstGeom>
          <a:solidFill>
            <a:srgbClr val="2C3E3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Shape 18"/>
          <p:cNvSpPr/>
          <p:nvPr/>
        </p:nvSpPr>
        <p:spPr>
          <a:xfrm>
            <a:off x="742950" y="3771844"/>
            <a:ext cx="357188" cy="3571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742950" y="3771844"/>
            <a:ext cx="357188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2C3E3F"/>
                </a:solidFill>
              </a:rPr>
              <a:t>4</a:t>
            </a:r>
            <a:endParaRPr lang="en-US" sz="1193" dirty="0"/>
          </a:p>
        </p:txBody>
      </p:sp>
      <p:sp>
        <p:nvSpPr>
          <p:cNvPr id="23" name="Text 20"/>
          <p:cNvSpPr/>
          <p:nvPr/>
        </p:nvSpPr>
        <p:spPr>
          <a:xfrm>
            <a:off x="1243013" y="3748990"/>
            <a:ext cx="715803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Founder Commitment</a:t>
            </a:r>
            <a:endParaRPr lang="en-US" sz="987" dirty="0"/>
          </a:p>
        </p:txBody>
      </p:sp>
      <p:sp>
        <p:nvSpPr>
          <p:cNvPr id="24" name="Text 21"/>
          <p:cNvSpPr/>
          <p:nvPr/>
        </p:nvSpPr>
        <p:spPr>
          <a:xfrm>
            <a:off x="1243013" y="3991877"/>
            <a:ext cx="7158038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40% personal investment (£4,000) demonstrates belief and skin in the game with real operational experience</a:t>
            </a:r>
            <a:endParaRPr lang="en-US" sz="834" dirty="0"/>
          </a:p>
        </p:txBody>
      </p:sp>
      <p:sp>
        <p:nvSpPr>
          <p:cNvPr id="25" name="Shape 22"/>
          <p:cNvSpPr/>
          <p:nvPr/>
        </p:nvSpPr>
        <p:spPr>
          <a:xfrm>
            <a:off x="571500" y="4380486"/>
            <a:ext cx="8001000" cy="688646"/>
          </a:xfrm>
          <a:prstGeom prst="rect">
            <a:avLst/>
          </a:prstGeom>
          <a:solidFill>
            <a:srgbClr val="7FA99B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6" name="Shape 23"/>
          <p:cNvSpPr/>
          <p:nvPr/>
        </p:nvSpPr>
        <p:spPr>
          <a:xfrm>
            <a:off x="742950" y="4546216"/>
            <a:ext cx="357188" cy="357188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4"/>
          <p:cNvSpPr/>
          <p:nvPr/>
        </p:nvSpPr>
        <p:spPr>
          <a:xfrm>
            <a:off x="742950" y="4546216"/>
            <a:ext cx="357188" cy="357188"/>
          </a:xfrm>
          <a:prstGeom prst="rect">
            <a:avLst/>
          </a:prstGeom>
          <a:noFill/>
          <a:ln/>
        </p:spPr>
        <p:txBody>
          <a:bodyPr wrap="none" lIns="0" tIns="0" rIns="0" bIns="0" rtlCol="0" anchor="ctr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D4704A"/>
                </a:solidFill>
              </a:rPr>
              <a:t>5</a:t>
            </a:r>
            <a:endParaRPr lang="en-US" sz="1193" dirty="0"/>
          </a:p>
        </p:txBody>
      </p:sp>
      <p:sp>
        <p:nvSpPr>
          <p:cNvPr id="28" name="Text 25"/>
          <p:cNvSpPr/>
          <p:nvPr/>
        </p:nvSpPr>
        <p:spPr>
          <a:xfrm>
            <a:off x="1243013" y="4523361"/>
            <a:ext cx="7158038" cy="214313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700"/>
              </a:lnSpc>
              <a:buNone/>
            </a:pPr>
            <a:r>
              <a:rPr lang="en-US" sz="987" b="1" dirty="0">
                <a:solidFill>
                  <a:srgbClr val="FFFFFF"/>
                </a:solidFill>
              </a:rPr>
              <a:t>External Support</a:t>
            </a:r>
            <a:endParaRPr lang="en-US" sz="987" dirty="0"/>
          </a:p>
        </p:txBody>
      </p:sp>
      <p:sp>
        <p:nvSpPr>
          <p:cNvPr id="29" name="Text 26"/>
          <p:cNvSpPr/>
          <p:nvPr/>
        </p:nvSpPr>
        <p:spPr>
          <a:xfrm>
            <a:off x="1243013" y="4766249"/>
            <a:ext cx="7158038" cy="16000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300"/>
              </a:lnSpc>
              <a:buNone/>
            </a:pPr>
            <a:r>
              <a:rPr lang="en-US" sz="834" dirty="0">
                <a:solidFill>
                  <a:srgbClr val="FFFFFF">
                    <a:alpha val="95000"/>
                  </a:srgbClr>
                </a:solidFill>
              </a:rPr>
              <a:t>Government-backed Start Up Loan with 12 months mentoring, established supplier relationships, proven Amazon platform</a:t>
            </a:r>
            <a:endParaRPr lang="en-US" sz="834" dirty="0"/>
          </a:p>
        </p:txBody>
      </p:sp>
      <p:sp>
        <p:nvSpPr>
          <p:cNvPr id="30" name="Shape 27"/>
          <p:cNvSpPr/>
          <p:nvPr/>
        </p:nvSpPr>
        <p:spPr>
          <a:xfrm>
            <a:off x="571500" y="5240582"/>
            <a:ext cx="8001000" cy="628650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3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50" y="5412032"/>
            <a:ext cx="285750" cy="285750"/>
          </a:xfrm>
          <a:prstGeom prst="rect">
            <a:avLst/>
          </a:prstGeom>
        </p:spPr>
      </p:pic>
      <p:sp>
        <p:nvSpPr>
          <p:cNvPr id="32" name="Text 28"/>
          <p:cNvSpPr/>
          <p:nvPr/>
        </p:nvSpPr>
        <p:spPr>
          <a:xfrm>
            <a:off x="1171575" y="5454895"/>
            <a:ext cx="5640716" cy="20002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l">
              <a:lnSpc>
                <a:spcPts val="1600"/>
              </a:lnSpc>
              <a:buNone/>
            </a:pPr>
            <a:r>
              <a:rPr lang="en-US" sz="987" b="1" dirty="0">
                <a:solidFill>
                  <a:srgbClr val="2C3E3F"/>
                </a:solidFill>
              </a:rPr>
              <a:t>This isn't hope — it's a plan built on experience, data, and disciplined execution</a:t>
            </a:r>
            <a:endParaRPr lang="en-US" sz="9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>
            <a:alphaModFix amt="6000"/>
          </a:blip>
          <a:stretch>
            <a:fillRect/>
          </a:stretch>
        </p:blipFill>
        <p:spPr>
          <a:xfrm rot="900000">
            <a:off x="7572375" y="428625"/>
            <a:ext cx="1000126" cy="1000125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>
            <a:alphaModFix amt="6000"/>
          </a:blip>
          <a:stretch>
            <a:fillRect/>
          </a:stretch>
        </p:blipFill>
        <p:spPr>
          <a:xfrm rot="-1500000">
            <a:off x="500063" y="3643312"/>
            <a:ext cx="785812" cy="785813"/>
          </a:xfrm>
          <a:prstGeom prst="rect">
            <a:avLst/>
          </a:prstGeom>
        </p:spPr>
      </p:pic>
      <p:sp>
        <p:nvSpPr>
          <p:cNvPr id="5" name="Text 0"/>
          <p:cNvSpPr/>
          <p:nvPr/>
        </p:nvSpPr>
        <p:spPr>
          <a:xfrm>
            <a:off x="714375" y="357188"/>
            <a:ext cx="7715250" cy="4000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200"/>
              </a:lnSpc>
              <a:buNone/>
            </a:pPr>
            <a:r>
              <a:rPr lang="en-US" sz="2862" b="1" kern="0" spc="-1" dirty="0">
                <a:solidFill>
                  <a:srgbClr val="D4704A"/>
                </a:solidFill>
              </a:rPr>
              <a:t>References</a:t>
            </a:r>
            <a:endParaRPr lang="en-US" sz="2862" dirty="0"/>
          </a:p>
        </p:txBody>
      </p:sp>
      <p:sp>
        <p:nvSpPr>
          <p:cNvPr id="6" name="Text 1"/>
          <p:cNvSpPr/>
          <p:nvPr/>
        </p:nvSpPr>
        <p:spPr>
          <a:xfrm>
            <a:off x="1000125" y="1257300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Dogster (2025) </a:t>
            </a:r>
            <a:r>
              <a:rPr lang="en-US" sz="888" i="1" dirty="0">
                <a:solidFill>
                  <a:srgbClr val="2C3E3F"/>
                </a:solidFill>
              </a:rPr>
              <a:t>15 UK Pet Industry Statistics to Know in 2025</a:t>
            </a:r>
            <a:r>
              <a:rPr lang="en-US" sz="888" dirty="0">
                <a:solidFill>
                  <a:srgbClr val="2C3E3F"/>
                </a:solidFill>
              </a:rPr>
              <a:t>. Available at: https://www.dogster.com/statistics/pet-industry-statistics-trends-uk (Accessed: 23 October 2025).</a:t>
            </a:r>
            <a:endParaRPr lang="en-US" sz="888" dirty="0"/>
          </a:p>
        </p:txBody>
      </p:sp>
      <p:sp>
        <p:nvSpPr>
          <p:cNvPr id="7" name="Text 2"/>
          <p:cNvSpPr/>
          <p:nvPr/>
        </p:nvSpPr>
        <p:spPr>
          <a:xfrm>
            <a:off x="1000125" y="1788784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Forceget (2025) </a:t>
            </a:r>
            <a:r>
              <a:rPr lang="en-US" sz="888" i="1" dirty="0">
                <a:solidFill>
                  <a:srgbClr val="2C3E3F"/>
                </a:solidFill>
              </a:rPr>
              <a:t>Amazon FBA Statistics: Key Insights for Sellers in 2025</a:t>
            </a:r>
            <a:r>
              <a:rPr lang="en-US" sz="888" dirty="0">
                <a:solidFill>
                  <a:srgbClr val="2C3E3F"/>
                </a:solidFill>
              </a:rPr>
              <a:t>. Available at: https://www.forceget.com/amazon-fba-statistics/ (Accessed: 23 October 2025).</a:t>
            </a:r>
            <a:endParaRPr lang="en-US" sz="888" dirty="0"/>
          </a:p>
        </p:txBody>
      </p:sp>
      <p:sp>
        <p:nvSpPr>
          <p:cNvPr id="8" name="Text 3"/>
          <p:cNvSpPr/>
          <p:nvPr/>
        </p:nvSpPr>
        <p:spPr>
          <a:xfrm>
            <a:off x="1000125" y="2320268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GOV.UK (no date) </a:t>
            </a:r>
            <a:r>
              <a:rPr lang="en-US" sz="888" i="1" dirty="0">
                <a:solidFill>
                  <a:srgbClr val="2C3E3F"/>
                </a:solidFill>
              </a:rPr>
              <a:t>Apply for a Start Up Loan for your business</a:t>
            </a:r>
            <a:r>
              <a:rPr lang="en-US" sz="888" dirty="0">
                <a:solidFill>
                  <a:srgbClr val="2C3E3F"/>
                </a:solidFill>
              </a:rPr>
              <a:t>. Available at: https://www.gov.uk/apply-start-up-loan (Accessed: 23 October 2025).</a:t>
            </a:r>
            <a:endParaRPr lang="en-US" sz="888" dirty="0"/>
          </a:p>
        </p:txBody>
      </p:sp>
      <p:sp>
        <p:nvSpPr>
          <p:cNvPr id="9" name="Text 4"/>
          <p:cNvSpPr/>
          <p:nvPr/>
        </p:nvSpPr>
        <p:spPr>
          <a:xfrm>
            <a:off x="1000125" y="2851752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GOV.UK (no date) </a:t>
            </a:r>
            <a:r>
              <a:rPr lang="en-US" sz="888" i="1" dirty="0">
                <a:solidFill>
                  <a:srgbClr val="2C3E3F"/>
                </a:solidFill>
              </a:rPr>
              <a:t>Set up a private limited company</a:t>
            </a:r>
            <a:r>
              <a:rPr lang="en-US" sz="888" dirty="0">
                <a:solidFill>
                  <a:srgbClr val="2C3E3F"/>
                </a:solidFill>
              </a:rPr>
              <a:t>. Available at: https://www.gov.uk/limited-company-formation/setting-up (Accessed: 23 October 2025).</a:t>
            </a:r>
            <a:endParaRPr lang="en-US" sz="888" dirty="0"/>
          </a:p>
        </p:txBody>
      </p:sp>
      <p:sp>
        <p:nvSpPr>
          <p:cNvPr id="10" name="Text 5"/>
          <p:cNvSpPr/>
          <p:nvPr/>
        </p:nvSpPr>
        <p:spPr>
          <a:xfrm>
            <a:off x="1000125" y="3383235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IMARC Group (no date) </a:t>
            </a:r>
            <a:r>
              <a:rPr lang="en-US" sz="888" i="1" dirty="0">
                <a:solidFill>
                  <a:srgbClr val="2C3E3F"/>
                </a:solidFill>
              </a:rPr>
              <a:t>UK Pet Care Market Size, Share, Trends, Outlook, 2033</a:t>
            </a:r>
            <a:r>
              <a:rPr lang="en-US" sz="888" dirty="0">
                <a:solidFill>
                  <a:srgbClr val="2C3E3F"/>
                </a:solidFill>
              </a:rPr>
              <a:t>. Available at: https://www.imarcgroup.com/uk-pet-care-market (Accessed: 23 October 2025).</a:t>
            </a:r>
            <a:endParaRPr lang="en-US" sz="888" dirty="0"/>
          </a:p>
        </p:txBody>
      </p:sp>
      <p:sp>
        <p:nvSpPr>
          <p:cNvPr id="11" name="Text 6"/>
          <p:cNvSpPr/>
          <p:nvPr/>
        </p:nvSpPr>
        <p:spPr>
          <a:xfrm>
            <a:off x="1000125" y="3914719"/>
            <a:ext cx="7143750" cy="388609"/>
          </a:xfrm>
          <a:prstGeom prst="rect">
            <a:avLst/>
          </a:prstGeom>
          <a:noFill/>
          <a:ln/>
        </p:spPr>
        <p:txBody>
          <a:bodyPr wrap="square" lIns="340233" tIns="0" rIns="0" bIns="0" rtlCol="0" anchor="t">
            <a:spAutoFit/>
          </a:bodyPr>
          <a:lstStyle/>
          <a:p>
            <a:pPr marL="0" indent="0" algn="l">
              <a:lnSpc>
                <a:spcPts val="1500"/>
              </a:lnSpc>
              <a:buNone/>
            </a:pPr>
            <a:r>
              <a:rPr lang="en-US" sz="888" dirty="0">
                <a:solidFill>
                  <a:srgbClr val="2C3E3F"/>
                </a:solidFill>
              </a:rPr>
              <a:t>Statista (2024) </a:t>
            </a:r>
            <a:r>
              <a:rPr lang="en-US" sz="888" i="1" dirty="0">
                <a:solidFill>
                  <a:srgbClr val="2C3E3F"/>
                </a:solidFill>
              </a:rPr>
              <a:t>Pet food market in the UK - statistics &amp; facts</a:t>
            </a:r>
            <a:r>
              <a:rPr lang="en-US" sz="888" dirty="0">
                <a:solidFill>
                  <a:srgbClr val="2C3E3F"/>
                </a:solidFill>
              </a:rPr>
              <a:t>. Available at: https://www.statista.com/topics/10264/pet-food-market-in-the-uk/ (Accessed: 23 October 2025).</a:t>
            </a:r>
            <a:endParaRPr lang="en-US" sz="88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/>
          <p:cNvPicPr>
            <a:picLocks noChangeAspect="1"/>
          </p:cNvPicPr>
          <p:nvPr/>
        </p:nvPicPr>
        <p:blipFill>
          <a:blip r:embed="rId4">
            <a:alphaModFix amt="12000"/>
          </a:blip>
          <a:stretch>
            <a:fillRect/>
          </a:stretch>
        </p:blipFill>
        <p:spPr>
          <a:xfrm rot="1200000">
            <a:off x="7286625" y="428625"/>
            <a:ext cx="1000125" cy="1000125"/>
          </a:xfrm>
          <a:prstGeom prst="rect">
            <a:avLst/>
          </a:prstGeom>
        </p:spPr>
      </p:pic>
      <p:pic>
        <p:nvPicPr>
          <p:cNvPr id="4" name="Image 2" descr="preencoded.png"/>
          <p:cNvPicPr>
            <a:picLocks noChangeAspect="1"/>
          </p:cNvPicPr>
          <p:nvPr/>
        </p:nvPicPr>
        <p:blipFill>
          <a:blip r:embed="rId5">
            <a:alphaModFix amt="12000"/>
          </a:blip>
          <a:stretch>
            <a:fillRect/>
          </a:stretch>
        </p:blipFill>
        <p:spPr>
          <a:xfrm rot="-1800000">
            <a:off x="714375" y="3786188"/>
            <a:ext cx="642938" cy="642937"/>
          </a:xfrm>
          <a:prstGeom prst="rect">
            <a:avLst/>
          </a:prstGeom>
        </p:spPr>
      </p:pic>
      <p:pic>
        <p:nvPicPr>
          <p:cNvPr id="5" name="Image 3" descr="preencoded.png"/>
          <p:cNvPicPr>
            <a:picLocks noChangeAspect="1"/>
          </p:cNvPicPr>
          <p:nvPr/>
        </p:nvPicPr>
        <p:blipFill>
          <a:blip r:embed="rId6">
            <a:alphaModFix amt="12000"/>
          </a:blip>
          <a:stretch>
            <a:fillRect/>
          </a:stretch>
        </p:blipFill>
        <p:spPr>
          <a:xfrm rot="600000">
            <a:off x="1071563" y="1285875"/>
            <a:ext cx="785813" cy="785813"/>
          </a:xfrm>
          <a:prstGeom prst="rect">
            <a:avLst/>
          </a:prstGeom>
        </p:spPr>
      </p:pic>
      <p:pic>
        <p:nvPicPr>
          <p:cNvPr id="6" name="Image 4" descr="preencoded.png"/>
          <p:cNvPicPr>
            <a:picLocks noChangeAspect="1"/>
          </p:cNvPicPr>
          <p:nvPr/>
        </p:nvPicPr>
        <p:blipFill>
          <a:blip r:embed="rId7">
            <a:alphaModFix amt="12000"/>
          </a:blip>
          <a:stretch>
            <a:fillRect/>
          </a:stretch>
        </p:blipFill>
        <p:spPr>
          <a:xfrm rot="-900000">
            <a:off x="7143750" y="3357562"/>
            <a:ext cx="714375" cy="714375"/>
          </a:xfrm>
          <a:prstGeom prst="rect">
            <a:avLst/>
          </a:prstGeom>
        </p:spPr>
      </p:pic>
      <p:sp>
        <p:nvSpPr>
          <p:cNvPr id="7" name="Text 0"/>
          <p:cNvSpPr/>
          <p:nvPr/>
        </p:nvSpPr>
        <p:spPr>
          <a:xfrm>
            <a:off x="1357313" y="62871"/>
            <a:ext cx="6429375" cy="5143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4100"/>
              </a:lnSpc>
              <a:buNone/>
            </a:pPr>
            <a:r>
              <a:rPr lang="en-US" sz="3731" b="1" kern="0" spc="-1" dirty="0">
                <a:solidFill>
                  <a:srgbClr val="D4704A"/>
                </a:solidFill>
              </a:rPr>
              <a:t>Thank You</a:t>
            </a:r>
            <a:endParaRPr lang="en-US" sz="3731" dirty="0"/>
          </a:p>
        </p:txBody>
      </p:sp>
      <p:sp>
        <p:nvSpPr>
          <p:cNvPr id="8" name="Shape 1"/>
          <p:cNvSpPr/>
          <p:nvPr/>
        </p:nvSpPr>
        <p:spPr>
          <a:xfrm>
            <a:off x="1357313" y="1048708"/>
            <a:ext cx="6429375" cy="1017259"/>
          </a:xfrm>
          <a:prstGeom prst="rect">
            <a:avLst/>
          </a:prstGeom>
          <a:solidFill>
            <a:srgbClr val="D4704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2"/>
          <p:cNvSpPr/>
          <p:nvPr/>
        </p:nvSpPr>
        <p:spPr>
          <a:xfrm>
            <a:off x="1700213" y="1277308"/>
            <a:ext cx="5743575" cy="56005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2200"/>
              </a:lnSpc>
              <a:buNone/>
            </a:pPr>
            <a:r>
              <a:rPr lang="en-US" sz="1397" b="1" dirty="0">
                <a:solidFill>
                  <a:srgbClr val="FFFFFF"/>
                </a:solidFill>
              </a:rPr>
              <a:t>Pawsley: Bringing Quality, Affordability, and Sustainability to UK Pet Owners</a:t>
            </a:r>
            <a:endParaRPr lang="en-US" sz="1397" dirty="0"/>
          </a:p>
        </p:txBody>
      </p:sp>
      <p:sp>
        <p:nvSpPr>
          <p:cNvPr id="10" name="Shape 3"/>
          <p:cNvSpPr/>
          <p:nvPr/>
        </p:nvSpPr>
        <p:spPr>
          <a:xfrm>
            <a:off x="3740618" y="2408867"/>
            <a:ext cx="1662736" cy="1114425"/>
          </a:xfrm>
          <a:prstGeom prst="rect">
            <a:avLst/>
          </a:prstGeom>
          <a:solidFill>
            <a:srgbClr val="F8F8F8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4"/>
          <p:cNvSpPr/>
          <p:nvPr/>
        </p:nvSpPr>
        <p:spPr>
          <a:xfrm>
            <a:off x="4026368" y="2580317"/>
            <a:ext cx="1091236" cy="150019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200"/>
              </a:lnSpc>
              <a:buNone/>
            </a:pPr>
            <a:r>
              <a:rPr lang="en-US" sz="683" b="1" kern="0" spc="1" dirty="0">
                <a:solidFill>
                  <a:srgbClr val="7FA99B"/>
                </a:solidFill>
              </a:rPr>
              <a:t>PRESENTED BY</a:t>
            </a:r>
            <a:endParaRPr lang="en-US" sz="683" dirty="0"/>
          </a:p>
        </p:txBody>
      </p:sp>
      <p:sp>
        <p:nvSpPr>
          <p:cNvPr id="12" name="Text 5"/>
          <p:cNvSpPr/>
          <p:nvPr/>
        </p:nvSpPr>
        <p:spPr>
          <a:xfrm>
            <a:off x="4026368" y="2787486"/>
            <a:ext cx="1091236" cy="257175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2000"/>
              </a:lnSpc>
              <a:buNone/>
            </a:pPr>
            <a:r>
              <a:rPr lang="en-US" sz="1193" b="1" dirty="0">
                <a:solidFill>
                  <a:srgbClr val="2C3E3F"/>
                </a:solidFill>
              </a:rPr>
              <a:t>Carla Toldo</a:t>
            </a:r>
            <a:endParaRPr lang="en-US" sz="1193" dirty="0"/>
          </a:p>
        </p:txBody>
      </p:sp>
      <p:sp>
        <p:nvSpPr>
          <p:cNvPr id="13" name="Text 6"/>
          <p:cNvSpPr/>
          <p:nvPr/>
        </p:nvSpPr>
        <p:spPr>
          <a:xfrm>
            <a:off x="4026368" y="3073236"/>
            <a:ext cx="1091236" cy="171450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834" dirty="0">
                <a:solidFill>
                  <a:srgbClr val="2C3E3F">
                    <a:alpha val="70000"/>
                  </a:srgbClr>
                </a:solidFill>
              </a:rPr>
              <a:t>Student ID: 2419228</a:t>
            </a:r>
            <a:endParaRPr lang="en-US" sz="834" dirty="0"/>
          </a:p>
        </p:txBody>
      </p:sp>
      <p:sp>
        <p:nvSpPr>
          <p:cNvPr id="14" name="Text 7"/>
          <p:cNvSpPr/>
          <p:nvPr/>
        </p:nvSpPr>
        <p:spPr>
          <a:xfrm>
            <a:off x="1357313" y="3666167"/>
            <a:ext cx="6429375" cy="3429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spAutoFit/>
          </a:bodyPr>
          <a:lstStyle/>
          <a:p>
            <a:pPr marL="0" indent="0" algn="ctr">
              <a:lnSpc>
                <a:spcPts val="1400"/>
              </a:lnSpc>
              <a:buNone/>
            </a:pPr>
            <a:r>
              <a:rPr lang="en-US" sz="784" b="1" dirty="0">
                <a:solidFill>
                  <a:srgbClr val="2C3E3F">
                    <a:alpha val="70000"/>
                  </a:srgbClr>
                </a:solidFill>
              </a:rPr>
              <a:t>Certificate in Higher Education Business Skills for the Workplace
 LCLM4006 - Enterprise and Entrepreneurship</a:t>
            </a:r>
            <a:endParaRPr lang="en-US" sz="784" dirty="0"/>
          </a:p>
        </p:txBody>
      </p:sp>
      <p:sp>
        <p:nvSpPr>
          <p:cNvPr id="15" name="Shape 8"/>
          <p:cNvSpPr/>
          <p:nvPr/>
        </p:nvSpPr>
        <p:spPr>
          <a:xfrm>
            <a:off x="3237514" y="4351967"/>
            <a:ext cx="2668944" cy="728663"/>
          </a:xfrm>
          <a:prstGeom prst="rect">
            <a:avLst/>
          </a:prstGeom>
          <a:solidFill>
            <a:srgbClr val="F4A261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6" name="Image 5" descr="preencoded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66139" y="4589497"/>
            <a:ext cx="317897" cy="257175"/>
          </a:xfrm>
          <a:prstGeom prst="rect">
            <a:avLst/>
          </a:prstGeom>
        </p:spPr>
      </p:pic>
      <p:sp>
        <p:nvSpPr>
          <p:cNvPr id="17" name="Text 9"/>
          <p:cNvSpPr/>
          <p:nvPr/>
        </p:nvSpPr>
        <p:spPr>
          <a:xfrm>
            <a:off x="4069761" y="4541276"/>
            <a:ext cx="1408072" cy="350044"/>
          </a:xfrm>
          <a:prstGeom prst="rect">
            <a:avLst/>
          </a:prstGeom>
          <a:noFill/>
          <a:ln/>
        </p:spPr>
        <p:txBody>
          <a:bodyPr wrap="none" lIns="0" tIns="0" rIns="0" bIns="0" rtlCol="0" anchor="t">
            <a:spAutoFit/>
          </a:bodyPr>
          <a:lstStyle/>
          <a:p>
            <a:pPr marL="0" indent="0" algn="ctr">
              <a:lnSpc>
                <a:spcPts val="3000"/>
              </a:lnSpc>
              <a:buNone/>
            </a:pPr>
            <a:r>
              <a:rPr lang="en-US" sz="1808" b="1" dirty="0">
                <a:solidFill>
                  <a:srgbClr val="FFFFFF"/>
                </a:solidFill>
              </a:rPr>
              <a:t>Questions?</a:t>
            </a:r>
            <a:endParaRPr lang="en-US" sz="18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1342</Words>
  <Application>Microsoft Office PowerPoint</Application>
  <PresentationFormat>On-screen Show (16:9)</PresentationFormat>
  <Paragraphs>242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Carla Lima De Carvalho Toldo (2419228)</cp:lastModifiedBy>
  <cp:revision>1</cp:revision>
  <dcterms:created xsi:type="dcterms:W3CDTF">2025-11-09T17:54:13Z</dcterms:created>
  <dcterms:modified xsi:type="dcterms:W3CDTF">2025-11-09T18:16:31Z</dcterms:modified>
</cp:coreProperties>
</file>