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revisionInfo.xml" ContentType="application/vnd.ms-powerpoint.revisioninfo+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68" r:id="rId2"/>
    <p:sldId id="269" r:id="rId3"/>
    <p:sldId id="263" r:id="rId4"/>
    <p:sldId id="264" r:id="rId5"/>
    <p:sldId id="257" r:id="rId6"/>
    <p:sldId id="258" r:id="rId7"/>
    <p:sldId id="259" r:id="rId8"/>
    <p:sldId id="260" r:id="rId9"/>
    <p:sldId id="261" r:id="rId10"/>
    <p:sldId id="262" r:id="rId11"/>
    <p:sldId id="265" r:id="rId12"/>
    <p:sldId id="266"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 xmlns:p14="http://schemas.microsoft.com/office/powerpoint/2010/main">
          <a:srgbClr val="FF0000"/>
        </p14:laserClr>
      </p:ext>
      <p:ext uri="{2FDB2607-1784-4EEB-B798-7EB5836EED8A}">
        <p14:showMediaCtrls xmlns="" xmlns:p14="http://schemas.microsoft.com/office/powerpoint/2010/main" val="1"/>
      </p:ext>
    </p:extLst>
  </p:showPr>
  <p:extLst>
    <p:ext uri="{E76CE94A-603C-4142-B9EB-6D1370010A27}">
      <p14:discardImageEditData xmlns="" xmlns:p14="http://schemas.microsoft.com/office/powerpoint/2010/main" val="0"/>
    </p:ext>
    <p:ext uri="{D31A062A-798A-4329-ABDD-BBA856620510}">
      <p14:defaultImageDpi xmlns="" xmlns:p14="http://schemas.microsoft.com/office/powerpoint/2010/main" val="220"/>
    </p:ext>
    <p:ext uri="{FD5EFAAD-0ECE-453E-9831-46B23BE46B34}">
      <p15:chartTrackingRefBased xmlns=""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4F538F2-5724-45A3-BEE2-4F2DF2BADB96}" v="268" dt="2022-12-23T08:08:14.439"/>
    <p1510:client id="{93654F27-733B-4C67-8D40-B5C45AFAC860}" v="86" dt="2022-12-23T11:08:33.15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9972" autoAdjust="0"/>
    <p:restoredTop sz="94660"/>
  </p:normalViewPr>
  <p:slideViewPr>
    <p:cSldViewPr snapToGrid="0">
      <p:cViewPr varScale="1">
        <p:scale>
          <a:sx n="81" d="100"/>
          <a:sy n="81" d="100"/>
        </p:scale>
        <p:origin x="-96" y="-192"/>
      </p:cViewPr>
      <p:guideLst>
        <p:guide orient="horz" pos="2160"/>
        <p:guide pos="3840"/>
      </p:guideLst>
    </p:cSldViewPr>
  </p:slideViewPr>
  <p:notesTextViewPr>
    <p:cViewPr>
      <p:scale>
        <a:sx n="1" d="1"/>
        <a:sy n="1" d="1"/>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pPr/>
              <a:t>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pPr/>
              <a:t>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pPr/>
              <a:t>1/10/2023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pPr/>
              <a:t>1/10/2023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pPr/>
              <a:t>1/10/2023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pPr/>
              <a:t>1/10/2023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pPr/>
              <a:t>1/10/2023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pPr/>
              <a:t>1/10/2023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pPr/>
              <a:t>‹#›</a:t>
            </a:fld>
            <a:endParaRPr lang="en-US"/>
          </a:p>
        </p:txBody>
      </p:sp>
    </p:spTree>
    <p:extLst>
      <p:ext uri="{BB962C8B-B14F-4D97-AF65-F5344CB8AC3E}">
        <p14:creationId xmlns=""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222739"/>
            <a:ext cx="10515600" cy="1359876"/>
          </a:xfrm>
        </p:spPr>
        <p:txBody>
          <a:bodyPr/>
          <a:lstStyle/>
          <a:p>
            <a:endParaRPr lang="en-US" dirty="0"/>
          </a:p>
        </p:txBody>
      </p:sp>
      <p:sp>
        <p:nvSpPr>
          <p:cNvPr id="3" name="Content Placeholder 2"/>
          <p:cNvSpPr>
            <a:spLocks noGrp="1"/>
          </p:cNvSpPr>
          <p:nvPr>
            <p:ph idx="1"/>
          </p:nvPr>
        </p:nvSpPr>
        <p:spPr>
          <a:xfrm>
            <a:off x="867508" y="1676400"/>
            <a:ext cx="10673861" cy="4254377"/>
          </a:xfrm>
        </p:spPr>
        <p:txBody>
          <a:bodyPr>
            <a:normAutofit fontScale="85000" lnSpcReduction="20000"/>
          </a:bodyPr>
          <a:lstStyle/>
          <a:p>
            <a:pPr>
              <a:buNone/>
            </a:pPr>
            <a:r>
              <a:rPr lang="en-IN" b="1" dirty="0" smtClean="0"/>
              <a:t>                                Programme: BA Business Management</a:t>
            </a:r>
            <a:endParaRPr lang="en-US" dirty="0" smtClean="0"/>
          </a:p>
          <a:p>
            <a:pPr>
              <a:buNone/>
            </a:pPr>
            <a:r>
              <a:rPr lang="en-IN" b="1" dirty="0" smtClean="0"/>
              <a:t> </a:t>
            </a:r>
            <a:endParaRPr lang="en-US" dirty="0" smtClean="0"/>
          </a:p>
          <a:p>
            <a:pPr>
              <a:buNone/>
            </a:pPr>
            <a:r>
              <a:rPr lang="en-IN" b="1" dirty="0" smtClean="0"/>
              <a:t>                       Module: Global Business Environment code:   LCBB4005</a:t>
            </a:r>
            <a:endParaRPr lang="en-US" dirty="0" smtClean="0"/>
          </a:p>
          <a:p>
            <a:pPr>
              <a:buNone/>
            </a:pPr>
            <a:r>
              <a:rPr lang="en-IN" b="1" dirty="0" smtClean="0"/>
              <a:t>                                      Lecturer: </a:t>
            </a:r>
            <a:r>
              <a:rPr lang="en-IN" b="1" dirty="0" err="1" smtClean="0"/>
              <a:t>Dr.Akinseye</a:t>
            </a:r>
            <a:r>
              <a:rPr lang="en-IN" b="1" dirty="0" smtClean="0"/>
              <a:t> </a:t>
            </a:r>
            <a:r>
              <a:rPr lang="en-IN" b="1" dirty="0" err="1" smtClean="0"/>
              <a:t>Aluko</a:t>
            </a:r>
            <a:r>
              <a:rPr lang="en-IN" b="1" dirty="0" smtClean="0"/>
              <a:t> </a:t>
            </a:r>
            <a:endParaRPr lang="en-US" dirty="0" smtClean="0"/>
          </a:p>
          <a:p>
            <a:pPr>
              <a:buNone/>
            </a:pPr>
            <a:r>
              <a:rPr lang="en-IN" dirty="0" smtClean="0"/>
              <a:t> </a:t>
            </a:r>
            <a:endParaRPr lang="en-US" dirty="0" smtClean="0"/>
          </a:p>
          <a:p>
            <a:pPr>
              <a:buNone/>
            </a:pPr>
            <a:r>
              <a:rPr lang="en-IN" b="1" dirty="0" smtClean="0"/>
              <a:t>           Assignment Title: Assessment 1 Global Business Environment</a:t>
            </a:r>
            <a:endParaRPr lang="en-US" dirty="0" smtClean="0"/>
          </a:p>
          <a:p>
            <a:pPr>
              <a:buNone/>
            </a:pPr>
            <a:r>
              <a:rPr lang="en-IN" b="1" dirty="0" smtClean="0"/>
              <a:t>                                                   for </a:t>
            </a:r>
            <a:r>
              <a:rPr lang="en-IN" b="1" dirty="0" err="1" smtClean="0"/>
              <a:t>TalkTalk</a:t>
            </a:r>
            <a:r>
              <a:rPr lang="en-IN" b="1" dirty="0" smtClean="0"/>
              <a:t> in Bulgaria </a:t>
            </a:r>
            <a:endParaRPr lang="en-US" dirty="0" smtClean="0"/>
          </a:p>
          <a:p>
            <a:pPr>
              <a:buNone/>
            </a:pPr>
            <a:r>
              <a:rPr lang="en-IN" dirty="0" smtClean="0"/>
              <a:t>                   </a:t>
            </a:r>
            <a:endParaRPr lang="en-US" dirty="0" smtClean="0"/>
          </a:p>
          <a:p>
            <a:pPr>
              <a:buNone/>
            </a:pPr>
            <a:r>
              <a:rPr lang="en-IN" b="1" dirty="0" smtClean="0"/>
              <a:t>           Student Name: </a:t>
            </a:r>
            <a:r>
              <a:rPr lang="en-IN" b="1" dirty="0" err="1" smtClean="0"/>
              <a:t>Aysidora</a:t>
            </a:r>
            <a:r>
              <a:rPr lang="en-IN" b="1" dirty="0" smtClean="0"/>
              <a:t> </a:t>
            </a:r>
            <a:r>
              <a:rPr lang="en-IN" b="1" dirty="0" err="1" smtClean="0"/>
              <a:t>Asenova</a:t>
            </a:r>
            <a:r>
              <a:rPr lang="en-IN" b="1" dirty="0" smtClean="0"/>
              <a:t> </a:t>
            </a:r>
            <a:r>
              <a:rPr lang="en-IN" b="1" dirty="0" err="1" smtClean="0"/>
              <a:t>Stavreva</a:t>
            </a:r>
            <a:r>
              <a:rPr lang="en-IN" b="1" dirty="0" smtClean="0"/>
              <a:t>    Student ID: 2030536</a:t>
            </a:r>
            <a:endParaRPr lang="en-US" b="1" dirty="0" smtClean="0"/>
          </a:p>
          <a:p>
            <a:pPr>
              <a:buNone/>
            </a:pPr>
            <a:r>
              <a:rPr lang="en-GB" dirty="0" smtClean="0"/>
              <a:t>                               </a:t>
            </a:r>
            <a:endParaRPr lang="en-US" dirty="0" smtClean="0"/>
          </a:p>
          <a:p>
            <a:pPr>
              <a:buNone/>
            </a:pPr>
            <a:r>
              <a:rPr lang="en-GB" b="1" dirty="0" smtClean="0"/>
              <a:t>                                         Date10.01.23   City: London</a:t>
            </a:r>
            <a:endParaRPr lang="en-US" dirty="0"/>
          </a:p>
        </p:txBody>
      </p:sp>
      <p:pic>
        <p:nvPicPr>
          <p:cNvPr id="4" name="Picture 3" descr="Logo of UWTSD Moodle 2021/22"/>
          <p:cNvPicPr/>
          <p:nvPr/>
        </p:nvPicPr>
        <p:blipFill>
          <a:blip r:embed="rId2"/>
          <a:srcRect/>
          <a:stretch>
            <a:fillRect/>
          </a:stretch>
        </p:blipFill>
        <p:spPr bwMode="auto">
          <a:xfrm>
            <a:off x="3259748" y="339971"/>
            <a:ext cx="5695950" cy="1195752"/>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6F40FBDA-CEB1-40F0-9AB9-BD9C402D70F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 xmlns:a16="http://schemas.microsoft.com/office/drawing/2014/main" id="{B09483D5-72FD-AC30-30B3-19CDDFC17A4D}"/>
              </a:ext>
            </a:extLst>
          </p:cNvPr>
          <p:cNvPicPr>
            <a:picLocks noChangeAspect="1"/>
          </p:cNvPicPr>
          <p:nvPr/>
        </p:nvPicPr>
        <p:blipFill rotWithShape="1">
          <a:blip r:embed="rId2">
            <a:alphaModFix amt="45000"/>
          </a:blip>
          <a:srcRect t="8055" r="-2" b="7548"/>
          <a:stretch/>
        </p:blipFill>
        <p:spPr>
          <a:xfrm>
            <a:off x="20" y="10"/>
            <a:ext cx="12191980" cy="6857990"/>
          </a:xfrm>
          <a:prstGeom prst="rect">
            <a:avLst/>
          </a:prstGeom>
        </p:spPr>
      </p:pic>
      <p:sp>
        <p:nvSpPr>
          <p:cNvPr id="10" name="Rectangle 9">
            <a:extLst>
              <a:ext uri="{FF2B5EF4-FFF2-40B4-BE49-F238E27FC236}">
                <a16:creationId xmlns="" xmlns:a16="http://schemas.microsoft.com/office/drawing/2014/main" id="{0344D4FE-ABEF-4230-9E4E-AD5782FC78AC}"/>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307870" y="1267730"/>
            <a:ext cx="9576262" cy="4307950"/>
          </a:xfrm>
          <a:prstGeom prst="rect">
            <a:avLst/>
          </a:prstGeom>
          <a:noFill/>
          <a:ln w="9525" cap="sq" cmpd="sng" algn="ctr">
            <a:solidFill>
              <a:schemeClr val="tx1">
                <a:lumMod val="75000"/>
                <a:lumOff val="25000"/>
              </a:schemeClr>
            </a:solidFill>
            <a:prstDash val="solid"/>
            <a:miter lim="800000"/>
          </a:ln>
          <a:effectLst>
            <a:softEdge rad="0"/>
          </a:effectLst>
        </p:spPr>
      </p:sp>
      <p:sp>
        <p:nvSpPr>
          <p:cNvPr id="2" name="Title 1"/>
          <p:cNvSpPr>
            <a:spLocks noGrp="1"/>
          </p:cNvSpPr>
          <p:nvPr>
            <p:ph type="ctrTitle"/>
          </p:nvPr>
        </p:nvSpPr>
        <p:spPr>
          <a:xfrm>
            <a:off x="1769532" y="1695576"/>
            <a:ext cx="8652938" cy="2857191"/>
          </a:xfrm>
        </p:spPr>
        <p:txBody>
          <a:bodyPr anchor="ctr">
            <a:normAutofit/>
          </a:bodyPr>
          <a:lstStyle/>
          <a:p>
            <a:r>
              <a:rPr lang="en-US" sz="6200">
                <a:cs typeface="Calibri Light"/>
              </a:rPr>
              <a:t>EVALUATION OF BUSINESS ENVIRONMENT</a:t>
            </a:r>
            <a:endParaRPr lang="en-US" sz="6200"/>
          </a:p>
        </p:txBody>
      </p:sp>
      <p:sp>
        <p:nvSpPr>
          <p:cNvPr id="12" name="Rectangle 11">
            <a:extLst>
              <a:ext uri="{FF2B5EF4-FFF2-40B4-BE49-F238E27FC236}">
                <a16:creationId xmlns="" xmlns:a16="http://schemas.microsoft.com/office/drawing/2014/main" id="{9325F979-D3F9-4926-81B7-7ACCB31A501B}"/>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447801" y="1411615"/>
            <a:ext cx="9296400" cy="4034770"/>
          </a:xfrm>
          <a:prstGeom prst="rect">
            <a:avLst/>
          </a:prstGeom>
          <a:noFill/>
          <a:ln w="9525" cap="sq" cmpd="sng" algn="ctr">
            <a:solidFill>
              <a:schemeClr val="tx1">
                <a:lumMod val="75000"/>
                <a:lumOff val="25000"/>
                <a:alpha val="80000"/>
              </a:schemeClr>
            </a:solidFill>
            <a:prstDash val="solid"/>
            <a:miter lim="800000"/>
          </a:ln>
          <a:effectLst/>
        </p:spPr>
      </p:sp>
      <p:pic>
        <p:nvPicPr>
          <p:cNvPr id="7" name="Picture 6">
            <a:extLst>
              <a:ext uri="{FF2B5EF4-FFF2-40B4-BE49-F238E27FC236}">
                <a16:creationId xmlns="" xmlns:a16="http://schemas.microsoft.com/office/drawing/2014/main" id="{B09483D5-72FD-AC30-30B3-19CDDFC17A4D}"/>
              </a:ext>
            </a:extLst>
          </p:cNvPr>
          <p:cNvPicPr>
            <a:picLocks noChangeAspect="1"/>
          </p:cNvPicPr>
          <p:nvPr/>
        </p:nvPicPr>
        <p:blipFill rotWithShape="1">
          <a:blip r:embed="rId2">
            <a:alphaModFix amt="45000"/>
          </a:blip>
          <a:srcRect t="8055" r="-2" b="7548"/>
          <a:stretch/>
        </p:blipFill>
        <p:spPr>
          <a:xfrm>
            <a:off x="281373" y="0"/>
            <a:ext cx="12191980" cy="6857990"/>
          </a:xfrm>
          <a:prstGeom prst="rect">
            <a:avLst/>
          </a:prstGeom>
        </p:spPr>
      </p:pic>
    </p:spTree>
    <p:extLst>
      <p:ext uri="{BB962C8B-B14F-4D97-AF65-F5344CB8AC3E}">
        <p14:creationId xmlns=""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B1595A09-E336-4D1B-9B3A-06A2287A54E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A picture containing text, outdoor, sky, person&#10;&#10;Description automatically generated">
            <a:extLst>
              <a:ext uri="{FF2B5EF4-FFF2-40B4-BE49-F238E27FC236}">
                <a16:creationId xmlns="" xmlns:a16="http://schemas.microsoft.com/office/drawing/2014/main" id="{B4364B29-642A-EF44-895A-AC1859FB3962}"/>
              </a:ext>
            </a:extLst>
          </p:cNvPr>
          <p:cNvPicPr>
            <a:picLocks noChangeAspect="1"/>
          </p:cNvPicPr>
          <p:nvPr/>
        </p:nvPicPr>
        <p:blipFill rotWithShape="1">
          <a:blip r:embed="rId2"/>
          <a:srcRect t="22070" b="11461"/>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0" name="sketch line">
            <a:extLst>
              <a:ext uri="{FF2B5EF4-FFF2-40B4-BE49-F238E27FC236}">
                <a16:creationId xmlns="" xmlns:a16="http://schemas.microsoft.com/office/drawing/2014/main" id="{3540989C-C7B8-473B-BF87-6F2DA6A9000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6ECBE84F-E827-BAE8-F9F6-591DDAE4B20F}"/>
              </a:ext>
            </a:extLst>
          </p:cNvPr>
          <p:cNvSpPr>
            <a:spLocks noGrp="1"/>
          </p:cNvSpPr>
          <p:nvPr>
            <p:ph idx="1"/>
          </p:nvPr>
        </p:nvSpPr>
        <p:spPr>
          <a:xfrm>
            <a:off x="4654294" y="4777739"/>
            <a:ext cx="6897626" cy="1399223"/>
          </a:xfrm>
        </p:spPr>
        <p:txBody>
          <a:bodyPr vert="horz" lIns="91440" tIns="45720" rIns="91440" bIns="45720" rtlCol="0" anchor="ctr">
            <a:normAutofit/>
          </a:bodyPr>
          <a:lstStyle/>
          <a:p>
            <a:pPr marL="0" indent="0">
              <a:buNone/>
            </a:pPr>
            <a:r>
              <a:rPr lang="en-US" sz="1900">
                <a:ea typeface="+mn-lt"/>
                <a:cs typeface="+mn-lt"/>
              </a:rPr>
              <a:t>Hello, senior management of the company. I would like to thank you for giving me the opportunity to speak to you about the decision of the company to invest in Bulgaria. I believe that it is important to understand the differences in business environmental factors and how they may impact the company’s operations. </a:t>
            </a:r>
            <a:endParaRPr lang="en-US" sz="1900"/>
          </a:p>
        </p:txBody>
      </p:sp>
    </p:spTree>
    <p:extLst>
      <p:ext uri="{BB962C8B-B14F-4D97-AF65-F5344CB8AC3E}">
        <p14:creationId xmlns="" xmlns:p14="http://schemas.microsoft.com/office/powerpoint/2010/main" val="21642930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 xmlns:a16="http://schemas.microsoft.com/office/drawing/2014/main" id="{8F90786E-B72D-4C32-BDCE-A170B00782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Rectangle 9">
            <a:extLst>
              <a:ext uri="{FF2B5EF4-FFF2-40B4-BE49-F238E27FC236}">
                <a16:creationId xmlns="" xmlns:a16="http://schemas.microsoft.com/office/drawing/2014/main" id="{5E46F2E7-848F-4A6C-A098-4764FDEA771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 name="Picture 3" descr="A picture containing sky, decorated&#10;&#10;Description automatically generated">
            <a:extLst>
              <a:ext uri="{FF2B5EF4-FFF2-40B4-BE49-F238E27FC236}">
                <a16:creationId xmlns="" xmlns:a16="http://schemas.microsoft.com/office/drawing/2014/main" id="{5ED488E3-04A9-AE2E-3515-664B7D41A2F4}"/>
              </a:ext>
            </a:extLst>
          </p:cNvPr>
          <p:cNvPicPr>
            <a:picLocks noChangeAspect="1"/>
          </p:cNvPicPr>
          <p:nvPr/>
        </p:nvPicPr>
        <p:blipFill rotWithShape="1">
          <a:blip r:embed="rId2">
            <a:alphaModFix amt="60000"/>
          </a:blip>
          <a:srcRect t="11450" b="3963"/>
          <a:stretch/>
        </p:blipFill>
        <p:spPr>
          <a:xfrm>
            <a:off x="-1" y="10"/>
            <a:ext cx="12192001" cy="6857990"/>
          </a:xfrm>
          <a:prstGeom prst="rect">
            <a:avLst/>
          </a:prstGeom>
        </p:spPr>
      </p:pic>
      <p:sp>
        <p:nvSpPr>
          <p:cNvPr id="3" name="Content Placeholder 2">
            <a:extLst>
              <a:ext uri="{FF2B5EF4-FFF2-40B4-BE49-F238E27FC236}">
                <a16:creationId xmlns="" xmlns:a16="http://schemas.microsoft.com/office/drawing/2014/main" id="{7F578E34-A94C-18EF-291E-A93B755F387C}"/>
              </a:ext>
            </a:extLst>
          </p:cNvPr>
          <p:cNvSpPr>
            <a:spLocks noGrp="1"/>
          </p:cNvSpPr>
          <p:nvPr>
            <p:ph idx="1"/>
          </p:nvPr>
        </p:nvSpPr>
        <p:spPr>
          <a:xfrm>
            <a:off x="6185986" y="1671566"/>
            <a:ext cx="5170861" cy="4072043"/>
          </a:xfrm>
        </p:spPr>
        <p:txBody>
          <a:bodyPr vert="horz" lIns="91440" tIns="45720" rIns="91440" bIns="45720" rtlCol="0" anchor="t">
            <a:normAutofit/>
          </a:bodyPr>
          <a:lstStyle/>
          <a:p>
            <a:pPr>
              <a:buNone/>
            </a:pPr>
            <a:r>
              <a:rPr lang="en-US" sz="2000" dirty="0">
                <a:solidFill>
                  <a:srgbClr val="FFFFFF"/>
                </a:solidFill>
                <a:ea typeface="+mn-lt"/>
                <a:cs typeface="+mn-lt"/>
              </a:rPr>
              <a:t>In order to do this, I have prepared an inclusive report for you that addresses some of the concerns that you may have. </a:t>
            </a:r>
            <a:endParaRPr lang="en-US" sz="2000" dirty="0">
              <a:solidFill>
                <a:srgbClr val="FFFFFF"/>
              </a:solidFill>
            </a:endParaRPr>
          </a:p>
          <a:p>
            <a:pPr>
              <a:buNone/>
            </a:pPr>
            <a:endParaRPr lang="en-US" sz="2000" dirty="0">
              <a:solidFill>
                <a:srgbClr val="FFFFFF"/>
              </a:solidFill>
              <a:ea typeface="+mn-lt"/>
              <a:cs typeface="+mn-lt"/>
            </a:endParaRPr>
          </a:p>
          <a:p>
            <a:pPr>
              <a:buNone/>
            </a:pPr>
            <a:endParaRPr lang="en-US" sz="2000" dirty="0">
              <a:solidFill>
                <a:srgbClr val="FFFFFF"/>
              </a:solidFill>
              <a:ea typeface="+mn-lt"/>
              <a:cs typeface="+mn-lt"/>
            </a:endParaRPr>
          </a:p>
          <a:p>
            <a:pPr marL="0" indent="0">
              <a:buNone/>
            </a:pPr>
            <a:r>
              <a:rPr lang="en-US" sz="2000" dirty="0">
                <a:solidFill>
                  <a:srgbClr val="FFFFFF"/>
                </a:solidFill>
                <a:ea typeface="+mn-lt"/>
                <a:cs typeface="+mn-lt"/>
              </a:rPr>
              <a:t>Overall, I believe that the advantages of doing business in Bulgaria outweigh the risks and that the company should proceed with its investment in Bulgaria. Thank you for your time. </a:t>
            </a:r>
            <a:endParaRPr lang="en-US" sz="2000" dirty="0">
              <a:solidFill>
                <a:srgbClr val="FFFFFF"/>
              </a:solidFill>
            </a:endParaRPr>
          </a:p>
        </p:txBody>
      </p:sp>
    </p:spTree>
    <p:extLst>
      <p:ext uri="{BB962C8B-B14F-4D97-AF65-F5344CB8AC3E}">
        <p14:creationId xmlns="" xmlns:p14="http://schemas.microsoft.com/office/powerpoint/2010/main" val="12260757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B6FACB3C-9069-4791-BC5C-0DB7CD19B85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71F2038E-D777-4B76-81DD-DD13EE91B9D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 xmlns:a16="http://schemas.microsoft.com/office/drawing/2014/main" id="{41F668A7-C7A9-34A7-0E4E-19A4427703FE}"/>
              </a:ext>
            </a:extLst>
          </p:cNvPr>
          <p:cNvSpPr>
            <a:spLocks noGrp="1"/>
          </p:cNvSpPr>
          <p:nvPr>
            <p:ph type="title"/>
          </p:nvPr>
        </p:nvSpPr>
        <p:spPr>
          <a:xfrm>
            <a:off x="804672" y="802955"/>
            <a:ext cx="4766330" cy="1454051"/>
          </a:xfrm>
        </p:spPr>
        <p:txBody>
          <a:bodyPr>
            <a:normAutofit/>
          </a:bodyPr>
          <a:lstStyle/>
          <a:p>
            <a:r>
              <a:rPr lang="en-US" sz="3600">
                <a:solidFill>
                  <a:schemeClr val="tx2"/>
                </a:solidFill>
                <a:ea typeface="Calibri Light"/>
                <a:cs typeface="Calibri Light"/>
              </a:rPr>
              <a:t>MANAGING THE CHALLENGES</a:t>
            </a:r>
          </a:p>
        </p:txBody>
      </p:sp>
      <p:sp>
        <p:nvSpPr>
          <p:cNvPr id="3" name="Content Placeholder 2">
            <a:extLst>
              <a:ext uri="{FF2B5EF4-FFF2-40B4-BE49-F238E27FC236}">
                <a16:creationId xmlns="" xmlns:a16="http://schemas.microsoft.com/office/drawing/2014/main" id="{392D579E-D114-FFC9-B10D-E9195EFEE2F7}"/>
              </a:ext>
            </a:extLst>
          </p:cNvPr>
          <p:cNvSpPr>
            <a:spLocks noGrp="1"/>
          </p:cNvSpPr>
          <p:nvPr>
            <p:ph idx="1"/>
          </p:nvPr>
        </p:nvSpPr>
        <p:spPr>
          <a:xfrm>
            <a:off x="804672" y="2421683"/>
            <a:ext cx="4765949" cy="3353476"/>
          </a:xfrm>
        </p:spPr>
        <p:txBody>
          <a:bodyPr vert="horz" lIns="91440" tIns="45720" rIns="91440" bIns="45720" rtlCol="0" anchor="t">
            <a:normAutofit/>
          </a:bodyPr>
          <a:lstStyle/>
          <a:p>
            <a:r>
              <a:rPr lang="en-US" sz="1800" dirty="0">
                <a:solidFill>
                  <a:schemeClr val="tx2"/>
                </a:solidFill>
                <a:ea typeface="Calibri"/>
                <a:cs typeface="Calibri"/>
              </a:rPr>
              <a:t>POLITICAL CHALLENGE</a:t>
            </a:r>
          </a:p>
          <a:p>
            <a:endParaRPr lang="en-US" sz="1800">
              <a:solidFill>
                <a:schemeClr val="tx2"/>
              </a:solidFill>
              <a:ea typeface="Calibri"/>
              <a:cs typeface="Calibri"/>
            </a:endParaRPr>
          </a:p>
          <a:p>
            <a:pPr marL="514350" indent="-514350">
              <a:buAutoNum type="arabicPeriod"/>
            </a:pPr>
            <a:r>
              <a:rPr lang="en-US" sz="1800" dirty="0">
                <a:solidFill>
                  <a:schemeClr val="tx2"/>
                </a:solidFill>
                <a:ea typeface="Calibri"/>
                <a:cs typeface="Calibri"/>
              </a:rPr>
              <a:t>Conducting a thorough risk assessment of the business environment in Bulgaria prior to setting up operations. This will help to identify any potential risks and allow the company to put in place contingency plans to deal with them (Bristow 1996). </a:t>
            </a:r>
          </a:p>
        </p:txBody>
      </p:sp>
      <p:grpSp>
        <p:nvGrpSpPr>
          <p:cNvPr id="13" name="Group 12">
            <a:extLst>
              <a:ext uri="{FF2B5EF4-FFF2-40B4-BE49-F238E27FC236}">
                <a16:creationId xmlns="" xmlns:a16="http://schemas.microsoft.com/office/drawing/2014/main" id="{DD354807-230F-4402-B1B9-F733A8F1F19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5818240" y="-16714"/>
            <a:ext cx="6373761" cy="6874714"/>
            <a:chOff x="5818240" y="-1"/>
            <a:chExt cx="6373761" cy="6874714"/>
          </a:xfrm>
        </p:grpSpPr>
        <p:sp>
          <p:nvSpPr>
            <p:cNvPr id="14" name="Freeform: Shape 13">
              <a:extLst>
                <a:ext uri="{FF2B5EF4-FFF2-40B4-BE49-F238E27FC236}">
                  <a16:creationId xmlns="" xmlns:a16="http://schemas.microsoft.com/office/drawing/2014/main" id="{BF5A6F4A-CE87-4D5C-9382-8167967CE813}"/>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Freeform: Shape 14">
              <a:extLst>
                <a:ext uri="{FF2B5EF4-FFF2-40B4-BE49-F238E27FC236}">
                  <a16:creationId xmlns="" xmlns:a16="http://schemas.microsoft.com/office/drawing/2014/main" id="{61023DD2-2E6F-4419-B404-80F08460BEA5}"/>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 xmlns:a16="http://schemas.microsoft.com/office/drawing/2014/main" id="{BC4A6C98-F96E-4587-B01F-A9B01BBFAD0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 xmlns:a16="http://schemas.microsoft.com/office/drawing/2014/main" id="{A66409EC-9CC3-482A-A4A5-54ED092B3F22}"/>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A picture containing text, book&#10;&#10;Description automatically generated">
            <a:extLst>
              <a:ext uri="{FF2B5EF4-FFF2-40B4-BE49-F238E27FC236}">
                <a16:creationId xmlns="" xmlns:a16="http://schemas.microsoft.com/office/drawing/2014/main" id="{62EA64C0-E430-DFDF-B7AD-DF7050C3D5BD}"/>
              </a:ext>
            </a:extLst>
          </p:cNvPr>
          <p:cNvPicPr>
            <a:picLocks noChangeAspect="1"/>
          </p:cNvPicPr>
          <p:nvPr/>
        </p:nvPicPr>
        <p:blipFill>
          <a:blip r:embed="rId2" cstate="print"/>
          <a:stretch>
            <a:fillRect/>
          </a:stretch>
        </p:blipFill>
        <p:spPr>
          <a:xfrm>
            <a:off x="7708392" y="2440991"/>
            <a:ext cx="4142232" cy="2899561"/>
          </a:xfrm>
          <a:prstGeom prst="rect">
            <a:avLst/>
          </a:prstGeom>
        </p:spPr>
      </p:pic>
    </p:spTree>
    <p:extLst>
      <p:ext uri="{BB962C8B-B14F-4D97-AF65-F5344CB8AC3E}">
        <p14:creationId xmlns="" xmlns:p14="http://schemas.microsoft.com/office/powerpoint/2010/main" val="36957343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 xmlns:a16="http://schemas.microsoft.com/office/drawing/2014/main" id="{9228552E-C8B1-4A80-8448-0787CE0FC70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 name="Picture 3" descr="Calendar&#10;&#10;Description automatically generated">
            <a:extLst>
              <a:ext uri="{FF2B5EF4-FFF2-40B4-BE49-F238E27FC236}">
                <a16:creationId xmlns="" xmlns:a16="http://schemas.microsoft.com/office/drawing/2014/main" id="{7B182278-229A-DB42-C6F7-EC3179020C22}"/>
              </a:ext>
            </a:extLst>
          </p:cNvPr>
          <p:cNvPicPr>
            <a:picLocks noChangeAspect="1"/>
          </p:cNvPicPr>
          <p:nvPr/>
        </p:nvPicPr>
        <p:blipFill rotWithShape="1">
          <a:blip r:embed="rId2">
            <a:alphaModFix amt="35000"/>
          </a:blip>
          <a:srcRect/>
          <a:stretch/>
        </p:blipFill>
        <p:spPr>
          <a:xfrm>
            <a:off x="20" y="10"/>
            <a:ext cx="12191980" cy="6857990"/>
          </a:xfrm>
          <a:prstGeom prst="rect">
            <a:avLst/>
          </a:prstGeom>
        </p:spPr>
      </p:pic>
      <p:sp>
        <p:nvSpPr>
          <p:cNvPr id="3" name="Content Placeholder 2">
            <a:extLst>
              <a:ext uri="{FF2B5EF4-FFF2-40B4-BE49-F238E27FC236}">
                <a16:creationId xmlns="" xmlns:a16="http://schemas.microsoft.com/office/drawing/2014/main" id="{F2DCF296-15D8-CF9B-9D34-E0F6054899CF}"/>
              </a:ext>
            </a:extLst>
          </p:cNvPr>
          <p:cNvSpPr>
            <a:spLocks noGrp="1"/>
          </p:cNvSpPr>
          <p:nvPr>
            <p:ph idx="1"/>
          </p:nvPr>
        </p:nvSpPr>
        <p:spPr/>
        <p:txBody>
          <a:bodyPr vert="horz" lIns="91440" tIns="45720" rIns="91440" bIns="45720" rtlCol="0" anchor="t">
            <a:normAutofit/>
          </a:bodyPr>
          <a:lstStyle/>
          <a:p>
            <a:pPr marL="0" indent="0">
              <a:buNone/>
            </a:pPr>
            <a:r>
              <a:rPr lang="en-US" dirty="0">
                <a:solidFill>
                  <a:srgbClr val="FFFFFF"/>
                </a:solidFill>
                <a:ea typeface="Calibri"/>
                <a:cs typeface="Calibri"/>
              </a:rPr>
              <a:t>2. Establishing good relationships with key people in the Bulgarian government and business community. This will help to ensure that the company has a good understanding of the political landscape and the key players involved (Jones and Miller 2019). </a:t>
            </a:r>
          </a:p>
          <a:p>
            <a:pPr marL="0" indent="0">
              <a:buNone/>
            </a:pPr>
            <a:endParaRPr lang="en-US">
              <a:solidFill>
                <a:srgbClr val="FFFFFF"/>
              </a:solidFill>
              <a:ea typeface="Calibri"/>
              <a:cs typeface="Calibri"/>
            </a:endParaRPr>
          </a:p>
          <a:p>
            <a:pPr marL="0" indent="0">
              <a:buNone/>
            </a:pPr>
            <a:r>
              <a:rPr lang="en-US" dirty="0">
                <a:solidFill>
                  <a:srgbClr val="FFFFFF"/>
                </a:solidFill>
                <a:ea typeface="Calibri"/>
                <a:cs typeface="Calibri"/>
              </a:rPr>
              <a:t>3. Planning for potential disruptions to operations. If the political instability in Bulgaria results in a shutdown of the business, the company will need to have a plan in place for how to deal with this. </a:t>
            </a:r>
          </a:p>
        </p:txBody>
      </p:sp>
    </p:spTree>
    <p:extLst>
      <p:ext uri="{BB962C8B-B14F-4D97-AF65-F5344CB8AC3E}">
        <p14:creationId xmlns="" xmlns:p14="http://schemas.microsoft.com/office/powerpoint/2010/main" val="281836548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058A14AF-9FB5-4CC7-BA35-E8E85D3EDF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 xmlns:a16="http://schemas.microsoft.com/office/drawing/2014/main" id="{3A9A4357-BD1D-4622-A4FE-766E6AB8D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 xmlns:a16="http://schemas.microsoft.com/office/drawing/2014/main" id="{5BE7EB2E-682B-9EAB-7ED4-10D136A8A35E}"/>
              </a:ext>
            </a:extLst>
          </p:cNvPr>
          <p:cNvSpPr>
            <a:spLocks noGrp="1"/>
          </p:cNvSpPr>
          <p:nvPr>
            <p:ph idx="1"/>
          </p:nvPr>
        </p:nvSpPr>
        <p:spPr>
          <a:xfrm>
            <a:off x="793661" y="2599509"/>
            <a:ext cx="4530898" cy="3639450"/>
          </a:xfrm>
        </p:spPr>
        <p:txBody>
          <a:bodyPr vert="horz" lIns="91440" tIns="45720" rIns="91440" bIns="45720" rtlCol="0" anchor="ctr">
            <a:normAutofit/>
          </a:bodyPr>
          <a:lstStyle/>
          <a:p>
            <a:r>
              <a:rPr lang="en-US" sz="1900">
                <a:ea typeface="Calibri"/>
                <a:cs typeface="Calibri"/>
              </a:rPr>
              <a:t>THE CHALLENGE OF CORRUPTION</a:t>
            </a:r>
          </a:p>
          <a:p>
            <a:endParaRPr lang="en-US" sz="1900">
              <a:ea typeface="Calibri"/>
              <a:cs typeface="Calibri"/>
            </a:endParaRPr>
          </a:p>
          <a:p>
            <a:endParaRPr lang="en-US" sz="1900">
              <a:ea typeface="Calibri"/>
              <a:cs typeface="Calibri"/>
            </a:endParaRPr>
          </a:p>
          <a:p>
            <a:pPr marL="0" indent="0">
              <a:buNone/>
            </a:pPr>
            <a:r>
              <a:rPr lang="en-US" sz="1900">
                <a:ea typeface="+mn-lt"/>
                <a:cs typeface="+mn-lt"/>
              </a:rPr>
              <a:t>One way to be aware of the corruption levels in Bulgaria includes doing due diligence on potential business partners, being cautious when making financial transactions, and having strong contracts in place. The company can also create a positive relationship with the Bulgarian government and local businesses, which can help to reduce the level of corruption. </a:t>
            </a:r>
            <a:endParaRPr lang="en-US" sz="1900"/>
          </a:p>
        </p:txBody>
      </p:sp>
      <p:pic>
        <p:nvPicPr>
          <p:cNvPr id="4" name="Picture 4" descr="A picture containing diagram&#10;&#10;Description automatically generated">
            <a:extLst>
              <a:ext uri="{FF2B5EF4-FFF2-40B4-BE49-F238E27FC236}">
                <a16:creationId xmlns="" xmlns:a16="http://schemas.microsoft.com/office/drawing/2014/main" id="{D1A56B08-2C3D-2A69-645B-2A908CF95CAC}"/>
              </a:ext>
            </a:extLst>
          </p:cNvPr>
          <p:cNvPicPr>
            <a:picLocks noChangeAspect="1"/>
          </p:cNvPicPr>
          <p:nvPr/>
        </p:nvPicPr>
        <p:blipFill>
          <a:blip r:embed="rId2"/>
          <a:stretch>
            <a:fillRect/>
          </a:stretch>
        </p:blipFill>
        <p:spPr>
          <a:xfrm>
            <a:off x="6073355" y="2484255"/>
            <a:ext cx="4826631" cy="3714244"/>
          </a:xfrm>
          <a:prstGeom prst="rect">
            <a:avLst/>
          </a:prstGeom>
        </p:spPr>
      </p:pic>
      <p:sp>
        <p:nvSpPr>
          <p:cNvPr id="15" name="Rectangle 14">
            <a:extLst>
              <a:ext uri="{FF2B5EF4-FFF2-40B4-BE49-F238E27FC236}">
                <a16:creationId xmlns="" xmlns:a16="http://schemas.microsoft.com/office/drawing/2014/main" id="{E6995CE5-F890-4ABA-82A2-26507CE8D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 xmlns:p14="http://schemas.microsoft.com/office/powerpoint/2010/main" val="33439509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38090A48-FA22-AD96-D39C-A8F073D814B5}"/>
              </a:ext>
            </a:extLst>
          </p:cNvPr>
          <p:cNvPicPr>
            <a:picLocks noChangeAspect="1"/>
          </p:cNvPicPr>
          <p:nvPr/>
        </p:nvPicPr>
        <p:blipFill rotWithShape="1">
          <a:blip r:embed="rId2"/>
          <a:srcRect l="2793" r="8318"/>
          <a:stretch/>
        </p:blipFill>
        <p:spPr>
          <a:xfrm>
            <a:off x="-1" y="10"/>
            <a:ext cx="12192000" cy="6857990"/>
          </a:xfrm>
          <a:prstGeom prst="rect">
            <a:avLst/>
          </a:prstGeom>
        </p:spPr>
      </p:pic>
      <p:sp>
        <p:nvSpPr>
          <p:cNvPr id="9" name="Freeform 5">
            <a:extLst>
              <a:ext uri="{FF2B5EF4-FFF2-40B4-BE49-F238E27FC236}">
                <a16:creationId xmlns="" xmlns:a16="http://schemas.microsoft.com/office/drawing/2014/main" id="{3CD9DF72-87A3-404E-A828-84CBF11A83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1" name="Straight Connector 10">
            <a:extLst>
              <a:ext uri="{FF2B5EF4-FFF2-40B4-BE49-F238E27FC236}">
                <a16:creationId xmlns="" xmlns:a16="http://schemas.microsoft.com/office/drawing/2014/main" id="{20E3A342-4D61-4E3F-AF90-1AB42AEB96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D9484CC9-D779-CCEE-D644-3D277EF3587A}"/>
              </a:ext>
            </a:extLst>
          </p:cNvPr>
          <p:cNvSpPr>
            <a:spLocks noGrp="1"/>
          </p:cNvSpPr>
          <p:nvPr>
            <p:ph idx="1"/>
          </p:nvPr>
        </p:nvSpPr>
        <p:spPr>
          <a:xfrm>
            <a:off x="525516" y="3417573"/>
            <a:ext cx="4593021" cy="2619839"/>
          </a:xfrm>
        </p:spPr>
        <p:txBody>
          <a:bodyPr vert="horz" lIns="91440" tIns="45720" rIns="91440" bIns="45720" rtlCol="0" anchor="ctr">
            <a:normAutofit/>
          </a:bodyPr>
          <a:lstStyle/>
          <a:p>
            <a:r>
              <a:rPr lang="en-US" sz="1800" dirty="0">
                <a:ea typeface="Calibri"/>
                <a:cs typeface="Calibri"/>
              </a:rPr>
              <a:t>LACK OF TRANSPARENCY</a:t>
            </a:r>
          </a:p>
          <a:p>
            <a:endParaRPr lang="en-US" sz="1800">
              <a:ea typeface="Calibri"/>
              <a:cs typeface="Calibri"/>
            </a:endParaRPr>
          </a:p>
          <a:p>
            <a:endParaRPr lang="en-US" sz="1800">
              <a:ea typeface="Calibri"/>
              <a:cs typeface="Calibri"/>
            </a:endParaRPr>
          </a:p>
          <a:p>
            <a:pPr marL="0" indent="0">
              <a:buNone/>
            </a:pPr>
            <a:r>
              <a:rPr lang="en-US" sz="1800" dirty="0">
                <a:ea typeface="+mn-lt"/>
                <a:cs typeface="+mn-lt"/>
              </a:rPr>
              <a:t>1) Conducting thorough and due diligence research on the business landscape in Bulgaria, including obtaining information from reliable sources such as the World Bank and Doing Business reports (</a:t>
            </a:r>
            <a:r>
              <a:rPr lang="en-US" sz="1800" dirty="0" err="1">
                <a:ea typeface="+mn-lt"/>
                <a:cs typeface="+mn-lt"/>
              </a:rPr>
              <a:t>Chobanov</a:t>
            </a:r>
            <a:r>
              <a:rPr lang="en-US" sz="1800" dirty="0">
                <a:ea typeface="+mn-lt"/>
                <a:cs typeface="+mn-lt"/>
              </a:rPr>
              <a:t> and Egbert 2007). </a:t>
            </a:r>
            <a:endParaRPr lang="en-US" sz="1800" dirty="0"/>
          </a:p>
        </p:txBody>
      </p:sp>
    </p:spTree>
    <p:extLst>
      <p:ext uri="{BB962C8B-B14F-4D97-AF65-F5344CB8AC3E}">
        <p14:creationId xmlns="" xmlns:p14="http://schemas.microsoft.com/office/powerpoint/2010/main" val="104507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4">
            <a:extLst>
              <a:ext uri="{FF2B5EF4-FFF2-40B4-BE49-F238E27FC236}">
                <a16:creationId xmlns="" xmlns:a16="http://schemas.microsoft.com/office/drawing/2014/main" id="{B9570B1D-21AB-6F4D-116A-8CF7EDE10391}"/>
              </a:ext>
            </a:extLst>
          </p:cNvPr>
          <p:cNvPicPr>
            <a:picLocks noChangeAspect="1"/>
          </p:cNvPicPr>
          <p:nvPr/>
        </p:nvPicPr>
        <p:blipFill rotWithShape="1">
          <a:blip r:embed="rId2"/>
          <a:srcRect t="12737" b="18870"/>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 xmlns:a16="http://schemas.microsoft.com/office/drawing/2014/main" id="{C64A7B32-7780-A1B9-CB70-4E532F2A1FFE}"/>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500">
                <a:ea typeface="Calibri"/>
                <a:cs typeface="Calibri"/>
              </a:rPr>
              <a:t>LACK OF TRANSPARENCY</a:t>
            </a:r>
          </a:p>
          <a:p>
            <a:endParaRPr lang="en-US" sz="1500">
              <a:ea typeface="Calibri"/>
              <a:cs typeface="Calibri"/>
            </a:endParaRPr>
          </a:p>
          <a:p>
            <a:pPr>
              <a:buNone/>
            </a:pPr>
            <a:r>
              <a:rPr lang="en-US" sz="1500">
                <a:ea typeface="+mn-lt"/>
                <a:cs typeface="+mn-lt"/>
              </a:rPr>
              <a:t>2) Building strong relationships with local business contacts, who can provide insights and recommendations on the best way to do business in Bulgaria. </a:t>
            </a:r>
          </a:p>
          <a:p>
            <a:pPr>
              <a:buNone/>
            </a:pPr>
            <a:endParaRPr lang="en-US" sz="1500">
              <a:ea typeface="Calibri"/>
              <a:cs typeface="Calibri"/>
            </a:endParaRPr>
          </a:p>
          <a:p>
            <a:pPr marL="0" indent="0">
              <a:buNone/>
            </a:pPr>
            <a:r>
              <a:rPr lang="en-US" sz="1500">
                <a:ea typeface="+mn-lt"/>
                <a:cs typeface="+mn-lt"/>
              </a:rPr>
              <a:t>3) Taking a conservative and cautious approach when doing business in Bulgaria, and being prepared to adjust their business plans if necessary based on the findings of their due diligence research. </a:t>
            </a:r>
            <a:endParaRPr lang="en-US" sz="1500"/>
          </a:p>
        </p:txBody>
      </p:sp>
    </p:spTree>
    <p:extLst>
      <p:ext uri="{BB962C8B-B14F-4D97-AF65-F5344CB8AC3E}">
        <p14:creationId xmlns="" xmlns:p14="http://schemas.microsoft.com/office/powerpoint/2010/main" val="7018819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 xmlns:a16="http://schemas.microsoft.com/office/drawing/2014/main" id="{327D73B4-9F5C-4A64-A179-51B9500CB8B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8BFF6AAF-CCE5-AA7D-86A7-2841F01D8710}"/>
              </a:ext>
            </a:extLst>
          </p:cNvPr>
          <p:cNvSpPr>
            <a:spLocks noGrp="1"/>
          </p:cNvSpPr>
          <p:nvPr>
            <p:ph type="title"/>
          </p:nvPr>
        </p:nvSpPr>
        <p:spPr>
          <a:xfrm>
            <a:off x="6657715" y="467271"/>
            <a:ext cx="4195674" cy="2052522"/>
          </a:xfrm>
        </p:spPr>
        <p:txBody>
          <a:bodyPr anchor="b">
            <a:normAutofit/>
          </a:bodyPr>
          <a:lstStyle/>
          <a:p>
            <a:r>
              <a:rPr lang="en-US" sz="4300">
                <a:ea typeface="Calibri Light" panose="020F0302020204030204"/>
                <a:cs typeface="Calibri Light" panose="020F0302020204030204"/>
              </a:rPr>
              <a:t>EXPLOITING THE OPPORTUNITIES</a:t>
            </a:r>
          </a:p>
        </p:txBody>
      </p:sp>
      <p:sp>
        <p:nvSpPr>
          <p:cNvPr id="3" name="Content Placeholder 2">
            <a:extLst>
              <a:ext uri="{FF2B5EF4-FFF2-40B4-BE49-F238E27FC236}">
                <a16:creationId xmlns="" xmlns:a16="http://schemas.microsoft.com/office/drawing/2014/main" id="{D12CCD87-BE62-EB2B-AFB3-46B3BB814A44}"/>
              </a:ext>
            </a:extLst>
          </p:cNvPr>
          <p:cNvSpPr>
            <a:spLocks noGrp="1"/>
          </p:cNvSpPr>
          <p:nvPr>
            <p:ph idx="1"/>
          </p:nvPr>
        </p:nvSpPr>
        <p:spPr>
          <a:xfrm>
            <a:off x="6657715" y="2990818"/>
            <a:ext cx="4195673" cy="2913872"/>
          </a:xfrm>
        </p:spPr>
        <p:txBody>
          <a:bodyPr vert="horz" lIns="91440" tIns="45720" rIns="91440" bIns="45720" rtlCol="0" anchor="t">
            <a:normAutofit fontScale="92500" lnSpcReduction="10000"/>
          </a:bodyPr>
          <a:lstStyle/>
          <a:p>
            <a:pPr marL="0" indent="0">
              <a:buNone/>
            </a:pPr>
            <a:endParaRPr lang="en-US" sz="1700" dirty="0">
              <a:solidFill>
                <a:schemeClr val="tx1">
                  <a:alpha val="80000"/>
                </a:schemeClr>
              </a:solidFill>
              <a:ea typeface="Calibri" panose="020F0502020204030204"/>
              <a:cs typeface="Calibri" panose="020F0502020204030204"/>
            </a:endParaRPr>
          </a:p>
          <a:p>
            <a:pPr marL="0" indent="0">
              <a:buNone/>
            </a:pPr>
            <a:endParaRPr lang="en-US" sz="1700" dirty="0">
              <a:solidFill>
                <a:schemeClr val="tx1">
                  <a:alpha val="80000"/>
                </a:schemeClr>
              </a:solidFill>
              <a:ea typeface="Calibri" panose="020F0502020204030204"/>
              <a:cs typeface="Calibri" panose="020F0502020204030204"/>
            </a:endParaRPr>
          </a:p>
          <a:p>
            <a:pPr marL="0" indent="0">
              <a:buNone/>
            </a:pPr>
            <a:r>
              <a:rPr lang="en-US" sz="1700" dirty="0">
                <a:solidFill>
                  <a:schemeClr val="tx1">
                    <a:alpha val="80000"/>
                  </a:schemeClr>
                </a:solidFill>
                <a:ea typeface="+mn-lt"/>
                <a:cs typeface="+mn-lt"/>
              </a:rPr>
              <a:t>The </a:t>
            </a:r>
            <a:r>
              <a:rPr lang="en-US" sz="1700" dirty="0" smtClean="0">
                <a:solidFill>
                  <a:schemeClr val="tx1">
                    <a:alpha val="80000"/>
                  </a:schemeClr>
                </a:solidFill>
                <a:ea typeface="+mn-lt"/>
                <a:cs typeface="+mn-lt"/>
              </a:rPr>
              <a:t>company, </a:t>
            </a:r>
            <a:r>
              <a:rPr lang="en-US" sz="1700" dirty="0" err="1" smtClean="0">
                <a:solidFill>
                  <a:schemeClr val="tx1">
                    <a:alpha val="80000"/>
                  </a:schemeClr>
                </a:solidFill>
                <a:ea typeface="+mn-lt"/>
                <a:cs typeface="+mn-lt"/>
              </a:rPr>
              <a:t>TalkTalk</a:t>
            </a:r>
            <a:r>
              <a:rPr lang="en-US" sz="1700" dirty="0" smtClean="0">
                <a:solidFill>
                  <a:schemeClr val="tx1">
                    <a:alpha val="80000"/>
                  </a:schemeClr>
                </a:solidFill>
                <a:ea typeface="+mn-lt"/>
                <a:cs typeface="+mn-lt"/>
              </a:rPr>
              <a:t> </a:t>
            </a:r>
            <a:r>
              <a:rPr lang="en-US" sz="1700" dirty="0">
                <a:solidFill>
                  <a:schemeClr val="tx1">
                    <a:alpha val="80000"/>
                  </a:schemeClr>
                </a:solidFill>
                <a:ea typeface="+mn-lt"/>
                <a:cs typeface="+mn-lt"/>
              </a:rPr>
              <a:t>can exploit the opportunities afforded by Bulgaria's membership in the European Union by accessing the large market of over 500 million consumers. The country's strategic location on the Balkan Peninsula also gives the company easy access to markets in Southeast Europe. This will allow the company to expand its operations and reach new consumers in these regions (</a:t>
            </a:r>
            <a:r>
              <a:rPr lang="en-US" sz="1700" dirty="0" err="1">
                <a:solidFill>
                  <a:schemeClr val="tx1">
                    <a:alpha val="80000"/>
                  </a:schemeClr>
                </a:solidFill>
                <a:ea typeface="+mn-lt"/>
                <a:cs typeface="+mn-lt"/>
              </a:rPr>
              <a:t>Chavdarova</a:t>
            </a:r>
            <a:r>
              <a:rPr lang="en-US" sz="1700" dirty="0">
                <a:solidFill>
                  <a:schemeClr val="tx1">
                    <a:alpha val="80000"/>
                  </a:schemeClr>
                </a:solidFill>
                <a:ea typeface="+mn-lt"/>
                <a:cs typeface="+mn-lt"/>
              </a:rPr>
              <a:t> 2001).  </a:t>
            </a:r>
            <a:endParaRPr lang="en-US" sz="1700" dirty="0">
              <a:solidFill>
                <a:schemeClr val="tx1">
                  <a:alpha val="80000"/>
                </a:schemeClr>
              </a:solidFill>
            </a:endParaRPr>
          </a:p>
        </p:txBody>
      </p:sp>
      <p:sp>
        <p:nvSpPr>
          <p:cNvPr id="11" name="Oval 10">
            <a:extLst>
              <a:ext uri="{FF2B5EF4-FFF2-40B4-BE49-F238E27FC236}">
                <a16:creationId xmlns="" xmlns:a16="http://schemas.microsoft.com/office/drawing/2014/main" id="{C1F06963-6374-4B48-844F-071A9BAAAE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322965"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 xmlns:a16="http://schemas.microsoft.com/office/drawing/2014/main" id="{5CF7EE36-A9D2-C907-2CEA-76DD660BB45D}"/>
              </a:ext>
            </a:extLst>
          </p:cNvPr>
          <p:cNvPicPr>
            <a:picLocks noChangeAspect="1"/>
          </p:cNvPicPr>
          <p:nvPr/>
        </p:nvPicPr>
        <p:blipFill rotWithShape="1">
          <a:blip r:embed="rId2" cstate="print"/>
          <a:srcRect r="-3" b="-3"/>
          <a:stretch/>
        </p:blipFill>
        <p:spPr>
          <a:xfrm>
            <a:off x="505418" y="554151"/>
            <a:ext cx="5742189" cy="5742189"/>
          </a:xfrm>
          <a:custGeom>
            <a:avLst/>
            <a:gdLst/>
            <a:ahLst/>
            <a:cxnLst/>
            <a:rect l="l" t="t" r="r" b="b"/>
            <a:pathLst>
              <a:path w="1838528" h="1838528">
                <a:moveTo>
                  <a:pt x="919264" y="0"/>
                </a:moveTo>
                <a:cubicBezTo>
                  <a:pt x="1426959" y="0"/>
                  <a:pt x="1838528" y="411569"/>
                  <a:pt x="1838528" y="919264"/>
                </a:cubicBezTo>
                <a:cubicBezTo>
                  <a:pt x="1838528" y="1426959"/>
                  <a:pt x="1426959" y="1838528"/>
                  <a:pt x="919264" y="1838528"/>
                </a:cubicBezTo>
                <a:cubicBezTo>
                  <a:pt x="411569" y="1838528"/>
                  <a:pt x="0" y="1426959"/>
                  <a:pt x="0" y="919264"/>
                </a:cubicBezTo>
                <a:cubicBezTo>
                  <a:pt x="0" y="411569"/>
                  <a:pt x="411569" y="0"/>
                  <a:pt x="919264" y="0"/>
                </a:cubicBezTo>
                <a:close/>
              </a:path>
            </a:pathLst>
          </a:custGeom>
        </p:spPr>
      </p:pic>
      <p:sp>
        <p:nvSpPr>
          <p:cNvPr id="13" name="!!plus graphic">
            <a:extLst>
              <a:ext uri="{FF2B5EF4-FFF2-40B4-BE49-F238E27FC236}">
                <a16:creationId xmlns="" xmlns:a16="http://schemas.microsoft.com/office/drawing/2014/main" id="{6CB927A4-E432-4310-9CD5-E89FF50631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004956" y="703679"/>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1"/>
          </a:solidFill>
          <a:ln w="776" cap="flat">
            <a:noFill/>
            <a:prstDash val="solid"/>
            <a:miter/>
          </a:ln>
        </p:spPr>
        <p:txBody>
          <a:bodyPr rtlCol="0" anchor="ctr"/>
          <a:lstStyle/>
          <a:p>
            <a:endParaRPr lang="en-US"/>
          </a:p>
        </p:txBody>
      </p:sp>
      <p:sp>
        <p:nvSpPr>
          <p:cNvPr id="15" name="!!circle graphic">
            <a:extLst>
              <a:ext uri="{FF2B5EF4-FFF2-40B4-BE49-F238E27FC236}">
                <a16:creationId xmlns="" xmlns:a16="http://schemas.microsoft.com/office/drawing/2014/main" id="{1453BF6C-B012-48B7-B4E8-6D7AC7C27D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422753" y="1562696"/>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1"/>
          </a:solidFill>
          <a:ln w="751" cap="flat">
            <a:noFill/>
            <a:prstDash val="solid"/>
            <a:miter/>
          </a:ln>
        </p:spPr>
        <p:txBody>
          <a:bodyPr rtlCol="0" anchor="ctr"/>
          <a:lstStyle/>
          <a:p>
            <a:endParaRPr lang="en-US"/>
          </a:p>
        </p:txBody>
      </p:sp>
      <p:sp>
        <p:nvSpPr>
          <p:cNvPr id="17" name="!!dot graphic">
            <a:extLst>
              <a:ext uri="{FF2B5EF4-FFF2-40B4-BE49-F238E27FC236}">
                <a16:creationId xmlns="" xmlns:a16="http://schemas.microsoft.com/office/drawing/2014/main" id="{E3020543-B24B-4EC4-8FFC-8DD88EEA91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5454149" y="5775082"/>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1"/>
          </a:solidFill>
          <a:ln w="516" cap="flat">
            <a:noFill/>
            <a:prstDash val="solid"/>
            <a:miter/>
          </a:ln>
        </p:spPr>
        <p:txBody>
          <a:bodyPr rtlCol="0" anchor="ctr"/>
          <a:lstStyle/>
          <a:p>
            <a:endParaRPr lang="en-US"/>
          </a:p>
        </p:txBody>
      </p:sp>
      <p:cxnSp>
        <p:nvCxnSpPr>
          <p:cNvPr id="19" name="!!Straight Connector">
            <a:extLst>
              <a:ext uri="{FF2B5EF4-FFF2-40B4-BE49-F238E27FC236}">
                <a16:creationId xmlns="" xmlns:a16="http://schemas.microsoft.com/office/drawing/2014/main" id="{C49DA8F6-BCC1-4447-B54C-57856834B9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11586162" y="3619272"/>
            <a:ext cx="0" cy="3238728"/>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 xmlns:p14="http://schemas.microsoft.com/office/powerpoint/2010/main" val="40251848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8">
            <a:extLst>
              <a:ext uri="{FF2B5EF4-FFF2-40B4-BE49-F238E27FC236}">
                <a16:creationId xmlns="" xmlns:a16="http://schemas.microsoft.com/office/drawing/2014/main" id="{5A0118C5-4F8D-4CF4-BADD-53FEACC6C4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 xmlns:a16="http://schemas.microsoft.com/office/drawing/2014/main" id="{58F1C8B7-59A9-DAD7-A236-1B6379A1257D}"/>
              </a:ext>
            </a:extLst>
          </p:cNvPr>
          <p:cNvSpPr>
            <a:spLocks noGrp="1"/>
          </p:cNvSpPr>
          <p:nvPr>
            <p:ph type="title"/>
          </p:nvPr>
        </p:nvSpPr>
        <p:spPr>
          <a:xfrm>
            <a:off x="6234865" y="568517"/>
            <a:ext cx="5248221" cy="1067209"/>
          </a:xfrm>
        </p:spPr>
        <p:txBody>
          <a:bodyPr>
            <a:normAutofit/>
          </a:bodyPr>
          <a:lstStyle/>
          <a:p>
            <a:r>
              <a:rPr lang="en-US">
                <a:solidFill>
                  <a:schemeClr val="bg1"/>
                </a:solidFill>
                <a:ea typeface="Calibri Light" panose="020F0302020204030204"/>
                <a:cs typeface="Calibri Light" panose="020F0302020204030204"/>
              </a:rPr>
              <a:t>RECOMMENDATIONS</a:t>
            </a:r>
          </a:p>
        </p:txBody>
      </p:sp>
      <p:sp>
        <p:nvSpPr>
          <p:cNvPr id="3" name="Content Placeholder 2">
            <a:extLst>
              <a:ext uri="{FF2B5EF4-FFF2-40B4-BE49-F238E27FC236}">
                <a16:creationId xmlns="" xmlns:a16="http://schemas.microsoft.com/office/drawing/2014/main" id="{C9010A5E-9C39-B307-6B5B-3E2EC2E2E747}"/>
              </a:ext>
            </a:extLst>
          </p:cNvPr>
          <p:cNvSpPr>
            <a:spLocks noGrp="1"/>
          </p:cNvSpPr>
          <p:nvPr>
            <p:ph idx="1"/>
          </p:nvPr>
        </p:nvSpPr>
        <p:spPr>
          <a:xfrm>
            <a:off x="6234868" y="1820369"/>
            <a:ext cx="5217173" cy="4351338"/>
          </a:xfrm>
        </p:spPr>
        <p:txBody>
          <a:bodyPr vert="horz" lIns="91440" tIns="45720" rIns="91440" bIns="45720" rtlCol="0">
            <a:normAutofit/>
          </a:bodyPr>
          <a:lstStyle/>
          <a:p>
            <a:pPr marL="0" indent="0">
              <a:buNone/>
            </a:pPr>
            <a:endParaRPr lang="en-US" sz="2000">
              <a:solidFill>
                <a:schemeClr val="bg1"/>
              </a:solidFill>
              <a:ea typeface="Calibri" panose="020F0502020204030204"/>
              <a:cs typeface="Calibri" panose="020F0502020204030204"/>
            </a:endParaRPr>
          </a:p>
          <a:p>
            <a:pPr>
              <a:buNone/>
            </a:pPr>
            <a:r>
              <a:rPr lang="en-US" sz="2000">
                <a:solidFill>
                  <a:schemeClr val="bg1"/>
                </a:solidFill>
                <a:ea typeface="+mn-lt"/>
                <a:cs typeface="+mn-lt"/>
              </a:rPr>
              <a:t>1. Invest time and resources into understanding the Bulgarian business environment and culture. This includes meeting with local businesspeople, lawyers, and other professionals to get a better understanding of how business is done in Bulgaria. </a:t>
            </a:r>
          </a:p>
          <a:p>
            <a:pPr>
              <a:buNone/>
            </a:pPr>
            <a:endParaRPr lang="en-US" sz="2000">
              <a:solidFill>
                <a:schemeClr val="bg1"/>
              </a:solidFill>
              <a:ea typeface="+mn-lt"/>
              <a:cs typeface="+mn-lt"/>
            </a:endParaRPr>
          </a:p>
          <a:p>
            <a:pPr marL="0" indent="0">
              <a:buNone/>
            </a:pPr>
            <a:r>
              <a:rPr lang="en-US" sz="2000">
                <a:solidFill>
                  <a:schemeClr val="bg1"/>
                </a:solidFill>
                <a:ea typeface="+mn-lt"/>
                <a:cs typeface="+mn-lt"/>
              </a:rPr>
              <a:t>2. Develop a good working relationship with local partners and suppliers. This includes establishing trust and credibility and building positive relationships. </a:t>
            </a:r>
          </a:p>
        </p:txBody>
      </p:sp>
      <p:pic>
        <p:nvPicPr>
          <p:cNvPr id="4" name="Picture 4" descr="A picture containing tree, train, mountain, outdoor&#10;&#10;Description automatically generated">
            <a:extLst>
              <a:ext uri="{FF2B5EF4-FFF2-40B4-BE49-F238E27FC236}">
                <a16:creationId xmlns="" xmlns:a16="http://schemas.microsoft.com/office/drawing/2014/main" id="{4368078D-DF22-468E-AFF5-76CF78641A66}"/>
              </a:ext>
            </a:extLst>
          </p:cNvPr>
          <p:cNvPicPr>
            <a:picLocks noChangeAspect="1"/>
          </p:cNvPicPr>
          <p:nvPr/>
        </p:nvPicPr>
        <p:blipFill rotWithShape="1">
          <a:blip r:embed="rId2"/>
          <a:srcRect l="20522" r="33557" b="1"/>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22" name="Group 10">
            <a:extLst>
              <a:ext uri="{FF2B5EF4-FFF2-40B4-BE49-F238E27FC236}">
                <a16:creationId xmlns="" xmlns:a16="http://schemas.microsoft.com/office/drawing/2014/main" id="{B894EFA8-F425-4D19-A94B-445388B31E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0" y="377893"/>
            <a:ext cx="1861854" cy="717514"/>
            <a:chOff x="0" y="377893"/>
            <a:chExt cx="1861854" cy="717514"/>
          </a:xfrm>
          <a:solidFill>
            <a:schemeClr val="bg1"/>
          </a:solidFill>
        </p:grpSpPr>
        <p:sp>
          <p:nvSpPr>
            <p:cNvPr id="12" name="Freeform: Shape 11">
              <a:extLst>
                <a:ext uri="{FF2B5EF4-FFF2-40B4-BE49-F238E27FC236}">
                  <a16:creationId xmlns="" xmlns:a16="http://schemas.microsoft.com/office/drawing/2014/main" id="{C5A741B9-65EC-4C5B-9FE0-4A18575771A6}"/>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23" name="Freeform: Shape 12">
              <a:extLst>
                <a:ext uri="{FF2B5EF4-FFF2-40B4-BE49-F238E27FC236}">
                  <a16:creationId xmlns="" xmlns:a16="http://schemas.microsoft.com/office/drawing/2014/main" id="{C0BB4301-41FA-4453-956F-A11CC664B68B}"/>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24" name="Graphic 185">
            <a:extLst>
              <a:ext uri="{FF2B5EF4-FFF2-40B4-BE49-F238E27FC236}">
                <a16:creationId xmlns="" xmlns:a16="http://schemas.microsoft.com/office/drawing/2014/main" id="{582A903B-6B78-4F0A-B7C9-3D80499020B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6" name="Freeform: Shape 15">
              <a:extLst>
                <a:ext uri="{FF2B5EF4-FFF2-40B4-BE49-F238E27FC236}">
                  <a16:creationId xmlns="" xmlns:a16="http://schemas.microsoft.com/office/drawing/2014/main" id="{D510EA93-8F64-42C8-A630-D449506E95E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7" name="Freeform: Shape 16">
              <a:extLst>
                <a:ext uri="{FF2B5EF4-FFF2-40B4-BE49-F238E27FC236}">
                  <a16:creationId xmlns="" xmlns:a16="http://schemas.microsoft.com/office/drawing/2014/main" id="{06CB53FC-E4DA-4001-928B-9998A85EA5B8}"/>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8" name="Freeform: Shape 17">
              <a:extLst>
                <a:ext uri="{FF2B5EF4-FFF2-40B4-BE49-F238E27FC236}">
                  <a16:creationId xmlns="" xmlns:a16="http://schemas.microsoft.com/office/drawing/2014/main" id="{D210B969-4FDF-4AAC-9397-63D5434958D1}"/>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9" name="Freeform: Shape 18">
              <a:extLst>
                <a:ext uri="{FF2B5EF4-FFF2-40B4-BE49-F238E27FC236}">
                  <a16:creationId xmlns="" xmlns:a16="http://schemas.microsoft.com/office/drawing/2014/main" id="{570B3EF0-84EA-4F47-86A3-1EA1F644A49F}"/>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 xmlns:a16="http://schemas.microsoft.com/office/drawing/2014/main" id="{259369A8-EF57-42A1-8EC8-F6A9F92A3AD0}"/>
                </a:ext>
                <a:ext uri="{C183D7F6-B498-43B3-948B-1728B52AA6E4}">
                  <adec:decorative xmlns="" xmlns:adec="http://schemas.microsoft.com/office/drawing/2017/decorative" val="1"/>
                </a:ext>
              </a:extLst>
            </p:cNvPr>
            <p:cNvSpPr/>
            <p:nvPr>
              <p:extLst>
                <p:ext uri="{386F3935-93C4-4BCD-93E2-E3B085C9AB24}">
                  <p16:designElem xmlns=""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 xmlns:p14="http://schemas.microsoft.com/office/powerpoint/2010/main" val="31031663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 name="Picture 3" descr="A picture containing sky, outdoor, water, nature&#10;&#10;Description automatically generated">
            <a:extLst>
              <a:ext uri="{FF2B5EF4-FFF2-40B4-BE49-F238E27FC236}">
                <a16:creationId xmlns="" xmlns:a16="http://schemas.microsoft.com/office/drawing/2014/main" id="{9678D25D-6090-F788-DF62-82D1A5AF781B}"/>
              </a:ext>
            </a:extLst>
          </p:cNvPr>
          <p:cNvPicPr>
            <a:picLocks noChangeAspect="1"/>
          </p:cNvPicPr>
          <p:nvPr/>
        </p:nvPicPr>
        <p:blipFill rotWithShape="1">
          <a:blip r:embed="rId2"/>
          <a:srcRect t="6250"/>
          <a:stretch/>
        </p:blipFill>
        <p:spPr>
          <a:xfrm>
            <a:off x="-1" y="10"/>
            <a:ext cx="12192000" cy="6857990"/>
          </a:xfrm>
          <a:prstGeom prst="rect">
            <a:avLst/>
          </a:prstGeom>
        </p:spPr>
      </p:pic>
      <p:sp>
        <p:nvSpPr>
          <p:cNvPr id="8" name="Freeform 5">
            <a:extLst>
              <a:ext uri="{FF2B5EF4-FFF2-40B4-BE49-F238E27FC236}">
                <a16:creationId xmlns="" xmlns:a16="http://schemas.microsoft.com/office/drawing/2014/main" id="{3CD9DF72-87A3-404E-A828-84CBF11A830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cxnSp>
        <p:nvCxnSpPr>
          <p:cNvPr id="10" name="Straight Connector 9">
            <a:extLst>
              <a:ext uri="{FF2B5EF4-FFF2-40B4-BE49-F238E27FC236}">
                <a16:creationId xmlns="" xmlns:a16="http://schemas.microsoft.com/office/drawing/2014/main" id="{20E3A342-4D61-4E3F-AF90-1AB42AEB96CC}"/>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 xmlns:a16="http://schemas.microsoft.com/office/drawing/2014/main" id="{A802D263-A5F9-211A-B1FA-C725D8F683A8}"/>
              </a:ext>
            </a:extLst>
          </p:cNvPr>
          <p:cNvSpPr>
            <a:spLocks noGrp="1"/>
          </p:cNvSpPr>
          <p:nvPr>
            <p:ph idx="1"/>
          </p:nvPr>
        </p:nvSpPr>
        <p:spPr>
          <a:xfrm>
            <a:off x="525516" y="3417573"/>
            <a:ext cx="4593021" cy="2619839"/>
          </a:xfrm>
        </p:spPr>
        <p:txBody>
          <a:bodyPr vert="horz" lIns="91440" tIns="45720" rIns="91440" bIns="45720" rtlCol="0" anchor="ctr">
            <a:normAutofit/>
          </a:bodyPr>
          <a:lstStyle/>
          <a:p>
            <a:pPr>
              <a:buNone/>
            </a:pPr>
            <a:r>
              <a:rPr lang="en-US" sz="1500">
                <a:ea typeface="+mn-lt"/>
                <a:cs typeface="+mn-lt"/>
              </a:rPr>
              <a:t>3. Plan for delays. </a:t>
            </a:r>
            <a:endParaRPr lang="en-US" sz="1500"/>
          </a:p>
          <a:p>
            <a:pPr>
              <a:buNone/>
            </a:pPr>
            <a:endParaRPr lang="en-US" sz="1500">
              <a:ea typeface="+mn-lt"/>
              <a:cs typeface="+mn-lt"/>
            </a:endParaRPr>
          </a:p>
          <a:p>
            <a:pPr>
              <a:buNone/>
            </a:pPr>
            <a:r>
              <a:rPr lang="en-US" sz="1500">
                <a:ea typeface="+mn-lt"/>
                <a:cs typeface="+mn-lt"/>
              </a:rPr>
              <a:t>4. Be prepared to navigate through bureaucratic red tape and a complex legal system. </a:t>
            </a:r>
          </a:p>
          <a:p>
            <a:pPr>
              <a:buNone/>
            </a:pPr>
            <a:endParaRPr lang="en-US" sz="1500">
              <a:ea typeface="+mn-lt"/>
              <a:cs typeface="+mn-lt"/>
            </a:endParaRPr>
          </a:p>
          <a:p>
            <a:pPr>
              <a:buNone/>
            </a:pPr>
            <a:r>
              <a:rPr lang="en-US" sz="1500">
                <a:ea typeface="+mn-lt"/>
                <a:cs typeface="+mn-lt"/>
              </a:rPr>
              <a:t>5. Negotiate favorable labor contracts with unions. </a:t>
            </a:r>
          </a:p>
          <a:p>
            <a:pPr>
              <a:buNone/>
            </a:pPr>
            <a:endParaRPr lang="en-US" sz="1500">
              <a:ea typeface="+mn-lt"/>
              <a:cs typeface="+mn-lt"/>
            </a:endParaRPr>
          </a:p>
          <a:p>
            <a:pPr marL="0" indent="0">
              <a:buNone/>
            </a:pPr>
            <a:r>
              <a:rPr lang="en-US" sz="1500">
                <a:ea typeface="+mn-lt"/>
                <a:cs typeface="+mn-lt"/>
              </a:rPr>
              <a:t>6. Invest in infrastructure development. </a:t>
            </a:r>
          </a:p>
        </p:txBody>
      </p:sp>
    </p:spTree>
    <p:extLst>
      <p:ext uri="{BB962C8B-B14F-4D97-AF65-F5344CB8AC3E}">
        <p14:creationId xmlns="" xmlns:p14="http://schemas.microsoft.com/office/powerpoint/2010/main" val="28512542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 xmlns:a16="http://schemas.microsoft.com/office/drawing/2014/main" id="{56C20283-73E0-40EC-8AD8-057F581F64C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8">
            <a:extLst>
              <a:ext uri="{FF2B5EF4-FFF2-40B4-BE49-F238E27FC236}">
                <a16:creationId xmlns="" xmlns:a16="http://schemas.microsoft.com/office/drawing/2014/main" id="{3FCC729B-E528-40C3-82D3-BA4375575E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960120" y="0"/>
            <a:ext cx="11218661" cy="6858000"/>
          </a:xfrm>
          <a:custGeom>
            <a:avLst/>
            <a:gdLst>
              <a:gd name="connsiteX0" fmla="*/ 0 w 11218661"/>
              <a:gd name="connsiteY0" fmla="*/ 0 h 6858000"/>
              <a:gd name="connsiteX1" fmla="*/ 8042507 w 11218661"/>
              <a:gd name="connsiteY1" fmla="*/ 0 h 6858000"/>
              <a:gd name="connsiteX2" fmla="*/ 11218661 w 11218661"/>
              <a:gd name="connsiteY2" fmla="*/ 6858000 h 6858000"/>
              <a:gd name="connsiteX3" fmla="*/ 0 w 11218661"/>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218661" h="6858000">
                <a:moveTo>
                  <a:pt x="0" y="0"/>
                </a:moveTo>
                <a:lnTo>
                  <a:pt x="8042507" y="0"/>
                </a:lnTo>
                <a:lnTo>
                  <a:pt x="11218661" y="6858000"/>
                </a:lnTo>
                <a:lnTo>
                  <a:pt x="0" y="6858000"/>
                </a:lnTo>
                <a:close/>
              </a:path>
            </a:pathLst>
          </a:custGeom>
          <a:solidFill>
            <a:schemeClr val="bg1">
              <a:lumMod val="85000"/>
              <a:lumOff val="15000"/>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26">
            <a:extLst>
              <a:ext uri="{FF2B5EF4-FFF2-40B4-BE49-F238E27FC236}">
                <a16:creationId xmlns="" xmlns:a16="http://schemas.microsoft.com/office/drawing/2014/main" id="{58F1FB8D-1842-4A04-998D-6CF047AB279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 xmlns:p16="http://schemas.microsoft.com/office/powerpoint/2015/main" val="1"/>
              </p:ext>
            </p:extLst>
          </p:nvPr>
        </p:nvSpPr>
        <p:spPr>
          <a:xfrm flipH="1" flipV="1">
            <a:off x="1420248" y="0"/>
            <a:ext cx="10771752" cy="6858000"/>
          </a:xfrm>
          <a:custGeom>
            <a:avLst/>
            <a:gdLst>
              <a:gd name="connsiteX0" fmla="*/ 0 w 10771752"/>
              <a:gd name="connsiteY0" fmla="*/ 0 h 6858000"/>
              <a:gd name="connsiteX1" fmla="*/ 7595598 w 10771752"/>
              <a:gd name="connsiteY1" fmla="*/ 0 h 6858000"/>
              <a:gd name="connsiteX2" fmla="*/ 10771752 w 10771752"/>
              <a:gd name="connsiteY2" fmla="*/ 6858000 h 6858000"/>
              <a:gd name="connsiteX3" fmla="*/ 0 w 10771752"/>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0771752" h="6858000">
                <a:moveTo>
                  <a:pt x="0" y="0"/>
                </a:moveTo>
                <a:lnTo>
                  <a:pt x="7595598" y="0"/>
                </a:lnTo>
                <a:lnTo>
                  <a:pt x="10771752" y="6858000"/>
                </a:lnTo>
                <a:lnTo>
                  <a:pt x="0" y="6858000"/>
                </a:lnTo>
                <a:close/>
              </a:path>
            </a:pathLst>
          </a:cu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 xmlns:a16="http://schemas.microsoft.com/office/drawing/2014/main" id="{4E7C3CFE-EA19-D083-2394-90C344071F9A}"/>
              </a:ext>
            </a:extLst>
          </p:cNvPr>
          <p:cNvSpPr>
            <a:spLocks noGrp="1"/>
          </p:cNvSpPr>
          <p:nvPr>
            <p:ph type="title"/>
          </p:nvPr>
        </p:nvSpPr>
        <p:spPr>
          <a:xfrm>
            <a:off x="4384039" y="365125"/>
            <a:ext cx="7164493" cy="1325563"/>
          </a:xfrm>
        </p:spPr>
        <p:txBody>
          <a:bodyPr>
            <a:normAutofit/>
          </a:bodyPr>
          <a:lstStyle/>
          <a:p>
            <a:r>
              <a:rPr lang="en-US" dirty="0">
                <a:ea typeface="Calibri Light" panose="020F0302020204030204"/>
                <a:cs typeface="Calibri Light" panose="020F0302020204030204"/>
              </a:rPr>
              <a:t>REFERENCES</a:t>
            </a:r>
            <a:endParaRPr lang="en-US">
              <a:ea typeface="Calibri Light" panose="020F0302020204030204"/>
              <a:cs typeface="Calibri Light" panose="020F0302020204030204"/>
            </a:endParaRPr>
          </a:p>
        </p:txBody>
      </p:sp>
      <p:sp>
        <p:nvSpPr>
          <p:cNvPr id="3" name="Content Placeholder 2">
            <a:extLst>
              <a:ext uri="{FF2B5EF4-FFF2-40B4-BE49-F238E27FC236}">
                <a16:creationId xmlns="" xmlns:a16="http://schemas.microsoft.com/office/drawing/2014/main" id="{24F80589-2C91-F20D-C179-2B35F5417F76}"/>
              </a:ext>
            </a:extLst>
          </p:cNvPr>
          <p:cNvSpPr>
            <a:spLocks noGrp="1"/>
          </p:cNvSpPr>
          <p:nvPr>
            <p:ph idx="1"/>
          </p:nvPr>
        </p:nvSpPr>
        <p:spPr>
          <a:xfrm>
            <a:off x="4387515" y="2022601"/>
            <a:ext cx="7161017" cy="4154361"/>
          </a:xfrm>
        </p:spPr>
        <p:txBody>
          <a:bodyPr vert="horz" lIns="91440" tIns="45720" rIns="91440" bIns="45720" rtlCol="0">
            <a:normAutofit/>
          </a:bodyPr>
          <a:lstStyle/>
          <a:p>
            <a:r>
              <a:rPr lang="en-US" sz="2000">
                <a:ea typeface="+mn-lt"/>
                <a:cs typeface="+mn-lt"/>
              </a:rPr>
              <a:t>Bristow, J.A., 1996. The Bulgarian economy in transition. </a:t>
            </a:r>
            <a:r>
              <a:rPr lang="en-US" sz="2000" i="1">
                <a:ea typeface="+mn-lt"/>
                <a:cs typeface="+mn-lt"/>
              </a:rPr>
              <a:t>Books</a:t>
            </a:r>
            <a:r>
              <a:rPr lang="en-US" sz="2000">
                <a:ea typeface="+mn-lt"/>
                <a:cs typeface="+mn-lt"/>
              </a:rPr>
              <a:t>.</a:t>
            </a:r>
          </a:p>
          <a:p>
            <a:r>
              <a:rPr lang="en-US" sz="2000">
                <a:ea typeface="+mn-lt"/>
                <a:cs typeface="+mn-lt"/>
              </a:rPr>
              <a:t>Jones, D.C. and Miller, J. eds., 2019. </a:t>
            </a:r>
            <a:r>
              <a:rPr lang="en-US" sz="2000" i="1">
                <a:ea typeface="+mn-lt"/>
                <a:cs typeface="+mn-lt"/>
              </a:rPr>
              <a:t>The Bulgarian economy: Lessons from reform during early transition</a:t>
            </a:r>
            <a:r>
              <a:rPr lang="en-US" sz="2000">
                <a:ea typeface="+mn-lt"/>
                <a:cs typeface="+mn-lt"/>
              </a:rPr>
              <a:t>. Routledge.</a:t>
            </a:r>
          </a:p>
          <a:p>
            <a:r>
              <a:rPr lang="en-US" sz="2000">
                <a:ea typeface="+mn-lt"/>
                <a:cs typeface="+mn-lt"/>
              </a:rPr>
              <a:t>Chobanov, G. and Egbert, H., 2007. The rise of the transaction sector in the Bulgarian economy. </a:t>
            </a:r>
            <a:r>
              <a:rPr lang="en-US" sz="2000" i="1">
                <a:ea typeface="+mn-lt"/>
                <a:cs typeface="+mn-lt"/>
              </a:rPr>
              <a:t>Comparative Economic Studies</a:t>
            </a:r>
            <a:r>
              <a:rPr lang="en-US" sz="2000">
                <a:ea typeface="+mn-lt"/>
                <a:cs typeface="+mn-lt"/>
              </a:rPr>
              <a:t>, </a:t>
            </a:r>
            <a:r>
              <a:rPr lang="en-US" sz="2000" i="1">
                <a:ea typeface="+mn-lt"/>
                <a:cs typeface="+mn-lt"/>
              </a:rPr>
              <a:t>49</a:t>
            </a:r>
            <a:r>
              <a:rPr lang="en-US" sz="2000">
                <a:ea typeface="+mn-lt"/>
                <a:cs typeface="+mn-lt"/>
              </a:rPr>
              <a:t>(4), pp.683-698.</a:t>
            </a:r>
          </a:p>
          <a:p>
            <a:r>
              <a:rPr lang="en-US" sz="2000">
                <a:ea typeface="+mn-lt"/>
                <a:cs typeface="+mn-lt"/>
              </a:rPr>
              <a:t>Chavdarova, T., 2001. Corruption in the Bulgarian post-Communist transformation. </a:t>
            </a:r>
            <a:r>
              <a:rPr lang="en-US" sz="2000" i="1">
                <a:ea typeface="+mn-lt"/>
                <a:cs typeface="+mn-lt"/>
              </a:rPr>
              <a:t>SEER-South-East Europe Review for Labour and Social Affairs</a:t>
            </a:r>
            <a:r>
              <a:rPr lang="en-US" sz="2000">
                <a:ea typeface="+mn-lt"/>
                <a:cs typeface="+mn-lt"/>
              </a:rPr>
              <a:t>, (03), pp.9-18. </a:t>
            </a:r>
            <a:endParaRPr lang="en-US" sz="2000">
              <a:cs typeface="Calibri"/>
            </a:endParaRPr>
          </a:p>
        </p:txBody>
      </p:sp>
      <p:pic>
        <p:nvPicPr>
          <p:cNvPr id="4" name="Picture 4" descr="A picture containing logo&#10;&#10;Description automatically generated">
            <a:extLst>
              <a:ext uri="{FF2B5EF4-FFF2-40B4-BE49-F238E27FC236}">
                <a16:creationId xmlns="" xmlns:a16="http://schemas.microsoft.com/office/drawing/2014/main" id="{2BA5F8DA-694F-8E4F-11D9-5509B972A665}"/>
              </a:ext>
            </a:extLst>
          </p:cNvPr>
          <p:cNvPicPr>
            <a:picLocks noChangeAspect="1"/>
          </p:cNvPicPr>
          <p:nvPr/>
        </p:nvPicPr>
        <p:blipFill>
          <a:blip r:embed="rId2"/>
          <a:stretch>
            <a:fillRect/>
          </a:stretch>
        </p:blipFill>
        <p:spPr>
          <a:xfrm>
            <a:off x="480060" y="1938468"/>
            <a:ext cx="3425957" cy="2980582"/>
          </a:xfrm>
          <a:prstGeom prst="rect">
            <a:avLst/>
          </a:prstGeom>
        </p:spPr>
      </p:pic>
    </p:spTree>
    <p:extLst>
      <p:ext uri="{BB962C8B-B14F-4D97-AF65-F5344CB8AC3E}">
        <p14:creationId xmlns="" xmlns:p14="http://schemas.microsoft.com/office/powerpoint/2010/main" val="3313809988"/>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12</TotalTime>
  <Words>441</Words>
  <Application>Microsoft Office PowerPoint</Application>
  <PresentationFormat>Custom</PresentationFormat>
  <Paragraphs>58</Paragraphs>
  <Slides>13</Slides>
  <Notes>0</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office theme</vt:lpstr>
      <vt:lpstr>Slide 1</vt:lpstr>
      <vt:lpstr>EVALUATION OF BUSINESS ENVIRONMENT</vt:lpstr>
      <vt:lpstr>Slide 3</vt:lpstr>
      <vt:lpstr>Slide 4</vt:lpstr>
      <vt:lpstr>MANAGING THE CHALLENGES</vt:lpstr>
      <vt:lpstr>Slide 6</vt:lpstr>
      <vt:lpstr>Slide 7</vt:lpstr>
      <vt:lpstr>Slide 8</vt:lpstr>
      <vt:lpstr>Slide 9</vt:lpstr>
      <vt:lpstr>EXPLOITING THE OPPORTUNITIES</vt:lpstr>
      <vt:lpstr>RECOMMENDATIONS</vt:lpstr>
      <vt:lpstr>Slide 12</vt:lpstr>
      <vt:lpstr>REFERENCES</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hp</cp:lastModifiedBy>
  <cp:revision>122</cp:revision>
  <dcterms:created xsi:type="dcterms:W3CDTF">2022-12-23T05:40:31Z</dcterms:created>
  <dcterms:modified xsi:type="dcterms:W3CDTF">2023-01-10T21:38:16Z</dcterms:modified>
</cp:coreProperties>
</file>