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5494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and this presentation will be a problem solving/decision making case study of Basil's Bakery. The problem is Basil's Bakery is a small independent bakery in Coventry and sales haven't returned to pre-lockdown levels after 2020. The aim of this presentation is to find out the reasons behind this lack of sales growth and whether the business model is still appropriate. Two </a:t>
            </a:r>
            <a:r>
              <a:rPr lang="en-US" dirty="0" err="1"/>
              <a:t>recognised</a:t>
            </a:r>
            <a:r>
              <a:rPr lang="en-US" dirty="0"/>
              <a:t> business analysis tools, PESTEL and Fishbone diagram will be used to look at external pressures and root causes which are impacting the bakery's performance.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presentation has a clear structure. I will start off by introducing the business context and laying out the problem Basil's Bakery is faced with. I will then determine the primary business issue, such as the decline in the number of customers, decrease in retail activity in retail parks and increasing costs. Following this I will use the PESTEL analysis to look at the wider external environment. I will then go through the Fishbone diagram and determine the root causes for the sales problem. Lastly, I will provide a summary of the key findings and the priority areas that Basil should consider in the future before making business decisions.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Basil’s Bakery is an independent artisan bakery based in a Coventry retail park. It offers a variety of customers such as shoppers, retail employees, office and warehouse workers from the nearby industrial district. The bakery is famous for fresh products and high quality organic ingredients, thus contributing to a strong artisan identity. The business opened in 2015 and sales have increased for a number of years. However, after the 2020 lockdown, sales did not return to their previous level. Sales were roughly 25% lower than in 2019 from 2023-2025, indicating continued performance issues.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business issue is that Basil's existing business model may no longer be completely sustainable. The bakery is highly reliant on the traffic of the retail park and workers in the area, but the retail park has become quieter than it used to be. There are some loyal customers who no longer work in the immediate vicinity due to redundancy, and others who work from home on some days during the week. Basil's customers are also requesting delivery and pre-ordering, but he lacks the resources to effectively handle these services. Meanwhile, income levels rise—due to higher rents, utility bills, insurance and the price of organic stock—and profit margins and long-term viability are squeezed.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PESTEL analysis is a helpful model for comprehending the exterior setting in which a business works. It analyzes the political, economical, social, technological, environmental and legal factors. This is crucial to Basil's Bakery as numerous issues are not in Basil's control. Wider business pressures, for example, customer behaviour, hybrid working, retail park decline and rising costs. PESTEL is a framework that can help Basil to structure these problems and gain an understanding of what is changing in the environment of the business. The problem, however, is that PESTEL will just tell you the factors that are important; without further analysis, it will not rank those factors or offer a full solution.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Based on the PESTEL, it can be seen that Basil's Bakery is under influences of certain pressures in the external environment. For small retailers, the business rates and the post-lockdown trading environment have an impact politically. Higher rent, utilities, insurance and organic stock costs are economically a constraint on financial flexibility. Socially, there is a less demand for weekday lunches in the absence of people working out in the workforce or less retail workers. Convenience for customer is limited as Basil does not have a solid online pre-ordering or delivery system. From an environmental point of view, organic ingredients may be impacted by crop failures and supply problems due to climate. Despite all of this, there are still legal compliance obligations that Basil must abide by, including food safety, employment, insurance and business compliance, which can drive up costs.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Fishbone diagram can be used to find the cause of a problem. It is also called a cause and effect diagram because it allows to link various causes to a single problem. In this instance, the main issue is that of the dwindling sales of Basil's Bakery. The diagram helps to differentiate the respective causes by categorizing them into customers, operations, technology, costs, supply and location. This is helpful because not one factor causes the problem. This problem is that the Fishbone diagram relies on the fact that the information is accurate and Basil will need to back it up with further research including customer surveys and sales data.</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Fishbone diagram aims to pinpoint the major root causes of Basil's Bakery's lack of growth, which has pushed sales 25% lower than the 2019 level. Less shoppers and retail workers under customers. Pre-ordering via phone is unreliable during operation as Basil is not necessarily always able to answer the phone. There's no digital ordering/delivery system under technology. Costs have the rent, utilities and insurance higher. With supply, organic stock prices aren't set in stone. Location is where the lack of tenants and the lack of traffic at retail parks lowers the number of customers. These are linked causes and require a holistic response than just one small change from Basil.</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findings indicate that Basil's Bakery is facing a sales issue and that this is due to a series of interrelated internal and external factors. External changes have decreased the activity of retail parks and lunchtime demand since 2020. Convenience, like delivery and pre-order, is also something that customers have come to expect but Basil's system is not really coping with this requirement. The bakery's exposure to rising overheads and fluctuating organic stock prices also have a negative impact on the bakery's resilience. The initial priority is to try out an easy pre-order and delivery system. Basil should also be checking costs and supplier planning, and keeping an eye on the footfall in retail parks and the customer behaviour.</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final slide shows the references used to support the presentation. The assessment specification gives the key details of Basil's Bakery, such as the background to the business, the fall in sales, the change in customers and the pressures on costs. Johnson and et al. believe that PESTEL analysis is a strategic external environment analytical tool. Ishikawa and Andersen and Fagerhaug endorse the Fishbone diagram and the root cause analysis approach. Hill and Cheshire and Enoch et al. advocate for addressing the high street and footfall changes following COVID-19. These references can be used to ensure that the presentation is evidence-based and appropriate for academic presentation.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20040" y="6565392"/>
            <a:ext cx="11548872" cy="0"/>
          </a:xfrm>
          <a:prstGeom prst="line">
            <a:avLst/>
          </a:prstGeom>
          <a:noFill/>
          <a:ln w="12700">
            <a:solidFill>
              <a:srgbClr val="D8B586"/>
            </a:solidFill>
            <a:prstDash val="solid"/>
          </a:ln>
        </p:spPr>
        <p:txBody>
          <a:bodyPr/>
          <a:lstStyle/>
          <a:p>
            <a:endParaRPr lang="en-GB"/>
          </a:p>
        </p:txBody>
      </p:sp>
      <p:sp>
        <p:nvSpPr>
          <p:cNvPr id="3" name="Text 1"/>
          <p:cNvSpPr/>
          <p:nvPr/>
        </p:nvSpPr>
        <p:spPr>
          <a:xfrm>
            <a:off x="502920" y="6601968"/>
            <a:ext cx="6858000" cy="164592"/>
          </a:xfrm>
          <a:prstGeom prst="rect">
            <a:avLst/>
          </a:prstGeom>
          <a:noFill/>
          <a:ln/>
        </p:spPr>
        <p:txBody>
          <a:bodyPr wrap="square" rtlCol="0" anchor="ctr"/>
          <a:lstStyle/>
          <a:p>
            <a:pPr marL="0" indent="0">
              <a:buNone/>
            </a:pPr>
            <a:r>
              <a:rPr lang="en-US" sz="700" dirty="0">
                <a:solidFill>
                  <a:srgbClr val="5D5144"/>
                </a:solidFill>
                <a:latin typeface="Times New Roman" pitchFamily="34" charset="0"/>
                <a:ea typeface="Times New Roman" pitchFamily="34" charset="-122"/>
                <a:cs typeface="Times New Roman" pitchFamily="34" charset="-120"/>
              </a:rPr>
              <a:t>LCLM4004 Problem Solving and Decision Making | Basil’s Bakery</a:t>
            </a:r>
            <a:endParaRPr lang="en-US" sz="700"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CFAF7"/>
        </a:solidFill>
        <a:effectLst/>
      </p:bgPr>
    </p:bg>
    <p:spTree>
      <p:nvGrpSpPr>
        <p:cNvPr id="1" name=""/>
        <p:cNvGrpSpPr/>
        <p:nvPr/>
      </p:nvGrpSpPr>
      <p:grpSpPr>
        <a:xfrm>
          <a:off x="0" y="0"/>
          <a:ext cx="0" cy="0"/>
          <a:chOff x="0" y="0"/>
          <a:chExt cx="0" cy="0"/>
        </a:xfrm>
      </p:grpSpPr>
      <p:pic>
        <p:nvPicPr>
          <p:cNvPr id="2" name="Image 0" descr="/mnt/data/wide_interior_bakery_scene_viewed_in_color_with_a_batch_1.png"/>
          <p:cNvPicPr>
            <a:picLocks noChangeAspect="1"/>
          </p:cNvPicPr>
          <p:nvPr/>
        </p:nvPicPr>
        <p:blipFill>
          <a:blip r:embed="rId3"/>
          <a:srcRect l="22152" r="22152"/>
          <a:stretch/>
        </p:blipFill>
        <p:spPr>
          <a:xfrm>
            <a:off x="6080760" y="0"/>
            <a:ext cx="6108192" cy="6172200"/>
          </a:xfrm>
          <a:prstGeom prst="rect">
            <a:avLst/>
          </a:prstGeom>
        </p:spPr>
      </p:pic>
      <p:sp>
        <p:nvSpPr>
          <p:cNvPr id="3" name="Shape 0"/>
          <p:cNvSpPr/>
          <p:nvPr/>
        </p:nvSpPr>
        <p:spPr>
          <a:xfrm>
            <a:off x="0" y="0"/>
            <a:ext cx="6080760" cy="6172200"/>
          </a:xfrm>
          <a:prstGeom prst="rect">
            <a:avLst/>
          </a:prstGeom>
          <a:solidFill>
            <a:srgbClr val="FCFAF7"/>
          </a:solidFill>
          <a:ln w="12700">
            <a:solidFill>
              <a:srgbClr val="FCFAF7"/>
            </a:solidFill>
            <a:prstDash val="solid"/>
          </a:ln>
        </p:spPr>
        <p:txBody>
          <a:bodyPr/>
          <a:lstStyle/>
          <a:p>
            <a:endParaRPr lang="en-GB"/>
          </a:p>
        </p:txBody>
      </p:sp>
      <p:sp>
        <p:nvSpPr>
          <p:cNvPr id="4" name="Text 1"/>
          <p:cNvSpPr/>
          <p:nvPr/>
        </p:nvSpPr>
        <p:spPr>
          <a:xfrm>
            <a:off x="594360" y="777240"/>
            <a:ext cx="5120640" cy="384048"/>
          </a:xfrm>
          <a:prstGeom prst="rect">
            <a:avLst/>
          </a:prstGeom>
          <a:noFill/>
          <a:ln/>
        </p:spPr>
        <p:txBody>
          <a:bodyPr wrap="square" lIns="0" tIns="0" rIns="0" bIns="0" rtlCol="0" anchor="ctr"/>
          <a:lstStyle/>
          <a:p>
            <a:pPr marL="0" indent="0">
              <a:buNone/>
            </a:pPr>
            <a:r>
              <a:rPr lang="en-US" sz="2000" dirty="0">
                <a:solidFill>
                  <a:srgbClr val="8C6B4F"/>
                </a:solidFill>
                <a:latin typeface="Times New Roman" pitchFamily="34" charset="0"/>
                <a:ea typeface="Times New Roman" pitchFamily="34" charset="-122"/>
                <a:cs typeface="Times New Roman" pitchFamily="34" charset="-120"/>
              </a:rPr>
              <a:t>Problem Solving and Decision Making:</a:t>
            </a:r>
            <a:endParaRPr lang="en-US" sz="2000" dirty="0"/>
          </a:p>
        </p:txBody>
      </p:sp>
      <p:sp>
        <p:nvSpPr>
          <p:cNvPr id="5" name="Text 2"/>
          <p:cNvSpPr/>
          <p:nvPr/>
        </p:nvSpPr>
        <p:spPr>
          <a:xfrm>
            <a:off x="594360" y="1234440"/>
            <a:ext cx="5303520" cy="1097280"/>
          </a:xfrm>
          <a:prstGeom prst="rect">
            <a:avLst/>
          </a:prstGeom>
          <a:noFill/>
          <a:ln/>
        </p:spPr>
        <p:txBody>
          <a:bodyPr wrap="square" lIns="0" tIns="0" rIns="0" bIns="0" rtlCol="0" anchor="ctr">
            <a:normAutofit/>
          </a:bodyPr>
          <a:lstStyle/>
          <a:p>
            <a:pPr marL="0" indent="0">
              <a:buNone/>
            </a:pPr>
            <a:r>
              <a:rPr lang="en-US" sz="3300" b="1" dirty="0">
                <a:solidFill>
                  <a:srgbClr val="4F3B2C"/>
                </a:solidFill>
                <a:latin typeface="Times New Roman" pitchFamily="34" charset="0"/>
                <a:ea typeface="Times New Roman" pitchFamily="34" charset="-122"/>
                <a:cs typeface="Times New Roman" pitchFamily="34" charset="-120"/>
              </a:rPr>
              <a:t>Basil’s Bakery</a:t>
            </a:r>
            <a:endParaRPr lang="en-US" sz="3300" dirty="0"/>
          </a:p>
          <a:p>
            <a:pPr marL="0" indent="0">
              <a:buNone/>
            </a:pPr>
            <a:r>
              <a:rPr lang="en-US" sz="3300" b="1" dirty="0">
                <a:solidFill>
                  <a:srgbClr val="4F3B2C"/>
                </a:solidFill>
                <a:latin typeface="Times New Roman" pitchFamily="34" charset="0"/>
                <a:ea typeface="Times New Roman" pitchFamily="34" charset="-122"/>
                <a:cs typeface="Times New Roman" pitchFamily="34" charset="-120"/>
              </a:rPr>
              <a:t>Business Challenge</a:t>
            </a:r>
            <a:endParaRPr lang="en-US" sz="3300" dirty="0"/>
          </a:p>
        </p:txBody>
      </p:sp>
      <p:sp>
        <p:nvSpPr>
          <p:cNvPr id="6" name="Shape 3"/>
          <p:cNvSpPr/>
          <p:nvPr/>
        </p:nvSpPr>
        <p:spPr>
          <a:xfrm>
            <a:off x="594360" y="2560320"/>
            <a:ext cx="2651760" cy="0"/>
          </a:xfrm>
          <a:prstGeom prst="line">
            <a:avLst/>
          </a:prstGeom>
          <a:noFill/>
          <a:ln w="38100">
            <a:solidFill>
              <a:srgbClr val="B36B37"/>
            </a:solidFill>
            <a:prstDash val="solid"/>
          </a:ln>
        </p:spPr>
        <p:txBody>
          <a:bodyPr/>
          <a:lstStyle/>
          <a:p>
            <a:endParaRPr lang="en-GB"/>
          </a:p>
        </p:txBody>
      </p:sp>
      <p:sp>
        <p:nvSpPr>
          <p:cNvPr id="7" name="Text 4"/>
          <p:cNvSpPr/>
          <p:nvPr/>
        </p:nvSpPr>
        <p:spPr>
          <a:xfrm>
            <a:off x="594360" y="2971800"/>
            <a:ext cx="4937760" cy="1554480"/>
          </a:xfrm>
          <a:prstGeom prst="rect">
            <a:avLst/>
          </a:prstGeom>
          <a:noFill/>
          <a:ln/>
        </p:spPr>
        <p:txBody>
          <a:bodyPr wrap="square" lIns="1016" tIns="1016" rIns="1016" bIns="1016" rtlCol="0" anchor="ctr">
            <a:normAutofit/>
          </a:bodyPr>
          <a:lstStyle/>
          <a:p>
            <a:pPr marL="0" indent="0">
              <a:buNone/>
            </a:pPr>
            <a:r>
              <a:rPr lang="en-US" sz="1600" dirty="0">
                <a:solidFill>
                  <a:srgbClr val="4F3B2C"/>
                </a:solidFill>
                <a:latin typeface="Times New Roman" pitchFamily="34" charset="0"/>
                <a:ea typeface="Times New Roman" pitchFamily="34" charset="-122"/>
                <a:cs typeface="Times New Roman" pitchFamily="34" charset="-120"/>
              </a:rPr>
              <a:t>• Student Name: Anna Ryba</a:t>
            </a:r>
            <a:endParaRPr lang="en-US" sz="1600" dirty="0"/>
          </a:p>
          <a:p>
            <a:pPr marL="0" indent="0">
              <a:buNone/>
            </a:pPr>
            <a:r>
              <a:rPr lang="en-US" sz="1600" dirty="0">
                <a:solidFill>
                  <a:srgbClr val="4F3B2C"/>
                </a:solidFill>
                <a:latin typeface="Times New Roman" pitchFamily="34" charset="0"/>
                <a:ea typeface="Times New Roman" pitchFamily="34" charset="-122"/>
                <a:cs typeface="Times New Roman" pitchFamily="34" charset="-120"/>
              </a:rPr>
              <a:t>• Student Number:2514194</a:t>
            </a:r>
            <a:endParaRPr lang="en-US" sz="1600" dirty="0"/>
          </a:p>
          <a:p>
            <a:pPr marL="0" indent="0">
              <a:buNone/>
            </a:pPr>
            <a:r>
              <a:rPr lang="en-US" sz="1600" dirty="0">
                <a:solidFill>
                  <a:srgbClr val="4F3B2C"/>
                </a:solidFill>
                <a:latin typeface="Times New Roman" pitchFamily="34" charset="0"/>
                <a:ea typeface="Times New Roman" pitchFamily="34" charset="-122"/>
                <a:cs typeface="Times New Roman" pitchFamily="34" charset="-120"/>
              </a:rPr>
              <a:t>• Module Code: LCLM4004</a:t>
            </a:r>
            <a:endParaRPr lang="en-US" sz="1600" dirty="0"/>
          </a:p>
          <a:p>
            <a:pPr marL="0" indent="0">
              <a:buNone/>
            </a:pPr>
            <a:r>
              <a:rPr lang="en-US" sz="1600" dirty="0">
                <a:solidFill>
                  <a:srgbClr val="4F3B2C"/>
                </a:solidFill>
                <a:latin typeface="Times New Roman" pitchFamily="34" charset="0"/>
                <a:ea typeface="Times New Roman" pitchFamily="34" charset="-122"/>
                <a:cs typeface="Times New Roman" pitchFamily="34" charset="-120"/>
              </a:rPr>
              <a:t>• Lecturer Name: Chung </a:t>
            </a:r>
            <a:endParaRPr lang="en-US" sz="1600" dirty="0"/>
          </a:p>
        </p:txBody>
      </p:sp>
      <p:sp>
        <p:nvSpPr>
          <p:cNvPr id="8" name="Text 5"/>
          <p:cNvSpPr/>
          <p:nvPr/>
        </p:nvSpPr>
        <p:spPr>
          <a:xfrm>
            <a:off x="594360" y="5074920"/>
            <a:ext cx="4937760" cy="274320"/>
          </a:xfrm>
          <a:prstGeom prst="rect">
            <a:avLst/>
          </a:prstGeom>
          <a:noFill/>
          <a:ln/>
        </p:spPr>
        <p:txBody>
          <a:bodyPr wrap="square" lIns="0" tIns="0" rIns="0" bIns="0" rtlCol="0" anchor="ctr"/>
          <a:lstStyle/>
          <a:p>
            <a:pPr marL="0" indent="0">
              <a:buNone/>
            </a:pPr>
            <a:r>
              <a:rPr lang="en-US" sz="1600" b="1" dirty="0">
                <a:solidFill>
                  <a:srgbClr val="B36B37"/>
                </a:solidFill>
                <a:latin typeface="Times New Roman" pitchFamily="34" charset="0"/>
                <a:ea typeface="Times New Roman" pitchFamily="34" charset="-122"/>
                <a:cs typeface="Times New Roman" pitchFamily="34" charset="-120"/>
              </a:rPr>
              <a:t>Individual Presentation | Basil’s Bakery Case Study</a:t>
            </a:r>
            <a:endParaRPr lang="en-US" sz="1600" dirty="0"/>
          </a:p>
        </p:txBody>
      </p:sp>
      <p:sp>
        <p:nvSpPr>
          <p:cNvPr id="9" name="Text 6"/>
          <p:cNvSpPr/>
          <p:nvPr/>
        </p:nvSpPr>
        <p:spPr>
          <a:xfrm>
            <a:off x="502920" y="6382512"/>
            <a:ext cx="10515600" cy="128016"/>
          </a:xfrm>
          <a:prstGeom prst="rect">
            <a:avLst/>
          </a:prstGeom>
          <a:noFill/>
          <a:ln/>
        </p:spPr>
        <p:txBody>
          <a:bodyPr wrap="square" lIns="0" tIns="0" rIns="0" bIns="0" rtlCol="0" anchor="ctr"/>
          <a:lstStyle/>
          <a:p>
            <a:pPr marL="0" indent="0">
              <a:buNone/>
            </a:pPr>
            <a:r>
              <a:rPr lang="en-US" sz="700" i="1" dirty="0">
                <a:solidFill>
                  <a:srgbClr val="6D6258"/>
                </a:solidFill>
                <a:latin typeface="Times New Roman" pitchFamily="34" charset="0"/>
                <a:ea typeface="Times New Roman" pitchFamily="34" charset="-122"/>
                <a:cs typeface="Times New Roman" pitchFamily="34" charset="-120"/>
              </a:rPr>
              <a:t>Source: LCLM4004 Assessment Specification, 2026.</a:t>
            </a:r>
            <a:endParaRPr lang="en-US" sz="700"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Introduction and Presentation Roadmap</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pic>
        <p:nvPicPr>
          <p:cNvPr id="4" name="Image 0" descr="/mnt/data/wide_exterior_scene_of_a_modern_suburban_retail_re_batch_2.png"/>
          <p:cNvPicPr>
            <a:picLocks noChangeAspect="1"/>
          </p:cNvPicPr>
          <p:nvPr/>
        </p:nvPicPr>
        <p:blipFill>
          <a:blip r:embed="rId3"/>
          <a:srcRect l="18379" r="18379"/>
          <a:stretch/>
        </p:blipFill>
        <p:spPr>
          <a:xfrm>
            <a:off x="6720840" y="960120"/>
            <a:ext cx="4983480" cy="4434840"/>
          </a:xfrm>
          <a:prstGeom prst="rect">
            <a:avLst/>
          </a:prstGeom>
        </p:spPr>
      </p:pic>
      <p:sp>
        <p:nvSpPr>
          <p:cNvPr id="5" name="Text 2"/>
          <p:cNvSpPr/>
          <p:nvPr/>
        </p:nvSpPr>
        <p:spPr>
          <a:xfrm>
            <a:off x="640080" y="1051560"/>
            <a:ext cx="5715000" cy="2468880"/>
          </a:xfrm>
          <a:prstGeom prst="rect">
            <a:avLst/>
          </a:prstGeom>
          <a:noFill/>
          <a:ln/>
        </p:spPr>
        <p:txBody>
          <a:bodyPr wrap="square" lIns="1016" tIns="1016" rIns="1016" bIns="1016" rtlCol="0" anchor="ctr">
            <a:norm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 Purpose: investigate why Basil’s Bakery sales have stagnated.</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The case is analysed as a small business decision-making problem.</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The presentation applies PESTEL and Fishbone frameworks.</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The final section summarises the priority findings for Basil.</a:t>
            </a:r>
            <a:endParaRPr lang="en-US" sz="2000" dirty="0"/>
          </a:p>
        </p:txBody>
      </p:sp>
      <p:sp>
        <p:nvSpPr>
          <p:cNvPr id="6" name="Shape 3"/>
          <p:cNvSpPr/>
          <p:nvPr/>
        </p:nvSpPr>
        <p:spPr>
          <a:xfrm>
            <a:off x="685800" y="4251960"/>
            <a:ext cx="1051560" cy="438912"/>
          </a:xfrm>
          <a:prstGeom prst="chevron">
            <a:avLst/>
          </a:prstGeom>
          <a:solidFill>
            <a:srgbClr val="B36B37"/>
          </a:solidFill>
          <a:ln w="6350">
            <a:solidFill>
              <a:srgbClr val="FFFFFF"/>
            </a:solidFill>
            <a:prstDash val="solid"/>
          </a:ln>
        </p:spPr>
        <p:txBody>
          <a:bodyPr/>
          <a:lstStyle/>
          <a:p>
            <a:endParaRPr lang="en-GB"/>
          </a:p>
        </p:txBody>
      </p:sp>
      <p:sp>
        <p:nvSpPr>
          <p:cNvPr id="7" name="Text 4"/>
          <p:cNvSpPr/>
          <p:nvPr/>
        </p:nvSpPr>
        <p:spPr>
          <a:xfrm>
            <a:off x="704088" y="4398264"/>
            <a:ext cx="932688" cy="109728"/>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Context</a:t>
            </a:r>
            <a:endParaRPr lang="en-US" sz="1000" dirty="0"/>
          </a:p>
        </p:txBody>
      </p:sp>
      <p:sp>
        <p:nvSpPr>
          <p:cNvPr id="8" name="Shape 5"/>
          <p:cNvSpPr/>
          <p:nvPr/>
        </p:nvSpPr>
        <p:spPr>
          <a:xfrm>
            <a:off x="1828800" y="4251960"/>
            <a:ext cx="1051560" cy="438912"/>
          </a:xfrm>
          <a:prstGeom prst="chevron">
            <a:avLst/>
          </a:prstGeom>
          <a:solidFill>
            <a:srgbClr val="8C6B4F"/>
          </a:solidFill>
          <a:ln w="6350">
            <a:solidFill>
              <a:srgbClr val="FFFFFF"/>
            </a:solidFill>
            <a:prstDash val="solid"/>
          </a:ln>
        </p:spPr>
        <p:txBody>
          <a:bodyPr/>
          <a:lstStyle/>
          <a:p>
            <a:endParaRPr lang="en-GB"/>
          </a:p>
        </p:txBody>
      </p:sp>
      <p:sp>
        <p:nvSpPr>
          <p:cNvPr id="9" name="Text 6"/>
          <p:cNvSpPr/>
          <p:nvPr/>
        </p:nvSpPr>
        <p:spPr>
          <a:xfrm>
            <a:off x="1847088" y="4398264"/>
            <a:ext cx="932688" cy="109728"/>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Problem</a:t>
            </a:r>
            <a:endParaRPr lang="en-US" sz="1000" dirty="0"/>
          </a:p>
        </p:txBody>
      </p:sp>
      <p:sp>
        <p:nvSpPr>
          <p:cNvPr id="10" name="Shape 7"/>
          <p:cNvSpPr/>
          <p:nvPr/>
        </p:nvSpPr>
        <p:spPr>
          <a:xfrm>
            <a:off x="2971800" y="4251960"/>
            <a:ext cx="1051560" cy="438912"/>
          </a:xfrm>
          <a:prstGeom prst="chevron">
            <a:avLst/>
          </a:prstGeom>
          <a:solidFill>
            <a:srgbClr val="B36B37"/>
          </a:solidFill>
          <a:ln w="6350">
            <a:solidFill>
              <a:srgbClr val="FFFFFF"/>
            </a:solidFill>
            <a:prstDash val="solid"/>
          </a:ln>
        </p:spPr>
        <p:txBody>
          <a:bodyPr/>
          <a:lstStyle/>
          <a:p>
            <a:endParaRPr lang="en-GB"/>
          </a:p>
        </p:txBody>
      </p:sp>
      <p:sp>
        <p:nvSpPr>
          <p:cNvPr id="11" name="Text 8"/>
          <p:cNvSpPr/>
          <p:nvPr/>
        </p:nvSpPr>
        <p:spPr>
          <a:xfrm>
            <a:off x="2990088" y="4398264"/>
            <a:ext cx="932688" cy="109728"/>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PESTEL</a:t>
            </a:r>
            <a:endParaRPr lang="en-US" sz="1000" dirty="0"/>
          </a:p>
        </p:txBody>
      </p:sp>
      <p:sp>
        <p:nvSpPr>
          <p:cNvPr id="12" name="Shape 9"/>
          <p:cNvSpPr/>
          <p:nvPr/>
        </p:nvSpPr>
        <p:spPr>
          <a:xfrm>
            <a:off x="4114800" y="4251960"/>
            <a:ext cx="1051560" cy="438912"/>
          </a:xfrm>
          <a:prstGeom prst="chevron">
            <a:avLst/>
          </a:prstGeom>
          <a:solidFill>
            <a:srgbClr val="8C6B4F"/>
          </a:solidFill>
          <a:ln w="6350">
            <a:solidFill>
              <a:srgbClr val="FFFFFF"/>
            </a:solidFill>
            <a:prstDash val="solid"/>
          </a:ln>
        </p:spPr>
        <p:txBody>
          <a:bodyPr/>
          <a:lstStyle/>
          <a:p>
            <a:endParaRPr lang="en-GB"/>
          </a:p>
        </p:txBody>
      </p:sp>
      <p:sp>
        <p:nvSpPr>
          <p:cNvPr id="13" name="Text 10"/>
          <p:cNvSpPr/>
          <p:nvPr/>
        </p:nvSpPr>
        <p:spPr>
          <a:xfrm>
            <a:off x="4133088" y="4398264"/>
            <a:ext cx="932688" cy="109728"/>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Fishbone</a:t>
            </a:r>
            <a:endParaRPr lang="en-US" sz="1000" dirty="0"/>
          </a:p>
        </p:txBody>
      </p:sp>
      <p:sp>
        <p:nvSpPr>
          <p:cNvPr id="14" name="Shape 11"/>
          <p:cNvSpPr/>
          <p:nvPr/>
        </p:nvSpPr>
        <p:spPr>
          <a:xfrm>
            <a:off x="5257800" y="4251960"/>
            <a:ext cx="1051560" cy="438912"/>
          </a:xfrm>
          <a:prstGeom prst="chevron">
            <a:avLst/>
          </a:prstGeom>
          <a:solidFill>
            <a:srgbClr val="B36B37"/>
          </a:solidFill>
          <a:ln w="6350">
            <a:solidFill>
              <a:srgbClr val="FFFFFF"/>
            </a:solidFill>
            <a:prstDash val="solid"/>
          </a:ln>
        </p:spPr>
        <p:txBody>
          <a:bodyPr/>
          <a:lstStyle/>
          <a:p>
            <a:endParaRPr lang="en-GB"/>
          </a:p>
        </p:txBody>
      </p:sp>
      <p:sp>
        <p:nvSpPr>
          <p:cNvPr id="15" name="Text 12"/>
          <p:cNvSpPr/>
          <p:nvPr/>
        </p:nvSpPr>
        <p:spPr>
          <a:xfrm>
            <a:off x="5276088" y="4398264"/>
            <a:ext cx="932688" cy="109728"/>
          </a:xfrm>
          <a:prstGeom prst="rect">
            <a:avLst/>
          </a:prstGeom>
          <a:noFill/>
          <a:ln/>
        </p:spPr>
        <p:txBody>
          <a:bodyPr wrap="square" lIns="0" tIns="0" rIns="0" bIns="0" rtlCol="0" anchor="ctr"/>
          <a:lstStyle/>
          <a:p>
            <a:pPr marL="0" indent="0" algn="ctr">
              <a:buNone/>
            </a:pPr>
            <a:r>
              <a:rPr lang="en-US" sz="1000" b="1" dirty="0">
                <a:solidFill>
                  <a:srgbClr val="FFFFFF"/>
                </a:solidFill>
                <a:latin typeface="Times New Roman" pitchFamily="34" charset="0"/>
                <a:ea typeface="Times New Roman" pitchFamily="34" charset="-122"/>
                <a:cs typeface="Times New Roman" pitchFamily="34" charset="-120"/>
              </a:rPr>
              <a:t>Findings</a:t>
            </a:r>
            <a:endParaRPr lang="en-US" sz="1000"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Basil’s Bakery Case Context</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pic>
        <p:nvPicPr>
          <p:cNvPr id="4" name="Image 0" descr="/mnt/data/wide_interior_bakery_scene_viewed_in_color_with_a_batch_1.png"/>
          <p:cNvPicPr>
            <a:picLocks noChangeAspect="1"/>
          </p:cNvPicPr>
          <p:nvPr/>
        </p:nvPicPr>
        <p:blipFill>
          <a:blip r:embed="rId3"/>
          <a:srcRect l="15607" r="15607"/>
          <a:stretch/>
        </p:blipFill>
        <p:spPr>
          <a:xfrm>
            <a:off x="594360" y="1005840"/>
            <a:ext cx="4184469" cy="4114800"/>
          </a:xfrm>
          <a:prstGeom prst="rect">
            <a:avLst/>
          </a:prstGeom>
        </p:spPr>
      </p:pic>
      <p:sp>
        <p:nvSpPr>
          <p:cNvPr id="5" name="Text 2"/>
          <p:cNvSpPr/>
          <p:nvPr/>
        </p:nvSpPr>
        <p:spPr>
          <a:xfrm>
            <a:off x="4920343" y="521208"/>
            <a:ext cx="6509657" cy="4005072"/>
          </a:xfrm>
          <a:prstGeom prst="rect">
            <a:avLst/>
          </a:prstGeom>
          <a:noFill/>
          <a:ln/>
        </p:spPr>
        <p:txBody>
          <a:bodyPr wrap="square" lIns="1016" tIns="1016" rIns="1016" bIns="1016" rtlCol="0" anchor="ctr">
            <a:norm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 Basil’s Bakery is an independent artisan bakery in Coventry.</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It serves shoppers, retail staff, office workers and warehouse workers.</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The bakery uses high-quality organic ingredients and sells fresh products.</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Sales grew after opening in 2015 but did not recover fully after 2020.</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From 2023–2025, sales averaged 25% below the 2019 level.</a:t>
            </a:r>
            <a:endParaRPr lang="en-US" sz="2000" dirty="0"/>
          </a:p>
        </p:txBody>
      </p:sp>
      <p:sp>
        <p:nvSpPr>
          <p:cNvPr id="6" name="Shape 3"/>
          <p:cNvSpPr/>
          <p:nvPr/>
        </p:nvSpPr>
        <p:spPr>
          <a:xfrm>
            <a:off x="5989320" y="4800600"/>
            <a:ext cx="1920240" cy="411480"/>
          </a:xfrm>
          <a:prstGeom prst="roundRect">
            <a:avLst>
              <a:gd name="adj" fmla="val 17778"/>
            </a:avLst>
          </a:prstGeom>
          <a:solidFill>
            <a:srgbClr val="B36B37"/>
          </a:solidFill>
          <a:ln w="12700">
            <a:solidFill>
              <a:srgbClr val="B36B37"/>
            </a:solidFill>
            <a:prstDash val="solid"/>
          </a:ln>
        </p:spPr>
        <p:txBody>
          <a:bodyPr/>
          <a:lstStyle/>
          <a:p>
            <a:endParaRPr lang="en-GB"/>
          </a:p>
        </p:txBody>
      </p:sp>
      <p:sp>
        <p:nvSpPr>
          <p:cNvPr id="7" name="Text 4"/>
          <p:cNvSpPr/>
          <p:nvPr/>
        </p:nvSpPr>
        <p:spPr>
          <a:xfrm>
            <a:off x="6062472" y="4910328"/>
            <a:ext cx="1773936" cy="13716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Shoppers</a:t>
            </a:r>
            <a:endParaRPr lang="en-US" sz="1200" dirty="0"/>
          </a:p>
        </p:txBody>
      </p:sp>
      <p:sp>
        <p:nvSpPr>
          <p:cNvPr id="8" name="Shape 5"/>
          <p:cNvSpPr/>
          <p:nvPr/>
        </p:nvSpPr>
        <p:spPr>
          <a:xfrm>
            <a:off x="8183880" y="4800600"/>
            <a:ext cx="1920240" cy="411480"/>
          </a:xfrm>
          <a:prstGeom prst="roundRect">
            <a:avLst>
              <a:gd name="adj" fmla="val 17778"/>
            </a:avLst>
          </a:prstGeom>
          <a:solidFill>
            <a:srgbClr val="7B8C69"/>
          </a:solidFill>
          <a:ln w="12700">
            <a:solidFill>
              <a:srgbClr val="7B8C69"/>
            </a:solidFill>
            <a:prstDash val="solid"/>
          </a:ln>
        </p:spPr>
        <p:txBody>
          <a:bodyPr/>
          <a:lstStyle/>
          <a:p>
            <a:endParaRPr lang="en-GB"/>
          </a:p>
        </p:txBody>
      </p:sp>
      <p:sp>
        <p:nvSpPr>
          <p:cNvPr id="9" name="Text 6"/>
          <p:cNvSpPr/>
          <p:nvPr/>
        </p:nvSpPr>
        <p:spPr>
          <a:xfrm>
            <a:off x="8257032" y="4910328"/>
            <a:ext cx="1773936" cy="13716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Retail workers</a:t>
            </a:r>
            <a:endParaRPr lang="en-US" sz="1200" dirty="0"/>
          </a:p>
        </p:txBody>
      </p:sp>
      <p:sp>
        <p:nvSpPr>
          <p:cNvPr id="10" name="Shape 7"/>
          <p:cNvSpPr/>
          <p:nvPr/>
        </p:nvSpPr>
        <p:spPr>
          <a:xfrm>
            <a:off x="5989320" y="5303520"/>
            <a:ext cx="1920240" cy="411480"/>
          </a:xfrm>
          <a:prstGeom prst="roundRect">
            <a:avLst>
              <a:gd name="adj" fmla="val 17778"/>
            </a:avLst>
          </a:prstGeom>
          <a:solidFill>
            <a:srgbClr val="B36B37"/>
          </a:solidFill>
          <a:ln w="12700">
            <a:solidFill>
              <a:srgbClr val="B36B37"/>
            </a:solidFill>
            <a:prstDash val="solid"/>
          </a:ln>
        </p:spPr>
        <p:txBody>
          <a:bodyPr/>
          <a:lstStyle/>
          <a:p>
            <a:endParaRPr lang="en-GB"/>
          </a:p>
        </p:txBody>
      </p:sp>
      <p:sp>
        <p:nvSpPr>
          <p:cNvPr id="11" name="Text 8"/>
          <p:cNvSpPr/>
          <p:nvPr/>
        </p:nvSpPr>
        <p:spPr>
          <a:xfrm>
            <a:off x="6062472" y="5413248"/>
            <a:ext cx="1773936" cy="13716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Office staff</a:t>
            </a:r>
            <a:endParaRPr lang="en-US" sz="1200" dirty="0"/>
          </a:p>
        </p:txBody>
      </p:sp>
      <p:sp>
        <p:nvSpPr>
          <p:cNvPr id="12" name="Shape 9"/>
          <p:cNvSpPr/>
          <p:nvPr/>
        </p:nvSpPr>
        <p:spPr>
          <a:xfrm>
            <a:off x="8183880" y="5303520"/>
            <a:ext cx="1920240" cy="411480"/>
          </a:xfrm>
          <a:prstGeom prst="roundRect">
            <a:avLst>
              <a:gd name="adj" fmla="val 17778"/>
            </a:avLst>
          </a:prstGeom>
          <a:solidFill>
            <a:srgbClr val="7B8C69"/>
          </a:solidFill>
          <a:ln w="12700">
            <a:solidFill>
              <a:srgbClr val="7B8C69"/>
            </a:solidFill>
            <a:prstDash val="solid"/>
          </a:ln>
        </p:spPr>
        <p:txBody>
          <a:bodyPr/>
          <a:lstStyle/>
          <a:p>
            <a:endParaRPr lang="en-GB"/>
          </a:p>
        </p:txBody>
      </p:sp>
      <p:sp>
        <p:nvSpPr>
          <p:cNvPr id="13" name="Text 10"/>
          <p:cNvSpPr/>
          <p:nvPr/>
        </p:nvSpPr>
        <p:spPr>
          <a:xfrm>
            <a:off x="8257032" y="5413248"/>
            <a:ext cx="1773936" cy="137160"/>
          </a:xfrm>
          <a:prstGeom prst="rect">
            <a:avLst/>
          </a:prstGeom>
          <a:noFill/>
          <a:ln/>
        </p:spPr>
        <p:txBody>
          <a:bodyPr wrap="square" lIns="0" tIns="0" rIns="0" bIns="0" rtlCol="0" anchor="ctr"/>
          <a:lstStyle/>
          <a:p>
            <a:pPr marL="0" indent="0" algn="ctr">
              <a:buNone/>
            </a:pPr>
            <a:r>
              <a:rPr lang="en-US" sz="1200" b="1" dirty="0">
                <a:solidFill>
                  <a:srgbClr val="FFFFFF"/>
                </a:solidFill>
                <a:latin typeface="Times New Roman" pitchFamily="34" charset="0"/>
                <a:ea typeface="Times New Roman" pitchFamily="34" charset="-122"/>
                <a:cs typeface="Times New Roman" pitchFamily="34" charset="-120"/>
              </a:rPr>
              <a:t>Warehouse staff</a:t>
            </a:r>
            <a:endParaRPr lang="en-US" sz="1200" dirty="0"/>
          </a:p>
        </p:txBody>
      </p:sp>
      <p:sp>
        <p:nvSpPr>
          <p:cNvPr id="14" name="Text 11"/>
          <p:cNvSpPr/>
          <p:nvPr/>
        </p:nvSpPr>
        <p:spPr>
          <a:xfrm>
            <a:off x="526869" y="6364224"/>
            <a:ext cx="10515600" cy="128016"/>
          </a:xfrm>
          <a:prstGeom prst="rect">
            <a:avLst/>
          </a:prstGeom>
          <a:noFill/>
          <a:ln/>
        </p:spPr>
        <p:txBody>
          <a:bodyPr wrap="square" lIns="0" tIns="0" rIns="0" bIns="0" rtlCol="0" anchor="ctr"/>
          <a:lstStyle/>
          <a:p>
            <a:pPr marL="0" indent="0">
              <a:buNone/>
            </a:pPr>
            <a:r>
              <a:rPr lang="en-US" sz="2000" i="1" dirty="0">
                <a:solidFill>
                  <a:srgbClr val="6D6258"/>
                </a:solidFill>
                <a:latin typeface="Times New Roman" pitchFamily="34" charset="0"/>
                <a:ea typeface="Times New Roman" pitchFamily="34" charset="-122"/>
                <a:cs typeface="Times New Roman" pitchFamily="34" charset="-120"/>
              </a:rPr>
              <a:t>Source: LCLM4004 Assessment Specification, 2026.</a:t>
            </a:r>
            <a:endParaRPr lang="en-US" sz="2000"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Main Business Problem</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pic>
        <p:nvPicPr>
          <p:cNvPr id="4" name="Image 0" descr="/mnt/data/wide_cleanly_composed_illustration_photorealistic_batch_2.png"/>
          <p:cNvPicPr>
            <a:picLocks noChangeAspect="1"/>
          </p:cNvPicPr>
          <p:nvPr/>
        </p:nvPicPr>
        <p:blipFill>
          <a:blip r:embed="rId3"/>
          <a:srcRect l="19719" r="19719"/>
          <a:stretch/>
        </p:blipFill>
        <p:spPr>
          <a:xfrm>
            <a:off x="7837714" y="960120"/>
            <a:ext cx="3638006" cy="4206240"/>
          </a:xfrm>
          <a:prstGeom prst="rect">
            <a:avLst/>
          </a:prstGeom>
        </p:spPr>
      </p:pic>
      <p:sp>
        <p:nvSpPr>
          <p:cNvPr id="5" name="Text 2"/>
          <p:cNvSpPr/>
          <p:nvPr/>
        </p:nvSpPr>
        <p:spPr>
          <a:xfrm>
            <a:off x="502920" y="960119"/>
            <a:ext cx="5989320" cy="4548049"/>
          </a:xfrm>
          <a:prstGeom prst="rect">
            <a:avLst/>
          </a:prstGeom>
          <a:noFill/>
          <a:ln/>
        </p:spPr>
        <p:txBody>
          <a:bodyPr wrap="square" lIns="1016" tIns="1016" rIns="1016" bIns="1016" rtlCol="0" anchor="ctr">
            <a:norm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 Core issue: the current business format may no longer be viable.</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Customer numbers are lower because the retail park is quieter.</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Some loyal customers no longer work nearby or work from home.</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Delivery and pre-order demand exists, but Basil lacks capacity.</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Higher rent, utilities, insurance and stock costs increase pressure.</a:t>
            </a:r>
            <a:endParaRPr lang="en-US" sz="2000" dirty="0"/>
          </a:p>
        </p:txBody>
      </p:sp>
      <p:sp>
        <p:nvSpPr>
          <p:cNvPr id="7" name="Text 3"/>
          <p:cNvSpPr/>
          <p:nvPr/>
        </p:nvSpPr>
        <p:spPr>
          <a:xfrm>
            <a:off x="822960" y="5971032"/>
            <a:ext cx="4389120" cy="164592"/>
          </a:xfrm>
          <a:prstGeom prst="rect">
            <a:avLst/>
          </a:prstGeom>
          <a:noFill/>
          <a:ln/>
        </p:spPr>
        <p:txBody>
          <a:bodyPr wrap="square" lIns="0" tIns="0" rIns="0" bIns="0" rtlCol="0" anchor="ctr"/>
          <a:lstStyle/>
          <a:p>
            <a:pPr marL="0" indent="0">
              <a:buNone/>
            </a:pPr>
            <a:r>
              <a:rPr lang="en-US" sz="800" dirty="0">
                <a:solidFill>
                  <a:srgbClr val="5B5B5B"/>
                </a:solidFill>
                <a:latin typeface="Times New Roman" pitchFamily="34" charset="0"/>
                <a:ea typeface="Times New Roman" pitchFamily="34" charset="-122"/>
                <a:cs typeface="Times New Roman" pitchFamily="34" charset="-120"/>
              </a:rPr>
              <a:t>Illustrative case-based sales index (2019 = 100)</a:t>
            </a:r>
            <a:endParaRPr lang="en-US" sz="800" dirty="0"/>
          </a:p>
        </p:txBody>
      </p:sp>
      <p:sp>
        <p:nvSpPr>
          <p:cNvPr id="8" name="Text 4"/>
          <p:cNvSpPr/>
          <p:nvPr/>
        </p:nvSpPr>
        <p:spPr>
          <a:xfrm>
            <a:off x="502920" y="6382512"/>
            <a:ext cx="10515600" cy="128016"/>
          </a:xfrm>
          <a:prstGeom prst="rect">
            <a:avLst/>
          </a:prstGeom>
          <a:noFill/>
          <a:ln/>
        </p:spPr>
        <p:txBody>
          <a:bodyPr wrap="square" lIns="0" tIns="0" rIns="0" bIns="0" rtlCol="0" anchor="ctr"/>
          <a:lstStyle/>
          <a:p>
            <a:pPr marL="0" indent="0">
              <a:buNone/>
            </a:pPr>
            <a:r>
              <a:rPr lang="en-US" sz="2000" i="1" dirty="0">
                <a:solidFill>
                  <a:srgbClr val="6D6258"/>
                </a:solidFill>
                <a:latin typeface="Times New Roman" pitchFamily="34" charset="0"/>
                <a:ea typeface="Times New Roman" pitchFamily="34" charset="-122"/>
                <a:cs typeface="Times New Roman" pitchFamily="34" charset="-120"/>
              </a:rPr>
              <a:t>Sources: LCLM4004 Assessment Specification, 2026; Hill and Cheshire, 2023.</a:t>
            </a:r>
            <a:endParaRPr lang="en-US" sz="2000"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PESTEL Framework Explanation</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sp>
        <p:nvSpPr>
          <p:cNvPr id="4" name="Text 2"/>
          <p:cNvSpPr/>
          <p:nvPr/>
        </p:nvSpPr>
        <p:spPr>
          <a:xfrm>
            <a:off x="685800" y="1005840"/>
            <a:ext cx="5486400" cy="2743200"/>
          </a:xfrm>
          <a:prstGeom prst="rect">
            <a:avLst/>
          </a:prstGeom>
          <a:noFill/>
          <a:ln/>
        </p:spPr>
        <p:txBody>
          <a:bodyPr wrap="square" lIns="1016" tIns="1016" rIns="1016" bIns="1016" rtlCol="0" anchor="ctr">
            <a:no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 PESTEL examines external Political, Economic, Social, Technological, Environmental and Legal forces.</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It supports decision-making by scanning pressures outside direct control.</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For Basil, it explains why sales decline is not only an internal issue.</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Its limitation is that it identifies factors but does not rank them automatically.</a:t>
            </a:r>
            <a:endParaRPr lang="en-US" sz="2000" dirty="0"/>
          </a:p>
        </p:txBody>
      </p:sp>
      <p:sp>
        <p:nvSpPr>
          <p:cNvPr id="5" name="Shape 3"/>
          <p:cNvSpPr/>
          <p:nvPr/>
        </p:nvSpPr>
        <p:spPr>
          <a:xfrm>
            <a:off x="6446520" y="1051560"/>
            <a:ext cx="2148840" cy="822960"/>
          </a:xfrm>
          <a:prstGeom prst="roundRect">
            <a:avLst>
              <a:gd name="adj" fmla="val 8889"/>
            </a:avLst>
          </a:prstGeom>
          <a:solidFill>
            <a:srgbClr val="B36B37"/>
          </a:solidFill>
          <a:ln w="12700">
            <a:solidFill>
              <a:srgbClr val="B36B37"/>
            </a:solidFill>
            <a:prstDash val="solid"/>
          </a:ln>
        </p:spPr>
        <p:txBody>
          <a:bodyPr/>
          <a:lstStyle/>
          <a:p>
            <a:endParaRPr lang="en-GB"/>
          </a:p>
        </p:txBody>
      </p:sp>
      <p:sp>
        <p:nvSpPr>
          <p:cNvPr id="6" name="Text 4"/>
          <p:cNvSpPr/>
          <p:nvPr/>
        </p:nvSpPr>
        <p:spPr>
          <a:xfrm>
            <a:off x="6537960" y="1362456"/>
            <a:ext cx="1965960" cy="109728"/>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Political</a:t>
            </a:r>
            <a:endParaRPr lang="en-US" sz="2000" dirty="0"/>
          </a:p>
        </p:txBody>
      </p:sp>
      <p:sp>
        <p:nvSpPr>
          <p:cNvPr id="7" name="Shape 5"/>
          <p:cNvSpPr/>
          <p:nvPr/>
        </p:nvSpPr>
        <p:spPr>
          <a:xfrm>
            <a:off x="8869680" y="1051560"/>
            <a:ext cx="2148840" cy="822960"/>
          </a:xfrm>
          <a:prstGeom prst="roundRect">
            <a:avLst>
              <a:gd name="adj" fmla="val 8889"/>
            </a:avLst>
          </a:prstGeom>
          <a:solidFill>
            <a:srgbClr val="8C6B4F"/>
          </a:solidFill>
          <a:ln w="12700">
            <a:solidFill>
              <a:srgbClr val="8C6B4F"/>
            </a:solidFill>
            <a:prstDash val="solid"/>
          </a:ln>
        </p:spPr>
        <p:txBody>
          <a:bodyPr/>
          <a:lstStyle/>
          <a:p>
            <a:endParaRPr lang="en-GB"/>
          </a:p>
        </p:txBody>
      </p:sp>
      <p:sp>
        <p:nvSpPr>
          <p:cNvPr id="8" name="Text 6"/>
          <p:cNvSpPr/>
          <p:nvPr/>
        </p:nvSpPr>
        <p:spPr>
          <a:xfrm>
            <a:off x="8869680" y="1362456"/>
            <a:ext cx="1965960" cy="109728"/>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Economic</a:t>
            </a:r>
            <a:endParaRPr lang="en-US" sz="2000" dirty="0"/>
          </a:p>
        </p:txBody>
      </p:sp>
      <p:sp>
        <p:nvSpPr>
          <p:cNvPr id="9" name="Shape 7"/>
          <p:cNvSpPr/>
          <p:nvPr/>
        </p:nvSpPr>
        <p:spPr>
          <a:xfrm>
            <a:off x="6446520" y="2240280"/>
            <a:ext cx="2148840" cy="822960"/>
          </a:xfrm>
          <a:prstGeom prst="roundRect">
            <a:avLst>
              <a:gd name="adj" fmla="val 8889"/>
            </a:avLst>
          </a:prstGeom>
          <a:solidFill>
            <a:srgbClr val="7B8C69"/>
          </a:solidFill>
          <a:ln w="12700">
            <a:solidFill>
              <a:srgbClr val="7B8C69"/>
            </a:solidFill>
            <a:prstDash val="solid"/>
          </a:ln>
        </p:spPr>
        <p:txBody>
          <a:bodyPr/>
          <a:lstStyle/>
          <a:p>
            <a:endParaRPr lang="en-GB"/>
          </a:p>
        </p:txBody>
      </p:sp>
      <p:sp>
        <p:nvSpPr>
          <p:cNvPr id="10" name="Text 8"/>
          <p:cNvSpPr/>
          <p:nvPr/>
        </p:nvSpPr>
        <p:spPr>
          <a:xfrm>
            <a:off x="6537960" y="2551176"/>
            <a:ext cx="1965960" cy="109728"/>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Social</a:t>
            </a:r>
            <a:endParaRPr lang="en-US" sz="2000" dirty="0"/>
          </a:p>
        </p:txBody>
      </p:sp>
      <p:sp>
        <p:nvSpPr>
          <p:cNvPr id="11" name="Shape 9"/>
          <p:cNvSpPr/>
          <p:nvPr/>
        </p:nvSpPr>
        <p:spPr>
          <a:xfrm>
            <a:off x="8869680" y="2240280"/>
            <a:ext cx="2148840" cy="822960"/>
          </a:xfrm>
          <a:prstGeom prst="roundRect">
            <a:avLst>
              <a:gd name="adj" fmla="val 8889"/>
            </a:avLst>
          </a:prstGeom>
          <a:solidFill>
            <a:srgbClr val="607D8B"/>
          </a:solidFill>
          <a:ln w="12700">
            <a:solidFill>
              <a:srgbClr val="607D8B"/>
            </a:solidFill>
            <a:prstDash val="solid"/>
          </a:ln>
        </p:spPr>
        <p:txBody>
          <a:bodyPr/>
          <a:lstStyle/>
          <a:p>
            <a:endParaRPr lang="en-GB"/>
          </a:p>
        </p:txBody>
      </p:sp>
      <p:sp>
        <p:nvSpPr>
          <p:cNvPr id="12" name="Text 10"/>
          <p:cNvSpPr/>
          <p:nvPr/>
        </p:nvSpPr>
        <p:spPr>
          <a:xfrm>
            <a:off x="8961120" y="2551176"/>
            <a:ext cx="1965960" cy="109728"/>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Technological</a:t>
            </a:r>
            <a:endParaRPr lang="en-US" sz="2000" dirty="0"/>
          </a:p>
        </p:txBody>
      </p:sp>
      <p:sp>
        <p:nvSpPr>
          <p:cNvPr id="13" name="Shape 11"/>
          <p:cNvSpPr/>
          <p:nvPr/>
        </p:nvSpPr>
        <p:spPr>
          <a:xfrm>
            <a:off x="6446520" y="3429000"/>
            <a:ext cx="2148840" cy="822960"/>
          </a:xfrm>
          <a:prstGeom prst="roundRect">
            <a:avLst>
              <a:gd name="adj" fmla="val 8889"/>
            </a:avLst>
          </a:prstGeom>
          <a:solidFill>
            <a:srgbClr val="9B7C55"/>
          </a:solidFill>
          <a:ln w="12700">
            <a:solidFill>
              <a:srgbClr val="9B7C55"/>
            </a:solidFill>
            <a:prstDash val="solid"/>
          </a:ln>
        </p:spPr>
        <p:txBody>
          <a:bodyPr/>
          <a:lstStyle/>
          <a:p>
            <a:endParaRPr lang="en-GB"/>
          </a:p>
        </p:txBody>
      </p:sp>
      <p:sp>
        <p:nvSpPr>
          <p:cNvPr id="14" name="Text 12"/>
          <p:cNvSpPr/>
          <p:nvPr/>
        </p:nvSpPr>
        <p:spPr>
          <a:xfrm>
            <a:off x="6537960" y="3739896"/>
            <a:ext cx="1965960" cy="109728"/>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Environmental</a:t>
            </a:r>
            <a:endParaRPr lang="en-US" sz="2000" dirty="0"/>
          </a:p>
        </p:txBody>
      </p:sp>
      <p:sp>
        <p:nvSpPr>
          <p:cNvPr id="15" name="Shape 13"/>
          <p:cNvSpPr/>
          <p:nvPr/>
        </p:nvSpPr>
        <p:spPr>
          <a:xfrm>
            <a:off x="8869680" y="3429000"/>
            <a:ext cx="2148840" cy="822960"/>
          </a:xfrm>
          <a:prstGeom prst="roundRect">
            <a:avLst>
              <a:gd name="adj" fmla="val 8889"/>
            </a:avLst>
          </a:prstGeom>
          <a:solidFill>
            <a:srgbClr val="6F6259"/>
          </a:solidFill>
          <a:ln w="12700">
            <a:solidFill>
              <a:srgbClr val="6F6259"/>
            </a:solidFill>
            <a:prstDash val="solid"/>
          </a:ln>
        </p:spPr>
        <p:txBody>
          <a:bodyPr/>
          <a:lstStyle/>
          <a:p>
            <a:endParaRPr lang="en-GB"/>
          </a:p>
        </p:txBody>
      </p:sp>
      <p:sp>
        <p:nvSpPr>
          <p:cNvPr id="16" name="Text 14"/>
          <p:cNvSpPr/>
          <p:nvPr/>
        </p:nvSpPr>
        <p:spPr>
          <a:xfrm>
            <a:off x="8961120" y="3739896"/>
            <a:ext cx="1965960" cy="109728"/>
          </a:xfrm>
          <a:prstGeom prst="rect">
            <a:avLst/>
          </a:prstGeom>
          <a:noFill/>
          <a:ln/>
        </p:spPr>
        <p:txBody>
          <a:bodyPr wrap="square" lIns="0" tIns="0" rIns="0" bIns="0" rtlCol="0" anchor="ctr"/>
          <a:lstStyle/>
          <a:p>
            <a:pPr marL="0" indent="0" algn="ctr">
              <a:buNone/>
            </a:pPr>
            <a:r>
              <a:rPr lang="en-US" sz="2000" b="1" dirty="0">
                <a:solidFill>
                  <a:srgbClr val="FFFFFF"/>
                </a:solidFill>
                <a:latin typeface="Times New Roman" pitchFamily="34" charset="0"/>
                <a:ea typeface="Times New Roman" pitchFamily="34" charset="-122"/>
                <a:cs typeface="Times New Roman" pitchFamily="34" charset="-120"/>
              </a:rPr>
              <a:t>Legal</a:t>
            </a:r>
            <a:endParaRPr lang="en-US" sz="2000" dirty="0"/>
          </a:p>
        </p:txBody>
      </p:sp>
      <p:sp>
        <p:nvSpPr>
          <p:cNvPr id="17" name="Text 15"/>
          <p:cNvSpPr/>
          <p:nvPr/>
        </p:nvSpPr>
        <p:spPr>
          <a:xfrm>
            <a:off x="6423660" y="5120640"/>
            <a:ext cx="4572000" cy="228600"/>
          </a:xfrm>
          <a:prstGeom prst="rect">
            <a:avLst/>
          </a:prstGeom>
          <a:noFill/>
          <a:ln/>
        </p:spPr>
        <p:txBody>
          <a:bodyPr wrap="square" lIns="0" tIns="0" rIns="0" bIns="0" rtlCol="0" anchor="ctr"/>
          <a:lstStyle/>
          <a:p>
            <a:pPr marL="0" indent="0" algn="ctr">
              <a:buNone/>
            </a:pPr>
            <a:r>
              <a:rPr lang="en-US" sz="2000" b="1" dirty="0">
                <a:solidFill>
                  <a:srgbClr val="4F3B2C"/>
                </a:solidFill>
                <a:latin typeface="Times New Roman" pitchFamily="34" charset="0"/>
                <a:ea typeface="Times New Roman" pitchFamily="34" charset="-122"/>
                <a:cs typeface="Times New Roman" pitchFamily="34" charset="-120"/>
              </a:rPr>
              <a:t>External environment scan</a:t>
            </a:r>
            <a:endParaRPr lang="en-US" sz="2000" dirty="0"/>
          </a:p>
        </p:txBody>
      </p:sp>
      <p:sp>
        <p:nvSpPr>
          <p:cNvPr id="18" name="Text 16"/>
          <p:cNvSpPr/>
          <p:nvPr/>
        </p:nvSpPr>
        <p:spPr>
          <a:xfrm>
            <a:off x="502920" y="6345936"/>
            <a:ext cx="10698480" cy="128016"/>
          </a:xfrm>
          <a:prstGeom prst="rect">
            <a:avLst/>
          </a:prstGeom>
          <a:noFill/>
          <a:ln/>
        </p:spPr>
        <p:txBody>
          <a:bodyPr wrap="square" lIns="0" tIns="0" rIns="0" bIns="0" rtlCol="0" anchor="ctr"/>
          <a:lstStyle/>
          <a:p>
            <a:pPr marL="0" indent="0">
              <a:buNone/>
            </a:pPr>
            <a:r>
              <a:rPr lang="en-US" sz="2000" i="1" dirty="0">
                <a:solidFill>
                  <a:srgbClr val="6D6258"/>
                </a:solidFill>
                <a:latin typeface="Times New Roman" pitchFamily="34" charset="0"/>
                <a:ea typeface="Times New Roman" pitchFamily="34" charset="-122"/>
                <a:cs typeface="Times New Roman" pitchFamily="34" charset="-120"/>
              </a:rPr>
              <a:t>Sources: Johnson et al., 2020; Rothaermel, 2021.</a:t>
            </a:r>
            <a:endParaRPr lang="en-US" sz="2000"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PESTEL Analysis for Basil’s Bakery</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sp>
        <p:nvSpPr>
          <p:cNvPr id="4" name="Shape 2"/>
          <p:cNvSpPr/>
          <p:nvPr/>
        </p:nvSpPr>
        <p:spPr>
          <a:xfrm>
            <a:off x="594360" y="960120"/>
            <a:ext cx="1965960" cy="585216"/>
          </a:xfrm>
          <a:prstGeom prst="rect">
            <a:avLst/>
          </a:prstGeom>
          <a:solidFill>
            <a:srgbClr val="E7D0B4"/>
          </a:solidFill>
          <a:ln w="12700">
            <a:solidFill>
              <a:srgbClr val="FFFFFF"/>
            </a:solidFill>
            <a:prstDash val="solid"/>
          </a:ln>
        </p:spPr>
        <p:txBody>
          <a:bodyPr/>
          <a:lstStyle/>
          <a:p>
            <a:endParaRPr lang="en-GB"/>
          </a:p>
        </p:txBody>
      </p:sp>
      <p:sp>
        <p:nvSpPr>
          <p:cNvPr id="5" name="Shape 3"/>
          <p:cNvSpPr/>
          <p:nvPr/>
        </p:nvSpPr>
        <p:spPr>
          <a:xfrm>
            <a:off x="2651760" y="900031"/>
            <a:ext cx="9006840" cy="585216"/>
          </a:xfrm>
          <a:prstGeom prst="rect">
            <a:avLst/>
          </a:prstGeom>
          <a:solidFill>
            <a:srgbClr val="F7F0E7"/>
          </a:solidFill>
          <a:ln w="12700">
            <a:solidFill>
              <a:srgbClr val="FFFFFF"/>
            </a:solidFill>
            <a:prstDash val="solid"/>
          </a:ln>
        </p:spPr>
        <p:txBody>
          <a:bodyPr/>
          <a:lstStyle/>
          <a:p>
            <a:endParaRPr lang="en-GB"/>
          </a:p>
        </p:txBody>
      </p:sp>
      <p:sp>
        <p:nvSpPr>
          <p:cNvPr id="6" name="Text 4"/>
          <p:cNvSpPr/>
          <p:nvPr/>
        </p:nvSpPr>
        <p:spPr>
          <a:xfrm>
            <a:off x="749808" y="1143000"/>
            <a:ext cx="1645920" cy="128016"/>
          </a:xfrm>
          <a:prstGeom prst="rect">
            <a:avLst/>
          </a:prstGeom>
          <a:noFill/>
          <a:ln/>
        </p:spPr>
        <p:txBody>
          <a:bodyPr wrap="square" lIns="0" tIns="0" rIns="0" bIns="0" rtlCol="0" anchor="ctr"/>
          <a:lstStyle/>
          <a:p>
            <a:pPr marL="0" indent="0">
              <a:buNone/>
            </a:pPr>
            <a:r>
              <a:rPr lang="en-US" sz="2000" b="1" dirty="0">
                <a:solidFill>
                  <a:srgbClr val="4F3B2C"/>
                </a:solidFill>
                <a:latin typeface="Times New Roman" pitchFamily="34" charset="0"/>
                <a:ea typeface="Times New Roman" pitchFamily="34" charset="-122"/>
                <a:cs typeface="Times New Roman" pitchFamily="34" charset="-120"/>
              </a:rPr>
              <a:t>Political</a:t>
            </a:r>
            <a:endParaRPr lang="en-US" sz="2000" dirty="0"/>
          </a:p>
        </p:txBody>
      </p:sp>
      <p:sp>
        <p:nvSpPr>
          <p:cNvPr id="7" name="Text 5"/>
          <p:cNvSpPr/>
          <p:nvPr/>
        </p:nvSpPr>
        <p:spPr>
          <a:xfrm>
            <a:off x="2743200" y="1078992"/>
            <a:ext cx="8412480" cy="201168"/>
          </a:xfrm>
          <a:prstGeom prst="rect">
            <a:avLst/>
          </a:prstGeom>
          <a:noFill/>
          <a:ln/>
        </p:spPr>
        <p:txBody>
          <a:bodyPr wrap="square" lIns="0" tIns="0" rIns="0" bIns="0" rtlCol="0" anchor="ctr">
            <a:no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Post-lockdown trading rules and local business rates affect small retailers.</a:t>
            </a:r>
            <a:endParaRPr lang="en-US" sz="2000" dirty="0"/>
          </a:p>
        </p:txBody>
      </p:sp>
      <p:sp>
        <p:nvSpPr>
          <p:cNvPr id="8" name="Shape 6"/>
          <p:cNvSpPr/>
          <p:nvPr/>
        </p:nvSpPr>
        <p:spPr>
          <a:xfrm>
            <a:off x="594360" y="1728216"/>
            <a:ext cx="1965960" cy="585216"/>
          </a:xfrm>
          <a:prstGeom prst="rect">
            <a:avLst/>
          </a:prstGeom>
          <a:solidFill>
            <a:srgbClr val="F2E5D5"/>
          </a:solidFill>
          <a:ln w="12700">
            <a:solidFill>
              <a:srgbClr val="FFFFFF"/>
            </a:solidFill>
            <a:prstDash val="solid"/>
          </a:ln>
        </p:spPr>
        <p:txBody>
          <a:bodyPr/>
          <a:lstStyle/>
          <a:p>
            <a:endParaRPr lang="en-GB"/>
          </a:p>
        </p:txBody>
      </p:sp>
      <p:sp>
        <p:nvSpPr>
          <p:cNvPr id="9" name="Shape 7"/>
          <p:cNvSpPr/>
          <p:nvPr/>
        </p:nvSpPr>
        <p:spPr>
          <a:xfrm>
            <a:off x="2560320" y="1728216"/>
            <a:ext cx="9006840" cy="585216"/>
          </a:xfrm>
          <a:prstGeom prst="rect">
            <a:avLst/>
          </a:prstGeom>
          <a:solidFill>
            <a:srgbClr val="FCFAF7"/>
          </a:solidFill>
          <a:ln w="12700">
            <a:solidFill>
              <a:srgbClr val="FFFFFF"/>
            </a:solidFill>
            <a:prstDash val="solid"/>
          </a:ln>
        </p:spPr>
        <p:txBody>
          <a:bodyPr/>
          <a:lstStyle/>
          <a:p>
            <a:endParaRPr lang="en-GB"/>
          </a:p>
        </p:txBody>
      </p:sp>
      <p:sp>
        <p:nvSpPr>
          <p:cNvPr id="10" name="Text 8"/>
          <p:cNvSpPr/>
          <p:nvPr/>
        </p:nvSpPr>
        <p:spPr>
          <a:xfrm>
            <a:off x="749808" y="1911096"/>
            <a:ext cx="1645920" cy="128016"/>
          </a:xfrm>
          <a:prstGeom prst="rect">
            <a:avLst/>
          </a:prstGeom>
          <a:noFill/>
          <a:ln/>
        </p:spPr>
        <p:txBody>
          <a:bodyPr wrap="square" lIns="0" tIns="0" rIns="0" bIns="0" rtlCol="0" anchor="ctr"/>
          <a:lstStyle/>
          <a:p>
            <a:pPr marL="0" indent="0">
              <a:buNone/>
            </a:pPr>
            <a:r>
              <a:rPr lang="en-US" sz="2000" b="1" dirty="0">
                <a:solidFill>
                  <a:srgbClr val="4F3B2C"/>
                </a:solidFill>
                <a:latin typeface="Times New Roman" pitchFamily="34" charset="0"/>
                <a:ea typeface="Times New Roman" pitchFamily="34" charset="-122"/>
                <a:cs typeface="Times New Roman" pitchFamily="34" charset="-120"/>
              </a:rPr>
              <a:t>Economic</a:t>
            </a:r>
            <a:endParaRPr lang="en-US" sz="2000" dirty="0"/>
          </a:p>
        </p:txBody>
      </p:sp>
      <p:sp>
        <p:nvSpPr>
          <p:cNvPr id="11" name="Text 9"/>
          <p:cNvSpPr/>
          <p:nvPr/>
        </p:nvSpPr>
        <p:spPr>
          <a:xfrm>
            <a:off x="2743200" y="1847088"/>
            <a:ext cx="8412480" cy="201168"/>
          </a:xfrm>
          <a:prstGeom prst="rect">
            <a:avLst/>
          </a:prstGeom>
          <a:noFill/>
          <a:ln/>
        </p:spPr>
        <p:txBody>
          <a:bodyPr wrap="square" lIns="0" tIns="0" rIns="0" bIns="0" rtlCol="0" anchor="ctr">
            <a:no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Rent, utilities, insurance and organic stock costs are higher and less predictable.</a:t>
            </a:r>
            <a:endParaRPr lang="en-US" sz="2000" dirty="0"/>
          </a:p>
        </p:txBody>
      </p:sp>
      <p:sp>
        <p:nvSpPr>
          <p:cNvPr id="12" name="Shape 10"/>
          <p:cNvSpPr/>
          <p:nvPr/>
        </p:nvSpPr>
        <p:spPr>
          <a:xfrm>
            <a:off x="594360" y="2496312"/>
            <a:ext cx="1965960" cy="585216"/>
          </a:xfrm>
          <a:prstGeom prst="rect">
            <a:avLst/>
          </a:prstGeom>
          <a:solidFill>
            <a:srgbClr val="E7D0B4"/>
          </a:solidFill>
          <a:ln w="12700">
            <a:solidFill>
              <a:srgbClr val="FFFFFF"/>
            </a:solidFill>
            <a:prstDash val="solid"/>
          </a:ln>
        </p:spPr>
        <p:txBody>
          <a:bodyPr/>
          <a:lstStyle/>
          <a:p>
            <a:endParaRPr lang="en-GB"/>
          </a:p>
        </p:txBody>
      </p:sp>
      <p:sp>
        <p:nvSpPr>
          <p:cNvPr id="13" name="Shape 11"/>
          <p:cNvSpPr/>
          <p:nvPr/>
        </p:nvSpPr>
        <p:spPr>
          <a:xfrm>
            <a:off x="2612571" y="2519172"/>
            <a:ext cx="9006840" cy="585216"/>
          </a:xfrm>
          <a:prstGeom prst="rect">
            <a:avLst/>
          </a:prstGeom>
          <a:solidFill>
            <a:srgbClr val="F7F0E7"/>
          </a:solidFill>
          <a:ln w="12700">
            <a:solidFill>
              <a:srgbClr val="FFFFFF"/>
            </a:solidFill>
            <a:prstDash val="solid"/>
          </a:ln>
        </p:spPr>
        <p:txBody>
          <a:bodyPr/>
          <a:lstStyle/>
          <a:p>
            <a:endParaRPr lang="en-GB"/>
          </a:p>
        </p:txBody>
      </p:sp>
      <p:sp>
        <p:nvSpPr>
          <p:cNvPr id="14" name="Text 12"/>
          <p:cNvSpPr/>
          <p:nvPr/>
        </p:nvSpPr>
        <p:spPr>
          <a:xfrm>
            <a:off x="749808" y="2679192"/>
            <a:ext cx="1645920" cy="128016"/>
          </a:xfrm>
          <a:prstGeom prst="rect">
            <a:avLst/>
          </a:prstGeom>
          <a:noFill/>
          <a:ln/>
        </p:spPr>
        <p:txBody>
          <a:bodyPr wrap="square" lIns="0" tIns="0" rIns="0" bIns="0" rtlCol="0" anchor="ctr"/>
          <a:lstStyle/>
          <a:p>
            <a:pPr marL="0" indent="0">
              <a:buNone/>
            </a:pPr>
            <a:r>
              <a:rPr lang="en-US" sz="2000" b="1" dirty="0">
                <a:solidFill>
                  <a:srgbClr val="4F3B2C"/>
                </a:solidFill>
                <a:latin typeface="Times New Roman" pitchFamily="34" charset="0"/>
                <a:ea typeface="Times New Roman" pitchFamily="34" charset="-122"/>
                <a:cs typeface="Times New Roman" pitchFamily="34" charset="-120"/>
              </a:rPr>
              <a:t>Social</a:t>
            </a:r>
            <a:endParaRPr lang="en-US" sz="2000" dirty="0"/>
          </a:p>
        </p:txBody>
      </p:sp>
      <p:sp>
        <p:nvSpPr>
          <p:cNvPr id="15" name="Text 13"/>
          <p:cNvSpPr/>
          <p:nvPr/>
        </p:nvSpPr>
        <p:spPr>
          <a:xfrm>
            <a:off x="2743200" y="2615184"/>
            <a:ext cx="8412480" cy="201168"/>
          </a:xfrm>
          <a:prstGeom prst="rect">
            <a:avLst/>
          </a:prstGeom>
          <a:noFill/>
          <a:ln/>
        </p:spPr>
        <p:txBody>
          <a:bodyPr wrap="square" lIns="0" tIns="0" rIns="0" bIns="0" rtlCol="0" anchor="ctr">
            <a:normAutofit fontScale="77500" lnSpcReduction="20000"/>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Remote working and fewer retail workers reduce weekday lunch demand</a:t>
            </a:r>
            <a:r>
              <a:rPr lang="en-US" sz="1200" dirty="0">
                <a:solidFill>
                  <a:srgbClr val="2B2B2B"/>
                </a:solidFill>
                <a:latin typeface="Times New Roman" pitchFamily="34" charset="0"/>
                <a:ea typeface="Times New Roman" pitchFamily="34" charset="-122"/>
                <a:cs typeface="Times New Roman" pitchFamily="34" charset="-120"/>
              </a:rPr>
              <a:t>.</a:t>
            </a:r>
            <a:endParaRPr lang="en-US" sz="1200" dirty="0"/>
          </a:p>
        </p:txBody>
      </p:sp>
      <p:sp>
        <p:nvSpPr>
          <p:cNvPr id="16" name="Shape 14"/>
          <p:cNvSpPr/>
          <p:nvPr/>
        </p:nvSpPr>
        <p:spPr>
          <a:xfrm>
            <a:off x="594360" y="3264408"/>
            <a:ext cx="1965960" cy="585216"/>
          </a:xfrm>
          <a:prstGeom prst="rect">
            <a:avLst/>
          </a:prstGeom>
          <a:solidFill>
            <a:srgbClr val="F2E5D5"/>
          </a:solidFill>
          <a:ln w="12700">
            <a:solidFill>
              <a:srgbClr val="FFFFFF"/>
            </a:solidFill>
            <a:prstDash val="solid"/>
          </a:ln>
        </p:spPr>
        <p:txBody>
          <a:bodyPr/>
          <a:lstStyle/>
          <a:p>
            <a:endParaRPr lang="en-GB"/>
          </a:p>
        </p:txBody>
      </p:sp>
      <p:sp>
        <p:nvSpPr>
          <p:cNvPr id="17" name="Shape 15"/>
          <p:cNvSpPr/>
          <p:nvPr/>
        </p:nvSpPr>
        <p:spPr>
          <a:xfrm>
            <a:off x="2560320" y="3264408"/>
            <a:ext cx="9006840" cy="585216"/>
          </a:xfrm>
          <a:prstGeom prst="rect">
            <a:avLst/>
          </a:prstGeom>
          <a:solidFill>
            <a:srgbClr val="FCFAF7"/>
          </a:solidFill>
          <a:ln w="12700">
            <a:solidFill>
              <a:srgbClr val="FFFFFF"/>
            </a:solidFill>
            <a:prstDash val="solid"/>
          </a:ln>
        </p:spPr>
        <p:txBody>
          <a:bodyPr/>
          <a:lstStyle/>
          <a:p>
            <a:endParaRPr lang="en-GB"/>
          </a:p>
        </p:txBody>
      </p:sp>
      <p:sp>
        <p:nvSpPr>
          <p:cNvPr id="18" name="Text 16"/>
          <p:cNvSpPr/>
          <p:nvPr/>
        </p:nvSpPr>
        <p:spPr>
          <a:xfrm>
            <a:off x="749808" y="3447288"/>
            <a:ext cx="1645920" cy="128016"/>
          </a:xfrm>
          <a:prstGeom prst="rect">
            <a:avLst/>
          </a:prstGeom>
          <a:noFill/>
          <a:ln/>
        </p:spPr>
        <p:txBody>
          <a:bodyPr wrap="square" lIns="0" tIns="0" rIns="0" bIns="0" rtlCol="0" anchor="ctr"/>
          <a:lstStyle/>
          <a:p>
            <a:pPr marL="0" indent="0">
              <a:buNone/>
            </a:pPr>
            <a:r>
              <a:rPr lang="en-US" sz="2000" b="1" dirty="0">
                <a:solidFill>
                  <a:srgbClr val="4F3B2C"/>
                </a:solidFill>
                <a:latin typeface="Times New Roman" pitchFamily="34" charset="0"/>
                <a:ea typeface="Times New Roman" pitchFamily="34" charset="-122"/>
                <a:cs typeface="Times New Roman" pitchFamily="34" charset="-120"/>
              </a:rPr>
              <a:t>Technological</a:t>
            </a:r>
            <a:endParaRPr lang="en-US" sz="2000" dirty="0"/>
          </a:p>
        </p:txBody>
      </p:sp>
      <p:sp>
        <p:nvSpPr>
          <p:cNvPr id="19" name="Text 17"/>
          <p:cNvSpPr/>
          <p:nvPr/>
        </p:nvSpPr>
        <p:spPr>
          <a:xfrm>
            <a:off x="2743200" y="3383280"/>
            <a:ext cx="8412480" cy="201168"/>
          </a:xfrm>
          <a:prstGeom prst="rect">
            <a:avLst/>
          </a:prstGeom>
          <a:noFill/>
          <a:ln/>
        </p:spPr>
        <p:txBody>
          <a:bodyPr wrap="square" lIns="0" tIns="0" rIns="0" bIns="0" rtlCol="0" anchor="ctr">
            <a:no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No reliable online pre-ordering or delivery system limits convenience.</a:t>
            </a:r>
            <a:endParaRPr lang="en-US" sz="2000" dirty="0"/>
          </a:p>
        </p:txBody>
      </p:sp>
      <p:sp>
        <p:nvSpPr>
          <p:cNvPr id="20" name="Shape 18"/>
          <p:cNvSpPr/>
          <p:nvPr/>
        </p:nvSpPr>
        <p:spPr>
          <a:xfrm>
            <a:off x="594360" y="4032504"/>
            <a:ext cx="1965960" cy="585216"/>
          </a:xfrm>
          <a:prstGeom prst="rect">
            <a:avLst/>
          </a:prstGeom>
          <a:solidFill>
            <a:srgbClr val="E7D0B4"/>
          </a:solidFill>
          <a:ln w="12700">
            <a:solidFill>
              <a:srgbClr val="FFFFFF"/>
            </a:solidFill>
            <a:prstDash val="solid"/>
          </a:ln>
        </p:spPr>
        <p:txBody>
          <a:bodyPr/>
          <a:lstStyle/>
          <a:p>
            <a:endParaRPr lang="en-GB"/>
          </a:p>
        </p:txBody>
      </p:sp>
      <p:sp>
        <p:nvSpPr>
          <p:cNvPr id="21" name="Shape 19"/>
          <p:cNvSpPr/>
          <p:nvPr/>
        </p:nvSpPr>
        <p:spPr>
          <a:xfrm>
            <a:off x="2560320" y="4032504"/>
            <a:ext cx="9006840" cy="585216"/>
          </a:xfrm>
          <a:prstGeom prst="rect">
            <a:avLst/>
          </a:prstGeom>
          <a:solidFill>
            <a:srgbClr val="F7F0E7"/>
          </a:solidFill>
          <a:ln w="12700">
            <a:solidFill>
              <a:srgbClr val="FFFFFF"/>
            </a:solidFill>
            <a:prstDash val="solid"/>
          </a:ln>
        </p:spPr>
        <p:txBody>
          <a:bodyPr/>
          <a:lstStyle/>
          <a:p>
            <a:endParaRPr lang="en-GB"/>
          </a:p>
        </p:txBody>
      </p:sp>
      <p:sp>
        <p:nvSpPr>
          <p:cNvPr id="22" name="Text 20"/>
          <p:cNvSpPr/>
          <p:nvPr/>
        </p:nvSpPr>
        <p:spPr>
          <a:xfrm>
            <a:off x="749808" y="4215384"/>
            <a:ext cx="1645920" cy="128016"/>
          </a:xfrm>
          <a:prstGeom prst="rect">
            <a:avLst/>
          </a:prstGeom>
          <a:noFill/>
          <a:ln/>
        </p:spPr>
        <p:txBody>
          <a:bodyPr wrap="square" lIns="0" tIns="0" rIns="0" bIns="0" rtlCol="0" anchor="ctr"/>
          <a:lstStyle/>
          <a:p>
            <a:pPr marL="0" indent="0">
              <a:buNone/>
            </a:pPr>
            <a:r>
              <a:rPr lang="en-US" sz="2000" b="1" dirty="0">
                <a:solidFill>
                  <a:srgbClr val="4F3B2C"/>
                </a:solidFill>
                <a:latin typeface="Times New Roman" pitchFamily="34" charset="0"/>
                <a:ea typeface="Times New Roman" pitchFamily="34" charset="-122"/>
                <a:cs typeface="Times New Roman" pitchFamily="34" charset="-120"/>
              </a:rPr>
              <a:t>Environmental</a:t>
            </a:r>
            <a:endParaRPr lang="en-US" sz="2000" dirty="0"/>
          </a:p>
        </p:txBody>
      </p:sp>
      <p:sp>
        <p:nvSpPr>
          <p:cNvPr id="23" name="Text 21"/>
          <p:cNvSpPr/>
          <p:nvPr/>
        </p:nvSpPr>
        <p:spPr>
          <a:xfrm>
            <a:off x="2743200" y="4151376"/>
            <a:ext cx="8412480" cy="201168"/>
          </a:xfrm>
          <a:prstGeom prst="rect">
            <a:avLst/>
          </a:prstGeom>
          <a:noFill/>
          <a:ln/>
        </p:spPr>
        <p:txBody>
          <a:bodyPr wrap="square" lIns="0" tIns="0" rIns="0" bIns="0" rtlCol="0" anchor="ctr">
            <a:no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Organic ingredients face supply risks from crop failure and climate effects.</a:t>
            </a:r>
            <a:endParaRPr lang="en-US" sz="2000" dirty="0"/>
          </a:p>
        </p:txBody>
      </p:sp>
      <p:sp>
        <p:nvSpPr>
          <p:cNvPr id="24" name="Shape 22"/>
          <p:cNvSpPr/>
          <p:nvPr/>
        </p:nvSpPr>
        <p:spPr>
          <a:xfrm>
            <a:off x="594360" y="4800600"/>
            <a:ext cx="1965960" cy="585216"/>
          </a:xfrm>
          <a:prstGeom prst="rect">
            <a:avLst/>
          </a:prstGeom>
          <a:solidFill>
            <a:srgbClr val="F2E5D5"/>
          </a:solidFill>
          <a:ln w="12700">
            <a:solidFill>
              <a:srgbClr val="FFFFFF"/>
            </a:solidFill>
            <a:prstDash val="solid"/>
          </a:ln>
        </p:spPr>
        <p:txBody>
          <a:bodyPr/>
          <a:lstStyle/>
          <a:p>
            <a:endParaRPr lang="en-GB"/>
          </a:p>
        </p:txBody>
      </p:sp>
      <p:sp>
        <p:nvSpPr>
          <p:cNvPr id="25" name="Shape 23"/>
          <p:cNvSpPr/>
          <p:nvPr/>
        </p:nvSpPr>
        <p:spPr>
          <a:xfrm>
            <a:off x="2560320" y="4800600"/>
            <a:ext cx="9006840" cy="585216"/>
          </a:xfrm>
          <a:prstGeom prst="rect">
            <a:avLst/>
          </a:prstGeom>
          <a:solidFill>
            <a:srgbClr val="FCFAF7"/>
          </a:solidFill>
          <a:ln w="12700">
            <a:solidFill>
              <a:srgbClr val="FFFFFF"/>
            </a:solidFill>
            <a:prstDash val="solid"/>
          </a:ln>
        </p:spPr>
        <p:txBody>
          <a:bodyPr/>
          <a:lstStyle/>
          <a:p>
            <a:endParaRPr lang="en-GB"/>
          </a:p>
        </p:txBody>
      </p:sp>
      <p:sp>
        <p:nvSpPr>
          <p:cNvPr id="26" name="Text 24"/>
          <p:cNvSpPr/>
          <p:nvPr/>
        </p:nvSpPr>
        <p:spPr>
          <a:xfrm>
            <a:off x="749808" y="4983480"/>
            <a:ext cx="1645920" cy="128016"/>
          </a:xfrm>
          <a:prstGeom prst="rect">
            <a:avLst/>
          </a:prstGeom>
          <a:noFill/>
          <a:ln/>
        </p:spPr>
        <p:txBody>
          <a:bodyPr wrap="square" lIns="0" tIns="0" rIns="0" bIns="0" rtlCol="0" anchor="ctr"/>
          <a:lstStyle/>
          <a:p>
            <a:pPr marL="0" indent="0">
              <a:buNone/>
            </a:pPr>
            <a:r>
              <a:rPr lang="en-US" sz="2000" b="1" dirty="0">
                <a:solidFill>
                  <a:srgbClr val="4F3B2C"/>
                </a:solidFill>
                <a:latin typeface="Times New Roman" pitchFamily="34" charset="0"/>
                <a:ea typeface="Times New Roman" pitchFamily="34" charset="-122"/>
                <a:cs typeface="Times New Roman" pitchFamily="34" charset="-120"/>
              </a:rPr>
              <a:t>Legal</a:t>
            </a:r>
            <a:endParaRPr lang="en-US" sz="2000" dirty="0"/>
          </a:p>
        </p:txBody>
      </p:sp>
      <p:sp>
        <p:nvSpPr>
          <p:cNvPr id="27" name="Text 25"/>
          <p:cNvSpPr/>
          <p:nvPr/>
        </p:nvSpPr>
        <p:spPr>
          <a:xfrm>
            <a:off x="2743200" y="4919472"/>
            <a:ext cx="8412480" cy="201168"/>
          </a:xfrm>
          <a:prstGeom prst="rect">
            <a:avLst/>
          </a:prstGeom>
          <a:noFill/>
          <a:ln/>
        </p:spPr>
        <p:txBody>
          <a:bodyPr wrap="square" lIns="0" tIns="0" rIns="0" bIns="0" rtlCol="0" anchor="ctr">
            <a:no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Food safety, employment, insurance and business compliance remain essential.</a:t>
            </a:r>
            <a:endParaRPr lang="en-US" sz="2000" dirty="0"/>
          </a:p>
        </p:txBody>
      </p:sp>
      <p:sp>
        <p:nvSpPr>
          <p:cNvPr id="28" name="Text 26"/>
          <p:cNvSpPr/>
          <p:nvPr/>
        </p:nvSpPr>
        <p:spPr>
          <a:xfrm>
            <a:off x="502920" y="6382512"/>
            <a:ext cx="10515600" cy="128016"/>
          </a:xfrm>
          <a:prstGeom prst="rect">
            <a:avLst/>
          </a:prstGeom>
          <a:noFill/>
          <a:ln/>
        </p:spPr>
        <p:txBody>
          <a:bodyPr wrap="square" lIns="0" tIns="0" rIns="0" bIns="0" rtlCol="0" anchor="ctr"/>
          <a:lstStyle/>
          <a:p>
            <a:pPr marL="0" indent="0">
              <a:buNone/>
            </a:pPr>
            <a:r>
              <a:rPr lang="en-US" sz="2000" i="1" dirty="0">
                <a:solidFill>
                  <a:srgbClr val="6D6258"/>
                </a:solidFill>
                <a:latin typeface="Times New Roman" pitchFamily="34" charset="0"/>
                <a:ea typeface="Times New Roman" pitchFamily="34" charset="-122"/>
                <a:cs typeface="Times New Roman" pitchFamily="34" charset="-120"/>
              </a:rPr>
              <a:t>Sources: LCLM4004 Assessment Specification, 2026; Johnson et al., 2020; Hill and Cheshire, 2023.</a:t>
            </a:r>
            <a:endParaRPr lang="en-US" sz="2000" dirty="0"/>
          </a:p>
        </p:txBody>
      </p:sp>
      <p:sp>
        <p:nvSpPr>
          <p:cNvPr id="29"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Fishbone Diagram Framework Explanation</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pic>
        <p:nvPicPr>
          <p:cNvPr id="4" name="Image 0" descr="/mnt/data/wide_illustrative_scene_split_composition_a_clean_batch_3.png"/>
          <p:cNvPicPr>
            <a:picLocks noChangeAspect="1"/>
          </p:cNvPicPr>
          <p:nvPr/>
        </p:nvPicPr>
        <p:blipFill>
          <a:blip r:embed="rId3"/>
          <a:srcRect l="19046" r="19046"/>
          <a:stretch/>
        </p:blipFill>
        <p:spPr>
          <a:xfrm>
            <a:off x="6766560" y="1097280"/>
            <a:ext cx="4526280" cy="4114800"/>
          </a:xfrm>
          <a:prstGeom prst="rect">
            <a:avLst/>
          </a:prstGeom>
        </p:spPr>
      </p:pic>
      <p:sp>
        <p:nvSpPr>
          <p:cNvPr id="5" name="Text 2"/>
          <p:cNvSpPr/>
          <p:nvPr/>
        </p:nvSpPr>
        <p:spPr>
          <a:xfrm>
            <a:off x="434340" y="923544"/>
            <a:ext cx="5623560" cy="2926080"/>
          </a:xfrm>
          <a:prstGeom prst="rect">
            <a:avLst/>
          </a:prstGeom>
          <a:noFill/>
          <a:ln/>
        </p:spPr>
        <p:txBody>
          <a:bodyPr wrap="square" lIns="1016" tIns="1016" rIns="1016" bIns="1016" rtlCol="0" anchor="ctr">
            <a:normAutofit/>
          </a:bodyPr>
          <a:lstStyle/>
          <a:p>
            <a:r>
              <a:rPr lang="en-US" sz="2000" dirty="0">
                <a:solidFill>
                  <a:srgbClr val="2B2B2B"/>
                </a:solidFill>
                <a:latin typeface="Times New Roman" pitchFamily="34" charset="0"/>
                <a:ea typeface="Times New Roman" pitchFamily="34" charset="-122"/>
                <a:cs typeface="Times New Roman" pitchFamily="34" charset="-120"/>
              </a:rPr>
              <a:t>• A Fishbone diagram is a cause-and-effect tool for root-cause analysis (Andersen and Fagerhaug, 2006) </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It helps separate a broad problem into manageable cause categories.</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For Basil, it shows how customer, cost, process and technology issues connect.</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Its limitation is that causes need evidence and may require further research.</a:t>
            </a:r>
            <a:endParaRPr lang="en-US" sz="2000" dirty="0"/>
          </a:p>
        </p:txBody>
      </p:sp>
      <p:sp>
        <p:nvSpPr>
          <p:cNvPr id="6" name="Shape 3"/>
          <p:cNvSpPr/>
          <p:nvPr/>
        </p:nvSpPr>
        <p:spPr>
          <a:xfrm>
            <a:off x="868680" y="4663440"/>
            <a:ext cx="4389120" cy="0"/>
          </a:xfrm>
          <a:prstGeom prst="line">
            <a:avLst/>
          </a:prstGeom>
          <a:noFill/>
          <a:ln w="25400">
            <a:solidFill>
              <a:srgbClr val="B36B37"/>
            </a:solidFill>
            <a:prstDash val="solid"/>
            <a:headEnd type="none"/>
            <a:tailEnd type="triangle"/>
          </a:ln>
        </p:spPr>
        <p:txBody>
          <a:bodyPr/>
          <a:lstStyle/>
          <a:p>
            <a:endParaRPr lang="en-GB"/>
          </a:p>
        </p:txBody>
      </p:sp>
      <p:sp>
        <p:nvSpPr>
          <p:cNvPr id="7" name="Text 4"/>
          <p:cNvSpPr/>
          <p:nvPr/>
        </p:nvSpPr>
        <p:spPr>
          <a:xfrm>
            <a:off x="5074920" y="4498848"/>
            <a:ext cx="914400" cy="164592"/>
          </a:xfrm>
          <a:prstGeom prst="rect">
            <a:avLst/>
          </a:prstGeom>
          <a:noFill/>
          <a:ln/>
        </p:spPr>
        <p:txBody>
          <a:bodyPr wrap="square" lIns="0" tIns="0" rIns="0" bIns="0" rtlCol="0" anchor="ctr"/>
          <a:lstStyle/>
          <a:p>
            <a:pPr marL="0" indent="0">
              <a:buNone/>
            </a:pPr>
            <a:r>
              <a:rPr lang="en-US" sz="1200" b="1" dirty="0">
                <a:solidFill>
                  <a:srgbClr val="4F3B2C"/>
                </a:solidFill>
                <a:latin typeface="Times New Roman" pitchFamily="34" charset="0"/>
                <a:ea typeface="Times New Roman" pitchFamily="34" charset="-122"/>
                <a:cs typeface="Times New Roman" pitchFamily="34" charset="-120"/>
              </a:rPr>
              <a:t>Problem</a:t>
            </a:r>
            <a:endParaRPr lang="en-US" sz="1200" dirty="0"/>
          </a:p>
        </p:txBody>
      </p:sp>
      <p:sp>
        <p:nvSpPr>
          <p:cNvPr id="8" name="Shape 5"/>
          <p:cNvSpPr/>
          <p:nvPr/>
        </p:nvSpPr>
        <p:spPr>
          <a:xfrm>
            <a:off x="1280160" y="4663440"/>
            <a:ext cx="411480" cy="502920"/>
          </a:xfrm>
          <a:prstGeom prst="line">
            <a:avLst/>
          </a:prstGeom>
          <a:noFill/>
          <a:ln w="19050">
            <a:solidFill>
              <a:srgbClr val="8C6B4F"/>
            </a:solidFill>
            <a:prstDash val="solid"/>
          </a:ln>
        </p:spPr>
        <p:txBody>
          <a:bodyPr/>
          <a:lstStyle/>
          <a:p>
            <a:endParaRPr lang="en-GB"/>
          </a:p>
        </p:txBody>
      </p:sp>
      <p:sp>
        <p:nvSpPr>
          <p:cNvPr id="9" name="Shape 6"/>
          <p:cNvSpPr/>
          <p:nvPr/>
        </p:nvSpPr>
        <p:spPr>
          <a:xfrm>
            <a:off x="2194560" y="4663440"/>
            <a:ext cx="411480" cy="0"/>
          </a:xfrm>
          <a:prstGeom prst="line">
            <a:avLst/>
          </a:prstGeom>
          <a:noFill/>
          <a:ln w="19050">
            <a:solidFill>
              <a:srgbClr val="8C6B4F"/>
            </a:solidFill>
            <a:prstDash val="solid"/>
          </a:ln>
        </p:spPr>
        <p:txBody>
          <a:bodyPr/>
          <a:lstStyle/>
          <a:p>
            <a:endParaRPr lang="en-GB"/>
          </a:p>
        </p:txBody>
      </p:sp>
      <p:sp>
        <p:nvSpPr>
          <p:cNvPr id="10" name="Shape 7"/>
          <p:cNvSpPr/>
          <p:nvPr/>
        </p:nvSpPr>
        <p:spPr>
          <a:xfrm>
            <a:off x="3108960" y="4663440"/>
            <a:ext cx="411480" cy="502920"/>
          </a:xfrm>
          <a:prstGeom prst="line">
            <a:avLst/>
          </a:prstGeom>
          <a:noFill/>
          <a:ln w="19050">
            <a:solidFill>
              <a:srgbClr val="8C6B4F"/>
            </a:solidFill>
            <a:prstDash val="solid"/>
          </a:ln>
        </p:spPr>
        <p:txBody>
          <a:bodyPr/>
          <a:lstStyle/>
          <a:p>
            <a:endParaRPr lang="en-GB"/>
          </a:p>
        </p:txBody>
      </p:sp>
      <p:sp>
        <p:nvSpPr>
          <p:cNvPr id="11" name="Shape 8"/>
          <p:cNvSpPr/>
          <p:nvPr/>
        </p:nvSpPr>
        <p:spPr>
          <a:xfrm>
            <a:off x="4023360" y="4663440"/>
            <a:ext cx="411480" cy="0"/>
          </a:xfrm>
          <a:prstGeom prst="line">
            <a:avLst/>
          </a:prstGeom>
          <a:noFill/>
          <a:ln w="19050">
            <a:solidFill>
              <a:srgbClr val="8C6B4F"/>
            </a:solidFill>
            <a:prstDash val="solid"/>
          </a:ln>
        </p:spPr>
        <p:txBody>
          <a:bodyPr/>
          <a:lstStyle/>
          <a:p>
            <a:endParaRPr lang="en-GB"/>
          </a:p>
        </p:txBody>
      </p:sp>
      <p:sp>
        <p:nvSpPr>
          <p:cNvPr id="12" name="Text 9"/>
          <p:cNvSpPr/>
          <p:nvPr/>
        </p:nvSpPr>
        <p:spPr>
          <a:xfrm>
            <a:off x="502920" y="6382512"/>
            <a:ext cx="10515600" cy="128016"/>
          </a:xfrm>
          <a:prstGeom prst="rect">
            <a:avLst/>
          </a:prstGeom>
          <a:noFill/>
          <a:ln/>
        </p:spPr>
        <p:txBody>
          <a:bodyPr wrap="square" lIns="0" tIns="0" rIns="0" bIns="0" rtlCol="0" anchor="ctr"/>
          <a:lstStyle/>
          <a:p>
            <a:pPr marL="0" indent="0">
              <a:buNone/>
            </a:pPr>
            <a:r>
              <a:rPr lang="en-US" sz="2000" i="1" dirty="0">
                <a:solidFill>
                  <a:srgbClr val="6D6258"/>
                </a:solidFill>
                <a:latin typeface="Times New Roman" pitchFamily="34" charset="0"/>
                <a:ea typeface="Times New Roman" pitchFamily="34" charset="-122"/>
                <a:cs typeface="Times New Roman" pitchFamily="34" charset="-120"/>
              </a:rPr>
              <a:t>Sources: Ishikawa, 1985; Andersen and Fagerhaug, 2006.</a:t>
            </a:r>
            <a:endParaRPr lang="en-US" sz="2000"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Fishbone Diagram for Basil’s Bakery</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sp>
        <p:nvSpPr>
          <p:cNvPr id="4" name="Shape 2"/>
          <p:cNvSpPr/>
          <p:nvPr/>
        </p:nvSpPr>
        <p:spPr>
          <a:xfrm>
            <a:off x="1920240" y="3337560"/>
            <a:ext cx="7040880" cy="0"/>
          </a:xfrm>
          <a:prstGeom prst="line">
            <a:avLst/>
          </a:prstGeom>
          <a:noFill/>
          <a:ln w="27940">
            <a:solidFill>
              <a:srgbClr val="4F3B2C"/>
            </a:solidFill>
            <a:prstDash val="solid"/>
            <a:tailEnd type="triangle"/>
          </a:ln>
        </p:spPr>
        <p:txBody>
          <a:bodyPr/>
          <a:lstStyle/>
          <a:p>
            <a:endParaRPr lang="en-GB"/>
          </a:p>
        </p:txBody>
      </p:sp>
      <p:sp>
        <p:nvSpPr>
          <p:cNvPr id="5" name="Shape 3"/>
          <p:cNvSpPr/>
          <p:nvPr/>
        </p:nvSpPr>
        <p:spPr>
          <a:xfrm>
            <a:off x="2651760" y="3337560"/>
            <a:ext cx="914400" cy="0"/>
          </a:xfrm>
          <a:prstGeom prst="line">
            <a:avLst/>
          </a:prstGeom>
          <a:noFill/>
          <a:ln w="22860">
            <a:solidFill>
              <a:srgbClr val="8C6B4F"/>
            </a:solidFill>
            <a:prstDash val="solid"/>
          </a:ln>
        </p:spPr>
        <p:txBody>
          <a:bodyPr/>
          <a:lstStyle/>
          <a:p>
            <a:endParaRPr lang="en-GB"/>
          </a:p>
        </p:txBody>
      </p:sp>
      <p:sp>
        <p:nvSpPr>
          <p:cNvPr id="6" name="Shape 4"/>
          <p:cNvSpPr/>
          <p:nvPr/>
        </p:nvSpPr>
        <p:spPr>
          <a:xfrm>
            <a:off x="4023360" y="3337560"/>
            <a:ext cx="914400" cy="0"/>
          </a:xfrm>
          <a:prstGeom prst="line">
            <a:avLst/>
          </a:prstGeom>
          <a:noFill/>
          <a:ln w="22860">
            <a:solidFill>
              <a:srgbClr val="8C6B4F"/>
            </a:solidFill>
            <a:prstDash val="solid"/>
          </a:ln>
        </p:spPr>
        <p:txBody>
          <a:bodyPr/>
          <a:lstStyle/>
          <a:p>
            <a:endParaRPr lang="en-GB"/>
          </a:p>
        </p:txBody>
      </p:sp>
      <p:sp>
        <p:nvSpPr>
          <p:cNvPr id="7" name="Shape 5"/>
          <p:cNvSpPr/>
          <p:nvPr/>
        </p:nvSpPr>
        <p:spPr>
          <a:xfrm>
            <a:off x="5394960" y="3337560"/>
            <a:ext cx="914400" cy="0"/>
          </a:xfrm>
          <a:prstGeom prst="line">
            <a:avLst/>
          </a:prstGeom>
          <a:noFill/>
          <a:ln w="22860">
            <a:solidFill>
              <a:srgbClr val="8C6B4F"/>
            </a:solidFill>
            <a:prstDash val="solid"/>
          </a:ln>
        </p:spPr>
        <p:txBody>
          <a:bodyPr/>
          <a:lstStyle/>
          <a:p>
            <a:endParaRPr lang="en-GB"/>
          </a:p>
        </p:txBody>
      </p:sp>
      <p:sp>
        <p:nvSpPr>
          <p:cNvPr id="8" name="Shape 6"/>
          <p:cNvSpPr/>
          <p:nvPr/>
        </p:nvSpPr>
        <p:spPr>
          <a:xfrm>
            <a:off x="3108960" y="3337560"/>
            <a:ext cx="914400" cy="1051560"/>
          </a:xfrm>
          <a:prstGeom prst="line">
            <a:avLst/>
          </a:prstGeom>
          <a:noFill/>
          <a:ln w="22860">
            <a:solidFill>
              <a:srgbClr val="8C6B4F"/>
            </a:solidFill>
            <a:prstDash val="solid"/>
          </a:ln>
        </p:spPr>
        <p:txBody>
          <a:bodyPr/>
          <a:lstStyle/>
          <a:p>
            <a:endParaRPr lang="en-GB"/>
          </a:p>
        </p:txBody>
      </p:sp>
      <p:sp>
        <p:nvSpPr>
          <p:cNvPr id="9" name="Shape 7"/>
          <p:cNvSpPr/>
          <p:nvPr/>
        </p:nvSpPr>
        <p:spPr>
          <a:xfrm>
            <a:off x="4480560" y="3337560"/>
            <a:ext cx="914400" cy="1051560"/>
          </a:xfrm>
          <a:prstGeom prst="line">
            <a:avLst/>
          </a:prstGeom>
          <a:noFill/>
          <a:ln w="22860">
            <a:solidFill>
              <a:srgbClr val="8C6B4F"/>
            </a:solidFill>
            <a:prstDash val="solid"/>
          </a:ln>
        </p:spPr>
        <p:txBody>
          <a:bodyPr/>
          <a:lstStyle/>
          <a:p>
            <a:endParaRPr lang="en-GB"/>
          </a:p>
        </p:txBody>
      </p:sp>
      <p:sp>
        <p:nvSpPr>
          <p:cNvPr id="10" name="Shape 8"/>
          <p:cNvSpPr/>
          <p:nvPr/>
        </p:nvSpPr>
        <p:spPr>
          <a:xfrm>
            <a:off x="5852160" y="3337560"/>
            <a:ext cx="914400" cy="1051560"/>
          </a:xfrm>
          <a:prstGeom prst="line">
            <a:avLst/>
          </a:prstGeom>
          <a:noFill/>
          <a:ln w="22860">
            <a:solidFill>
              <a:srgbClr val="8C6B4F"/>
            </a:solidFill>
            <a:prstDash val="solid"/>
          </a:ln>
        </p:spPr>
        <p:txBody>
          <a:bodyPr/>
          <a:lstStyle/>
          <a:p>
            <a:endParaRPr lang="en-GB"/>
          </a:p>
        </p:txBody>
      </p:sp>
      <p:sp>
        <p:nvSpPr>
          <p:cNvPr id="11" name="Shape 9"/>
          <p:cNvSpPr/>
          <p:nvPr/>
        </p:nvSpPr>
        <p:spPr>
          <a:xfrm>
            <a:off x="1508760" y="1371600"/>
            <a:ext cx="1417320" cy="713232"/>
          </a:xfrm>
          <a:prstGeom prst="roundRect">
            <a:avLst>
              <a:gd name="adj" fmla="val 8974"/>
            </a:avLst>
          </a:prstGeom>
          <a:solidFill>
            <a:srgbClr val="F7F0E7"/>
          </a:solidFill>
          <a:ln w="12700">
            <a:solidFill>
              <a:srgbClr val="D9B990"/>
            </a:solidFill>
            <a:prstDash val="solid"/>
          </a:ln>
        </p:spPr>
        <p:txBody>
          <a:bodyPr/>
          <a:lstStyle/>
          <a:p>
            <a:endParaRPr lang="en-GB"/>
          </a:p>
        </p:txBody>
      </p:sp>
      <p:sp>
        <p:nvSpPr>
          <p:cNvPr id="12" name="Text 10"/>
          <p:cNvSpPr/>
          <p:nvPr/>
        </p:nvSpPr>
        <p:spPr>
          <a:xfrm>
            <a:off x="1563624" y="1444752"/>
            <a:ext cx="1307592" cy="118872"/>
          </a:xfrm>
          <a:prstGeom prst="rect">
            <a:avLst/>
          </a:prstGeom>
          <a:noFill/>
          <a:ln/>
        </p:spPr>
        <p:txBody>
          <a:bodyPr wrap="square" lIns="0" tIns="0" rIns="0" bIns="0" rtlCol="0" anchor="ctr"/>
          <a:lstStyle/>
          <a:p>
            <a:pPr marL="0" indent="0">
              <a:buNone/>
            </a:pPr>
            <a:r>
              <a:rPr lang="en-US" sz="1100" b="1" dirty="0">
                <a:solidFill>
                  <a:srgbClr val="4F3B2C"/>
                </a:solidFill>
                <a:latin typeface="Times New Roman" pitchFamily="34" charset="0"/>
                <a:ea typeface="Times New Roman" pitchFamily="34" charset="-122"/>
                <a:cs typeface="Times New Roman" pitchFamily="34" charset="-120"/>
              </a:rPr>
              <a:t>Customers</a:t>
            </a:r>
            <a:endParaRPr lang="en-US" sz="1100" dirty="0"/>
          </a:p>
        </p:txBody>
      </p:sp>
      <p:sp>
        <p:nvSpPr>
          <p:cNvPr id="13" name="Text 11"/>
          <p:cNvSpPr/>
          <p:nvPr/>
        </p:nvSpPr>
        <p:spPr>
          <a:xfrm>
            <a:off x="1563624" y="1627632"/>
            <a:ext cx="1307592" cy="219456"/>
          </a:xfrm>
          <a:prstGeom prst="rect">
            <a:avLst/>
          </a:prstGeom>
          <a:noFill/>
          <a:ln/>
        </p:spPr>
        <p:txBody>
          <a:bodyPr wrap="square" lIns="0" tIns="0" rIns="0" bIns="0" rtlCol="0" anchor="ctr">
            <a:normAutofit lnSpcReduction="10000"/>
          </a:bodyPr>
          <a:lstStyle/>
          <a:p>
            <a:pPr marL="0" indent="0">
              <a:buNone/>
            </a:pPr>
            <a:r>
              <a:rPr lang="en-US" sz="790" dirty="0">
                <a:solidFill>
                  <a:srgbClr val="3A3A3A"/>
                </a:solidFill>
                <a:latin typeface="Times New Roman" pitchFamily="34" charset="0"/>
                <a:ea typeface="Times New Roman" pitchFamily="34" charset="-122"/>
                <a:cs typeface="Times New Roman" pitchFamily="34" charset="-120"/>
              </a:rPr>
              <a:t>Fewer shoppers and retail workers</a:t>
            </a:r>
            <a:endParaRPr lang="en-US" sz="790" dirty="0"/>
          </a:p>
        </p:txBody>
      </p:sp>
      <p:sp>
        <p:nvSpPr>
          <p:cNvPr id="14" name="Shape 12"/>
          <p:cNvSpPr/>
          <p:nvPr/>
        </p:nvSpPr>
        <p:spPr>
          <a:xfrm>
            <a:off x="3429000" y="960120"/>
            <a:ext cx="1417320" cy="713232"/>
          </a:xfrm>
          <a:prstGeom prst="roundRect">
            <a:avLst>
              <a:gd name="adj" fmla="val 8974"/>
            </a:avLst>
          </a:prstGeom>
          <a:solidFill>
            <a:srgbClr val="F7F0E7"/>
          </a:solidFill>
          <a:ln w="12700">
            <a:solidFill>
              <a:srgbClr val="D9B990"/>
            </a:solidFill>
            <a:prstDash val="solid"/>
          </a:ln>
        </p:spPr>
        <p:txBody>
          <a:bodyPr/>
          <a:lstStyle/>
          <a:p>
            <a:endParaRPr lang="en-GB"/>
          </a:p>
        </p:txBody>
      </p:sp>
      <p:sp>
        <p:nvSpPr>
          <p:cNvPr id="15" name="Text 13"/>
          <p:cNvSpPr/>
          <p:nvPr/>
        </p:nvSpPr>
        <p:spPr>
          <a:xfrm>
            <a:off x="3483864" y="1033272"/>
            <a:ext cx="1307592" cy="118872"/>
          </a:xfrm>
          <a:prstGeom prst="rect">
            <a:avLst/>
          </a:prstGeom>
          <a:noFill/>
          <a:ln/>
        </p:spPr>
        <p:txBody>
          <a:bodyPr wrap="square" lIns="0" tIns="0" rIns="0" bIns="0" rtlCol="0" anchor="ctr"/>
          <a:lstStyle/>
          <a:p>
            <a:pPr marL="0" indent="0">
              <a:buNone/>
            </a:pPr>
            <a:r>
              <a:rPr lang="en-US" sz="1100" b="1" dirty="0">
                <a:solidFill>
                  <a:srgbClr val="4F3B2C"/>
                </a:solidFill>
                <a:latin typeface="Times New Roman" pitchFamily="34" charset="0"/>
                <a:ea typeface="Times New Roman" pitchFamily="34" charset="-122"/>
                <a:cs typeface="Times New Roman" pitchFamily="34" charset="-120"/>
              </a:rPr>
              <a:t>Operations</a:t>
            </a:r>
            <a:endParaRPr lang="en-US" sz="1100" dirty="0"/>
          </a:p>
        </p:txBody>
      </p:sp>
      <p:sp>
        <p:nvSpPr>
          <p:cNvPr id="16" name="Text 14"/>
          <p:cNvSpPr/>
          <p:nvPr/>
        </p:nvSpPr>
        <p:spPr>
          <a:xfrm>
            <a:off x="3483864" y="1216152"/>
            <a:ext cx="1307592" cy="219456"/>
          </a:xfrm>
          <a:prstGeom prst="rect">
            <a:avLst/>
          </a:prstGeom>
          <a:noFill/>
          <a:ln/>
        </p:spPr>
        <p:txBody>
          <a:bodyPr wrap="square" lIns="0" tIns="0" rIns="0" bIns="0" rtlCol="0" anchor="ctr">
            <a:normAutofit/>
          </a:bodyPr>
          <a:lstStyle/>
          <a:p>
            <a:pPr marL="0" indent="0">
              <a:buNone/>
            </a:pPr>
            <a:r>
              <a:rPr lang="en-US" sz="790" dirty="0">
                <a:solidFill>
                  <a:srgbClr val="3A3A3A"/>
                </a:solidFill>
                <a:latin typeface="Times New Roman" pitchFamily="34" charset="0"/>
                <a:ea typeface="Times New Roman" pitchFamily="34" charset="-122"/>
                <a:cs typeface="Times New Roman" pitchFamily="34" charset="-120"/>
              </a:rPr>
              <a:t>Phone pre-orders not reliable</a:t>
            </a:r>
            <a:endParaRPr lang="en-US" sz="790" dirty="0"/>
          </a:p>
        </p:txBody>
      </p:sp>
      <p:sp>
        <p:nvSpPr>
          <p:cNvPr id="17" name="Shape 15"/>
          <p:cNvSpPr/>
          <p:nvPr/>
        </p:nvSpPr>
        <p:spPr>
          <a:xfrm>
            <a:off x="5349240" y="1371600"/>
            <a:ext cx="1417320" cy="713232"/>
          </a:xfrm>
          <a:prstGeom prst="roundRect">
            <a:avLst>
              <a:gd name="adj" fmla="val 8974"/>
            </a:avLst>
          </a:prstGeom>
          <a:solidFill>
            <a:srgbClr val="F7F0E7"/>
          </a:solidFill>
          <a:ln w="12700">
            <a:solidFill>
              <a:srgbClr val="D9B990"/>
            </a:solidFill>
            <a:prstDash val="solid"/>
          </a:ln>
        </p:spPr>
        <p:txBody>
          <a:bodyPr/>
          <a:lstStyle/>
          <a:p>
            <a:endParaRPr lang="en-GB"/>
          </a:p>
        </p:txBody>
      </p:sp>
      <p:sp>
        <p:nvSpPr>
          <p:cNvPr id="18" name="Text 16"/>
          <p:cNvSpPr/>
          <p:nvPr/>
        </p:nvSpPr>
        <p:spPr>
          <a:xfrm>
            <a:off x="5404104" y="1444752"/>
            <a:ext cx="1307592" cy="118872"/>
          </a:xfrm>
          <a:prstGeom prst="rect">
            <a:avLst/>
          </a:prstGeom>
          <a:noFill/>
          <a:ln/>
        </p:spPr>
        <p:txBody>
          <a:bodyPr wrap="square" lIns="0" tIns="0" rIns="0" bIns="0" rtlCol="0" anchor="ctr"/>
          <a:lstStyle/>
          <a:p>
            <a:pPr marL="0" indent="0">
              <a:buNone/>
            </a:pPr>
            <a:r>
              <a:rPr lang="en-US" sz="1100" b="1" dirty="0">
                <a:solidFill>
                  <a:srgbClr val="4F3B2C"/>
                </a:solidFill>
                <a:latin typeface="Times New Roman" pitchFamily="34" charset="0"/>
                <a:ea typeface="Times New Roman" pitchFamily="34" charset="-122"/>
                <a:cs typeface="Times New Roman" pitchFamily="34" charset="-120"/>
              </a:rPr>
              <a:t>Technology</a:t>
            </a:r>
            <a:endParaRPr lang="en-US" sz="1100" dirty="0"/>
          </a:p>
        </p:txBody>
      </p:sp>
      <p:sp>
        <p:nvSpPr>
          <p:cNvPr id="19" name="Text 17"/>
          <p:cNvSpPr/>
          <p:nvPr/>
        </p:nvSpPr>
        <p:spPr>
          <a:xfrm>
            <a:off x="5404104" y="1627632"/>
            <a:ext cx="1307592" cy="219456"/>
          </a:xfrm>
          <a:prstGeom prst="rect">
            <a:avLst/>
          </a:prstGeom>
          <a:noFill/>
          <a:ln/>
        </p:spPr>
        <p:txBody>
          <a:bodyPr wrap="square" lIns="0" tIns="0" rIns="0" bIns="0" rtlCol="0" anchor="ctr">
            <a:normAutofit/>
          </a:bodyPr>
          <a:lstStyle/>
          <a:p>
            <a:pPr marL="0" indent="0">
              <a:buNone/>
            </a:pPr>
            <a:r>
              <a:rPr lang="en-US" sz="790" dirty="0">
                <a:solidFill>
                  <a:srgbClr val="3A3A3A"/>
                </a:solidFill>
                <a:latin typeface="Times New Roman" pitchFamily="34" charset="0"/>
                <a:ea typeface="Times New Roman" pitchFamily="34" charset="-122"/>
                <a:cs typeface="Times New Roman" pitchFamily="34" charset="-120"/>
              </a:rPr>
              <a:t>No digital ordering or delivery</a:t>
            </a:r>
            <a:endParaRPr lang="en-US" sz="790" dirty="0"/>
          </a:p>
        </p:txBody>
      </p:sp>
      <p:sp>
        <p:nvSpPr>
          <p:cNvPr id="20" name="Shape 18"/>
          <p:cNvSpPr/>
          <p:nvPr/>
        </p:nvSpPr>
        <p:spPr>
          <a:xfrm>
            <a:off x="1965960" y="4617720"/>
            <a:ext cx="1417320" cy="713232"/>
          </a:xfrm>
          <a:prstGeom prst="roundRect">
            <a:avLst>
              <a:gd name="adj" fmla="val 8974"/>
            </a:avLst>
          </a:prstGeom>
          <a:solidFill>
            <a:srgbClr val="F7F0E7"/>
          </a:solidFill>
          <a:ln w="12700">
            <a:solidFill>
              <a:srgbClr val="D9B990"/>
            </a:solidFill>
            <a:prstDash val="solid"/>
          </a:ln>
        </p:spPr>
        <p:txBody>
          <a:bodyPr/>
          <a:lstStyle/>
          <a:p>
            <a:endParaRPr lang="en-GB"/>
          </a:p>
        </p:txBody>
      </p:sp>
      <p:sp>
        <p:nvSpPr>
          <p:cNvPr id="21" name="Text 19"/>
          <p:cNvSpPr/>
          <p:nvPr/>
        </p:nvSpPr>
        <p:spPr>
          <a:xfrm>
            <a:off x="2020824" y="4690872"/>
            <a:ext cx="1307592" cy="118872"/>
          </a:xfrm>
          <a:prstGeom prst="rect">
            <a:avLst/>
          </a:prstGeom>
          <a:noFill/>
          <a:ln/>
        </p:spPr>
        <p:txBody>
          <a:bodyPr wrap="square" lIns="0" tIns="0" rIns="0" bIns="0" rtlCol="0" anchor="ctr"/>
          <a:lstStyle/>
          <a:p>
            <a:pPr marL="0" indent="0">
              <a:buNone/>
            </a:pPr>
            <a:r>
              <a:rPr lang="en-US" sz="1100" b="1" dirty="0">
                <a:solidFill>
                  <a:srgbClr val="4F3B2C"/>
                </a:solidFill>
                <a:latin typeface="Times New Roman" pitchFamily="34" charset="0"/>
                <a:ea typeface="Times New Roman" pitchFamily="34" charset="-122"/>
                <a:cs typeface="Times New Roman" pitchFamily="34" charset="-120"/>
              </a:rPr>
              <a:t>Costs</a:t>
            </a:r>
            <a:endParaRPr lang="en-US" sz="1100" dirty="0"/>
          </a:p>
        </p:txBody>
      </p:sp>
      <p:sp>
        <p:nvSpPr>
          <p:cNvPr id="22" name="Text 20"/>
          <p:cNvSpPr/>
          <p:nvPr/>
        </p:nvSpPr>
        <p:spPr>
          <a:xfrm>
            <a:off x="2020824" y="4873752"/>
            <a:ext cx="1307592" cy="219456"/>
          </a:xfrm>
          <a:prstGeom prst="rect">
            <a:avLst/>
          </a:prstGeom>
          <a:noFill/>
          <a:ln/>
        </p:spPr>
        <p:txBody>
          <a:bodyPr wrap="square" lIns="0" tIns="0" rIns="0" bIns="0" rtlCol="0" anchor="ctr">
            <a:normAutofit/>
          </a:bodyPr>
          <a:lstStyle/>
          <a:p>
            <a:pPr marL="0" indent="0">
              <a:buNone/>
            </a:pPr>
            <a:r>
              <a:rPr lang="en-US" sz="790" dirty="0">
                <a:solidFill>
                  <a:srgbClr val="3A3A3A"/>
                </a:solidFill>
                <a:latin typeface="Times New Roman" pitchFamily="34" charset="0"/>
                <a:ea typeface="Times New Roman" pitchFamily="34" charset="-122"/>
                <a:cs typeface="Times New Roman" pitchFamily="34" charset="-120"/>
              </a:rPr>
              <a:t>Higher rent, utilities, insurance</a:t>
            </a:r>
            <a:endParaRPr lang="en-US" sz="790" dirty="0"/>
          </a:p>
        </p:txBody>
      </p:sp>
      <p:sp>
        <p:nvSpPr>
          <p:cNvPr id="23" name="Shape 21"/>
          <p:cNvSpPr/>
          <p:nvPr/>
        </p:nvSpPr>
        <p:spPr>
          <a:xfrm>
            <a:off x="3886200" y="5074920"/>
            <a:ext cx="1417320" cy="713232"/>
          </a:xfrm>
          <a:prstGeom prst="roundRect">
            <a:avLst>
              <a:gd name="adj" fmla="val 8974"/>
            </a:avLst>
          </a:prstGeom>
          <a:solidFill>
            <a:srgbClr val="F7F0E7"/>
          </a:solidFill>
          <a:ln w="12700">
            <a:solidFill>
              <a:srgbClr val="D9B990"/>
            </a:solidFill>
            <a:prstDash val="solid"/>
          </a:ln>
        </p:spPr>
        <p:txBody>
          <a:bodyPr/>
          <a:lstStyle/>
          <a:p>
            <a:endParaRPr lang="en-GB"/>
          </a:p>
        </p:txBody>
      </p:sp>
      <p:sp>
        <p:nvSpPr>
          <p:cNvPr id="24" name="Text 22"/>
          <p:cNvSpPr/>
          <p:nvPr/>
        </p:nvSpPr>
        <p:spPr>
          <a:xfrm>
            <a:off x="3941064" y="5148072"/>
            <a:ext cx="1307592" cy="118872"/>
          </a:xfrm>
          <a:prstGeom prst="rect">
            <a:avLst/>
          </a:prstGeom>
          <a:noFill/>
          <a:ln/>
        </p:spPr>
        <p:txBody>
          <a:bodyPr wrap="square" lIns="0" tIns="0" rIns="0" bIns="0" rtlCol="0" anchor="ctr"/>
          <a:lstStyle/>
          <a:p>
            <a:pPr marL="0" indent="0">
              <a:buNone/>
            </a:pPr>
            <a:r>
              <a:rPr lang="en-US" sz="1100" b="1" dirty="0">
                <a:solidFill>
                  <a:srgbClr val="4F3B2C"/>
                </a:solidFill>
                <a:latin typeface="Times New Roman" pitchFamily="34" charset="0"/>
                <a:ea typeface="Times New Roman" pitchFamily="34" charset="-122"/>
                <a:cs typeface="Times New Roman" pitchFamily="34" charset="-120"/>
              </a:rPr>
              <a:t>Supply</a:t>
            </a:r>
            <a:endParaRPr lang="en-US" sz="1100" dirty="0"/>
          </a:p>
        </p:txBody>
      </p:sp>
      <p:sp>
        <p:nvSpPr>
          <p:cNvPr id="25" name="Text 23"/>
          <p:cNvSpPr/>
          <p:nvPr/>
        </p:nvSpPr>
        <p:spPr>
          <a:xfrm>
            <a:off x="3941064" y="5330952"/>
            <a:ext cx="1307592" cy="219456"/>
          </a:xfrm>
          <a:prstGeom prst="rect">
            <a:avLst/>
          </a:prstGeom>
          <a:noFill/>
          <a:ln/>
        </p:spPr>
        <p:txBody>
          <a:bodyPr wrap="square" lIns="0" tIns="0" rIns="0" bIns="0" rtlCol="0" anchor="ctr">
            <a:normAutofit/>
          </a:bodyPr>
          <a:lstStyle/>
          <a:p>
            <a:pPr marL="0" indent="0">
              <a:buNone/>
            </a:pPr>
            <a:r>
              <a:rPr lang="en-US" sz="790" dirty="0">
                <a:solidFill>
                  <a:srgbClr val="3A3A3A"/>
                </a:solidFill>
                <a:latin typeface="Times New Roman" pitchFamily="34" charset="0"/>
                <a:ea typeface="Times New Roman" pitchFamily="34" charset="-122"/>
                <a:cs typeface="Times New Roman" pitchFamily="34" charset="-120"/>
              </a:rPr>
              <a:t>Organic stock prices uncertain</a:t>
            </a:r>
            <a:endParaRPr lang="en-US" sz="790" dirty="0"/>
          </a:p>
        </p:txBody>
      </p:sp>
      <p:sp>
        <p:nvSpPr>
          <p:cNvPr id="26" name="Shape 24"/>
          <p:cNvSpPr/>
          <p:nvPr/>
        </p:nvSpPr>
        <p:spPr>
          <a:xfrm>
            <a:off x="5806440" y="4617720"/>
            <a:ext cx="1417320" cy="713232"/>
          </a:xfrm>
          <a:prstGeom prst="roundRect">
            <a:avLst>
              <a:gd name="adj" fmla="val 8974"/>
            </a:avLst>
          </a:prstGeom>
          <a:solidFill>
            <a:srgbClr val="F7F0E7"/>
          </a:solidFill>
          <a:ln w="12700">
            <a:solidFill>
              <a:srgbClr val="D9B990"/>
            </a:solidFill>
            <a:prstDash val="solid"/>
          </a:ln>
        </p:spPr>
        <p:txBody>
          <a:bodyPr/>
          <a:lstStyle/>
          <a:p>
            <a:endParaRPr lang="en-GB"/>
          </a:p>
        </p:txBody>
      </p:sp>
      <p:sp>
        <p:nvSpPr>
          <p:cNvPr id="27" name="Text 25"/>
          <p:cNvSpPr/>
          <p:nvPr/>
        </p:nvSpPr>
        <p:spPr>
          <a:xfrm>
            <a:off x="5861304" y="4690872"/>
            <a:ext cx="1307592" cy="118872"/>
          </a:xfrm>
          <a:prstGeom prst="rect">
            <a:avLst/>
          </a:prstGeom>
          <a:noFill/>
          <a:ln/>
        </p:spPr>
        <p:txBody>
          <a:bodyPr wrap="square" lIns="0" tIns="0" rIns="0" bIns="0" rtlCol="0" anchor="ctr"/>
          <a:lstStyle/>
          <a:p>
            <a:pPr marL="0" indent="0">
              <a:buNone/>
            </a:pPr>
            <a:r>
              <a:rPr lang="en-US" sz="1100" b="1" dirty="0">
                <a:solidFill>
                  <a:srgbClr val="4F3B2C"/>
                </a:solidFill>
                <a:latin typeface="Times New Roman" pitchFamily="34" charset="0"/>
                <a:ea typeface="Times New Roman" pitchFamily="34" charset="-122"/>
                <a:cs typeface="Times New Roman" pitchFamily="34" charset="-120"/>
              </a:rPr>
              <a:t>Location</a:t>
            </a:r>
            <a:endParaRPr lang="en-US" sz="1100" dirty="0"/>
          </a:p>
        </p:txBody>
      </p:sp>
      <p:sp>
        <p:nvSpPr>
          <p:cNvPr id="28" name="Text 26"/>
          <p:cNvSpPr/>
          <p:nvPr/>
        </p:nvSpPr>
        <p:spPr>
          <a:xfrm>
            <a:off x="5861304" y="4873752"/>
            <a:ext cx="1307592" cy="219456"/>
          </a:xfrm>
          <a:prstGeom prst="rect">
            <a:avLst/>
          </a:prstGeom>
          <a:noFill/>
          <a:ln/>
        </p:spPr>
        <p:txBody>
          <a:bodyPr wrap="square" lIns="0" tIns="0" rIns="0" bIns="0" rtlCol="0" anchor="ctr">
            <a:normAutofit/>
          </a:bodyPr>
          <a:lstStyle/>
          <a:p>
            <a:pPr marL="0" indent="0">
              <a:buNone/>
            </a:pPr>
            <a:r>
              <a:rPr lang="en-US" sz="790" dirty="0">
                <a:solidFill>
                  <a:srgbClr val="3A3A3A"/>
                </a:solidFill>
                <a:latin typeface="Times New Roman" pitchFamily="34" charset="0"/>
                <a:ea typeface="Times New Roman" pitchFamily="34" charset="-122"/>
                <a:cs typeface="Times New Roman" pitchFamily="34" charset="-120"/>
              </a:rPr>
              <a:t>Vacant units and lower footfall</a:t>
            </a:r>
            <a:endParaRPr lang="en-US" sz="790" dirty="0"/>
          </a:p>
        </p:txBody>
      </p:sp>
      <p:sp>
        <p:nvSpPr>
          <p:cNvPr id="29" name="Shape 27"/>
          <p:cNvSpPr/>
          <p:nvPr/>
        </p:nvSpPr>
        <p:spPr>
          <a:xfrm>
            <a:off x="8961120" y="2889504"/>
            <a:ext cx="2331720" cy="914400"/>
          </a:xfrm>
          <a:prstGeom prst="roundRect">
            <a:avLst>
              <a:gd name="adj" fmla="val 8000"/>
            </a:avLst>
          </a:prstGeom>
          <a:solidFill>
            <a:srgbClr val="B36B37"/>
          </a:solidFill>
          <a:ln w="12700">
            <a:solidFill>
              <a:srgbClr val="B36B37"/>
            </a:solidFill>
            <a:prstDash val="solid"/>
          </a:ln>
        </p:spPr>
        <p:txBody>
          <a:bodyPr/>
          <a:lstStyle/>
          <a:p>
            <a:endParaRPr lang="en-GB"/>
          </a:p>
        </p:txBody>
      </p:sp>
      <p:sp>
        <p:nvSpPr>
          <p:cNvPr id="30" name="Text 28"/>
          <p:cNvSpPr/>
          <p:nvPr/>
        </p:nvSpPr>
        <p:spPr>
          <a:xfrm>
            <a:off x="9098280" y="3136392"/>
            <a:ext cx="2057400" cy="228600"/>
          </a:xfrm>
          <a:prstGeom prst="rect">
            <a:avLst/>
          </a:prstGeom>
          <a:noFill/>
          <a:ln/>
        </p:spPr>
        <p:txBody>
          <a:bodyPr wrap="square" lIns="0" tIns="0" rIns="0" bIns="0" rtlCol="0" anchor="ctr">
            <a:normAutofit fontScale="62500" lnSpcReduction="20000"/>
          </a:bodyPr>
          <a:lstStyle/>
          <a:p>
            <a:pPr marL="0" indent="0" algn="ctr">
              <a:buNone/>
            </a:pPr>
            <a:r>
              <a:rPr lang="en-US" sz="1400" b="1" dirty="0">
                <a:solidFill>
                  <a:srgbClr val="FFFFFF"/>
                </a:solidFill>
                <a:latin typeface="Times New Roman" pitchFamily="34" charset="0"/>
                <a:ea typeface="Times New Roman" pitchFamily="34" charset="-122"/>
                <a:cs typeface="Times New Roman" pitchFamily="34" charset="-120"/>
              </a:rPr>
              <a:t>25% sales stagnation</a:t>
            </a:r>
            <a:endParaRPr lang="en-US" sz="1400" dirty="0"/>
          </a:p>
          <a:p>
            <a:pPr marL="0" indent="0" algn="ctr">
              <a:buNone/>
            </a:pPr>
            <a:r>
              <a:rPr lang="en-US" sz="1400" b="1" dirty="0">
                <a:solidFill>
                  <a:srgbClr val="FFFFFF"/>
                </a:solidFill>
                <a:latin typeface="Times New Roman" pitchFamily="34" charset="0"/>
                <a:ea typeface="Times New Roman" pitchFamily="34" charset="-122"/>
                <a:cs typeface="Times New Roman" pitchFamily="34" charset="-120"/>
              </a:rPr>
              <a:t>below 2019 level</a:t>
            </a:r>
            <a:endParaRPr lang="en-US" sz="1400" dirty="0"/>
          </a:p>
        </p:txBody>
      </p:sp>
      <p:sp>
        <p:nvSpPr>
          <p:cNvPr id="31" name="Text 29"/>
          <p:cNvSpPr/>
          <p:nvPr/>
        </p:nvSpPr>
        <p:spPr>
          <a:xfrm>
            <a:off x="502920" y="6382512"/>
            <a:ext cx="10515600" cy="128016"/>
          </a:xfrm>
          <a:prstGeom prst="rect">
            <a:avLst/>
          </a:prstGeom>
          <a:noFill/>
          <a:ln/>
        </p:spPr>
        <p:txBody>
          <a:bodyPr wrap="square" lIns="0" tIns="0" rIns="0" bIns="0" rtlCol="0" anchor="ctr"/>
          <a:lstStyle/>
          <a:p>
            <a:pPr marL="0" indent="0">
              <a:buNone/>
            </a:pPr>
            <a:r>
              <a:rPr lang="en-US" sz="2000" i="1" dirty="0">
                <a:solidFill>
                  <a:srgbClr val="6D6258"/>
                </a:solidFill>
                <a:latin typeface="Times New Roman" pitchFamily="34" charset="0"/>
                <a:ea typeface="Times New Roman" pitchFamily="34" charset="-122"/>
                <a:cs typeface="Times New Roman" pitchFamily="34" charset="-120"/>
              </a:rPr>
              <a:t>Sources: LCLM4004 Assessment Specification, 2026; Ishikawa, 1985.</a:t>
            </a:r>
            <a:endParaRPr lang="en-US" sz="2000" dirty="0"/>
          </a:p>
        </p:txBody>
      </p:sp>
      <p:sp>
        <p:nvSpPr>
          <p:cNvPr id="32"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Summary of Key Findings</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pic>
        <p:nvPicPr>
          <p:cNvPr id="4" name="Image 0" descr="/mnt/data/wide_modern_3d_illustration_style_scene_of_online_batch_3.png"/>
          <p:cNvPicPr>
            <a:picLocks noChangeAspect="1"/>
          </p:cNvPicPr>
          <p:nvPr/>
        </p:nvPicPr>
        <p:blipFill>
          <a:blip r:embed="rId3"/>
          <a:srcRect l="13522" r="13522"/>
          <a:stretch/>
        </p:blipFill>
        <p:spPr>
          <a:xfrm>
            <a:off x="6537960" y="960120"/>
            <a:ext cx="4800600" cy="3703320"/>
          </a:xfrm>
          <a:prstGeom prst="rect">
            <a:avLst/>
          </a:prstGeom>
        </p:spPr>
      </p:pic>
      <p:sp>
        <p:nvSpPr>
          <p:cNvPr id="5" name="Text 2"/>
          <p:cNvSpPr/>
          <p:nvPr/>
        </p:nvSpPr>
        <p:spPr>
          <a:xfrm>
            <a:off x="685800" y="960120"/>
            <a:ext cx="5532120" cy="3337560"/>
          </a:xfrm>
          <a:prstGeom prst="rect">
            <a:avLst/>
          </a:prstGeom>
          <a:noFill/>
          <a:ln/>
        </p:spPr>
        <p:txBody>
          <a:bodyPr wrap="square" lIns="1016" tIns="1016" rIns="1016" bIns="1016" rtlCol="0" anchor="ctr">
            <a:normAutofit/>
          </a:bodyPr>
          <a:lstStyle/>
          <a:p>
            <a:pPr marL="0" indent="0">
              <a:buNone/>
            </a:pPr>
            <a:r>
              <a:rPr lang="en-US" sz="2000" dirty="0">
                <a:solidFill>
                  <a:srgbClr val="2B2B2B"/>
                </a:solidFill>
                <a:latin typeface="Times New Roman" pitchFamily="34" charset="0"/>
                <a:ea typeface="Times New Roman" pitchFamily="34" charset="-122"/>
                <a:cs typeface="Times New Roman" pitchFamily="34" charset="-120"/>
              </a:rPr>
              <a:t>• The sales issue is caused by several linked internal and external factors.</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External change since 2020 has reduced retail-park and lunchtime demand.</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Customers increasingly expect convenience through delivery or pre-ordering.</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Rising overheads and organic stock uncertainty weaken business resilience.</a:t>
            </a:r>
            <a:endParaRPr lang="en-US" sz="2000" dirty="0"/>
          </a:p>
          <a:p>
            <a:pPr marL="0" indent="0">
              <a:buNone/>
            </a:pPr>
            <a:r>
              <a:rPr lang="en-US" sz="2000" dirty="0">
                <a:solidFill>
                  <a:srgbClr val="2B2B2B"/>
                </a:solidFill>
                <a:latin typeface="Times New Roman" pitchFamily="34" charset="0"/>
                <a:ea typeface="Times New Roman" pitchFamily="34" charset="-122"/>
                <a:cs typeface="Times New Roman" pitchFamily="34" charset="-120"/>
              </a:rPr>
              <a:t>• The highest priority is to test a simple digital pre-order and delivery option.</a:t>
            </a:r>
            <a:endParaRPr lang="en-US" sz="2000" dirty="0"/>
          </a:p>
        </p:txBody>
      </p:sp>
      <p:sp>
        <p:nvSpPr>
          <p:cNvPr id="6" name="Shape 3"/>
          <p:cNvSpPr/>
          <p:nvPr/>
        </p:nvSpPr>
        <p:spPr>
          <a:xfrm>
            <a:off x="777240" y="4709160"/>
            <a:ext cx="5212080" cy="320040"/>
          </a:xfrm>
          <a:prstGeom prst="roundRect">
            <a:avLst>
              <a:gd name="adj" fmla="val 20000"/>
            </a:avLst>
          </a:prstGeom>
          <a:solidFill>
            <a:srgbClr val="B36B37"/>
          </a:solidFill>
          <a:ln w="12700">
            <a:solidFill>
              <a:srgbClr val="B36B37"/>
            </a:solidFill>
            <a:prstDash val="solid"/>
          </a:ln>
        </p:spPr>
        <p:txBody>
          <a:bodyPr/>
          <a:lstStyle/>
          <a:p>
            <a:endParaRPr lang="en-GB"/>
          </a:p>
        </p:txBody>
      </p:sp>
      <p:sp>
        <p:nvSpPr>
          <p:cNvPr id="7" name="Text 4"/>
          <p:cNvSpPr/>
          <p:nvPr/>
        </p:nvSpPr>
        <p:spPr>
          <a:xfrm>
            <a:off x="960120" y="4791456"/>
            <a:ext cx="4892040" cy="91440"/>
          </a:xfrm>
          <a:prstGeom prst="rect">
            <a:avLst/>
          </a:prstGeom>
          <a:noFill/>
          <a:ln/>
        </p:spPr>
        <p:txBody>
          <a:bodyPr wrap="square" lIns="0" tIns="0" rIns="0" bIns="0" rtlCol="0" anchor="ctr"/>
          <a:lstStyle/>
          <a:p>
            <a:pPr marL="0" indent="0">
              <a:buNone/>
            </a:pPr>
            <a:r>
              <a:rPr lang="en-US" sz="1100" b="1" dirty="0">
                <a:solidFill>
                  <a:srgbClr val="FFFFFF"/>
                </a:solidFill>
                <a:latin typeface="Times New Roman" pitchFamily="34" charset="0"/>
                <a:ea typeface="Times New Roman" pitchFamily="34" charset="-122"/>
                <a:cs typeface="Times New Roman" pitchFamily="34" charset="-120"/>
              </a:rPr>
              <a:t>High priority: Digital ordering + delivery</a:t>
            </a:r>
            <a:endParaRPr lang="en-US" sz="1100" dirty="0"/>
          </a:p>
        </p:txBody>
      </p:sp>
      <p:sp>
        <p:nvSpPr>
          <p:cNvPr id="8" name="Shape 5"/>
          <p:cNvSpPr/>
          <p:nvPr/>
        </p:nvSpPr>
        <p:spPr>
          <a:xfrm>
            <a:off x="777240" y="5166360"/>
            <a:ext cx="5212080" cy="320040"/>
          </a:xfrm>
          <a:prstGeom prst="roundRect">
            <a:avLst>
              <a:gd name="adj" fmla="val 20000"/>
            </a:avLst>
          </a:prstGeom>
          <a:solidFill>
            <a:srgbClr val="8C6B4F"/>
          </a:solidFill>
          <a:ln w="12700">
            <a:solidFill>
              <a:srgbClr val="8C6B4F"/>
            </a:solidFill>
            <a:prstDash val="solid"/>
          </a:ln>
        </p:spPr>
        <p:txBody>
          <a:bodyPr/>
          <a:lstStyle/>
          <a:p>
            <a:endParaRPr lang="en-GB"/>
          </a:p>
        </p:txBody>
      </p:sp>
      <p:sp>
        <p:nvSpPr>
          <p:cNvPr id="9" name="Text 6"/>
          <p:cNvSpPr/>
          <p:nvPr/>
        </p:nvSpPr>
        <p:spPr>
          <a:xfrm>
            <a:off x="960120" y="5248656"/>
            <a:ext cx="4892040" cy="91440"/>
          </a:xfrm>
          <a:prstGeom prst="rect">
            <a:avLst/>
          </a:prstGeom>
          <a:noFill/>
          <a:ln/>
        </p:spPr>
        <p:txBody>
          <a:bodyPr wrap="square" lIns="0" tIns="0" rIns="0" bIns="0" rtlCol="0" anchor="ctr"/>
          <a:lstStyle/>
          <a:p>
            <a:pPr marL="0" indent="0">
              <a:buNone/>
            </a:pPr>
            <a:r>
              <a:rPr lang="en-US" sz="1100" b="1" dirty="0">
                <a:solidFill>
                  <a:srgbClr val="FFFFFF"/>
                </a:solidFill>
                <a:latin typeface="Times New Roman" pitchFamily="34" charset="0"/>
                <a:ea typeface="Times New Roman" pitchFamily="34" charset="-122"/>
                <a:cs typeface="Times New Roman" pitchFamily="34" charset="-120"/>
              </a:rPr>
              <a:t>Medium priority: Cost review + supplier planning</a:t>
            </a:r>
            <a:endParaRPr lang="en-US" sz="1100" dirty="0"/>
          </a:p>
        </p:txBody>
      </p:sp>
      <p:sp>
        <p:nvSpPr>
          <p:cNvPr id="10" name="Shape 7"/>
          <p:cNvSpPr/>
          <p:nvPr/>
        </p:nvSpPr>
        <p:spPr>
          <a:xfrm>
            <a:off x="777240" y="5623560"/>
            <a:ext cx="5212080" cy="320040"/>
          </a:xfrm>
          <a:prstGeom prst="roundRect">
            <a:avLst>
              <a:gd name="adj" fmla="val 20000"/>
            </a:avLst>
          </a:prstGeom>
          <a:solidFill>
            <a:srgbClr val="7B8C69"/>
          </a:solidFill>
          <a:ln w="12700">
            <a:solidFill>
              <a:srgbClr val="7B8C69"/>
            </a:solidFill>
            <a:prstDash val="solid"/>
          </a:ln>
        </p:spPr>
        <p:txBody>
          <a:bodyPr/>
          <a:lstStyle/>
          <a:p>
            <a:endParaRPr lang="en-GB"/>
          </a:p>
        </p:txBody>
      </p:sp>
      <p:sp>
        <p:nvSpPr>
          <p:cNvPr id="11" name="Text 8"/>
          <p:cNvSpPr/>
          <p:nvPr/>
        </p:nvSpPr>
        <p:spPr>
          <a:xfrm>
            <a:off x="960120" y="5705856"/>
            <a:ext cx="4892040" cy="91440"/>
          </a:xfrm>
          <a:prstGeom prst="rect">
            <a:avLst/>
          </a:prstGeom>
          <a:noFill/>
          <a:ln/>
        </p:spPr>
        <p:txBody>
          <a:bodyPr wrap="square" lIns="0" tIns="0" rIns="0" bIns="0" rtlCol="0" anchor="ctr"/>
          <a:lstStyle/>
          <a:p>
            <a:pPr marL="0" indent="0">
              <a:buNone/>
            </a:pPr>
            <a:r>
              <a:rPr lang="en-US" sz="1100" b="1" dirty="0">
                <a:solidFill>
                  <a:srgbClr val="FFFFFF"/>
                </a:solidFill>
                <a:latin typeface="Times New Roman" pitchFamily="34" charset="0"/>
                <a:ea typeface="Times New Roman" pitchFamily="34" charset="-122"/>
                <a:cs typeface="Times New Roman" pitchFamily="34" charset="-120"/>
              </a:rPr>
              <a:t>Monitor: Retail park footfall</a:t>
            </a:r>
            <a:endParaRPr lang="en-US" sz="1100" dirty="0"/>
          </a:p>
        </p:txBody>
      </p:sp>
      <p:sp>
        <p:nvSpPr>
          <p:cNvPr id="12" name="Text 9"/>
          <p:cNvSpPr/>
          <p:nvPr/>
        </p:nvSpPr>
        <p:spPr>
          <a:xfrm>
            <a:off x="502920" y="6382512"/>
            <a:ext cx="10515600" cy="128016"/>
          </a:xfrm>
          <a:prstGeom prst="rect">
            <a:avLst/>
          </a:prstGeom>
          <a:noFill/>
          <a:ln/>
        </p:spPr>
        <p:txBody>
          <a:bodyPr wrap="square" lIns="0" tIns="0" rIns="0" bIns="0" rtlCol="0" anchor="ctr"/>
          <a:lstStyle/>
          <a:p>
            <a:pPr marL="0" indent="0">
              <a:buNone/>
            </a:pPr>
            <a:r>
              <a:rPr lang="en-US" sz="2000" i="1" dirty="0">
                <a:solidFill>
                  <a:srgbClr val="6D6258"/>
                </a:solidFill>
                <a:latin typeface="Times New Roman" pitchFamily="34" charset="0"/>
                <a:ea typeface="Times New Roman" pitchFamily="34" charset="-122"/>
                <a:cs typeface="Times New Roman" pitchFamily="34" charset="-120"/>
              </a:rPr>
              <a:t>Sources: LCLM4004 Assessment Specification, 2026; Hill and Cheshire, 2023; Enoch et al., 2022.</a:t>
            </a:r>
            <a:endParaRPr lang="en-US" sz="2000"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02920" y="201168"/>
            <a:ext cx="11155680" cy="320040"/>
          </a:xfrm>
          <a:prstGeom prst="rect">
            <a:avLst/>
          </a:prstGeom>
          <a:noFill/>
          <a:ln/>
        </p:spPr>
        <p:txBody>
          <a:bodyPr wrap="square" lIns="0" tIns="0" rIns="0" bIns="0" rtlCol="0" anchor="ctr"/>
          <a:lstStyle/>
          <a:p>
            <a:pPr marL="0" indent="0">
              <a:buNone/>
            </a:pPr>
            <a:r>
              <a:rPr lang="en-US" sz="2500" b="1" dirty="0">
                <a:solidFill>
                  <a:srgbClr val="4F3B2C"/>
                </a:solidFill>
                <a:latin typeface="Times New Roman" pitchFamily="34" charset="0"/>
                <a:ea typeface="Times New Roman" pitchFamily="34" charset="-122"/>
                <a:cs typeface="Times New Roman" pitchFamily="34" charset="-120"/>
              </a:rPr>
              <a:t>References</a:t>
            </a:r>
            <a:endParaRPr lang="en-US" sz="2500" dirty="0"/>
          </a:p>
        </p:txBody>
      </p:sp>
      <p:sp>
        <p:nvSpPr>
          <p:cNvPr id="3" name="Shape 1"/>
          <p:cNvSpPr/>
          <p:nvPr/>
        </p:nvSpPr>
        <p:spPr>
          <a:xfrm>
            <a:off x="502920" y="667512"/>
            <a:ext cx="2743200" cy="0"/>
          </a:xfrm>
          <a:prstGeom prst="line">
            <a:avLst/>
          </a:prstGeom>
          <a:noFill/>
          <a:ln w="25400">
            <a:solidFill>
              <a:srgbClr val="B36B37"/>
            </a:solidFill>
            <a:prstDash val="solid"/>
          </a:ln>
        </p:spPr>
        <p:txBody>
          <a:bodyPr/>
          <a:lstStyle/>
          <a:p>
            <a:endParaRPr lang="en-GB"/>
          </a:p>
        </p:txBody>
      </p:sp>
      <p:sp>
        <p:nvSpPr>
          <p:cNvPr id="4" name="Text 2"/>
          <p:cNvSpPr/>
          <p:nvPr/>
        </p:nvSpPr>
        <p:spPr>
          <a:xfrm>
            <a:off x="685800" y="960120"/>
            <a:ext cx="10927080" cy="5303520"/>
          </a:xfrm>
          <a:prstGeom prst="rect">
            <a:avLst/>
          </a:prstGeom>
          <a:noFill/>
          <a:ln/>
        </p:spPr>
        <p:txBody>
          <a:bodyPr wrap="square" lIns="635" tIns="635" rIns="635" bIns="635" rtlCol="0" anchor="ctr">
            <a:normAutofit/>
          </a:bodyPr>
          <a:lstStyle/>
          <a:p>
            <a:pPr marL="0" indent="0">
              <a:buNone/>
            </a:pPr>
            <a:r>
              <a:rPr lang="en-US" dirty="0">
                <a:solidFill>
                  <a:srgbClr val="2B2B2B"/>
                </a:solidFill>
                <a:latin typeface="Times New Roman" pitchFamily="34" charset="0"/>
                <a:ea typeface="Times New Roman" pitchFamily="34" charset="-122"/>
                <a:cs typeface="Times New Roman" pitchFamily="34" charset="-120"/>
              </a:rPr>
              <a:t>• Andersen, B. and Fagerhaug, T. (2006) Root Cause Analysis: Simplified Tools and Techniques. 2nd edn. Milwaukee: ASQ Quality Press.</a:t>
            </a:r>
            <a:endParaRPr lang="en-US" dirty="0"/>
          </a:p>
          <a:p>
            <a:pPr marL="0" indent="0">
              <a:buNone/>
            </a:pPr>
            <a:r>
              <a:rPr lang="en-US" dirty="0">
                <a:solidFill>
                  <a:srgbClr val="2B2B2B"/>
                </a:solidFill>
                <a:latin typeface="Times New Roman" pitchFamily="34" charset="0"/>
                <a:ea typeface="Times New Roman" pitchFamily="34" charset="-122"/>
                <a:cs typeface="Times New Roman" pitchFamily="34" charset="-120"/>
              </a:rPr>
              <a:t>• Enoch, M., Monsuur, F., Palaiologou, G., Quddus, M., Ellis-Chadwick, F., Morton, C. and Rayner, R. (2022) ‘When COVID-19 came to town: Measuring the impact of the coronavirus pandemic on footfall on six high streets in England’, Environment and Planning B: Urban Analytics and City Science, 49(8), pp. 2097–2112.</a:t>
            </a:r>
            <a:endParaRPr lang="en-US" dirty="0"/>
          </a:p>
          <a:p>
            <a:pPr marL="0" indent="0">
              <a:buNone/>
            </a:pPr>
            <a:r>
              <a:rPr lang="en-US" dirty="0">
                <a:solidFill>
                  <a:srgbClr val="2B2B2B"/>
                </a:solidFill>
                <a:latin typeface="Times New Roman" pitchFamily="34" charset="0"/>
                <a:ea typeface="Times New Roman" pitchFamily="34" charset="-122"/>
                <a:cs typeface="Times New Roman" pitchFamily="34" charset="-120"/>
              </a:rPr>
              <a:t>• Hill, A. and Cheshire, J. (2023) ‘An investigation of the impact and resilience of British high streets following the COVID-19 lockdown restrictions’, Applied Spatial Analysis and Policy, 16, pp. 537–559.</a:t>
            </a:r>
            <a:endParaRPr lang="en-US" dirty="0"/>
          </a:p>
          <a:p>
            <a:pPr marL="0" indent="0">
              <a:buNone/>
            </a:pPr>
            <a:r>
              <a:rPr lang="en-US" dirty="0">
                <a:solidFill>
                  <a:srgbClr val="2B2B2B"/>
                </a:solidFill>
                <a:latin typeface="Times New Roman" pitchFamily="34" charset="0"/>
                <a:ea typeface="Times New Roman" pitchFamily="34" charset="-122"/>
                <a:cs typeface="Times New Roman" pitchFamily="34" charset="-120"/>
              </a:rPr>
              <a:t>• Ishikawa, K. (1985) What is Total Quality Control? The Japanese Way. Englewood Cliffs: Prentice-Hall.</a:t>
            </a:r>
            <a:endParaRPr lang="en-US" dirty="0"/>
          </a:p>
          <a:p>
            <a:pPr marL="0" indent="0">
              <a:buNone/>
            </a:pPr>
            <a:r>
              <a:rPr lang="en-US" dirty="0">
                <a:solidFill>
                  <a:srgbClr val="2B2B2B"/>
                </a:solidFill>
                <a:latin typeface="Times New Roman" pitchFamily="34" charset="0"/>
                <a:ea typeface="Times New Roman" pitchFamily="34" charset="-122"/>
                <a:cs typeface="Times New Roman" pitchFamily="34" charset="-120"/>
              </a:rPr>
              <a:t>• Johnson, G., Whittington, R., Scholes, K., Angwin, D. and Regnér, P. (2020) Exploring Strategy. 12th edn. Harlow: Pearson.</a:t>
            </a:r>
            <a:endParaRPr lang="en-US" dirty="0"/>
          </a:p>
          <a:p>
            <a:pPr marL="0" indent="0">
              <a:buNone/>
            </a:pPr>
            <a:r>
              <a:rPr lang="en-US" dirty="0">
                <a:solidFill>
                  <a:srgbClr val="2B2B2B"/>
                </a:solidFill>
                <a:latin typeface="Times New Roman" pitchFamily="34" charset="0"/>
                <a:ea typeface="Times New Roman" pitchFamily="34" charset="-122"/>
                <a:cs typeface="Times New Roman" pitchFamily="34" charset="-120"/>
              </a:rPr>
              <a:t>• Rothaermel, F.T. (2021) Strategic Management. 5th edn. New York: McGraw-Hill Education.</a:t>
            </a:r>
            <a:endParaRPr lang="en-US" dirty="0"/>
          </a:p>
          <a:p>
            <a:pPr marL="0" indent="0">
              <a:buNone/>
            </a:pPr>
            <a:r>
              <a:rPr lang="en-US" dirty="0">
                <a:solidFill>
                  <a:srgbClr val="2B2B2B"/>
                </a:solidFill>
                <a:latin typeface="Times New Roman" pitchFamily="34" charset="0"/>
                <a:ea typeface="Times New Roman" pitchFamily="34" charset="-122"/>
                <a:cs typeface="Times New Roman" pitchFamily="34" charset="-120"/>
              </a:rPr>
              <a:t>• University of Wales Trinity Saint David (2026) LCLM4004 Problem Solving and Decision Making: Component 1 Assessment Specification – Basil’s Bakery.</a:t>
            </a:r>
            <a:endParaRPr lang="en-US" dirty="0"/>
          </a:p>
        </p:txBody>
      </p:sp>
      <p:sp>
        <p:nvSpPr>
          <p:cNvPr id="25" name="Slide Number Placeholder 0"/>
          <p:cNvSpPr>
            <a:spLocks noGrp="1"/>
          </p:cNvSpPr>
          <p:nvPr>
            <p:ph type="sldNum" sz="quarter" idx="4294967295"/>
          </p:nvPr>
        </p:nvSpPr>
        <p:spPr>
          <a:xfrm>
            <a:off x="11475720" y="6565392"/>
            <a:ext cx="800000" cy="300000"/>
          </a:xfrm>
          <a:prstGeom prst="rect">
            <a:avLst/>
          </a:prstGeom>
          <a:extLst>
            <a:ext uri="{C572A759-6A51-4108-AA02-DFA0A04FC94B}">
              <ma14:wrappingTextBoxFlag xmlns:ma14="http://schemas.microsoft.com/office/mac/drawingml/2011/main" xmlns="" val="0"/>
            </a:ext>
          </a:extLst>
        </p:spPr>
        <p:txBody>
          <a:bodyPr/>
          <a:lstStyle>
            <a:lvl1pPr>
              <a:defRPr sz="700">
                <a:solidFill>
                  <a:srgbClr val="5D5144"/>
                </a:solidFill>
                <a:latin typeface="Times New Roman"/>
                <a:ea typeface="Times New Roman"/>
                <a:cs typeface="Times New Roman"/>
              </a:defRPr>
            </a:lvl1pPr>
          </a:lstStyle>
          <a:p>
            <a:pPr algn="l"/>
            <a:fld id="{F7021451-1387-4CA6-816F-3879F97B5CBC}" type="slidenum">
              <a:rPr lang="en-US" b="0"/>
              <a:t>10</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2199</Words>
  <Application>Microsoft Office PowerPoint</Application>
  <PresentationFormat>Widescreen</PresentationFormat>
  <Paragraphs>136</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Basil’s Bakery Business Challenge</dc:title>
  <dc:subject>Basil Bakery Student 2 Presentation</dc:subject>
  <dc:creator>hp</dc:creator>
  <cp:lastModifiedBy>anna ryba</cp:lastModifiedBy>
  <cp:revision>4</cp:revision>
  <dcterms:created xsi:type="dcterms:W3CDTF">2026-06-06T14:36:21Z</dcterms:created>
  <dcterms:modified xsi:type="dcterms:W3CDTF">2026-06-13T14:36:15Z</dcterms:modified>
</cp:coreProperties>
</file>