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85"/>
  </p:notesMasterIdLst>
  <p:sldIdLst>
    <p:sldId id="432" r:id="rId8"/>
    <p:sldId id="517" r:id="rId9"/>
    <p:sldId id="439" r:id="rId10"/>
    <p:sldId id="440" r:id="rId11"/>
    <p:sldId id="441" r:id="rId12"/>
    <p:sldId id="442" r:id="rId13"/>
    <p:sldId id="443" r:id="rId14"/>
    <p:sldId id="444" r:id="rId15"/>
    <p:sldId id="445" r:id="rId16"/>
    <p:sldId id="446" r:id="rId17"/>
    <p:sldId id="447" r:id="rId18"/>
    <p:sldId id="448" r:id="rId19"/>
    <p:sldId id="449" r:id="rId20"/>
    <p:sldId id="450" r:id="rId21"/>
    <p:sldId id="451" r:id="rId22"/>
    <p:sldId id="452" r:id="rId23"/>
    <p:sldId id="453" r:id="rId24"/>
    <p:sldId id="454" r:id="rId25"/>
    <p:sldId id="455" r:id="rId26"/>
    <p:sldId id="456" r:id="rId27"/>
    <p:sldId id="457" r:id="rId28"/>
    <p:sldId id="458" r:id="rId29"/>
    <p:sldId id="459" r:id="rId30"/>
    <p:sldId id="460" r:id="rId31"/>
    <p:sldId id="461" r:id="rId32"/>
    <p:sldId id="464" r:id="rId33"/>
    <p:sldId id="465" r:id="rId34"/>
    <p:sldId id="466" r:id="rId35"/>
    <p:sldId id="467" r:id="rId36"/>
    <p:sldId id="468" r:id="rId37"/>
    <p:sldId id="469" r:id="rId38"/>
    <p:sldId id="470" r:id="rId39"/>
    <p:sldId id="471" r:id="rId40"/>
    <p:sldId id="472" r:id="rId41"/>
    <p:sldId id="473" r:id="rId42"/>
    <p:sldId id="474" r:id="rId43"/>
    <p:sldId id="475" r:id="rId44"/>
    <p:sldId id="476" r:id="rId45"/>
    <p:sldId id="477" r:id="rId46"/>
    <p:sldId id="478" r:id="rId47"/>
    <p:sldId id="479" r:id="rId48"/>
    <p:sldId id="480" r:id="rId49"/>
    <p:sldId id="481" r:id="rId50"/>
    <p:sldId id="482" r:id="rId51"/>
    <p:sldId id="483" r:id="rId52"/>
    <p:sldId id="484" r:id="rId53"/>
    <p:sldId id="485" r:id="rId54"/>
    <p:sldId id="486" r:id="rId55"/>
    <p:sldId id="487" r:id="rId56"/>
    <p:sldId id="488" r:id="rId57"/>
    <p:sldId id="489" r:id="rId58"/>
    <p:sldId id="490" r:id="rId59"/>
    <p:sldId id="491" r:id="rId60"/>
    <p:sldId id="492" r:id="rId61"/>
    <p:sldId id="493" r:id="rId62"/>
    <p:sldId id="494" r:id="rId63"/>
    <p:sldId id="495" r:id="rId64"/>
    <p:sldId id="496" r:id="rId65"/>
    <p:sldId id="499" r:id="rId66"/>
    <p:sldId id="500" r:id="rId67"/>
    <p:sldId id="501" r:id="rId68"/>
    <p:sldId id="502" r:id="rId69"/>
    <p:sldId id="503" r:id="rId70"/>
    <p:sldId id="504" r:id="rId71"/>
    <p:sldId id="505" r:id="rId72"/>
    <p:sldId id="506" r:id="rId73"/>
    <p:sldId id="507" r:id="rId74"/>
    <p:sldId id="508" r:id="rId75"/>
    <p:sldId id="509" r:id="rId76"/>
    <p:sldId id="510" r:id="rId77"/>
    <p:sldId id="511" r:id="rId78"/>
    <p:sldId id="512" r:id="rId79"/>
    <p:sldId id="513" r:id="rId80"/>
    <p:sldId id="514" r:id="rId81"/>
    <p:sldId id="392" r:id="rId82"/>
    <p:sldId id="515" r:id="rId83"/>
    <p:sldId id="516" r:id="rId84"/>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66776" autoAdjust="0"/>
  </p:normalViewPr>
  <p:slideViewPr>
    <p:cSldViewPr snapToGrid="0" snapToObjects="1">
      <p:cViewPr varScale="1">
        <p:scale>
          <a:sx n="74" d="100"/>
          <a:sy n="74" d="100"/>
        </p:scale>
        <p:origin x="23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tableStyles" Target="tableStyles.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viewProps" Target="viewProp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2DEB3-BEFF-49EA-9675-25E4294570BB}" type="doc">
      <dgm:prSet loTypeId="urn:microsoft.com/office/officeart/2011/layout/HexagonRadial" loCatId="cycle" qsTypeId="urn:microsoft.com/office/officeart/2005/8/quickstyle/simple1#1" qsCatId="simple" csTypeId="urn:microsoft.com/office/officeart/2005/8/colors/colorful4#1" csCatId="colorful" phldr="1"/>
      <dgm:spPr/>
      <dgm:t>
        <a:bodyPr/>
        <a:lstStyle/>
        <a:p>
          <a:endParaRPr lang="en-GB"/>
        </a:p>
      </dgm:t>
    </dgm:pt>
    <dgm:pt modelId="{9CBC0862-D22D-412B-90C3-5BA5E3AE035B}">
      <dgm:prSet phldrT="[Text]" custT="1"/>
      <dgm:spPr/>
      <dgm:t>
        <a:bodyPr/>
        <a:lstStyle/>
        <a:p>
          <a:r>
            <a:rPr lang="en-GB" sz="2800" dirty="0">
              <a:solidFill>
                <a:schemeClr val="tx1"/>
              </a:solidFill>
            </a:rPr>
            <a:t>Ti</a:t>
          </a:r>
        </a:p>
        <a:p>
          <a:r>
            <a:rPr lang="en-GB" sz="2800" dirty="0">
              <a:solidFill>
                <a:schemeClr val="tx1"/>
              </a:solidFill>
            </a:rPr>
            <a:t>You</a:t>
          </a:r>
        </a:p>
      </dgm:t>
    </dgm:pt>
    <dgm:pt modelId="{861E74D4-CC0A-4FE6-93F4-16A00AE87B00}" type="parTrans" cxnId="{9D79C364-00FB-4202-89D9-FE0E0C958292}">
      <dgm:prSet/>
      <dgm:spPr/>
      <dgm:t>
        <a:bodyPr/>
        <a:lstStyle/>
        <a:p>
          <a:endParaRPr lang="en-GB"/>
        </a:p>
      </dgm:t>
    </dgm:pt>
    <dgm:pt modelId="{39813AF5-3BE2-4164-9A55-ED3C8AB4C9D9}" type="sibTrans" cxnId="{9D79C364-00FB-4202-89D9-FE0E0C958292}">
      <dgm:prSet/>
      <dgm:spPr/>
      <dgm:t>
        <a:bodyPr/>
        <a:lstStyle/>
        <a:p>
          <a:endParaRPr lang="en-GB"/>
        </a:p>
      </dgm:t>
    </dgm:pt>
    <dgm:pt modelId="{04B780E3-6ACA-4D53-BB5A-8A3B602A9AE2}">
      <dgm:prSet phldrT="[Text]" custT="1"/>
      <dgm:spPr/>
      <dgm:t>
        <a:bodyPr/>
        <a:lstStyle/>
        <a:p>
          <a:r>
            <a:rPr lang="en-GB" sz="1600" dirty="0">
              <a:solidFill>
                <a:schemeClr val="tx1"/>
              </a:solidFill>
            </a:rPr>
            <a:t>Plant</a:t>
          </a:r>
        </a:p>
        <a:p>
          <a:r>
            <a:rPr lang="en-GB" sz="1600" dirty="0">
              <a:solidFill>
                <a:schemeClr val="tx1"/>
              </a:solidFill>
            </a:rPr>
            <a:t>Children</a:t>
          </a:r>
        </a:p>
      </dgm:t>
    </dgm:pt>
    <dgm:pt modelId="{D88F0A6C-7047-4476-BEA1-463EDBF4681A}" type="parTrans" cxnId="{BC732A1D-B0F2-42C6-9068-3A2847A6D656}">
      <dgm:prSet/>
      <dgm:spPr/>
      <dgm:t>
        <a:bodyPr/>
        <a:lstStyle/>
        <a:p>
          <a:endParaRPr lang="en-GB"/>
        </a:p>
      </dgm:t>
    </dgm:pt>
    <dgm:pt modelId="{6AB78BD0-C81C-4AFB-8F75-F1F5EDAC2D43}" type="sibTrans" cxnId="{BC732A1D-B0F2-42C6-9068-3A2847A6D656}">
      <dgm:prSet/>
      <dgm:spPr/>
      <dgm:t>
        <a:bodyPr/>
        <a:lstStyle/>
        <a:p>
          <a:endParaRPr lang="en-GB"/>
        </a:p>
      </dgm:t>
    </dgm:pt>
    <dgm:pt modelId="{4AE2D8AE-2B4F-4D8A-9335-DC7B0269D11E}">
      <dgm:prSet phldrT="[Text]" custT="1"/>
      <dgm:spPr/>
      <dgm:t>
        <a:bodyPr/>
        <a:lstStyle/>
        <a:p>
          <a:r>
            <a:rPr lang="en-GB" sz="1600" dirty="0" err="1">
              <a:solidFill>
                <a:schemeClr val="tx1"/>
              </a:solidFill>
            </a:rPr>
            <a:t>Teulu</a:t>
          </a:r>
          <a:endParaRPr lang="en-GB" sz="1600" dirty="0">
            <a:solidFill>
              <a:schemeClr val="tx1"/>
            </a:solidFill>
          </a:endParaRPr>
        </a:p>
        <a:p>
          <a:r>
            <a:rPr lang="en-GB" sz="1600" dirty="0">
              <a:solidFill>
                <a:schemeClr val="tx1"/>
              </a:solidFill>
            </a:rPr>
            <a:t>Family</a:t>
          </a:r>
        </a:p>
      </dgm:t>
    </dgm:pt>
    <dgm:pt modelId="{1F44D0F7-19CF-463B-84CE-4D9432B16E10}" type="parTrans" cxnId="{414008FF-CE74-4CC6-A305-4D987C0E50CB}">
      <dgm:prSet/>
      <dgm:spPr/>
      <dgm:t>
        <a:bodyPr/>
        <a:lstStyle/>
        <a:p>
          <a:endParaRPr lang="en-GB"/>
        </a:p>
      </dgm:t>
    </dgm:pt>
    <dgm:pt modelId="{5ECADB1A-18BA-41FC-BD7E-2F7B7DD87763}" type="sibTrans" cxnId="{414008FF-CE74-4CC6-A305-4D987C0E50CB}">
      <dgm:prSet/>
      <dgm:spPr/>
      <dgm:t>
        <a:bodyPr/>
        <a:lstStyle/>
        <a:p>
          <a:endParaRPr lang="en-GB"/>
        </a:p>
      </dgm:t>
    </dgm:pt>
    <dgm:pt modelId="{48831358-2F6E-47C5-AF54-F9B7DA547B16}">
      <dgm:prSet phldrT="[Text]" custT="1"/>
      <dgm:spPr/>
      <dgm:t>
        <a:bodyPr/>
        <a:lstStyle/>
        <a:p>
          <a:r>
            <a:rPr lang="en-GB" sz="1600" dirty="0" err="1">
              <a:solidFill>
                <a:schemeClr val="tx1"/>
              </a:solidFill>
            </a:rPr>
            <a:t>Cymuned</a:t>
          </a:r>
          <a:endParaRPr lang="en-GB" sz="1600" dirty="0">
            <a:solidFill>
              <a:schemeClr val="tx1"/>
            </a:solidFill>
          </a:endParaRPr>
        </a:p>
        <a:p>
          <a:r>
            <a:rPr lang="en-GB" sz="1600" dirty="0">
              <a:solidFill>
                <a:schemeClr val="tx1"/>
              </a:solidFill>
            </a:rPr>
            <a:t>Community</a:t>
          </a:r>
        </a:p>
      </dgm:t>
    </dgm:pt>
    <dgm:pt modelId="{EC79E86C-62A2-4A1C-9B71-0290AA9E61D6}" type="parTrans" cxnId="{496F0881-F618-4B8F-97AE-D05E780260BA}">
      <dgm:prSet/>
      <dgm:spPr/>
      <dgm:t>
        <a:bodyPr/>
        <a:lstStyle/>
        <a:p>
          <a:endParaRPr lang="en-GB"/>
        </a:p>
      </dgm:t>
    </dgm:pt>
    <dgm:pt modelId="{F2FA0DF3-FB58-4A32-B94F-D40DDD9B2CED}" type="sibTrans" cxnId="{496F0881-F618-4B8F-97AE-D05E780260BA}">
      <dgm:prSet/>
      <dgm:spPr/>
      <dgm:t>
        <a:bodyPr/>
        <a:lstStyle/>
        <a:p>
          <a:endParaRPr lang="en-GB"/>
        </a:p>
      </dgm:t>
    </dgm:pt>
    <dgm:pt modelId="{B1338079-ECCB-47DA-88EC-D17556A6A8A3}">
      <dgm:prSet phldrT="[Text]" custT="1"/>
      <dgm:spPr/>
      <dgm:t>
        <a:bodyPr/>
        <a:lstStyle/>
        <a:p>
          <a:r>
            <a:rPr lang="cy-GB" sz="1600" noProof="0" dirty="0">
              <a:solidFill>
                <a:schemeClr val="tx1"/>
              </a:solidFill>
            </a:rPr>
            <a:t>Tîm</a:t>
          </a:r>
          <a:r>
            <a:rPr lang="cy-GB" sz="1600" noProof="0" dirty="0">
              <a:solidFill>
                <a:schemeClr val="tx1"/>
              </a:solidFill>
              <a:latin typeface="Arial" panose="020B0604020202020204" pitchFamily="34" charset="0"/>
              <a:cs typeface="Arial" panose="020B0604020202020204" pitchFamily="34" charset="0"/>
            </a:rPr>
            <a:t> BC</a:t>
          </a:r>
        </a:p>
        <a:p>
          <a:r>
            <a:rPr lang="en-GB" sz="1600" dirty="0">
              <a:solidFill>
                <a:schemeClr val="tx1"/>
              </a:solidFill>
              <a:latin typeface="Arial" panose="020B0604020202020204" pitchFamily="34" charset="0"/>
              <a:cs typeface="Arial" panose="020B0604020202020204" pitchFamily="34" charset="0"/>
            </a:rPr>
            <a:t>EY Team</a:t>
          </a:r>
          <a:endParaRPr lang="en-GB" sz="1600" dirty="0">
            <a:solidFill>
              <a:schemeClr val="tx1"/>
            </a:solidFill>
          </a:endParaRPr>
        </a:p>
      </dgm:t>
    </dgm:pt>
    <dgm:pt modelId="{FDB64482-7FE4-480E-AE33-94DBF2DFF3F7}" type="parTrans" cxnId="{13B08641-5657-4288-B774-E720A8039664}">
      <dgm:prSet/>
      <dgm:spPr/>
      <dgm:t>
        <a:bodyPr/>
        <a:lstStyle/>
        <a:p>
          <a:endParaRPr lang="en-GB"/>
        </a:p>
      </dgm:t>
    </dgm:pt>
    <dgm:pt modelId="{6F593499-FB5A-4B40-B672-D02C47A0A901}" type="sibTrans" cxnId="{13B08641-5657-4288-B774-E720A8039664}">
      <dgm:prSet/>
      <dgm:spPr/>
      <dgm:t>
        <a:bodyPr/>
        <a:lstStyle/>
        <a:p>
          <a:endParaRPr lang="en-GB"/>
        </a:p>
      </dgm:t>
    </dgm:pt>
    <dgm:pt modelId="{EFD9CF2C-34FB-4A22-91FE-D969EBCEE303}">
      <dgm:prSet phldrT="[Text]" custT="1"/>
      <dgm:spPr/>
      <dgm:t>
        <a:bodyPr/>
        <a:lstStyle/>
        <a:p>
          <a:r>
            <a:rPr lang="en-GB" sz="1400" dirty="0" err="1">
              <a:solidFill>
                <a:schemeClr val="tx1"/>
              </a:solidFill>
            </a:rPr>
            <a:t>Asiantaethau</a:t>
          </a:r>
          <a:r>
            <a:rPr lang="en-GB" sz="1600" dirty="0">
              <a:solidFill>
                <a:schemeClr val="tx1"/>
              </a:solidFill>
            </a:rPr>
            <a:t> </a:t>
          </a:r>
          <a:r>
            <a:rPr lang="en-GB" sz="1600" dirty="0" err="1">
              <a:solidFill>
                <a:schemeClr val="tx1"/>
              </a:solidFill>
            </a:rPr>
            <a:t>eraill</a:t>
          </a:r>
          <a:endParaRPr lang="en-GB" sz="1600" dirty="0">
            <a:solidFill>
              <a:schemeClr val="tx1"/>
            </a:solidFill>
          </a:endParaRPr>
        </a:p>
        <a:p>
          <a:r>
            <a:rPr lang="en-GB" sz="1600" dirty="0">
              <a:solidFill>
                <a:schemeClr val="tx1"/>
              </a:solidFill>
            </a:rPr>
            <a:t>Other agencies</a:t>
          </a:r>
        </a:p>
      </dgm:t>
    </dgm:pt>
    <dgm:pt modelId="{C71A39A5-000C-405C-80D5-E9FE20F3DE25}" type="parTrans" cxnId="{A2E52452-76F9-443F-B83B-926C725E3708}">
      <dgm:prSet/>
      <dgm:spPr/>
      <dgm:t>
        <a:bodyPr/>
        <a:lstStyle/>
        <a:p>
          <a:endParaRPr lang="en-GB"/>
        </a:p>
      </dgm:t>
    </dgm:pt>
    <dgm:pt modelId="{2A4F9105-0D2C-4891-8B36-1B5309D485D6}" type="sibTrans" cxnId="{A2E52452-76F9-443F-B83B-926C725E3708}">
      <dgm:prSet/>
      <dgm:spPr/>
      <dgm:t>
        <a:bodyPr/>
        <a:lstStyle/>
        <a:p>
          <a:endParaRPr lang="en-GB"/>
        </a:p>
      </dgm:t>
    </dgm:pt>
    <dgm:pt modelId="{739F79B8-850D-4E8E-9969-C6FB03A19A8C}">
      <dgm:prSet phldrT="[Text]"/>
      <dgm:spPr/>
      <dgm:t>
        <a:bodyPr/>
        <a:lstStyle/>
        <a:p>
          <a:r>
            <a:rPr lang="en-GB" dirty="0" err="1"/>
            <a:t>Awdurdodau</a:t>
          </a:r>
          <a:r>
            <a:rPr lang="en-GB" dirty="0"/>
            <a:t> </a:t>
          </a:r>
          <a:r>
            <a:rPr lang="en-GB" dirty="0" err="1"/>
            <a:t>Lleol</a:t>
          </a:r>
          <a:endParaRPr lang="en-GB" dirty="0"/>
        </a:p>
        <a:p>
          <a:r>
            <a:rPr lang="en-GB" dirty="0"/>
            <a:t>Local Authorities</a:t>
          </a:r>
        </a:p>
      </dgm:t>
    </dgm:pt>
    <dgm:pt modelId="{70C1D015-1A69-4186-923D-95CFC2AABBC0}" type="sibTrans" cxnId="{E9B885C5-B965-4155-9FC5-54F116497EB8}">
      <dgm:prSet/>
      <dgm:spPr/>
      <dgm:t>
        <a:bodyPr/>
        <a:lstStyle/>
        <a:p>
          <a:endParaRPr lang="en-GB"/>
        </a:p>
      </dgm:t>
    </dgm:pt>
    <dgm:pt modelId="{85F3A064-11DF-4EE8-B6CC-4E1DC7101765}" type="parTrans" cxnId="{E9B885C5-B965-4155-9FC5-54F116497EB8}">
      <dgm:prSet/>
      <dgm:spPr/>
      <dgm:t>
        <a:bodyPr/>
        <a:lstStyle/>
        <a:p>
          <a:endParaRPr lang="en-GB"/>
        </a:p>
      </dgm:t>
    </dgm:pt>
    <dgm:pt modelId="{E8BBE99A-4FD4-471B-9E42-A6FF282EAA8D}" type="pres">
      <dgm:prSet presAssocID="{6342DEB3-BEFF-49EA-9675-25E4294570BB}" presName="Name0" presStyleCnt="0">
        <dgm:presLayoutVars>
          <dgm:chMax val="1"/>
          <dgm:chPref val="1"/>
          <dgm:dir/>
          <dgm:animOne val="branch"/>
          <dgm:animLvl val="lvl"/>
        </dgm:presLayoutVars>
      </dgm:prSet>
      <dgm:spPr/>
    </dgm:pt>
    <dgm:pt modelId="{FF28EBC7-7B4D-4DAB-A483-D53897477980}" type="pres">
      <dgm:prSet presAssocID="{9CBC0862-D22D-412B-90C3-5BA5E3AE035B}" presName="Parent" presStyleLbl="node0" presStyleIdx="0" presStyleCnt="1">
        <dgm:presLayoutVars>
          <dgm:chMax val="6"/>
          <dgm:chPref val="6"/>
        </dgm:presLayoutVars>
      </dgm:prSet>
      <dgm:spPr/>
    </dgm:pt>
    <dgm:pt modelId="{7938921F-D69B-4819-B7C0-21FD908D00DB}" type="pres">
      <dgm:prSet presAssocID="{04B780E3-6ACA-4D53-BB5A-8A3B602A9AE2}" presName="Accent1" presStyleCnt="0"/>
      <dgm:spPr/>
    </dgm:pt>
    <dgm:pt modelId="{BC84D9B6-4509-495E-B851-8CF1C29AB254}" type="pres">
      <dgm:prSet presAssocID="{04B780E3-6ACA-4D53-BB5A-8A3B602A9AE2}" presName="Accent" presStyleLbl="bgShp" presStyleIdx="0" presStyleCnt="6"/>
      <dgm:spPr/>
    </dgm:pt>
    <dgm:pt modelId="{49A17177-AF59-48DC-9018-2151ED07B65A}" type="pres">
      <dgm:prSet presAssocID="{04B780E3-6ACA-4D53-BB5A-8A3B602A9AE2}" presName="Child1" presStyleLbl="node1" presStyleIdx="0" presStyleCnt="6">
        <dgm:presLayoutVars>
          <dgm:chMax val="0"/>
          <dgm:chPref val="0"/>
          <dgm:bulletEnabled val="1"/>
        </dgm:presLayoutVars>
      </dgm:prSet>
      <dgm:spPr/>
    </dgm:pt>
    <dgm:pt modelId="{B09512B2-729B-461C-A82A-53112633292D}" type="pres">
      <dgm:prSet presAssocID="{4AE2D8AE-2B4F-4D8A-9335-DC7B0269D11E}" presName="Accent2" presStyleCnt="0"/>
      <dgm:spPr/>
    </dgm:pt>
    <dgm:pt modelId="{47056F7D-08C3-465A-8726-AAFC8AE1897F}" type="pres">
      <dgm:prSet presAssocID="{4AE2D8AE-2B4F-4D8A-9335-DC7B0269D11E}" presName="Accent" presStyleLbl="bgShp" presStyleIdx="1" presStyleCnt="6"/>
      <dgm:spPr/>
    </dgm:pt>
    <dgm:pt modelId="{0DECB035-4BFF-4E69-953D-BE624B1A812C}" type="pres">
      <dgm:prSet presAssocID="{4AE2D8AE-2B4F-4D8A-9335-DC7B0269D11E}" presName="Child2" presStyleLbl="node1" presStyleIdx="1" presStyleCnt="6">
        <dgm:presLayoutVars>
          <dgm:chMax val="0"/>
          <dgm:chPref val="0"/>
          <dgm:bulletEnabled val="1"/>
        </dgm:presLayoutVars>
      </dgm:prSet>
      <dgm:spPr/>
    </dgm:pt>
    <dgm:pt modelId="{1BB9B15D-85BE-4AD9-A803-E3A34F784199}" type="pres">
      <dgm:prSet presAssocID="{48831358-2F6E-47C5-AF54-F9B7DA547B16}" presName="Accent3" presStyleCnt="0"/>
      <dgm:spPr/>
    </dgm:pt>
    <dgm:pt modelId="{CD92B6AD-5739-4CD5-B585-482D6BB2AB4B}" type="pres">
      <dgm:prSet presAssocID="{48831358-2F6E-47C5-AF54-F9B7DA547B16}" presName="Accent" presStyleLbl="bgShp" presStyleIdx="2" presStyleCnt="6"/>
      <dgm:spPr/>
    </dgm:pt>
    <dgm:pt modelId="{ABA0927E-5C1A-4576-A030-5D36D5A53394}" type="pres">
      <dgm:prSet presAssocID="{48831358-2F6E-47C5-AF54-F9B7DA547B16}" presName="Child3" presStyleLbl="node1" presStyleIdx="2" presStyleCnt="6">
        <dgm:presLayoutVars>
          <dgm:chMax val="0"/>
          <dgm:chPref val="0"/>
          <dgm:bulletEnabled val="1"/>
        </dgm:presLayoutVars>
      </dgm:prSet>
      <dgm:spPr/>
    </dgm:pt>
    <dgm:pt modelId="{7765F583-E368-4A8D-9049-914B256545C7}" type="pres">
      <dgm:prSet presAssocID="{B1338079-ECCB-47DA-88EC-D17556A6A8A3}" presName="Accent4" presStyleCnt="0"/>
      <dgm:spPr/>
    </dgm:pt>
    <dgm:pt modelId="{C5436265-19B5-4656-9E2F-C28811EE219C}" type="pres">
      <dgm:prSet presAssocID="{B1338079-ECCB-47DA-88EC-D17556A6A8A3}" presName="Accent" presStyleLbl="bgShp" presStyleIdx="3" presStyleCnt="6"/>
      <dgm:spPr/>
    </dgm:pt>
    <dgm:pt modelId="{DC4F171E-18D1-4AB6-BF33-B88C3AA532BF}" type="pres">
      <dgm:prSet presAssocID="{B1338079-ECCB-47DA-88EC-D17556A6A8A3}" presName="Child4" presStyleLbl="node1" presStyleIdx="3" presStyleCnt="6">
        <dgm:presLayoutVars>
          <dgm:chMax val="0"/>
          <dgm:chPref val="0"/>
          <dgm:bulletEnabled val="1"/>
        </dgm:presLayoutVars>
      </dgm:prSet>
      <dgm:spPr/>
    </dgm:pt>
    <dgm:pt modelId="{678322A0-9AA7-4DB9-BC0D-57C4E4E793EB}" type="pres">
      <dgm:prSet presAssocID="{EFD9CF2C-34FB-4A22-91FE-D969EBCEE303}" presName="Accent5" presStyleCnt="0"/>
      <dgm:spPr/>
    </dgm:pt>
    <dgm:pt modelId="{BF8756A5-2F02-42EE-A219-29F51093592F}" type="pres">
      <dgm:prSet presAssocID="{EFD9CF2C-34FB-4A22-91FE-D969EBCEE303}" presName="Accent" presStyleLbl="bgShp" presStyleIdx="4" presStyleCnt="6"/>
      <dgm:spPr/>
    </dgm:pt>
    <dgm:pt modelId="{D24F4864-2827-44E7-80A9-B185917212D0}" type="pres">
      <dgm:prSet presAssocID="{EFD9CF2C-34FB-4A22-91FE-D969EBCEE303}" presName="Child5" presStyleLbl="node1" presStyleIdx="4" presStyleCnt="6">
        <dgm:presLayoutVars>
          <dgm:chMax val="0"/>
          <dgm:chPref val="0"/>
          <dgm:bulletEnabled val="1"/>
        </dgm:presLayoutVars>
      </dgm:prSet>
      <dgm:spPr/>
    </dgm:pt>
    <dgm:pt modelId="{E80A31CD-438A-426A-A53B-3E15885D52B5}" type="pres">
      <dgm:prSet presAssocID="{739F79B8-850D-4E8E-9969-C6FB03A19A8C}" presName="Accent6" presStyleCnt="0"/>
      <dgm:spPr/>
    </dgm:pt>
    <dgm:pt modelId="{DF24D9F0-A5CE-4613-8383-E0AF1C27717E}" type="pres">
      <dgm:prSet presAssocID="{739F79B8-850D-4E8E-9969-C6FB03A19A8C}" presName="Accent" presStyleLbl="bgShp" presStyleIdx="5" presStyleCnt="6"/>
      <dgm:spPr/>
    </dgm:pt>
    <dgm:pt modelId="{1AFFC59E-3AAA-428A-8B9E-FAA788A53973}" type="pres">
      <dgm:prSet presAssocID="{739F79B8-850D-4E8E-9969-C6FB03A19A8C}" presName="Child6" presStyleLbl="node1" presStyleIdx="5" presStyleCnt="6">
        <dgm:presLayoutVars>
          <dgm:chMax val="0"/>
          <dgm:chPref val="0"/>
          <dgm:bulletEnabled val="1"/>
        </dgm:presLayoutVars>
      </dgm:prSet>
      <dgm:spPr/>
    </dgm:pt>
  </dgm:ptLst>
  <dgm:cxnLst>
    <dgm:cxn modelId="{BC732A1D-B0F2-42C6-9068-3A2847A6D656}" srcId="{9CBC0862-D22D-412B-90C3-5BA5E3AE035B}" destId="{04B780E3-6ACA-4D53-BB5A-8A3B602A9AE2}" srcOrd="0" destOrd="0" parTransId="{D88F0A6C-7047-4476-BEA1-463EDBF4681A}" sibTransId="{6AB78BD0-C81C-4AFB-8F75-F1F5EDAC2D43}"/>
    <dgm:cxn modelId="{54D7175E-AC7D-4935-BED4-FF644EB6647D}" type="presOf" srcId="{6342DEB3-BEFF-49EA-9675-25E4294570BB}" destId="{E8BBE99A-4FD4-471B-9E42-A6FF282EAA8D}" srcOrd="0" destOrd="0" presId="urn:microsoft.com/office/officeart/2011/layout/HexagonRadial"/>
    <dgm:cxn modelId="{13B08641-5657-4288-B774-E720A8039664}" srcId="{9CBC0862-D22D-412B-90C3-5BA5E3AE035B}" destId="{B1338079-ECCB-47DA-88EC-D17556A6A8A3}" srcOrd="3" destOrd="0" parTransId="{FDB64482-7FE4-480E-AE33-94DBF2DFF3F7}" sibTransId="{6F593499-FB5A-4B40-B672-D02C47A0A901}"/>
    <dgm:cxn modelId="{9D79C364-00FB-4202-89D9-FE0E0C958292}" srcId="{6342DEB3-BEFF-49EA-9675-25E4294570BB}" destId="{9CBC0862-D22D-412B-90C3-5BA5E3AE035B}" srcOrd="0" destOrd="0" parTransId="{861E74D4-CC0A-4FE6-93F4-16A00AE87B00}" sibTransId="{39813AF5-3BE2-4164-9A55-ED3C8AB4C9D9}"/>
    <dgm:cxn modelId="{83709D68-F281-4C21-B447-A657038FA9D9}" type="presOf" srcId="{9CBC0862-D22D-412B-90C3-5BA5E3AE035B}" destId="{FF28EBC7-7B4D-4DAB-A483-D53897477980}" srcOrd="0" destOrd="0" presId="urn:microsoft.com/office/officeart/2011/layout/HexagonRadial"/>
    <dgm:cxn modelId="{FDD16271-0AE2-402A-B1A8-331F2661BC90}" type="presOf" srcId="{04B780E3-6ACA-4D53-BB5A-8A3B602A9AE2}" destId="{49A17177-AF59-48DC-9018-2151ED07B65A}" srcOrd="0" destOrd="0" presId="urn:microsoft.com/office/officeart/2011/layout/HexagonRadial"/>
    <dgm:cxn modelId="{A2E52452-76F9-443F-B83B-926C725E3708}" srcId="{9CBC0862-D22D-412B-90C3-5BA5E3AE035B}" destId="{EFD9CF2C-34FB-4A22-91FE-D969EBCEE303}" srcOrd="4" destOrd="0" parTransId="{C71A39A5-000C-405C-80D5-E9FE20F3DE25}" sibTransId="{2A4F9105-0D2C-4891-8B36-1B5309D485D6}"/>
    <dgm:cxn modelId="{D7E00678-592D-49CC-9CAD-51E8EB1D4C48}" type="presOf" srcId="{EFD9CF2C-34FB-4A22-91FE-D969EBCEE303}" destId="{D24F4864-2827-44E7-80A9-B185917212D0}" srcOrd="0" destOrd="0" presId="urn:microsoft.com/office/officeart/2011/layout/HexagonRadial"/>
    <dgm:cxn modelId="{496F0881-F618-4B8F-97AE-D05E780260BA}" srcId="{9CBC0862-D22D-412B-90C3-5BA5E3AE035B}" destId="{48831358-2F6E-47C5-AF54-F9B7DA547B16}" srcOrd="2" destOrd="0" parTransId="{EC79E86C-62A2-4A1C-9B71-0290AA9E61D6}" sibTransId="{F2FA0DF3-FB58-4A32-B94F-D40DDD9B2CED}"/>
    <dgm:cxn modelId="{AF03148B-20E4-4782-A356-43969829235F}" type="presOf" srcId="{4AE2D8AE-2B4F-4D8A-9335-DC7B0269D11E}" destId="{0DECB035-4BFF-4E69-953D-BE624B1A812C}" srcOrd="0" destOrd="0" presId="urn:microsoft.com/office/officeart/2011/layout/HexagonRadial"/>
    <dgm:cxn modelId="{82C31C95-B416-4B91-9512-41F1E9C591DF}" type="presOf" srcId="{48831358-2F6E-47C5-AF54-F9B7DA547B16}" destId="{ABA0927E-5C1A-4576-A030-5D36D5A53394}" srcOrd="0" destOrd="0" presId="urn:microsoft.com/office/officeart/2011/layout/HexagonRadial"/>
    <dgm:cxn modelId="{03808C99-B1F9-4763-89AF-65E3FF3CD699}" type="presOf" srcId="{B1338079-ECCB-47DA-88EC-D17556A6A8A3}" destId="{DC4F171E-18D1-4AB6-BF33-B88C3AA532BF}" srcOrd="0" destOrd="0" presId="urn:microsoft.com/office/officeart/2011/layout/HexagonRadial"/>
    <dgm:cxn modelId="{641DE3BA-8BE3-486A-A1FB-9ECEA77FFBF7}" type="presOf" srcId="{739F79B8-850D-4E8E-9969-C6FB03A19A8C}" destId="{1AFFC59E-3AAA-428A-8B9E-FAA788A53973}" srcOrd="0" destOrd="0" presId="urn:microsoft.com/office/officeart/2011/layout/HexagonRadial"/>
    <dgm:cxn modelId="{E9B885C5-B965-4155-9FC5-54F116497EB8}" srcId="{9CBC0862-D22D-412B-90C3-5BA5E3AE035B}" destId="{739F79B8-850D-4E8E-9969-C6FB03A19A8C}" srcOrd="5" destOrd="0" parTransId="{85F3A064-11DF-4EE8-B6CC-4E1DC7101765}" sibTransId="{70C1D015-1A69-4186-923D-95CFC2AABBC0}"/>
    <dgm:cxn modelId="{414008FF-CE74-4CC6-A305-4D987C0E50CB}" srcId="{9CBC0862-D22D-412B-90C3-5BA5E3AE035B}" destId="{4AE2D8AE-2B4F-4D8A-9335-DC7B0269D11E}" srcOrd="1" destOrd="0" parTransId="{1F44D0F7-19CF-463B-84CE-4D9432B16E10}" sibTransId="{5ECADB1A-18BA-41FC-BD7E-2F7B7DD87763}"/>
    <dgm:cxn modelId="{1FC33816-3F58-43AC-9364-E67D044E158D}" type="presParOf" srcId="{E8BBE99A-4FD4-471B-9E42-A6FF282EAA8D}" destId="{FF28EBC7-7B4D-4DAB-A483-D53897477980}" srcOrd="0" destOrd="0" presId="urn:microsoft.com/office/officeart/2011/layout/HexagonRadial"/>
    <dgm:cxn modelId="{592194D6-7308-435A-9BC9-CDC05A0E201A}" type="presParOf" srcId="{E8BBE99A-4FD4-471B-9E42-A6FF282EAA8D}" destId="{7938921F-D69B-4819-B7C0-21FD908D00DB}" srcOrd="1" destOrd="0" presId="urn:microsoft.com/office/officeart/2011/layout/HexagonRadial"/>
    <dgm:cxn modelId="{4D7772A3-3F40-4156-A655-D6A72773893A}" type="presParOf" srcId="{7938921F-D69B-4819-B7C0-21FD908D00DB}" destId="{BC84D9B6-4509-495E-B851-8CF1C29AB254}" srcOrd="0" destOrd="0" presId="urn:microsoft.com/office/officeart/2011/layout/HexagonRadial"/>
    <dgm:cxn modelId="{768881C2-C600-47DD-97D4-0AF145A3804B}" type="presParOf" srcId="{E8BBE99A-4FD4-471B-9E42-A6FF282EAA8D}" destId="{49A17177-AF59-48DC-9018-2151ED07B65A}" srcOrd="2" destOrd="0" presId="urn:microsoft.com/office/officeart/2011/layout/HexagonRadial"/>
    <dgm:cxn modelId="{AE36CA47-E502-418B-9C75-A2340E72C78F}" type="presParOf" srcId="{E8BBE99A-4FD4-471B-9E42-A6FF282EAA8D}" destId="{B09512B2-729B-461C-A82A-53112633292D}" srcOrd="3" destOrd="0" presId="urn:microsoft.com/office/officeart/2011/layout/HexagonRadial"/>
    <dgm:cxn modelId="{0FA65385-3960-43A3-A56C-E73B252EAE42}" type="presParOf" srcId="{B09512B2-729B-461C-A82A-53112633292D}" destId="{47056F7D-08C3-465A-8726-AAFC8AE1897F}" srcOrd="0" destOrd="0" presId="urn:microsoft.com/office/officeart/2011/layout/HexagonRadial"/>
    <dgm:cxn modelId="{03ED40C4-FE4C-4CB0-B7AD-68ECBBEF163E}" type="presParOf" srcId="{E8BBE99A-4FD4-471B-9E42-A6FF282EAA8D}" destId="{0DECB035-4BFF-4E69-953D-BE624B1A812C}" srcOrd="4" destOrd="0" presId="urn:microsoft.com/office/officeart/2011/layout/HexagonRadial"/>
    <dgm:cxn modelId="{EA74A76B-0D79-4942-93E6-85A14E60B32B}" type="presParOf" srcId="{E8BBE99A-4FD4-471B-9E42-A6FF282EAA8D}" destId="{1BB9B15D-85BE-4AD9-A803-E3A34F784199}" srcOrd="5" destOrd="0" presId="urn:microsoft.com/office/officeart/2011/layout/HexagonRadial"/>
    <dgm:cxn modelId="{80468472-FF5B-4510-B66F-013F16AA932D}" type="presParOf" srcId="{1BB9B15D-85BE-4AD9-A803-E3A34F784199}" destId="{CD92B6AD-5739-4CD5-B585-482D6BB2AB4B}" srcOrd="0" destOrd="0" presId="urn:microsoft.com/office/officeart/2011/layout/HexagonRadial"/>
    <dgm:cxn modelId="{CC7D76BD-23C7-4388-89EF-26F6A450775A}" type="presParOf" srcId="{E8BBE99A-4FD4-471B-9E42-A6FF282EAA8D}" destId="{ABA0927E-5C1A-4576-A030-5D36D5A53394}" srcOrd="6" destOrd="0" presId="urn:microsoft.com/office/officeart/2011/layout/HexagonRadial"/>
    <dgm:cxn modelId="{43E91962-164A-45E9-A694-2ADF81FA1EC3}" type="presParOf" srcId="{E8BBE99A-4FD4-471B-9E42-A6FF282EAA8D}" destId="{7765F583-E368-4A8D-9049-914B256545C7}" srcOrd="7" destOrd="0" presId="urn:microsoft.com/office/officeart/2011/layout/HexagonRadial"/>
    <dgm:cxn modelId="{D0C6D851-6104-4F17-933C-FDBF5A25150C}" type="presParOf" srcId="{7765F583-E368-4A8D-9049-914B256545C7}" destId="{C5436265-19B5-4656-9E2F-C28811EE219C}" srcOrd="0" destOrd="0" presId="urn:microsoft.com/office/officeart/2011/layout/HexagonRadial"/>
    <dgm:cxn modelId="{A09767DF-5934-45F8-ADC1-C1E68C86BFDC}" type="presParOf" srcId="{E8BBE99A-4FD4-471B-9E42-A6FF282EAA8D}" destId="{DC4F171E-18D1-4AB6-BF33-B88C3AA532BF}" srcOrd="8" destOrd="0" presId="urn:microsoft.com/office/officeart/2011/layout/HexagonRadial"/>
    <dgm:cxn modelId="{D17676D6-4F15-422D-A692-1BCBC8F063D6}" type="presParOf" srcId="{E8BBE99A-4FD4-471B-9E42-A6FF282EAA8D}" destId="{678322A0-9AA7-4DB9-BC0D-57C4E4E793EB}" srcOrd="9" destOrd="0" presId="urn:microsoft.com/office/officeart/2011/layout/HexagonRadial"/>
    <dgm:cxn modelId="{738F95D9-9517-4E23-97D7-F5DC64C9D653}" type="presParOf" srcId="{678322A0-9AA7-4DB9-BC0D-57C4E4E793EB}" destId="{BF8756A5-2F02-42EE-A219-29F51093592F}" srcOrd="0" destOrd="0" presId="urn:microsoft.com/office/officeart/2011/layout/HexagonRadial"/>
    <dgm:cxn modelId="{069770B3-4530-4B1C-A60F-90FC4FCEF86D}" type="presParOf" srcId="{E8BBE99A-4FD4-471B-9E42-A6FF282EAA8D}" destId="{D24F4864-2827-44E7-80A9-B185917212D0}" srcOrd="10" destOrd="0" presId="urn:microsoft.com/office/officeart/2011/layout/HexagonRadial"/>
    <dgm:cxn modelId="{DDF8754C-0656-4F2E-B425-20F4E3950459}" type="presParOf" srcId="{E8BBE99A-4FD4-471B-9E42-A6FF282EAA8D}" destId="{E80A31CD-438A-426A-A53B-3E15885D52B5}" srcOrd="11" destOrd="0" presId="urn:microsoft.com/office/officeart/2011/layout/HexagonRadial"/>
    <dgm:cxn modelId="{7D912768-2B1F-4476-AB5D-C58BF11A3FA8}" type="presParOf" srcId="{E80A31CD-438A-426A-A53B-3E15885D52B5}" destId="{DF24D9F0-A5CE-4613-8383-E0AF1C27717E}" srcOrd="0" destOrd="0" presId="urn:microsoft.com/office/officeart/2011/layout/HexagonRadial"/>
    <dgm:cxn modelId="{A2F2C4E6-E8F9-4E97-8CD3-6795E3FA3C56}" type="presParOf" srcId="{E8BBE99A-4FD4-471B-9E42-A6FF282EAA8D}" destId="{1AFFC59E-3AAA-428A-8B9E-FAA788A53973}"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8EBC7-7B4D-4DAB-A483-D53897477980}">
      <dsp:nvSpPr>
        <dsp:cNvPr id="0" name=""/>
        <dsp:cNvSpPr/>
      </dsp:nvSpPr>
      <dsp:spPr>
        <a:xfrm>
          <a:off x="3155437" y="1468695"/>
          <a:ext cx="1866775" cy="1614836"/>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Ti</a:t>
          </a:r>
        </a:p>
        <a:p>
          <a:pPr marL="0" lvl="0" indent="0" algn="ctr" defTabSz="1244600">
            <a:lnSpc>
              <a:spcPct val="90000"/>
            </a:lnSpc>
            <a:spcBef>
              <a:spcPct val="0"/>
            </a:spcBef>
            <a:spcAft>
              <a:spcPct val="35000"/>
            </a:spcAft>
            <a:buNone/>
          </a:pPr>
          <a:r>
            <a:rPr lang="en-GB" sz="2800" kern="1200" dirty="0">
              <a:solidFill>
                <a:schemeClr val="tx1"/>
              </a:solidFill>
            </a:rPr>
            <a:t>You</a:t>
          </a:r>
        </a:p>
      </dsp:txBody>
      <dsp:txXfrm>
        <a:off x="3464788" y="1736296"/>
        <a:ext cx="1248073" cy="1079634"/>
      </dsp:txXfrm>
    </dsp:sp>
    <dsp:sp modelId="{47056F7D-08C3-465A-8726-AAFC8AE1897F}">
      <dsp:nvSpPr>
        <dsp:cNvPr id="0" name=""/>
        <dsp:cNvSpPr/>
      </dsp:nvSpPr>
      <dsp:spPr>
        <a:xfrm>
          <a:off x="4324397" y="696105"/>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17177-AF59-48DC-9018-2151ED07B65A}">
      <dsp:nvSpPr>
        <dsp:cNvPr id="0" name=""/>
        <dsp:cNvSpPr/>
      </dsp:nvSpPr>
      <dsp:spPr>
        <a:xfrm>
          <a:off x="3327394" y="0"/>
          <a:ext cx="1529809" cy="1323464"/>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Plant</a:t>
          </a:r>
        </a:p>
        <a:p>
          <a:pPr marL="0" lvl="0" indent="0" algn="ctr" defTabSz="711200">
            <a:lnSpc>
              <a:spcPct val="90000"/>
            </a:lnSpc>
            <a:spcBef>
              <a:spcPct val="0"/>
            </a:spcBef>
            <a:spcAft>
              <a:spcPct val="35000"/>
            </a:spcAft>
            <a:buNone/>
          </a:pPr>
          <a:r>
            <a:rPr lang="en-GB" sz="1600" kern="1200" dirty="0">
              <a:solidFill>
                <a:schemeClr val="tx1"/>
              </a:solidFill>
            </a:rPr>
            <a:t>Children</a:t>
          </a:r>
        </a:p>
      </dsp:txBody>
      <dsp:txXfrm>
        <a:off x="3580916" y="219326"/>
        <a:ext cx="1022765" cy="884812"/>
      </dsp:txXfrm>
    </dsp:sp>
    <dsp:sp modelId="{CD92B6AD-5739-4CD5-B585-482D6BB2AB4B}">
      <dsp:nvSpPr>
        <dsp:cNvPr id="0" name=""/>
        <dsp:cNvSpPr/>
      </dsp:nvSpPr>
      <dsp:spPr>
        <a:xfrm>
          <a:off x="5146403" y="1830633"/>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CB035-4BFF-4E69-953D-BE624B1A812C}">
      <dsp:nvSpPr>
        <dsp:cNvPr id="0" name=""/>
        <dsp:cNvSpPr/>
      </dsp:nvSpPr>
      <dsp:spPr>
        <a:xfrm>
          <a:off x="4730406" y="814019"/>
          <a:ext cx="1529809" cy="1323464"/>
        </a:xfrm>
        <a:prstGeom prst="hexagon">
          <a:avLst>
            <a:gd name="adj" fmla="val 28570"/>
            <a:gd name="vf" fmla="val 115470"/>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Teulu</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kern="1200" dirty="0">
              <a:solidFill>
                <a:schemeClr val="tx1"/>
              </a:solidFill>
            </a:rPr>
            <a:t>Family</a:t>
          </a:r>
        </a:p>
      </dsp:txBody>
      <dsp:txXfrm>
        <a:off x="4983928" y="1033345"/>
        <a:ext cx="1022765" cy="884812"/>
      </dsp:txXfrm>
    </dsp:sp>
    <dsp:sp modelId="{C5436265-19B5-4656-9E2F-C28811EE219C}">
      <dsp:nvSpPr>
        <dsp:cNvPr id="0" name=""/>
        <dsp:cNvSpPr/>
      </dsp:nvSpPr>
      <dsp:spPr>
        <a:xfrm>
          <a:off x="4575384" y="3111302"/>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0927E-5C1A-4576-A030-5D36D5A53394}">
      <dsp:nvSpPr>
        <dsp:cNvPr id="0" name=""/>
        <dsp:cNvSpPr/>
      </dsp:nvSpPr>
      <dsp:spPr>
        <a:xfrm>
          <a:off x="4730406" y="2414287"/>
          <a:ext cx="1529809" cy="1323464"/>
        </a:xfrm>
        <a:prstGeom prst="hexagon">
          <a:avLst>
            <a:gd name="adj" fmla="val 28570"/>
            <a:gd name="vf" fmla="val 115470"/>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Cymuned</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kern="1200" dirty="0">
              <a:solidFill>
                <a:schemeClr val="tx1"/>
              </a:solidFill>
            </a:rPr>
            <a:t>Community</a:t>
          </a:r>
        </a:p>
      </dsp:txBody>
      <dsp:txXfrm>
        <a:off x="4983928" y="2633613"/>
        <a:ext cx="1022765" cy="884812"/>
      </dsp:txXfrm>
    </dsp:sp>
    <dsp:sp modelId="{BF8756A5-2F02-42EE-A219-29F51093592F}">
      <dsp:nvSpPr>
        <dsp:cNvPr id="0" name=""/>
        <dsp:cNvSpPr/>
      </dsp:nvSpPr>
      <dsp:spPr>
        <a:xfrm>
          <a:off x="3158911" y="3244241"/>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F171E-18D1-4AB6-BF33-B88C3AA532BF}">
      <dsp:nvSpPr>
        <dsp:cNvPr id="0" name=""/>
        <dsp:cNvSpPr/>
      </dsp:nvSpPr>
      <dsp:spPr>
        <a:xfrm>
          <a:off x="3327394" y="3229217"/>
          <a:ext cx="1529809" cy="1323464"/>
        </a:xfrm>
        <a:prstGeom prst="hexagon">
          <a:avLst>
            <a:gd name="adj" fmla="val 28570"/>
            <a:gd name="vf" fmla="val 115470"/>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noProof="0" dirty="0">
              <a:solidFill>
                <a:schemeClr val="tx1"/>
              </a:solidFill>
            </a:rPr>
            <a:t>Tîm</a:t>
          </a:r>
          <a:r>
            <a:rPr lang="cy-GB" sz="1600" kern="1200" noProof="0" dirty="0">
              <a:solidFill>
                <a:schemeClr val="tx1"/>
              </a:solidFill>
              <a:latin typeface="Arial" panose="020B0604020202020204" pitchFamily="34" charset="0"/>
              <a:cs typeface="Arial" panose="020B0604020202020204" pitchFamily="34" charset="0"/>
            </a:rPr>
            <a:t> BC</a:t>
          </a:r>
        </a:p>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EY Team</a:t>
          </a:r>
          <a:endParaRPr lang="en-GB" sz="1600" kern="1200" dirty="0">
            <a:solidFill>
              <a:schemeClr val="tx1"/>
            </a:solidFill>
          </a:endParaRPr>
        </a:p>
      </dsp:txBody>
      <dsp:txXfrm>
        <a:off x="3580916" y="3448543"/>
        <a:ext cx="1022765" cy="884812"/>
      </dsp:txXfrm>
    </dsp:sp>
    <dsp:sp modelId="{DF24D9F0-A5CE-4613-8383-E0AF1C27717E}">
      <dsp:nvSpPr>
        <dsp:cNvPr id="0" name=""/>
        <dsp:cNvSpPr/>
      </dsp:nvSpPr>
      <dsp:spPr>
        <a:xfrm>
          <a:off x="2323443" y="2110168"/>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F4864-2827-44E7-80A9-B185917212D0}">
      <dsp:nvSpPr>
        <dsp:cNvPr id="0" name=""/>
        <dsp:cNvSpPr/>
      </dsp:nvSpPr>
      <dsp:spPr>
        <a:xfrm>
          <a:off x="1917867" y="2415197"/>
          <a:ext cx="1529809" cy="1323464"/>
        </a:xfrm>
        <a:prstGeom prst="hexagon">
          <a:avLst>
            <a:gd name="adj" fmla="val 28570"/>
            <a:gd name="vf" fmla="val 115470"/>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solidFill>
                <a:schemeClr val="tx1"/>
              </a:solidFill>
            </a:rPr>
            <a:t>Asiantaethau</a:t>
          </a:r>
          <a:r>
            <a:rPr lang="en-GB" sz="1600" kern="1200" dirty="0">
              <a:solidFill>
                <a:schemeClr val="tx1"/>
              </a:solidFill>
            </a:rPr>
            <a:t> </a:t>
          </a:r>
          <a:r>
            <a:rPr lang="en-GB" sz="1600" kern="1200" dirty="0" err="1">
              <a:solidFill>
                <a:schemeClr val="tx1"/>
              </a:solidFill>
            </a:rPr>
            <a:t>eraill</a:t>
          </a:r>
          <a:endParaRPr lang="en-GB" sz="1600" kern="1200" dirty="0">
            <a:solidFill>
              <a:schemeClr val="tx1"/>
            </a:solidFill>
          </a:endParaRPr>
        </a:p>
        <a:p>
          <a:pPr marL="0" lvl="0" indent="0" algn="ctr" defTabSz="622300">
            <a:lnSpc>
              <a:spcPct val="90000"/>
            </a:lnSpc>
            <a:spcBef>
              <a:spcPct val="0"/>
            </a:spcBef>
            <a:spcAft>
              <a:spcPct val="35000"/>
            </a:spcAft>
            <a:buNone/>
          </a:pPr>
          <a:r>
            <a:rPr lang="en-GB" sz="1600" kern="1200" dirty="0">
              <a:solidFill>
                <a:schemeClr val="tx1"/>
              </a:solidFill>
            </a:rPr>
            <a:t>Other agencies</a:t>
          </a:r>
        </a:p>
      </dsp:txBody>
      <dsp:txXfrm>
        <a:off x="2171389" y="2634523"/>
        <a:ext cx="1022765" cy="884812"/>
      </dsp:txXfrm>
    </dsp:sp>
    <dsp:sp modelId="{1AFFC59E-3AAA-428A-8B9E-FAA788A53973}">
      <dsp:nvSpPr>
        <dsp:cNvPr id="0" name=""/>
        <dsp:cNvSpPr/>
      </dsp:nvSpPr>
      <dsp:spPr>
        <a:xfrm>
          <a:off x="1917867" y="812198"/>
          <a:ext cx="1529809" cy="1323464"/>
        </a:xfrm>
        <a:prstGeom prst="hexagon">
          <a:avLst>
            <a:gd name="adj" fmla="val 28570"/>
            <a:gd name="vf" fmla="val 11547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err="1"/>
            <a:t>Awdurdodau</a:t>
          </a:r>
          <a:r>
            <a:rPr lang="en-GB" sz="1300" kern="1200" dirty="0"/>
            <a:t> </a:t>
          </a:r>
          <a:r>
            <a:rPr lang="en-GB" sz="1300" kern="1200" dirty="0" err="1"/>
            <a:t>Lleol</a:t>
          </a:r>
          <a:endParaRPr lang="en-GB" sz="1300" kern="1200" dirty="0"/>
        </a:p>
        <a:p>
          <a:pPr marL="0" lvl="0" indent="0" algn="ctr" defTabSz="577850">
            <a:lnSpc>
              <a:spcPct val="90000"/>
            </a:lnSpc>
            <a:spcBef>
              <a:spcPct val="0"/>
            </a:spcBef>
            <a:spcAft>
              <a:spcPct val="35000"/>
            </a:spcAft>
            <a:buNone/>
          </a:pPr>
          <a:r>
            <a:rPr lang="en-GB" sz="1300" kern="1200" dirty="0"/>
            <a:t>Local Authorities</a:t>
          </a:r>
        </a:p>
      </dsp:txBody>
      <dsp:txXfrm>
        <a:off x="2171389" y="1031524"/>
        <a:ext cx="1022765" cy="88481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9/25/2026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BEF6B-6B7B-3333-E41F-BFFD2B9032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CDF93-3F17-6482-8D30-F0528A43EB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79A410-FEEC-DCA8-B6B9-BC3A045465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B97ADC-2687-7F64-C0BD-894361425DD0}"/>
              </a:ext>
            </a:extLst>
          </p:cNvPr>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301199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F61FA-8C4D-6200-FDB3-59670486FA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BFC58-9DCF-FD0A-F3F0-4945DB9F6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D44AD7-80EA-DC20-D032-9B98143E82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282B7B-140E-71AF-3F7E-D1B5858BDC65}"/>
              </a:ext>
            </a:extLst>
          </p:cNvPr>
          <p:cNvSpPr>
            <a:spLocks noGrp="1"/>
          </p:cNvSpPr>
          <p:nvPr>
            <p:ph type="sldNum" sz="quarter" idx="5"/>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2010772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EF915-4BE5-EAE1-948B-2F57983B3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1F0ED0-4462-F798-11CE-DE5908FD36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7718A7-49F7-B414-854E-B184C9113F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04E469-6212-8D3C-1568-F51263379354}"/>
              </a:ext>
            </a:extLst>
          </p:cNvPr>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3902308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5B5F8-702C-D9DC-2759-F9E3866351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D52A3-9EEA-BDAB-C5C8-004B6139FD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BB2F64-A754-707F-6080-7E1B07D0DC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2AE6E6-9C05-A1AB-6AAC-AFBC01BCFD2B}"/>
              </a:ext>
            </a:extLst>
          </p:cNvPr>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3079269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B5A0D-B35B-8A08-6D80-7D41D8623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D13287-B19A-E584-C0E7-3366A7177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E4B147-CF6D-4562-A08C-C6A71284BC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C6E4F36-D52A-89C8-14D8-9AC58937F02A}"/>
              </a:ext>
            </a:extLst>
          </p:cNvPr>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494357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ADCBF-616C-F44E-6816-80AB7412D9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F5E0F5-2CBB-B68B-DB0A-424D976643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E3A6BD-629D-A591-9167-4B706DBEF4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A1542F-0AA6-CB94-EC80-716672FA0EAB}"/>
              </a:ext>
            </a:extLst>
          </p:cNvPr>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3627681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E91A6-9527-2105-29B0-133C866384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E8EF9-8A14-E743-8BC7-5D7F56132C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EDBE87-0EE7-BE57-5BB5-F6389307FE9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2D92CD8-1D6C-88CA-D900-02687C3863F2}"/>
              </a:ext>
            </a:extLst>
          </p:cNvPr>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529091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1E110-D123-26AA-ACAE-E01284B4F7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00D71-A7D2-24EC-C693-39C0BA7B6A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1B7610-DDEC-1FA7-0999-B8C14FFDE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06FA64-447F-DFEF-1DFC-EC27A70F12D2}"/>
              </a:ext>
            </a:extLst>
          </p:cNvPr>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800733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B9BB6-9CAC-F5CF-8C19-B61D2BAFFD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C87A56-5CF0-9072-AA7F-2ACD8EC320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838559-B3ED-C471-8143-45B0DA0030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9B35EE-A5BC-B23D-80D2-CB4F2BF34F7A}"/>
              </a:ext>
            </a:extLst>
          </p:cNvPr>
          <p:cNvSpPr>
            <a:spLocks noGrp="1"/>
          </p:cNvSpPr>
          <p:nvPr>
            <p:ph type="sldNum" sz="quarter" idx="5"/>
          </p:nvPr>
        </p:nvSpPr>
        <p:spPr/>
        <p:txBody>
          <a:bodyPr/>
          <a:lstStyle/>
          <a:p>
            <a:fld id="{B68C8073-CAD2-48BF-B8DB-FCAF7D6ED014}" type="slidenum">
              <a:rPr lang="en-US" smtClean="0"/>
              <a:pPr/>
              <a:t>16</a:t>
            </a:fld>
            <a:endParaRPr lang="en-US" dirty="0"/>
          </a:p>
        </p:txBody>
      </p:sp>
    </p:spTree>
    <p:extLst>
      <p:ext uri="{BB962C8B-B14F-4D97-AF65-F5344CB8AC3E}">
        <p14:creationId xmlns:p14="http://schemas.microsoft.com/office/powerpoint/2010/main" val="2954237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ACA5F-FCFA-FEE3-3064-4C4D9B809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7C8892-C692-7BBA-B7C7-E3A3286DE5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66CCE6-D000-05F5-E3AE-DEFF2A29AF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A22998-8577-E5C5-2502-23DF322BB4BC}"/>
              </a:ext>
            </a:extLst>
          </p:cNvPr>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812914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F9D4C-1CDB-73A8-2A83-557E1C4263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C3BC49-D7D7-36B6-E014-CF2FDF1086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1A023E-735F-A718-4035-2DC1026D6238}"/>
              </a:ext>
            </a:extLst>
          </p:cNvPr>
          <p:cNvSpPr>
            <a:spLocks noGrp="1"/>
          </p:cNvSpPr>
          <p:nvPr>
            <p:ph type="body" idx="1"/>
          </p:nvPr>
        </p:nvSpPr>
        <p:spPr/>
        <p:txBody>
          <a:bodyPr/>
          <a:lstStyle/>
          <a:p>
            <a:pPr>
              <a:lnSpc>
                <a:spcPct val="107000"/>
              </a:lnSpc>
              <a:spcAft>
                <a:spcPts val="800"/>
              </a:spcAft>
            </a:pPr>
            <a:endParaRPr lang="en-GB" dirty="0"/>
          </a:p>
        </p:txBody>
      </p:sp>
      <p:sp>
        <p:nvSpPr>
          <p:cNvPr id="4" name="Slide Number Placeholder 3">
            <a:extLst>
              <a:ext uri="{FF2B5EF4-FFF2-40B4-BE49-F238E27FC236}">
                <a16:creationId xmlns:a16="http://schemas.microsoft.com/office/drawing/2014/main" id="{BEA3B9E8-74C9-86B6-4143-0A6C059FC946}"/>
              </a:ext>
            </a:extLst>
          </p:cNvPr>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2985192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67D07-72BD-222C-1750-DC6D95AC8E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24E545-4B35-F48B-FD30-39CB7D1E03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607C84-C1F4-904A-787F-FD31BB4016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72800E-2E96-207A-84C0-661D77E777F9}"/>
              </a:ext>
            </a:extLst>
          </p:cNvPr>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3104111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50644-FC0C-AED0-4C0F-025B1CB233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367249-FEE3-890A-B298-FE0FA108C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F8112B-4075-4421-914C-3A461BD4B4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DA6D68-82D8-0225-3D96-CAE7AD4A46A6}"/>
              </a:ext>
            </a:extLst>
          </p:cNvPr>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3586782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AA9DE-FE0B-44CB-488D-A5326BD642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6C2DE6-34BD-C8C6-0BB3-2D695D63A2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6542A9-9012-3587-B9D9-2CC9B9D0778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68C86FB2-5E71-07D5-9C6A-0CA4570C8F7E}"/>
              </a:ext>
            </a:extLst>
          </p:cNvPr>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1198626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5A942-2ED6-AA41-0523-419AD38589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27DDB-9B61-0373-E184-01459C551E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B4A6BE-2F56-91F5-B350-5284BEE48A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9FD568-E5A0-A4F1-A96E-7B9A75B6285A}"/>
              </a:ext>
            </a:extLst>
          </p:cNvPr>
          <p:cNvSpPr>
            <a:spLocks noGrp="1"/>
          </p:cNvSpPr>
          <p:nvPr>
            <p:ph type="sldNum" sz="quarter" idx="5"/>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3166738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64D9B-66CE-DB15-EFE5-F6FC8BF30B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619E5-A328-CD93-426F-81D6557F0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C4D966-DECB-AA5A-5B2E-A14A15964A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ABB35D-219A-238B-47FC-40FA9065B5AA}"/>
              </a:ext>
            </a:extLst>
          </p:cNvPr>
          <p:cNvSpPr>
            <a:spLocks noGrp="1"/>
          </p:cNvSpPr>
          <p:nvPr>
            <p:ph type="sldNum" sz="quarter" idx="5"/>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39080653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4A9E7-D822-B9D8-FB80-C699E6ED44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75F2D1-51F1-B1C2-9D19-5FC6ECDB75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461E45-F3D7-4D88-3C04-AD080F044FCD}"/>
              </a:ext>
            </a:extLst>
          </p:cNvPr>
          <p:cNvSpPr>
            <a:spLocks noGrp="1"/>
          </p:cNvSpPr>
          <p:nvPr>
            <p:ph type="body" idx="1"/>
          </p:nvPr>
        </p:nvSpPr>
        <p:spPr/>
        <p:txBody>
          <a:bodyPr/>
          <a:lstStyle/>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F3D7EC97-DE29-E585-2C3F-DDC549C5DB39}"/>
              </a:ext>
            </a:extLst>
          </p:cNvPr>
          <p:cNvSpPr>
            <a:spLocks noGrp="1"/>
          </p:cNvSpPr>
          <p:nvPr>
            <p:ph type="sldNum" sz="quarter" idx="5"/>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3447549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1E926-1979-2E18-1FB0-36D5D3C07A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870247-6BFE-EC99-AA04-BA58A55355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64D748-53F4-E154-23B7-E80EC56813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1448E5-8D33-2170-7E85-DC3038C35386}"/>
              </a:ext>
            </a:extLst>
          </p:cNvPr>
          <p:cNvSpPr>
            <a:spLocks noGrp="1"/>
          </p:cNvSpPr>
          <p:nvPr>
            <p:ph type="sldNum" sz="quarter" idx="5"/>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650136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73E16-78E9-B221-6969-5C4F605A76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1417E0-A276-DA17-DC3F-D20450499B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A6082F-FEA7-3062-9475-5CB50D9136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18B37F-F974-AA6E-99C4-2F840CEF2B38}"/>
              </a:ext>
            </a:extLst>
          </p:cNvPr>
          <p:cNvSpPr>
            <a:spLocks noGrp="1"/>
          </p:cNvSpPr>
          <p:nvPr>
            <p:ph type="sldNum" sz="quarter" idx="5"/>
          </p:nvPr>
        </p:nvSpPr>
        <p:spPr/>
        <p:txBody>
          <a:bodyPr/>
          <a:lstStyle/>
          <a:p>
            <a:fld id="{B68C8073-CAD2-48BF-B8DB-FCAF7D6ED014}" type="slidenum">
              <a:rPr lang="en-US" smtClean="0"/>
              <a:t>34</a:t>
            </a:fld>
            <a:endParaRPr lang="en-US" dirty="0"/>
          </a:p>
        </p:txBody>
      </p:sp>
    </p:spTree>
    <p:extLst>
      <p:ext uri="{BB962C8B-B14F-4D97-AF65-F5344CB8AC3E}">
        <p14:creationId xmlns:p14="http://schemas.microsoft.com/office/powerpoint/2010/main" val="41040475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3E1D6-4636-FB4D-7387-20B641544B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DBFFEC-E336-7E59-BC6C-2C8639A81A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1C4602-E426-517F-1185-737E2BDE0D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16A859-E26F-9857-49C1-7266397C1745}"/>
              </a:ext>
            </a:extLst>
          </p:cNvPr>
          <p:cNvSpPr>
            <a:spLocks noGrp="1"/>
          </p:cNvSpPr>
          <p:nvPr>
            <p:ph type="sldNum" sz="quarter" idx="5"/>
          </p:nvPr>
        </p:nvSpPr>
        <p:spPr/>
        <p:txBody>
          <a:bodyPr/>
          <a:lstStyle/>
          <a:p>
            <a:fld id="{B68C8073-CAD2-48BF-B8DB-FCAF7D6ED014}" type="slidenum">
              <a:rPr lang="en-US" smtClean="0"/>
              <a:t>35</a:t>
            </a:fld>
            <a:endParaRPr lang="en-US" dirty="0"/>
          </a:p>
        </p:txBody>
      </p:sp>
    </p:spTree>
    <p:extLst>
      <p:ext uri="{BB962C8B-B14F-4D97-AF65-F5344CB8AC3E}">
        <p14:creationId xmlns:p14="http://schemas.microsoft.com/office/powerpoint/2010/main" val="3182341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8B793-7320-E0D3-4D2A-B9C556794B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6F09C1-7237-7B18-5CC3-81CA4CF414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187C4D-CC4A-9AE8-1671-001D5833C9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B56C5C-8420-8A93-BAE0-C386D2FD1FFC}"/>
              </a:ext>
            </a:extLst>
          </p:cNvPr>
          <p:cNvSpPr>
            <a:spLocks noGrp="1"/>
          </p:cNvSpPr>
          <p:nvPr>
            <p:ph type="sldNum" sz="quarter" idx="5"/>
          </p:nvPr>
        </p:nvSpPr>
        <p:spPr/>
        <p:txBody>
          <a:bodyPr/>
          <a:lstStyle/>
          <a:p>
            <a:fld id="{B68C8073-CAD2-48BF-B8DB-FCAF7D6ED014}" type="slidenum">
              <a:rPr lang="en-US" smtClean="0"/>
              <a:t>36</a:t>
            </a:fld>
            <a:endParaRPr lang="en-US" dirty="0"/>
          </a:p>
        </p:txBody>
      </p:sp>
    </p:spTree>
    <p:extLst>
      <p:ext uri="{BB962C8B-B14F-4D97-AF65-F5344CB8AC3E}">
        <p14:creationId xmlns:p14="http://schemas.microsoft.com/office/powerpoint/2010/main" val="220292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69C45-99DA-03A4-DA5E-2A3BC7CC00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66EA54-81C0-9C20-ED8D-8B7FCFF7F8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97A9D9-20D3-34B5-62B1-342DD05C4C14}"/>
              </a:ext>
            </a:extLst>
          </p:cNvPr>
          <p:cNvSpPr>
            <a:spLocks noGrp="1"/>
          </p:cNvSpPr>
          <p:nvPr>
            <p:ph type="body" idx="1"/>
          </p:nvPr>
        </p:nvSpPr>
        <p:spPr/>
        <p:txBody>
          <a:bodyPr/>
          <a:lstStyle/>
          <a:p>
            <a:pPr>
              <a:lnSpc>
                <a:spcPct val="107000"/>
              </a:lnSpc>
              <a:spcAft>
                <a:spcPts val="800"/>
              </a:spcAft>
            </a:pPr>
            <a:r>
              <a:rPr lang="en-GB" b="0" i="0" dirty="0">
                <a:solidFill>
                  <a:srgbClr val="0B0C0C"/>
                </a:solidFill>
                <a:effectLst/>
                <a:latin typeface="GDS Transport"/>
              </a:rPr>
              <a:t>We do not use the terms BAME (black, Asian and minority ethnic) and BME (black and minority ethnic) because they emphasise certain ethnic minority groups (Asian and black) and exclude others (mixed, other and white ethnic minority groups)</a:t>
            </a:r>
            <a:endParaRPr lang="en-GB" dirty="0"/>
          </a:p>
        </p:txBody>
      </p:sp>
      <p:sp>
        <p:nvSpPr>
          <p:cNvPr id="4" name="Slide Number Placeholder 3">
            <a:extLst>
              <a:ext uri="{FF2B5EF4-FFF2-40B4-BE49-F238E27FC236}">
                <a16:creationId xmlns:a16="http://schemas.microsoft.com/office/drawing/2014/main" id="{CC041E77-8788-4BED-2564-0C5D42182EA8}"/>
              </a:ext>
            </a:extLst>
          </p:cNvPr>
          <p:cNvSpPr>
            <a:spLocks noGrp="1"/>
          </p:cNvSpPr>
          <p:nvPr>
            <p:ph type="sldNum" sz="quarter" idx="5"/>
          </p:nvPr>
        </p:nvSpPr>
        <p:spPr/>
        <p:txBody>
          <a:bodyPr/>
          <a:lstStyle/>
          <a:p>
            <a:fld id="{B68C8073-CAD2-48BF-B8DB-FCAF7D6ED014}" type="slidenum">
              <a:rPr lang="en-US" smtClean="0"/>
              <a:t>37</a:t>
            </a:fld>
            <a:endParaRPr lang="en-US" dirty="0"/>
          </a:p>
        </p:txBody>
      </p:sp>
    </p:spTree>
    <p:extLst>
      <p:ext uri="{BB962C8B-B14F-4D97-AF65-F5344CB8AC3E}">
        <p14:creationId xmlns:p14="http://schemas.microsoft.com/office/powerpoint/2010/main" val="698849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ED369-7A26-4C33-215D-7F34F7097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52A4D-F298-1C08-BF7D-09AF660778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EEBCAD-01B5-446D-B398-CC03578BD52D}"/>
              </a:ext>
            </a:extLst>
          </p:cNvPr>
          <p:cNvSpPr>
            <a:spLocks noGrp="1"/>
          </p:cNvSpPr>
          <p:nvPr>
            <p:ph type="body" idx="1"/>
          </p:nvPr>
        </p:nvSpPr>
        <p:spPr/>
        <p:txBody>
          <a:bodyPr/>
          <a:lstStyle/>
          <a:p>
            <a:pPr>
              <a:lnSpc>
                <a:spcPct val="107000"/>
              </a:lnSpc>
              <a:spcAft>
                <a:spcPts val="800"/>
              </a:spcAft>
            </a:pPr>
            <a:r>
              <a:rPr lang="en-GB" b="0" i="0" dirty="0">
                <a:solidFill>
                  <a:srgbClr val="0B0C0C"/>
                </a:solidFill>
                <a:effectLst/>
                <a:latin typeface="GDS Transport"/>
              </a:rPr>
              <a:t>We do not use the terms BAME (black, Asian and minority ethnic) and BME (black and minority ethnic) because they emphasise certain ethnic minority groups (Asian and black) and exclude others (mixed, other and white ethnic minority groups)</a:t>
            </a:r>
            <a:endParaRPr lang="en-GB" dirty="0"/>
          </a:p>
        </p:txBody>
      </p:sp>
      <p:sp>
        <p:nvSpPr>
          <p:cNvPr id="4" name="Slide Number Placeholder 3">
            <a:extLst>
              <a:ext uri="{FF2B5EF4-FFF2-40B4-BE49-F238E27FC236}">
                <a16:creationId xmlns:a16="http://schemas.microsoft.com/office/drawing/2014/main" id="{6BD9EC1F-5F8E-CCB9-1FD9-91B65194F72D}"/>
              </a:ext>
            </a:extLst>
          </p:cNvPr>
          <p:cNvSpPr>
            <a:spLocks noGrp="1"/>
          </p:cNvSpPr>
          <p:nvPr>
            <p:ph type="sldNum" sz="quarter" idx="5"/>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22033154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90CBF-00BD-2F45-6767-81E36E1AEA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08BBF-BB05-0AD8-330C-271F687E63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D467DA-D9B2-D567-7D2D-F57FC25546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07D46A-406E-C42A-A151-73F3636E3EE8}"/>
              </a:ext>
            </a:extLst>
          </p:cNvPr>
          <p:cNvSpPr>
            <a:spLocks noGrp="1"/>
          </p:cNvSpPr>
          <p:nvPr>
            <p:ph type="sldNum" sz="quarter" idx="5"/>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179831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DCA94-A2AA-1C32-647D-D555DF7A3F3C}"/>
            </a:ext>
          </a:extLst>
        </p:cNvPr>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A38D730-7CBD-57F9-4385-AA0E208C803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8B429512-79CB-2B2E-9E27-8747EE2673E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endParaRPr lang="en-GB" altLang="en-US" dirty="0">
              <a:latin typeface="Arial" panose="020B0604020202020204" pitchFamily="34" charset="0"/>
            </a:endParaRPr>
          </a:p>
        </p:txBody>
      </p:sp>
      <p:sp>
        <p:nvSpPr>
          <p:cNvPr id="14340" name="Slide Number Placeholder 3">
            <a:extLst>
              <a:ext uri="{FF2B5EF4-FFF2-40B4-BE49-F238E27FC236}">
                <a16:creationId xmlns:a16="http://schemas.microsoft.com/office/drawing/2014/main" id="{C52EF246-E636-1AA7-69E6-DA6697ECE6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40</a:t>
            </a:fld>
            <a:endParaRPr lang="en-US" altLang="en-US" dirty="0">
              <a:latin typeface="Arial" panose="020B0604020202020204" pitchFamily="34" charset="0"/>
            </a:endParaRPr>
          </a:p>
        </p:txBody>
      </p:sp>
    </p:spTree>
    <p:extLst>
      <p:ext uri="{BB962C8B-B14F-4D97-AF65-F5344CB8AC3E}">
        <p14:creationId xmlns:p14="http://schemas.microsoft.com/office/powerpoint/2010/main" val="24351385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0F79F-09AB-9534-93D0-596AEA01F586}"/>
            </a:ext>
          </a:extLst>
        </p:cNvPr>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0F00FDD-1055-7316-68FB-5212623A1C0F}"/>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B964BB9A-28A5-57BD-4B8D-2EE5C6A9A92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endParaRPr lang="en-GB" altLang="en-US" dirty="0">
              <a:latin typeface="Arial" panose="020B0604020202020204" pitchFamily="34" charset="0"/>
            </a:endParaRPr>
          </a:p>
        </p:txBody>
      </p:sp>
      <p:sp>
        <p:nvSpPr>
          <p:cNvPr id="14340" name="Slide Number Placeholder 3">
            <a:extLst>
              <a:ext uri="{FF2B5EF4-FFF2-40B4-BE49-F238E27FC236}">
                <a16:creationId xmlns:a16="http://schemas.microsoft.com/office/drawing/2014/main" id="{953DB7DA-C046-528D-545A-50CB66DD09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41</a:t>
            </a:fld>
            <a:endParaRPr lang="en-US" altLang="en-US" dirty="0">
              <a:latin typeface="Arial" panose="020B0604020202020204" pitchFamily="34" charset="0"/>
            </a:endParaRPr>
          </a:p>
        </p:txBody>
      </p:sp>
    </p:spTree>
    <p:extLst>
      <p:ext uri="{BB962C8B-B14F-4D97-AF65-F5344CB8AC3E}">
        <p14:creationId xmlns:p14="http://schemas.microsoft.com/office/powerpoint/2010/main" val="10446296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AA0BF-AAE5-0668-9711-DC5EC9482D97}"/>
            </a:ext>
          </a:extLst>
        </p:cNvPr>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CD1893F-0326-B210-FBE3-96E3B05B57FC}"/>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97685DBC-18E3-7CB2-4830-9346762DCF6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endParaRPr lang="en-GB" altLang="en-US" dirty="0">
              <a:latin typeface="Arial" panose="020B0604020202020204" pitchFamily="34" charset="0"/>
            </a:endParaRPr>
          </a:p>
        </p:txBody>
      </p:sp>
      <p:sp>
        <p:nvSpPr>
          <p:cNvPr id="14340" name="Slide Number Placeholder 3">
            <a:extLst>
              <a:ext uri="{FF2B5EF4-FFF2-40B4-BE49-F238E27FC236}">
                <a16:creationId xmlns:a16="http://schemas.microsoft.com/office/drawing/2014/main" id="{0100E383-B621-21FC-AC02-8AAF7D33669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42</a:t>
            </a:fld>
            <a:endParaRPr lang="en-US" altLang="en-US" dirty="0">
              <a:latin typeface="Arial" panose="020B0604020202020204" pitchFamily="34" charset="0"/>
            </a:endParaRPr>
          </a:p>
        </p:txBody>
      </p:sp>
    </p:spTree>
    <p:extLst>
      <p:ext uri="{BB962C8B-B14F-4D97-AF65-F5344CB8AC3E}">
        <p14:creationId xmlns:p14="http://schemas.microsoft.com/office/powerpoint/2010/main" val="3267673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9B269-DEAA-2C84-3959-E0D67EE99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01EA30-CAF7-B4C9-2EFD-D6FDC98CFE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76BE0A-014E-B1C7-D62F-105FA9E5028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1DF20B9C-10FE-2963-B076-A832E2EAB907}"/>
              </a:ext>
            </a:extLst>
          </p:cNvPr>
          <p:cNvSpPr>
            <a:spLocks noGrp="1"/>
          </p:cNvSpPr>
          <p:nvPr>
            <p:ph type="sldNum" sz="quarter" idx="5"/>
          </p:nvPr>
        </p:nvSpPr>
        <p:spPr/>
        <p:txBody>
          <a:bodyPr/>
          <a:lstStyle/>
          <a:p>
            <a:fld id="{B68C8073-CAD2-48BF-B8DB-FCAF7D6ED014}" type="slidenum">
              <a:rPr lang="en-US" smtClean="0"/>
              <a:t>44</a:t>
            </a:fld>
            <a:endParaRPr lang="en-US" dirty="0"/>
          </a:p>
        </p:txBody>
      </p:sp>
    </p:spTree>
    <p:extLst>
      <p:ext uri="{BB962C8B-B14F-4D97-AF65-F5344CB8AC3E}">
        <p14:creationId xmlns:p14="http://schemas.microsoft.com/office/powerpoint/2010/main" val="140084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4190B-C52B-1CF0-31CA-5E0428F819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BDA75E-0F7E-7B78-D564-BE2CE94D73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8B363C-A3EE-4833-9887-5501A88A68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B3B85F-67E4-3295-A675-5632DFAD4E05}"/>
              </a:ext>
            </a:extLst>
          </p:cNvPr>
          <p:cNvSpPr>
            <a:spLocks noGrp="1"/>
          </p:cNvSpPr>
          <p:nvPr>
            <p:ph type="sldNum" sz="quarter" idx="5"/>
          </p:nvPr>
        </p:nvSpPr>
        <p:spPr/>
        <p:txBody>
          <a:bodyPr/>
          <a:lstStyle/>
          <a:p>
            <a:fld id="{B68C8073-CAD2-48BF-B8DB-FCAF7D6ED014}" type="slidenum">
              <a:rPr lang="en-US" smtClean="0"/>
              <a:t>45</a:t>
            </a:fld>
            <a:endParaRPr lang="en-US" dirty="0"/>
          </a:p>
        </p:txBody>
      </p:sp>
    </p:spTree>
    <p:extLst>
      <p:ext uri="{BB962C8B-B14F-4D97-AF65-F5344CB8AC3E}">
        <p14:creationId xmlns:p14="http://schemas.microsoft.com/office/powerpoint/2010/main" val="19145433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9874E-6C1D-61B0-E8F4-FAA210241B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A7CC80-0117-C6CD-3051-8560597808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F4E41F-95CC-9B90-59F4-23F3C61C5D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247C41-69DE-6C5A-600F-7ED11BDDFCCE}"/>
              </a:ext>
            </a:extLst>
          </p:cNvPr>
          <p:cNvSpPr>
            <a:spLocks noGrp="1"/>
          </p:cNvSpPr>
          <p:nvPr>
            <p:ph type="sldNum" sz="quarter" idx="5"/>
          </p:nvPr>
        </p:nvSpPr>
        <p:spPr/>
        <p:txBody>
          <a:bodyPr/>
          <a:lstStyle/>
          <a:p>
            <a:fld id="{B68C8073-CAD2-48BF-B8DB-FCAF7D6ED014}" type="slidenum">
              <a:rPr lang="en-US" smtClean="0"/>
              <a:t>48</a:t>
            </a:fld>
            <a:endParaRPr lang="en-US" dirty="0"/>
          </a:p>
        </p:txBody>
      </p:sp>
    </p:spTree>
    <p:extLst>
      <p:ext uri="{BB962C8B-B14F-4D97-AF65-F5344CB8AC3E}">
        <p14:creationId xmlns:p14="http://schemas.microsoft.com/office/powerpoint/2010/main" val="1630436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1B83A-72BF-D434-FB2B-6661B22009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4B91D4-2637-1440-7C54-6FB11E829B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3F598-3408-4B3E-5E60-A44BA9AAC78D}"/>
              </a:ext>
            </a:extLst>
          </p:cNvPr>
          <p:cNvSpPr>
            <a:spLocks noGrp="1"/>
          </p:cNvSpPr>
          <p:nvPr>
            <p:ph type="body" idx="1"/>
          </p:nvPr>
        </p:nvSpPr>
        <p:spPr/>
        <p:txBody>
          <a:bodyPr/>
          <a:lstStyle/>
          <a:p>
            <a:pPr marL="457200">
              <a:lnSpc>
                <a:spcPct val="107000"/>
              </a:lnSpc>
              <a:spcAft>
                <a:spcPts val="800"/>
              </a:spcAft>
            </a:pPr>
            <a:r>
              <a:rPr lang="cy-GB" sz="1800" dirty="0">
                <a:effectLst/>
                <a:ea typeface="DengXian" panose="02010600030101010101" pitchFamily="2" charset="-122"/>
                <a:cs typeface="Times New Roman" panose="02020603050405020304" pitchFamily="18" charset="0"/>
              </a:rPr>
              <a:t> </a:t>
            </a:r>
            <a:endParaRPr lang="en-GB" sz="1800" dirty="0">
              <a:effectLst/>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87A7814F-BB5F-6DCB-5CAB-B387F59A62D9}"/>
              </a:ext>
            </a:extLst>
          </p:cNvPr>
          <p:cNvSpPr>
            <a:spLocks noGrp="1"/>
          </p:cNvSpPr>
          <p:nvPr>
            <p:ph type="sldNum" sz="quarter" idx="5"/>
          </p:nvPr>
        </p:nvSpPr>
        <p:spPr/>
        <p:txBody>
          <a:bodyPr/>
          <a:lstStyle/>
          <a:p>
            <a:fld id="{B68C8073-CAD2-48BF-B8DB-FCAF7D6ED014}" type="slidenum">
              <a:rPr lang="en-US" smtClean="0"/>
              <a:t>49</a:t>
            </a:fld>
            <a:endParaRPr lang="en-US" dirty="0"/>
          </a:p>
        </p:txBody>
      </p:sp>
    </p:spTree>
    <p:extLst>
      <p:ext uri="{BB962C8B-B14F-4D97-AF65-F5344CB8AC3E}">
        <p14:creationId xmlns:p14="http://schemas.microsoft.com/office/powerpoint/2010/main" val="4270905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E6511-4CC0-665D-0EA4-49BDA6A870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38EF2D-4ACE-DD92-E704-A6682A0948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4A943D-5BA6-2280-5ADF-7AB371FA19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8FF18F-2A5A-C1E3-7EE9-EDB954ACBFA9}"/>
              </a:ext>
            </a:extLst>
          </p:cNvPr>
          <p:cNvSpPr>
            <a:spLocks noGrp="1"/>
          </p:cNvSpPr>
          <p:nvPr>
            <p:ph type="sldNum" sz="quarter" idx="5"/>
          </p:nvPr>
        </p:nvSpPr>
        <p:spPr/>
        <p:txBody>
          <a:bodyPr/>
          <a:lstStyle/>
          <a:p>
            <a:fld id="{B68C8073-CAD2-48BF-B8DB-FCAF7D6ED014}" type="slidenum">
              <a:rPr lang="en-US" smtClean="0"/>
              <a:t>50</a:t>
            </a:fld>
            <a:endParaRPr lang="en-US" dirty="0"/>
          </a:p>
        </p:txBody>
      </p:sp>
    </p:spTree>
    <p:extLst>
      <p:ext uri="{BB962C8B-B14F-4D97-AF65-F5344CB8AC3E}">
        <p14:creationId xmlns:p14="http://schemas.microsoft.com/office/powerpoint/2010/main" val="14678009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C80ED-7274-DC7F-41E3-7C43725435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126875-BC41-4F97-C78C-EBFAA2D56B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88C6D3-C68F-834A-1B5B-0EE4FEAF34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67F043-71D3-062A-0E9E-1486D1BD87B1}"/>
              </a:ext>
            </a:extLst>
          </p:cNvPr>
          <p:cNvSpPr>
            <a:spLocks noGrp="1"/>
          </p:cNvSpPr>
          <p:nvPr>
            <p:ph type="sldNum" sz="quarter" idx="5"/>
          </p:nvPr>
        </p:nvSpPr>
        <p:spPr/>
        <p:txBody>
          <a:bodyPr/>
          <a:lstStyle/>
          <a:p>
            <a:fld id="{B68C8073-CAD2-48BF-B8DB-FCAF7D6ED014}" type="slidenum">
              <a:rPr lang="en-US" smtClean="0"/>
              <a:t>51</a:t>
            </a:fld>
            <a:endParaRPr lang="en-US" dirty="0"/>
          </a:p>
        </p:txBody>
      </p:sp>
    </p:spTree>
    <p:extLst>
      <p:ext uri="{BB962C8B-B14F-4D97-AF65-F5344CB8AC3E}">
        <p14:creationId xmlns:p14="http://schemas.microsoft.com/office/powerpoint/2010/main" val="40361524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702A4-B472-B12E-9374-76DB45005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19F911-E770-5E07-4247-652C5A486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7CDB4-BE20-6924-46D6-7D30D0B616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A24F4B-2E09-9288-F01C-4244DF7643B6}"/>
              </a:ext>
            </a:extLst>
          </p:cNvPr>
          <p:cNvSpPr>
            <a:spLocks noGrp="1"/>
          </p:cNvSpPr>
          <p:nvPr>
            <p:ph type="sldNum" sz="quarter" idx="5"/>
          </p:nvPr>
        </p:nvSpPr>
        <p:spPr/>
        <p:txBody>
          <a:bodyPr/>
          <a:lstStyle/>
          <a:p>
            <a:fld id="{B68C8073-CAD2-48BF-B8DB-FCAF7D6ED014}" type="slidenum">
              <a:rPr lang="en-US" smtClean="0"/>
              <a:t>53</a:t>
            </a:fld>
            <a:endParaRPr lang="en-US" dirty="0"/>
          </a:p>
        </p:txBody>
      </p:sp>
    </p:spTree>
    <p:extLst>
      <p:ext uri="{BB962C8B-B14F-4D97-AF65-F5344CB8AC3E}">
        <p14:creationId xmlns:p14="http://schemas.microsoft.com/office/powerpoint/2010/main" val="13829172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AC055-CE5B-C8BF-7790-9F438B997F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6DF9A-BFA1-56B0-B33F-5020F2347F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D8C14D-72D0-82AC-597B-AFF4CBA0C9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99532B-CF87-D504-C391-6F28C4AC6DEC}"/>
              </a:ext>
            </a:extLst>
          </p:cNvPr>
          <p:cNvSpPr>
            <a:spLocks noGrp="1"/>
          </p:cNvSpPr>
          <p:nvPr>
            <p:ph type="sldNum" sz="quarter" idx="5"/>
          </p:nvPr>
        </p:nvSpPr>
        <p:spPr/>
        <p:txBody>
          <a:bodyPr/>
          <a:lstStyle/>
          <a:p>
            <a:fld id="{B68C8073-CAD2-48BF-B8DB-FCAF7D6ED014}" type="slidenum">
              <a:rPr lang="en-US" smtClean="0"/>
              <a:t>54</a:t>
            </a:fld>
            <a:endParaRPr lang="en-US" dirty="0"/>
          </a:p>
        </p:txBody>
      </p:sp>
    </p:spTree>
    <p:extLst>
      <p:ext uri="{BB962C8B-B14F-4D97-AF65-F5344CB8AC3E}">
        <p14:creationId xmlns:p14="http://schemas.microsoft.com/office/powerpoint/2010/main" val="25434063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DDFE4-F464-8236-F44B-DF5EAD9BD5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429C79-8A65-409F-77C7-50FABB2BFD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D15F7D-F526-FE16-F492-380B54C4A0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5C3B81-0B75-FCD8-5AAD-1B5AF278DB46}"/>
              </a:ext>
            </a:extLst>
          </p:cNvPr>
          <p:cNvSpPr>
            <a:spLocks noGrp="1"/>
          </p:cNvSpPr>
          <p:nvPr>
            <p:ph type="sldNum" sz="quarter" idx="5"/>
          </p:nvPr>
        </p:nvSpPr>
        <p:spPr/>
        <p:txBody>
          <a:bodyPr/>
          <a:lstStyle/>
          <a:p>
            <a:fld id="{B68C8073-CAD2-48BF-B8DB-FCAF7D6ED014}" type="slidenum">
              <a:rPr lang="en-US" smtClean="0"/>
              <a:t>55</a:t>
            </a:fld>
            <a:endParaRPr lang="en-US" dirty="0"/>
          </a:p>
        </p:txBody>
      </p:sp>
    </p:spTree>
    <p:extLst>
      <p:ext uri="{BB962C8B-B14F-4D97-AF65-F5344CB8AC3E}">
        <p14:creationId xmlns:p14="http://schemas.microsoft.com/office/powerpoint/2010/main" val="17439051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5F27C-41AD-250C-55A6-A0D8FE0440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980769-682A-500F-3EC1-512D797E27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C3C56A-0511-A81C-0F1C-DDC19FB5D8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EF68002-9AFD-FA1A-B278-6FA18CAF651D}"/>
              </a:ext>
            </a:extLst>
          </p:cNvPr>
          <p:cNvSpPr>
            <a:spLocks noGrp="1"/>
          </p:cNvSpPr>
          <p:nvPr>
            <p:ph type="sldNum" sz="quarter" idx="5"/>
          </p:nvPr>
        </p:nvSpPr>
        <p:spPr/>
        <p:txBody>
          <a:bodyPr/>
          <a:lstStyle/>
          <a:p>
            <a:fld id="{B68C8073-CAD2-48BF-B8DB-FCAF7D6ED014}" type="slidenum">
              <a:rPr lang="en-US" smtClean="0"/>
              <a:t>57</a:t>
            </a:fld>
            <a:endParaRPr lang="en-US" dirty="0"/>
          </a:p>
        </p:txBody>
      </p:sp>
    </p:spTree>
    <p:extLst>
      <p:ext uri="{BB962C8B-B14F-4D97-AF65-F5344CB8AC3E}">
        <p14:creationId xmlns:p14="http://schemas.microsoft.com/office/powerpoint/2010/main" val="23903427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70758-8C21-9E12-A496-81333538AE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A8FAC7-6834-0504-2AC4-634FA05793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4FFB31-F8EE-7C98-5A1B-689481FD145B}"/>
              </a:ext>
            </a:extLst>
          </p:cNvPr>
          <p:cNvSpPr>
            <a:spLocks noGrp="1"/>
          </p:cNvSpPr>
          <p:nvPr>
            <p:ph type="body" idx="1"/>
          </p:nvPr>
        </p:nvSpPr>
        <p:spPr/>
        <p:txBody>
          <a:bodyPr/>
          <a:lstStyle/>
          <a:p>
            <a:endParaRPr lang="en-GB" b="0" i="0" dirty="0">
              <a:solidFill>
                <a:srgbClr val="1E1E1E"/>
              </a:solidFill>
              <a:effectLst/>
              <a:latin typeface="dejarip"/>
            </a:endParaRPr>
          </a:p>
          <a:p>
            <a:endParaRPr lang="en-GB" b="0" i="0" dirty="0">
              <a:solidFill>
                <a:srgbClr val="1E1E1E"/>
              </a:solidFill>
              <a:effectLst/>
              <a:latin typeface="dejarip"/>
            </a:endParaRPr>
          </a:p>
        </p:txBody>
      </p:sp>
      <p:sp>
        <p:nvSpPr>
          <p:cNvPr id="4" name="Slide Number Placeholder 3">
            <a:extLst>
              <a:ext uri="{FF2B5EF4-FFF2-40B4-BE49-F238E27FC236}">
                <a16:creationId xmlns:a16="http://schemas.microsoft.com/office/drawing/2014/main" id="{AD116FA8-9976-CF92-76D2-107D1CA2650D}"/>
              </a:ext>
            </a:extLst>
          </p:cNvPr>
          <p:cNvSpPr>
            <a:spLocks noGrp="1"/>
          </p:cNvSpPr>
          <p:nvPr>
            <p:ph type="sldNum" sz="quarter" idx="5"/>
          </p:nvPr>
        </p:nvSpPr>
        <p:spPr/>
        <p:txBody>
          <a:bodyPr/>
          <a:lstStyle/>
          <a:p>
            <a:fld id="{B68C8073-CAD2-48BF-B8DB-FCAF7D6ED014}" type="slidenum">
              <a:rPr lang="en-US" smtClean="0"/>
              <a:t>61</a:t>
            </a:fld>
            <a:endParaRPr lang="en-US" dirty="0"/>
          </a:p>
        </p:txBody>
      </p:sp>
    </p:spTree>
    <p:extLst>
      <p:ext uri="{BB962C8B-B14F-4D97-AF65-F5344CB8AC3E}">
        <p14:creationId xmlns:p14="http://schemas.microsoft.com/office/powerpoint/2010/main" val="3899867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658B7-981E-EEBA-8FBC-D8ACD909E7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23A8E4-D2D3-7325-6A3F-255BDE0381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D1CC73-4349-DB74-644B-1F285FDF08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C9E0A8-8B4A-ECBC-95A9-B3E66B11E1DB}"/>
              </a:ext>
            </a:extLst>
          </p:cNvPr>
          <p:cNvSpPr>
            <a:spLocks noGrp="1"/>
          </p:cNvSpPr>
          <p:nvPr>
            <p:ph type="sldNum" sz="quarter" idx="5"/>
          </p:nvPr>
        </p:nvSpPr>
        <p:spPr/>
        <p:txBody>
          <a:bodyPr/>
          <a:lstStyle/>
          <a:p>
            <a:fld id="{B68C8073-CAD2-48BF-B8DB-FCAF7D6ED014}" type="slidenum">
              <a:rPr lang="en-US" smtClean="0"/>
              <a:t>63</a:t>
            </a:fld>
            <a:endParaRPr lang="en-US" dirty="0"/>
          </a:p>
        </p:txBody>
      </p:sp>
    </p:spTree>
    <p:extLst>
      <p:ext uri="{BB962C8B-B14F-4D97-AF65-F5344CB8AC3E}">
        <p14:creationId xmlns:p14="http://schemas.microsoft.com/office/powerpoint/2010/main" val="35008357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9C097-3330-8643-67FD-3B273D6377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80C272-2FC4-33EA-0B0A-6DB89145B9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B40450-DA2A-1446-CAE9-155B9CF662E1}"/>
              </a:ext>
            </a:extLst>
          </p:cNvPr>
          <p:cNvSpPr>
            <a:spLocks noGrp="1"/>
          </p:cNvSpPr>
          <p:nvPr>
            <p:ph type="body" idx="1"/>
          </p:nvPr>
        </p:nvSpPr>
        <p:spPr/>
        <p:txBody>
          <a:bodyPr/>
          <a:lstStyle/>
          <a:p>
            <a:pPr>
              <a:lnSpc>
                <a:spcPct val="107000"/>
              </a:lnSpc>
              <a:spcAft>
                <a:spcPts val="800"/>
              </a:spcAft>
            </a:pPr>
            <a:r>
              <a:rPr lang="cy-GB" sz="1800" dirty="0">
                <a:effectLst/>
                <a:ea typeface="DengXian" panose="02010600030101010101" pitchFamily="2" charset="-122"/>
                <a:cs typeface="Times New Roman" panose="02020603050405020304" pitchFamily="18" charset="0"/>
              </a:rPr>
              <a:t> </a:t>
            </a:r>
            <a:endParaRPr lang="en-GB" sz="1800" dirty="0">
              <a:effectLst/>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F7A15F3B-AE0B-E2DC-DA84-D14CD7CED4A6}"/>
              </a:ext>
            </a:extLst>
          </p:cNvPr>
          <p:cNvSpPr>
            <a:spLocks noGrp="1"/>
          </p:cNvSpPr>
          <p:nvPr>
            <p:ph type="sldNum" sz="quarter" idx="5"/>
          </p:nvPr>
        </p:nvSpPr>
        <p:spPr/>
        <p:txBody>
          <a:bodyPr/>
          <a:lstStyle/>
          <a:p>
            <a:fld id="{B68C8073-CAD2-48BF-B8DB-FCAF7D6ED014}" type="slidenum">
              <a:rPr lang="en-US" smtClean="0"/>
              <a:t>64</a:t>
            </a:fld>
            <a:endParaRPr lang="en-US" dirty="0"/>
          </a:p>
        </p:txBody>
      </p:sp>
    </p:spTree>
    <p:extLst>
      <p:ext uri="{BB962C8B-B14F-4D97-AF65-F5344CB8AC3E}">
        <p14:creationId xmlns:p14="http://schemas.microsoft.com/office/powerpoint/2010/main" val="17915961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3FF9B-721A-DC33-3D12-1A232734E3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03912A-3389-7E51-D4EA-BD46B7BA22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3AB1FB-F139-2A30-E0D6-462894763D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3B1C1A-67C3-3174-7186-1259D352CA3A}"/>
              </a:ext>
            </a:extLst>
          </p:cNvPr>
          <p:cNvSpPr>
            <a:spLocks noGrp="1"/>
          </p:cNvSpPr>
          <p:nvPr>
            <p:ph type="sldNum" sz="quarter" idx="5"/>
          </p:nvPr>
        </p:nvSpPr>
        <p:spPr/>
        <p:txBody>
          <a:bodyPr/>
          <a:lstStyle/>
          <a:p>
            <a:fld id="{B68C8073-CAD2-48BF-B8DB-FCAF7D6ED014}" type="slidenum">
              <a:rPr lang="en-US" smtClean="0"/>
              <a:t>65</a:t>
            </a:fld>
            <a:endParaRPr lang="en-US" dirty="0"/>
          </a:p>
        </p:txBody>
      </p:sp>
    </p:spTree>
    <p:extLst>
      <p:ext uri="{BB962C8B-B14F-4D97-AF65-F5344CB8AC3E}">
        <p14:creationId xmlns:p14="http://schemas.microsoft.com/office/powerpoint/2010/main" val="34122440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11D23-5433-2659-50A9-8ED9188018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1CEB24-C042-25CD-8DE7-E9D5DB86FE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D6DE0C-9E00-29FB-5463-1E1A58F42A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316F90-A8CC-0023-08B3-1F347B88F264}"/>
              </a:ext>
            </a:extLst>
          </p:cNvPr>
          <p:cNvSpPr>
            <a:spLocks noGrp="1"/>
          </p:cNvSpPr>
          <p:nvPr>
            <p:ph type="sldNum" sz="quarter" idx="5"/>
          </p:nvPr>
        </p:nvSpPr>
        <p:spPr/>
        <p:txBody>
          <a:bodyPr/>
          <a:lstStyle/>
          <a:p>
            <a:fld id="{B68C8073-CAD2-48BF-B8DB-FCAF7D6ED014}" type="slidenum">
              <a:rPr lang="en-US" smtClean="0"/>
              <a:t>67</a:t>
            </a:fld>
            <a:endParaRPr lang="en-US" dirty="0"/>
          </a:p>
        </p:txBody>
      </p:sp>
    </p:spTree>
    <p:extLst>
      <p:ext uri="{BB962C8B-B14F-4D97-AF65-F5344CB8AC3E}">
        <p14:creationId xmlns:p14="http://schemas.microsoft.com/office/powerpoint/2010/main" val="42373350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21CFA-BB8B-8363-16A4-71E3232589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14CB8F-BB25-9736-9BDD-DE10E1DAF4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065195-FC59-7388-EB79-E4B957F153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34E101-3ACC-5361-481C-92CBC429825B}"/>
              </a:ext>
            </a:extLst>
          </p:cNvPr>
          <p:cNvSpPr>
            <a:spLocks noGrp="1"/>
          </p:cNvSpPr>
          <p:nvPr>
            <p:ph type="sldNum" sz="quarter" idx="5"/>
          </p:nvPr>
        </p:nvSpPr>
        <p:spPr/>
        <p:txBody>
          <a:bodyPr/>
          <a:lstStyle/>
          <a:p>
            <a:fld id="{B68C8073-CAD2-48BF-B8DB-FCAF7D6ED014}" type="slidenum">
              <a:rPr lang="en-US" smtClean="0"/>
              <a:t>69</a:t>
            </a:fld>
            <a:endParaRPr lang="en-US" dirty="0"/>
          </a:p>
        </p:txBody>
      </p:sp>
    </p:spTree>
    <p:extLst>
      <p:ext uri="{BB962C8B-B14F-4D97-AF65-F5344CB8AC3E}">
        <p14:creationId xmlns:p14="http://schemas.microsoft.com/office/powerpoint/2010/main" val="21730330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063AF9-F227-9C08-E211-8C21053308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FE5BB7-F208-ADD9-DEB0-6BBB46BCEF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C8DCE8-C322-0BC4-CBEE-F89392ACEDC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74979B-C10E-97F6-BAF5-503F3FFE912E}"/>
              </a:ext>
            </a:extLst>
          </p:cNvPr>
          <p:cNvSpPr>
            <a:spLocks noGrp="1"/>
          </p:cNvSpPr>
          <p:nvPr>
            <p:ph type="sldNum" sz="quarter" idx="5"/>
          </p:nvPr>
        </p:nvSpPr>
        <p:spPr/>
        <p:txBody>
          <a:bodyPr/>
          <a:lstStyle/>
          <a:p>
            <a:fld id="{B68C8073-CAD2-48BF-B8DB-FCAF7D6ED014}" type="slidenum">
              <a:rPr lang="en-US" smtClean="0"/>
              <a:pPr/>
              <a:t>72</a:t>
            </a:fld>
            <a:endParaRPr lang="en-US" dirty="0"/>
          </a:p>
        </p:txBody>
      </p:sp>
    </p:spTree>
    <p:extLst>
      <p:ext uri="{BB962C8B-B14F-4D97-AF65-F5344CB8AC3E}">
        <p14:creationId xmlns:p14="http://schemas.microsoft.com/office/powerpoint/2010/main" val="2836517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9/25/2026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88497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0526335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bing.com/videos/riverview/relatedvideo?q=https%3a%2f%2fwww.youtube.com%2fwatch%3fv%3dw6dnj2IyYjE&amp;refig=68e64434fe934a769ce876c0193bbb1b&amp;pc=U531&amp;ru=%2fsearch%3fq%3dhttps%253A%252F%252Fwww.youtube.com%252Fwatch%253Fv%253Dw6dnj2IyYjE%26form%3dANNH02%26refig%3d68e64434fe934a769ce876c0193bbb1b%26pc%3dU531&amp;mmscn=vwrc&amp;mid=614A87EDBD25A6AC2247614A87EDBD25A6AC2247&amp;FORM=WRVORC&amp;ntb=1&amp;msockid=218a98bda44211f0a84886a5c2016230" TargetMode="Externa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ceinternational1892.org/article/an-experts-insight-dr-fawzia-reza-on-diversity-and-inclusion-in-early-education/" TargetMode="Externa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hyperlink" Target="https://www.bbc.co.uk/news/uk-wales-57978728"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3" Type="http://schemas.openxmlformats.org/officeDocument/2006/relationships/hyperlink" Target="https://equalities.blog.gov.uk/2022/04/07/why-we-no-longer-use-the-term-bame-in-government/"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assets.catalyst.org/9e420581-e865-47e5-b7da-b25e01423b4f/Are-you-an-Inclusive-Leader_Quiz_Original%20file.pdf?_gl=1*14mr8c3*_gcl_au*MTg2NjA1Mjg0OC4xNzU5OTQ1MjM5" TargetMode="External"/><Relationship Id="rId1" Type="http://schemas.openxmlformats.org/officeDocument/2006/relationships/slideLayout" Target="../slideLayouts/slideLayout18.xml"/></Relationships>
</file>

<file path=ppt/slides/_rels/slide74.xml.rels><?xml version="1.0" encoding="UTF-8" standalone="yes"?>
<Relationships xmlns="http://schemas.openxmlformats.org/package/2006/relationships"><Relationship Id="rId3" Type="http://schemas.openxmlformats.org/officeDocument/2006/relationships/hyperlink" Target="https://onlinelibrary.wiley.com/doi/10.1002/9781118764282.ch10" TargetMode="External"/><Relationship Id="rId2" Type="http://schemas.openxmlformats.org/officeDocument/2006/relationships/hyperlink" Target="https://www.bbc.co.uk/news/uk-wales-57978728" TargetMode="External"/><Relationship Id="rId1" Type="http://schemas.openxmlformats.org/officeDocument/2006/relationships/slideLayout" Target="../slideLayouts/slideLayout14.xml"/><Relationship Id="rId6" Type="http://schemas.openxmlformats.org/officeDocument/2006/relationships/hyperlink" Target="https://brenebrown.com/resources/brene-brown-on-power-and-leadership/" TargetMode="External"/><Relationship Id="rId5" Type="http://schemas.openxmlformats.org/officeDocument/2006/relationships/hyperlink" Target="https://hbr.org/2019/03/why-inclusive-leaders-are-good-for-organizations-and-how-to-become-one" TargetMode="External"/><Relationship Id="rId4" Type="http://schemas.openxmlformats.org/officeDocument/2006/relationships/hyperlink" Target="https://ec.europa.eu/programmes/erasmus-plus/project-result-content/d7031b1f-3c4d-4ec4-8afa-d826b67e27d3/il_theoreticalframework_EN.pdf" TargetMode="External"/></Relationships>
</file>

<file path=ppt/slides/_rels/slide75.xml.rels><?xml version="1.0" encoding="UTF-8" standalone="yes"?>
<Relationships xmlns="http://schemas.openxmlformats.org/package/2006/relationships"><Relationship Id="rId8" Type="http://schemas.openxmlformats.org/officeDocument/2006/relationships/hyperlink" Target="https://files.libcom.org/files/Paulo%20Freire,%20Myra%20Bergman%20Ramos,%20Donaldo%20Macedo%20-%20Pedagogy%20of%20the%20Oppressed,%2030th%20Anniversary%20Edition%20(2000,%20Bloomsbury%20Academic).pdf" TargetMode="External"/><Relationship Id="rId3" Type="http://schemas.openxmlformats.org/officeDocument/2006/relationships/hyperlink" Target="https://equalities.blog.gov.uk/2022/04/07/why-we-no-longer-use-the-term-bame-in-government/" TargetMode="External"/><Relationship Id="rId7" Type="http://schemas.openxmlformats.org/officeDocument/2006/relationships/hyperlink" Target="https://monoskop.org/images/4/40/Foucault_Michel_The_History_of_Sexuality_1_An_Introduction.pdf" TargetMode="External"/><Relationship Id="rId2" Type="http://schemas.openxmlformats.org/officeDocument/2006/relationships/hyperlink" Target="https://research-ebsco-com.ezproxy.uwtsd.ac.uk/c/onvpsy/viewer/pdf/hnkq6v7y2f?route=details" TargetMode="External"/><Relationship Id="rId1" Type="http://schemas.openxmlformats.org/officeDocument/2006/relationships/slideLayout" Target="../slideLayouts/slideLayout14.xml"/><Relationship Id="rId6" Type="http://schemas.openxmlformats.org/officeDocument/2006/relationships/hyperlink" Target="http://www.politicaleconomyproject.org/uploads/4/4/2/7/44276267/michel-foucault-discipline-and-punish-the-birth-of-the-prison.pdf" TargetMode="External"/><Relationship Id="rId5" Type="http://schemas.openxmlformats.org/officeDocument/2006/relationships/hyperlink" Target="https://www.taylorfrancis.com/books/edit/10.4324/9780429449673/inclusive-leadership-bernardo-ferdman-jeanine-prime-ronald-riggio" TargetMode="External"/><Relationship Id="rId4" Type="http://schemas.openxmlformats.org/officeDocument/2006/relationships/hyperlink" Target="about:blank"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https://journals-sagepub-com.ezproxy.uwtsd.ac.uk/doi/full/10.1177/1476718X13490889" TargetMode="External"/><Relationship Id="rId1" Type="http://schemas.openxmlformats.org/officeDocument/2006/relationships/slideLayout" Target="../slideLayouts/slideLayout14.xml"/><Relationship Id="rId6" Type="http://schemas.openxmlformats.org/officeDocument/2006/relationships/hyperlink" Target="https://journals-sagepub-com.ezproxy.uwtsd.ac.uk/doi/full/10.1177/1463949118781349" TargetMode="External"/><Relationship Id="rId5" Type="http://schemas.openxmlformats.org/officeDocument/2006/relationships/hyperlink" Target="https://justassociates.org/wp-content/uploads/2020/08/mch3_2011_final_0.pdf" TargetMode="External"/><Relationship Id="rId4" Type="http://schemas.openxmlformats.org/officeDocument/2006/relationships/hyperlink" Target="https://www-vlebooks-com.ezproxy.uwtsd.ac.uk/Product/Index/2008814?page=0&amp;startBookmarkId=-1"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hyperlink" Target="https://www-sciencedirect-com.ezproxy.uwtsd.ac.uk/science/article/pii/S1053482217300517" TargetMode="External"/><Relationship Id="rId1" Type="http://schemas.openxmlformats.org/officeDocument/2006/relationships/slideLayout" Target="../slideLayouts/slideLayout14.xml"/><Relationship Id="rId6" Type="http://schemas.openxmlformats.org/officeDocument/2006/relationships/hyperlink" Target="https://research-ebsco-com.ezproxy.uwtsd.ac.uk/c/onvpsy/search/details/hvaoeepuen?db=nlebk" TargetMode="External"/><Relationship Id="rId5" Type="http://schemas.openxmlformats.org/officeDocument/2006/relationships/hyperlink" Target="https://www.theredcard.org/publications/" TargetMode="External"/><Relationship Id="rId4" Type="http://schemas.openxmlformats.org/officeDocument/2006/relationships/hyperlink" Target="https://ebookcentral.proquest.com/lib/trinity/detail.action?docID=6326252&amp;pq-origsite=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ECEY6004C</a:t>
            </a:r>
            <a:br>
              <a:rPr lang="en-GB" sz="2800" dirty="0">
                <a:ea typeface="Times New Roman" panose="02020603050405020304" pitchFamily="18" charset="0"/>
              </a:rPr>
            </a:br>
            <a:r>
              <a:rPr lang="cy-GB" sz="2800" dirty="0">
                <a:ea typeface="Times New Roman" panose="02020603050405020304" pitchFamily="18" charset="0"/>
              </a:rPr>
              <a:t>Arweinyddiaeth Gynhwysol: Gweithio gyda’n gilydd i gefnogi teuluoedd</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ECEY6004</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Inclusive Leadership: Working together to support families</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solidFill>
                  <a:schemeClr val="accent4">
                    <a:lumMod val="20000"/>
                    <a:lumOff val="80000"/>
                  </a:schemeClr>
                </a:solidFill>
                <a:ea typeface="Times New Roman" panose="02020603050405020304" pitchFamily="18" charset="0"/>
              </a:rPr>
              <a:t>Thema</a:t>
            </a:r>
            <a:r>
              <a:rPr lang="en-GB" sz="2800" dirty="0"/>
              <a:t> 2/ </a:t>
            </a:r>
            <a:r>
              <a:rPr lang="en-GB" sz="2800" dirty="0">
                <a:solidFill>
                  <a:schemeClr val="accent4">
                    <a:lumMod val="20000"/>
                    <a:lumOff val="80000"/>
                  </a:schemeClr>
                </a:solidFill>
              </a:rPr>
              <a:t>Theme 2 </a:t>
            </a:r>
            <a:br>
              <a:rPr lang="en-GB" sz="2800" dirty="0">
                <a:solidFill>
                  <a:schemeClr val="accent4">
                    <a:lumMod val="20000"/>
                    <a:lumOff val="80000"/>
                  </a:schemeClr>
                </a:solidFill>
              </a:rPr>
            </a:b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93740D-145A-7E0E-B677-83D7C71E5528}"/>
              </a:ext>
            </a:extLst>
          </p:cNvPr>
          <p:cNvSpPr txBox="1"/>
          <p:nvPr/>
        </p:nvSpPr>
        <p:spPr>
          <a:xfrm>
            <a:off x="244698" y="1751527"/>
            <a:ext cx="8731878" cy="2554545"/>
          </a:xfrm>
          <a:prstGeom prst="rect">
            <a:avLst/>
          </a:prstGeom>
          <a:noFill/>
        </p:spPr>
        <p:txBody>
          <a:bodyPr wrap="square" rtlCol="0">
            <a:spAutoFit/>
          </a:bodyPr>
          <a:lstStyle/>
          <a:p>
            <a:pPr algn="ctr"/>
            <a:r>
              <a:rPr lang="en-GB" sz="4000" b="1" dirty="0"/>
              <a:t>Beth </a:t>
            </a:r>
            <a:r>
              <a:rPr lang="en-GB" sz="4000" b="1" dirty="0" err="1"/>
              <a:t>yw</a:t>
            </a:r>
            <a:r>
              <a:rPr lang="en-GB" sz="4000" b="1" dirty="0"/>
              <a:t> </a:t>
            </a:r>
            <a:r>
              <a:rPr lang="en-GB" sz="4000" b="1" dirty="0" err="1"/>
              <a:t>ein</a:t>
            </a:r>
            <a:r>
              <a:rPr lang="en-GB" sz="4000" b="1" dirty="0"/>
              <a:t> </a:t>
            </a:r>
            <a:r>
              <a:rPr lang="en-GB" sz="4000" b="1" dirty="0" err="1"/>
              <a:t>bwriad</a:t>
            </a:r>
            <a:r>
              <a:rPr lang="en-GB" sz="4000" b="1" dirty="0"/>
              <a:t> </a:t>
            </a:r>
            <a:r>
              <a:rPr lang="en-GB" sz="4000" b="1" dirty="0" err="1"/>
              <a:t>wrth</a:t>
            </a:r>
            <a:r>
              <a:rPr lang="en-GB" sz="4000" b="1" dirty="0"/>
              <a:t> </a:t>
            </a:r>
            <a:r>
              <a:rPr lang="en-GB" sz="4000" b="1" dirty="0" err="1"/>
              <a:t>Gynhwysiant</a:t>
            </a:r>
            <a:r>
              <a:rPr lang="en-GB" sz="4000" b="1" dirty="0"/>
              <a:t>?</a:t>
            </a:r>
          </a:p>
          <a:p>
            <a:pPr algn="ctr"/>
            <a:endParaRPr lang="en-GB" sz="4000" b="1" dirty="0"/>
          </a:p>
          <a:p>
            <a:pPr algn="ctr"/>
            <a:r>
              <a:rPr lang="en-GB" sz="4000" b="1" dirty="0"/>
              <a:t>What do we mean by Inclusion?</a:t>
            </a:r>
          </a:p>
          <a:p>
            <a:pPr algn="ctr"/>
            <a:endParaRPr lang="en-GB" sz="4000" dirty="0"/>
          </a:p>
        </p:txBody>
      </p:sp>
    </p:spTree>
    <p:extLst>
      <p:ext uri="{BB962C8B-B14F-4D97-AF65-F5344CB8AC3E}">
        <p14:creationId xmlns:p14="http://schemas.microsoft.com/office/powerpoint/2010/main" val="157355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5122" name="Rectangle 4">
            <a:extLst>
              <a:ext uri="{FF2B5EF4-FFF2-40B4-BE49-F238E27FC236}">
                <a16:creationId xmlns:a16="http://schemas.microsoft.com/office/drawing/2014/main" id="{D7529A0F-113C-E849-1E80-AEC64986CCAC}"/>
              </a:ext>
            </a:extLst>
          </p:cNvPr>
          <p:cNvSpPr>
            <a:spLocks noGrp="1" noChangeArrowheads="1"/>
          </p:cNvSpPr>
          <p:nvPr>
            <p:ph type="title"/>
          </p:nvPr>
        </p:nvSpPr>
        <p:spPr>
          <a:xfrm>
            <a:off x="295796" y="3034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Arial"/>
                <a:ea typeface="ＭＳ Ｐゴシック"/>
                <a:cs typeface="Arial"/>
              </a:rPr>
              <a:t>Cynnwys</a:t>
            </a:r>
            <a:r>
              <a:rPr lang="en-GB" altLang="en-US" sz="3200" kern="0" dirty="0">
                <a:solidFill>
                  <a:srgbClr val="000000"/>
                </a:solidFill>
                <a:latin typeface="Arial"/>
                <a:ea typeface="ＭＳ Ｐゴシック"/>
                <a:cs typeface="Arial"/>
              </a:rPr>
              <a:t>    /           </a:t>
            </a:r>
            <a:r>
              <a:rPr lang="en-GB" altLang="en-US" sz="3200" kern="0" dirty="0">
                <a:solidFill>
                  <a:srgbClr val="0070C0"/>
                </a:solidFill>
                <a:latin typeface="Arial"/>
                <a:ea typeface="ＭＳ Ｐゴシック"/>
                <a:cs typeface="Arial"/>
              </a:rPr>
              <a:t>Content</a:t>
            </a:r>
            <a:endParaRPr lang="en-GB" altLang="cy-GB" sz="3200" dirty="0">
              <a:solidFill>
                <a:srgbClr val="0070C0"/>
              </a:solidFill>
              <a:latin typeface="Arial" panose="020B0604020202020204" pitchFamily="34" charset="0"/>
              <a:ea typeface="ＭＳ Ｐゴシック"/>
              <a:cs typeface="Arial"/>
            </a:endParaRPr>
          </a:p>
        </p:txBody>
      </p:sp>
      <p:sp>
        <p:nvSpPr>
          <p:cNvPr id="5123" name="Rectangle 5">
            <a:extLst>
              <a:ext uri="{FF2B5EF4-FFF2-40B4-BE49-F238E27FC236}">
                <a16:creationId xmlns:a16="http://schemas.microsoft.com/office/drawing/2014/main" id="{74DBF4D5-8168-DB27-19D0-0DC7739D02F2}"/>
              </a:ext>
            </a:extLst>
          </p:cNvPr>
          <p:cNvSpPr>
            <a:spLocks noGrp="1" noChangeArrowheads="1"/>
          </p:cNvSpPr>
          <p:nvPr>
            <p:ph sz="half" idx="1"/>
          </p:nvPr>
        </p:nvSpPr>
        <p:spPr>
          <a:xfrm>
            <a:off x="4572000" y="1173343"/>
            <a:ext cx="4242122" cy="4114800"/>
          </a:xfrm>
        </p:spPr>
        <p:txBody>
          <a:bodyPr vert="horz" lIns="91440" tIns="45720" rIns="91440" bIns="45720" rtlCol="0" anchor="t">
            <a:noAutofit/>
          </a:bodyPr>
          <a:lstStyle/>
          <a:p>
            <a:pPr eaLnBrk="1" fontAlgn="auto" hangingPunct="1">
              <a:spcAft>
                <a:spcPts val="0"/>
              </a:spcAft>
              <a:defRPr/>
            </a:pPr>
            <a:r>
              <a:rPr lang="en-GB" altLang="cy-GB" sz="2400" dirty="0">
                <a:solidFill>
                  <a:schemeClr val="accent1">
                    <a:lumMod val="75000"/>
                  </a:schemeClr>
                </a:solidFill>
                <a:latin typeface="Arial"/>
                <a:cs typeface="Arial"/>
              </a:rPr>
              <a:t>Definitions of inclusive leadership;</a:t>
            </a:r>
          </a:p>
          <a:p>
            <a:pPr eaLnBrk="1" fontAlgn="auto" hangingPunct="1">
              <a:spcAft>
                <a:spcPts val="0"/>
              </a:spcAft>
              <a:defRPr/>
            </a:pPr>
            <a:r>
              <a:rPr lang="en-GB" altLang="cy-GB" sz="2400" dirty="0">
                <a:solidFill>
                  <a:schemeClr val="accent1">
                    <a:lumMod val="75000"/>
                  </a:schemeClr>
                </a:solidFill>
                <a:latin typeface="Arial"/>
                <a:cs typeface="Arial"/>
              </a:rPr>
              <a:t>Terms that imply inclusive leadership actions;</a:t>
            </a:r>
          </a:p>
          <a:p>
            <a:pPr eaLnBrk="1" fontAlgn="auto" hangingPunct="1">
              <a:spcAft>
                <a:spcPts val="0"/>
              </a:spcAft>
              <a:defRPr/>
            </a:pPr>
            <a:r>
              <a:rPr lang="en-GB" altLang="cy-GB" sz="2400" dirty="0">
                <a:solidFill>
                  <a:schemeClr val="accent1">
                    <a:lumMod val="75000"/>
                  </a:schemeClr>
                </a:solidFill>
                <a:latin typeface="Arial"/>
                <a:cs typeface="Arial"/>
              </a:rPr>
              <a:t>Three principles of inclusive leadership;</a:t>
            </a:r>
          </a:p>
          <a:p>
            <a:pPr eaLnBrk="1" fontAlgn="auto" hangingPunct="1">
              <a:spcAft>
                <a:spcPts val="0"/>
              </a:spcAft>
              <a:defRPr/>
            </a:pPr>
            <a:r>
              <a:rPr lang="en-GB" altLang="cy-GB" sz="2400" dirty="0">
                <a:solidFill>
                  <a:schemeClr val="accent1">
                    <a:lumMod val="75000"/>
                  </a:schemeClr>
                </a:solidFill>
                <a:latin typeface="Arial"/>
                <a:cs typeface="Arial"/>
              </a:rPr>
              <a:t>Intersectionality;</a:t>
            </a:r>
          </a:p>
          <a:p>
            <a:pPr eaLnBrk="1" fontAlgn="auto" hangingPunct="1">
              <a:spcAft>
                <a:spcPts val="0"/>
              </a:spcAft>
              <a:defRPr/>
            </a:pPr>
            <a:r>
              <a:rPr lang="en-GB" altLang="cy-GB" sz="2400" dirty="0">
                <a:solidFill>
                  <a:schemeClr val="accent1">
                    <a:lumMod val="75000"/>
                  </a:schemeClr>
                </a:solidFill>
                <a:latin typeface="Arial"/>
                <a:cs typeface="Arial"/>
              </a:rPr>
              <a:t>Power;</a:t>
            </a:r>
          </a:p>
          <a:p>
            <a:pPr eaLnBrk="1" fontAlgn="auto" hangingPunct="1">
              <a:spcAft>
                <a:spcPts val="0"/>
              </a:spcAft>
              <a:defRPr/>
            </a:pPr>
            <a:r>
              <a:rPr lang="en-GB" altLang="cy-GB" sz="2400" dirty="0">
                <a:solidFill>
                  <a:schemeClr val="accent1">
                    <a:lumMod val="75000"/>
                  </a:schemeClr>
                </a:solidFill>
                <a:latin typeface="Arial"/>
                <a:cs typeface="Arial"/>
              </a:rPr>
              <a:t>Inclusive leadership characteristics. </a:t>
            </a:r>
          </a:p>
          <a:p>
            <a:pPr eaLnBrk="1" fontAlgn="auto" hangingPunct="1">
              <a:spcAft>
                <a:spcPts val="0"/>
              </a:spcAft>
              <a:defRPr/>
            </a:pPr>
            <a:endParaRPr lang="cy-GB" altLang="cy-GB" dirty="0">
              <a:latin typeface="Arial" panose="020B0604020202020204" pitchFamily="34" charset="0"/>
            </a:endParaRPr>
          </a:p>
          <a:p>
            <a:pPr eaLnBrk="1" fontAlgn="auto" hangingPunct="1">
              <a:spcAft>
                <a:spcPts val="0"/>
              </a:spcAft>
              <a:defRPr/>
            </a:pPr>
            <a:endParaRPr lang="cy-GB" altLang="cy-GB" dirty="0">
              <a:latin typeface="Arial" panose="020B0604020202020204" pitchFamily="34" charset="0"/>
            </a:endParaRPr>
          </a:p>
        </p:txBody>
      </p:sp>
      <p:sp>
        <p:nvSpPr>
          <p:cNvPr id="5124" name="Rectangle 6">
            <a:extLst>
              <a:ext uri="{FF2B5EF4-FFF2-40B4-BE49-F238E27FC236}">
                <a16:creationId xmlns:a16="http://schemas.microsoft.com/office/drawing/2014/main" id="{82FA1B19-0ADD-733F-6062-0D4E797773A3}"/>
              </a:ext>
            </a:extLst>
          </p:cNvPr>
          <p:cNvSpPr>
            <a:spLocks noGrp="1" noChangeArrowheads="1"/>
          </p:cNvSpPr>
          <p:nvPr>
            <p:ph sz="half" idx="2"/>
          </p:nvPr>
        </p:nvSpPr>
        <p:spPr>
          <a:xfrm>
            <a:off x="215130" y="1216037"/>
            <a:ext cx="4249042" cy="4114800"/>
          </a:xfrm>
        </p:spPr>
        <p:txBody>
          <a:bodyPr vert="horz" lIns="91440" tIns="45720" rIns="91440" bIns="45720" rtlCol="0" anchor="t">
            <a:normAutofit/>
          </a:bodyPr>
          <a:lstStyle/>
          <a:p>
            <a:pPr algn="l"/>
            <a:r>
              <a:rPr lang="cy-GB" sz="2200" b="0" i="0" dirty="0">
                <a:solidFill>
                  <a:srgbClr val="000000"/>
                </a:solidFill>
                <a:effectLst/>
                <a:latin typeface="Arial"/>
                <a:cs typeface="Arial"/>
              </a:rPr>
              <a:t>Diffiniadau o arweinyddiaeth gynhwysol</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algn="l">
              <a:buNone/>
            </a:pPr>
            <a:r>
              <a:rPr lang="cy-GB" sz="2200" b="0" i="0" dirty="0">
                <a:solidFill>
                  <a:srgbClr val="000000"/>
                </a:solidFill>
                <a:effectLst/>
                <a:latin typeface="Arial"/>
                <a:cs typeface="Arial"/>
              </a:rPr>
              <a:t>• Termau sy’n awgrymu camau gweithredu arweinyddiaeth gynhwysol</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algn="l">
              <a:buNone/>
            </a:pPr>
            <a:r>
              <a:rPr lang="cy-GB" sz="2200" b="0" i="0" dirty="0">
                <a:solidFill>
                  <a:srgbClr val="000000"/>
                </a:solidFill>
                <a:effectLst/>
                <a:latin typeface="Arial"/>
                <a:cs typeface="Arial"/>
              </a:rPr>
              <a:t>• Tair egwyddor arweinyddiaeth gynhwysol</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algn="l">
              <a:buNone/>
            </a:pPr>
            <a:r>
              <a:rPr lang="cy-GB" sz="2200" b="0" i="0" dirty="0">
                <a:solidFill>
                  <a:srgbClr val="000000"/>
                </a:solidFill>
                <a:effectLst/>
                <a:latin typeface="Arial"/>
                <a:cs typeface="Arial"/>
              </a:rPr>
              <a:t>• </a:t>
            </a:r>
            <a:r>
              <a:rPr lang="cy-GB" sz="2200" b="0" i="0" dirty="0" err="1">
                <a:solidFill>
                  <a:srgbClr val="000000"/>
                </a:solidFill>
                <a:effectLst/>
                <a:latin typeface="Arial"/>
                <a:cs typeface="Arial"/>
              </a:rPr>
              <a:t>Croestoriadoldeb</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algn="l">
              <a:buNone/>
            </a:pPr>
            <a:r>
              <a:rPr lang="cy-GB" sz="2200" b="0" i="0" dirty="0">
                <a:solidFill>
                  <a:srgbClr val="000000"/>
                </a:solidFill>
                <a:effectLst/>
                <a:latin typeface="Arial"/>
                <a:cs typeface="Arial"/>
              </a:rPr>
              <a:t>• Pŵer</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algn="l">
              <a:buNone/>
            </a:pPr>
            <a:r>
              <a:rPr lang="cy-GB" sz="2200" b="0" i="0" dirty="0">
                <a:solidFill>
                  <a:srgbClr val="000000"/>
                </a:solidFill>
                <a:effectLst/>
                <a:latin typeface="Arial"/>
                <a:cs typeface="Arial"/>
              </a:rPr>
              <a:t>• Nodweddion arweinyddiaeth gynhwysol</a:t>
            </a:r>
            <a:r>
              <a:rPr lang="cy-GB" sz="2200" dirty="0">
                <a:solidFill>
                  <a:srgbClr val="000000"/>
                </a:solidFill>
                <a:latin typeface="Arial"/>
                <a:cs typeface="Arial"/>
              </a:rPr>
              <a:t>.</a:t>
            </a:r>
            <a:endParaRPr lang="cy-GB" sz="2200" b="0" i="0" dirty="0">
              <a:solidFill>
                <a:srgbClr val="000000"/>
              </a:solidFill>
              <a:effectLst/>
              <a:latin typeface="Arial"/>
              <a:cs typeface="Arial"/>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111797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029D1-07E5-B151-DAA8-0B39ADFC82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25504ED-3390-F8D7-C2D8-7142009C0B4A}"/>
              </a:ext>
            </a:extLst>
          </p:cNvPr>
          <p:cNvSpPr>
            <a:spLocks noGrp="1"/>
          </p:cNvSpPr>
          <p:nvPr>
            <p:ph type="title"/>
          </p:nvPr>
        </p:nvSpPr>
        <p:spPr/>
        <p:txBody>
          <a:bodyPr>
            <a:normAutofit/>
          </a:bodyPr>
          <a:lstStyle/>
          <a:p>
            <a:r>
              <a:rPr lang="en-GB" sz="3200" dirty="0">
                <a:latin typeface="Arial"/>
                <a:cs typeface="Arial"/>
              </a:rPr>
              <a:t>Adnoddau </a:t>
            </a:r>
            <a:br>
              <a:rPr lang="en-GB" sz="3200" dirty="0">
                <a:latin typeface="Arial"/>
              </a:rPr>
            </a:br>
            <a:r>
              <a:rPr lang="en-GB" sz="3200" dirty="0">
                <a:solidFill>
                  <a:srgbClr val="0070C0"/>
                </a:solidFill>
                <a:latin typeface="Arial"/>
                <a:cs typeface="Arial"/>
              </a:rPr>
              <a:t>Resources</a:t>
            </a:r>
          </a:p>
        </p:txBody>
      </p:sp>
      <p:sp>
        <p:nvSpPr>
          <p:cNvPr id="5" name="Content Placeholder 4">
            <a:extLst>
              <a:ext uri="{FF2B5EF4-FFF2-40B4-BE49-F238E27FC236}">
                <a16:creationId xmlns:a16="http://schemas.microsoft.com/office/drawing/2014/main" id="{B50CEFA9-3E2E-043E-90B8-10ECF1ACEFD9}"/>
              </a:ext>
            </a:extLst>
          </p:cNvPr>
          <p:cNvSpPr>
            <a:spLocks noGrp="1"/>
          </p:cNvSpPr>
          <p:nvPr>
            <p:ph sz="half" idx="1"/>
          </p:nvPr>
        </p:nvSpPr>
        <p:spPr>
          <a:xfrm>
            <a:off x="628650" y="1600201"/>
            <a:ext cx="3886200" cy="4576762"/>
          </a:xfrm>
        </p:spPr>
        <p:txBody>
          <a:bodyPr vert="horz" lIns="91440" tIns="45720" rIns="91440" bIns="45720" rtlCol="0" anchor="t">
            <a:normAutofit/>
          </a:bodyPr>
          <a:lstStyle/>
          <a:p>
            <a:r>
              <a:rPr lang="cy-GB">
                <a:latin typeface="Arial"/>
                <a:cs typeface="Arial"/>
              </a:rPr>
              <a:t>PP ar gyfer y ddarlith;</a:t>
            </a:r>
          </a:p>
          <a:p>
            <a:r>
              <a:rPr lang="cy-GB">
                <a:latin typeface="Arial"/>
                <a:cs typeface="Arial"/>
              </a:rPr>
              <a:t>Ymchwil;</a:t>
            </a:r>
          </a:p>
          <a:p>
            <a:r>
              <a:rPr lang="cy-GB" dirty="0" err="1">
                <a:latin typeface="Arial"/>
                <a:cs typeface="Arial"/>
              </a:rPr>
              <a:t>Leganto</a:t>
            </a:r>
            <a:r>
              <a:rPr lang="cy-GB" dirty="0">
                <a:latin typeface="Arial"/>
                <a:cs typeface="Arial"/>
              </a:rPr>
              <a:t>;</a:t>
            </a:r>
          </a:p>
          <a:p>
            <a:r>
              <a:rPr lang="cy-GB" dirty="0" err="1">
                <a:latin typeface="Arial"/>
                <a:cs typeface="Arial"/>
              </a:rPr>
              <a:t>Moodle</a:t>
            </a:r>
            <a:r>
              <a:rPr lang="cy-GB" dirty="0">
                <a:latin typeface="Arial"/>
                <a:cs typeface="Arial"/>
              </a:rPr>
              <a:t>;</a:t>
            </a:r>
          </a:p>
          <a:p>
            <a:r>
              <a:rPr lang="cy-GB" dirty="0">
                <a:latin typeface="Arial"/>
                <a:cs typeface="Arial"/>
              </a:rPr>
              <a:t>Llyfrgell;</a:t>
            </a:r>
          </a:p>
          <a:p>
            <a:r>
              <a:rPr lang="cy-GB" dirty="0">
                <a:latin typeface="Arial"/>
                <a:cs typeface="Arial"/>
              </a:rPr>
              <a:t>Google </a:t>
            </a:r>
            <a:r>
              <a:rPr lang="cy-GB" dirty="0" err="1">
                <a:latin typeface="Arial"/>
                <a:cs typeface="Arial"/>
              </a:rPr>
              <a:t>Scholar</a:t>
            </a:r>
            <a:r>
              <a:rPr lang="cy-GB" dirty="0">
                <a:latin typeface="Arial"/>
                <a:cs typeface="Arial"/>
              </a:rPr>
              <a:t>.</a:t>
            </a:r>
          </a:p>
        </p:txBody>
      </p:sp>
      <p:sp>
        <p:nvSpPr>
          <p:cNvPr id="6" name="Content Placeholder 5">
            <a:extLst>
              <a:ext uri="{FF2B5EF4-FFF2-40B4-BE49-F238E27FC236}">
                <a16:creationId xmlns:a16="http://schemas.microsoft.com/office/drawing/2014/main" id="{0639D8AE-7062-3808-635B-0B358B458DFD}"/>
              </a:ext>
            </a:extLst>
          </p:cNvPr>
          <p:cNvSpPr>
            <a:spLocks noGrp="1"/>
          </p:cNvSpPr>
          <p:nvPr>
            <p:ph sz="half" idx="2"/>
          </p:nvPr>
        </p:nvSpPr>
        <p:spPr>
          <a:xfrm>
            <a:off x="4648200" y="1600201"/>
            <a:ext cx="4316288" cy="3989040"/>
          </a:xfrm>
        </p:spPr>
        <p:txBody>
          <a:bodyPr vert="horz" lIns="91440" tIns="45720" rIns="91440" bIns="45720" rtlCol="0" anchor="t">
            <a:normAutofit/>
          </a:bodyPr>
          <a:lstStyle/>
          <a:p>
            <a:r>
              <a:rPr lang="en-GB" dirty="0">
                <a:solidFill>
                  <a:srgbClr val="0070C0"/>
                </a:solidFill>
                <a:latin typeface="Arial"/>
                <a:cs typeface="Arial"/>
              </a:rPr>
              <a:t>PP for the lecture;</a:t>
            </a:r>
          </a:p>
          <a:p>
            <a:r>
              <a:rPr lang="en-GB" dirty="0">
                <a:solidFill>
                  <a:srgbClr val="0070C0"/>
                </a:solidFill>
                <a:latin typeface="Arial"/>
                <a:cs typeface="Arial"/>
              </a:rPr>
              <a:t>Research;</a:t>
            </a:r>
          </a:p>
          <a:p>
            <a:r>
              <a:rPr lang="en-GB" dirty="0">
                <a:solidFill>
                  <a:srgbClr val="0070C0"/>
                </a:solidFill>
                <a:latin typeface="Arial"/>
                <a:cs typeface="Arial"/>
              </a:rPr>
              <a:t>Leganto;</a:t>
            </a:r>
          </a:p>
          <a:p>
            <a:r>
              <a:rPr lang="en-GB" dirty="0">
                <a:solidFill>
                  <a:srgbClr val="0070C0"/>
                </a:solidFill>
                <a:latin typeface="Arial"/>
                <a:cs typeface="Arial"/>
              </a:rPr>
              <a:t>Moodle;</a:t>
            </a:r>
          </a:p>
          <a:p>
            <a:r>
              <a:rPr lang="en-GB" dirty="0">
                <a:solidFill>
                  <a:srgbClr val="0070C0"/>
                </a:solidFill>
                <a:latin typeface="Arial"/>
                <a:cs typeface="Arial"/>
              </a:rPr>
              <a:t>Library;</a:t>
            </a:r>
          </a:p>
          <a:p>
            <a:r>
              <a:rPr lang="en-GB" dirty="0">
                <a:solidFill>
                  <a:srgbClr val="0070C0"/>
                </a:solidFill>
                <a:latin typeface="Arial"/>
                <a:cs typeface="Arial"/>
              </a:rPr>
              <a:t>Google Scholar.</a:t>
            </a:r>
          </a:p>
        </p:txBody>
      </p:sp>
    </p:spTree>
    <p:extLst>
      <p:ext uri="{BB962C8B-B14F-4D97-AF65-F5344CB8AC3E}">
        <p14:creationId xmlns:p14="http://schemas.microsoft.com/office/powerpoint/2010/main" val="2343967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71B1F-684D-4DC2-C769-1D98F3F796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CC7E1A-D133-85E2-92DA-D8FF973038F4}"/>
              </a:ext>
            </a:extLst>
          </p:cNvPr>
          <p:cNvSpPr>
            <a:spLocks noGrp="1"/>
          </p:cNvSpPr>
          <p:nvPr>
            <p:ph type="title"/>
          </p:nvPr>
        </p:nvSpPr>
        <p:spPr>
          <a:xfrm>
            <a:off x="0" y="25493"/>
            <a:ext cx="7886700" cy="937460"/>
          </a:xfrm>
        </p:spPr>
        <p:txBody>
          <a:bodyPr vert="horz" lIns="91440" tIns="45720" rIns="91440" bIns="45720" rtlCol="0" anchor="ctr">
            <a:noAutofit/>
          </a:bodyPr>
          <a:lstStyle/>
          <a:p>
            <a:r>
              <a:rPr lang="cy-GB" sz="2800" dirty="0">
                <a:latin typeface="Arial"/>
                <a:cs typeface="Arial"/>
              </a:rPr>
              <a:t>Rheolau i'r modwl</a:t>
            </a:r>
            <a:br>
              <a:rPr lang="en-GB" sz="2800" dirty="0">
                <a:latin typeface="Arial"/>
              </a:rPr>
            </a:br>
            <a:r>
              <a:rPr lang="en-GB" sz="2800" dirty="0">
                <a:solidFill>
                  <a:srgbClr val="0070C0"/>
                </a:solidFill>
                <a:latin typeface="Arial"/>
                <a:cs typeface="Arial"/>
              </a:rPr>
              <a:t>Rules for module</a:t>
            </a:r>
          </a:p>
        </p:txBody>
      </p:sp>
      <p:sp>
        <p:nvSpPr>
          <p:cNvPr id="3" name="Content Placeholder 2">
            <a:extLst>
              <a:ext uri="{FF2B5EF4-FFF2-40B4-BE49-F238E27FC236}">
                <a16:creationId xmlns:a16="http://schemas.microsoft.com/office/drawing/2014/main" id="{1BFEF86F-1A6D-CDE2-C009-EBB0C8328107}"/>
              </a:ext>
            </a:extLst>
          </p:cNvPr>
          <p:cNvSpPr>
            <a:spLocks noGrp="1"/>
          </p:cNvSpPr>
          <p:nvPr>
            <p:ph sz="half" idx="1"/>
          </p:nvPr>
        </p:nvSpPr>
        <p:spPr>
          <a:xfrm>
            <a:off x="4795701" y="962953"/>
            <a:ext cx="3886200" cy="4351338"/>
          </a:xfrm>
        </p:spPr>
        <p:txBody>
          <a:bodyPr vert="horz" lIns="91440" tIns="45720" rIns="91440" bIns="45720" rtlCol="0" anchor="t">
            <a:normAutofit lnSpcReduction="10000"/>
          </a:bodyPr>
          <a:lstStyle/>
          <a:p>
            <a:pPr>
              <a:lnSpc>
                <a:spcPct val="120000"/>
              </a:lnSpc>
              <a:spcBef>
                <a:spcPts val="600"/>
              </a:spcBef>
              <a:spcAft>
                <a:spcPts val="600"/>
              </a:spcAft>
            </a:pPr>
            <a:r>
              <a:rPr lang="en-GB" sz="1600" dirty="0">
                <a:solidFill>
                  <a:schemeClr val="accent1">
                    <a:lumMod val="75000"/>
                  </a:schemeClr>
                </a:solidFill>
                <a:latin typeface="Arial"/>
                <a:cs typeface="Arial"/>
              </a:rPr>
              <a:t>Leaving out discriminatory and </a:t>
            </a:r>
            <a:r>
              <a:rPr lang="en-GB" sz="1600">
                <a:solidFill>
                  <a:schemeClr val="accent1">
                    <a:lumMod val="75000"/>
                  </a:schemeClr>
                </a:solidFill>
                <a:latin typeface="Arial"/>
                <a:cs typeface="Arial"/>
              </a:rPr>
              <a:t>triggering language;</a:t>
            </a:r>
            <a:endParaRPr lang="en-GB" sz="1600" dirty="0">
              <a:solidFill>
                <a:schemeClr val="accent1">
                  <a:lumMod val="75000"/>
                </a:schemeClr>
              </a:solidFill>
              <a:latin typeface="Arial" panose="020B0604020202020204" pitchFamily="34" charset="0"/>
              <a:cs typeface="Arial" panose="020B0604020202020204" pitchFamily="34" charset="0"/>
            </a:endParaRPr>
          </a:p>
          <a:p>
            <a:pPr>
              <a:lnSpc>
                <a:spcPct val="120000"/>
              </a:lnSpc>
              <a:spcBef>
                <a:spcPts val="600"/>
              </a:spcBef>
              <a:spcAft>
                <a:spcPts val="600"/>
              </a:spcAft>
            </a:pPr>
            <a:r>
              <a:rPr lang="en-GB" sz="1600" dirty="0">
                <a:solidFill>
                  <a:schemeClr val="accent1">
                    <a:lumMod val="75000"/>
                  </a:schemeClr>
                </a:solidFill>
                <a:latin typeface="Arial"/>
                <a:cs typeface="Arial"/>
              </a:rPr>
              <a:t>De-</a:t>
            </a:r>
            <a:r>
              <a:rPr lang="en-GB" sz="1600" dirty="0" err="1">
                <a:solidFill>
                  <a:schemeClr val="accent1">
                    <a:lumMod val="75000"/>
                  </a:schemeClr>
                </a:solidFill>
                <a:latin typeface="Arial"/>
                <a:cs typeface="Arial"/>
              </a:rPr>
              <a:t>centering</a:t>
            </a:r>
            <a:r>
              <a:rPr lang="en-GB" sz="1600" dirty="0">
                <a:solidFill>
                  <a:schemeClr val="accent1">
                    <a:lumMod val="75000"/>
                  </a:schemeClr>
                </a:solidFill>
                <a:latin typeface="Arial"/>
                <a:cs typeface="Arial"/>
              </a:rPr>
              <a:t> ourselves;</a:t>
            </a:r>
            <a:endParaRPr lang="en-GB" sz="1600" dirty="0">
              <a:solidFill>
                <a:schemeClr val="accent1">
                  <a:lumMod val="75000"/>
                </a:schemeClr>
              </a:solidFill>
              <a:latin typeface="Arial" panose="020B0604020202020204" pitchFamily="34" charset="0"/>
              <a:cs typeface="Arial" panose="020B0604020202020204" pitchFamily="34" charset="0"/>
            </a:endParaRPr>
          </a:p>
          <a:p>
            <a:pPr>
              <a:lnSpc>
                <a:spcPct val="120000"/>
              </a:lnSpc>
              <a:spcBef>
                <a:spcPts val="600"/>
              </a:spcBef>
              <a:spcAft>
                <a:spcPts val="600"/>
              </a:spcAft>
            </a:pPr>
            <a:r>
              <a:rPr lang="en-GB" sz="1600" dirty="0">
                <a:solidFill>
                  <a:schemeClr val="accent1">
                    <a:lumMod val="75000"/>
                  </a:schemeClr>
                </a:solidFill>
                <a:latin typeface="Arial"/>
                <a:cs typeface="Arial"/>
              </a:rPr>
              <a:t>Knowing and understanding issues discussed may personally effect us;</a:t>
            </a:r>
            <a:endParaRPr lang="en-GB" sz="1600" dirty="0">
              <a:solidFill>
                <a:schemeClr val="accent1">
                  <a:lumMod val="75000"/>
                </a:schemeClr>
              </a:solidFill>
              <a:latin typeface="Arial" panose="020B0604020202020204" pitchFamily="34" charset="0"/>
              <a:cs typeface="Arial" panose="020B0604020202020204" pitchFamily="34" charset="0"/>
            </a:endParaRPr>
          </a:p>
          <a:p>
            <a:pPr>
              <a:lnSpc>
                <a:spcPct val="120000"/>
              </a:lnSpc>
              <a:spcBef>
                <a:spcPts val="600"/>
              </a:spcBef>
              <a:spcAft>
                <a:spcPts val="600"/>
              </a:spcAft>
            </a:pPr>
            <a:r>
              <a:rPr lang="en-GB" sz="1600" dirty="0">
                <a:solidFill>
                  <a:schemeClr val="accent1">
                    <a:lumMod val="75000"/>
                  </a:schemeClr>
                </a:solidFill>
                <a:latin typeface="Arial"/>
                <a:cs typeface="Arial"/>
              </a:rPr>
              <a:t>Challenging our own values, beliefs and ideas will be uncomfortable;</a:t>
            </a:r>
            <a:endParaRPr lang="en-GB" sz="1600" dirty="0">
              <a:solidFill>
                <a:schemeClr val="accent1">
                  <a:lumMod val="75000"/>
                </a:schemeClr>
              </a:solidFill>
              <a:latin typeface="Arial" panose="020B0604020202020204" pitchFamily="34" charset="0"/>
              <a:cs typeface="Arial" panose="020B0604020202020204" pitchFamily="34" charset="0"/>
            </a:endParaRPr>
          </a:p>
          <a:p>
            <a:pPr>
              <a:lnSpc>
                <a:spcPct val="120000"/>
              </a:lnSpc>
              <a:spcBef>
                <a:spcPts val="600"/>
              </a:spcBef>
              <a:spcAft>
                <a:spcPts val="600"/>
              </a:spcAft>
            </a:pPr>
            <a:r>
              <a:rPr lang="en-GB" sz="1600" dirty="0">
                <a:solidFill>
                  <a:schemeClr val="accent1">
                    <a:lumMod val="75000"/>
                  </a:schemeClr>
                </a:solidFill>
                <a:latin typeface="Arial"/>
                <a:cs typeface="Arial"/>
              </a:rPr>
              <a:t>Learning and understanding others is a life –long journey and not a </a:t>
            </a:r>
            <a:r>
              <a:rPr lang="en-GB" sz="1600">
                <a:solidFill>
                  <a:schemeClr val="accent1">
                    <a:lumMod val="75000"/>
                  </a:schemeClr>
                </a:solidFill>
                <a:latin typeface="Arial"/>
                <a:cs typeface="Arial"/>
              </a:rPr>
              <a:t>destination;</a:t>
            </a:r>
            <a:endParaRPr lang="en-GB" sz="1600">
              <a:solidFill>
                <a:schemeClr val="accent1">
                  <a:lumMod val="75000"/>
                </a:schemeClr>
              </a:solidFill>
              <a:latin typeface="Arial" panose="020B0604020202020204" pitchFamily="34" charset="0"/>
              <a:cs typeface="Arial" panose="020B0604020202020204" pitchFamily="34" charset="0"/>
            </a:endParaRPr>
          </a:p>
          <a:p>
            <a:pPr>
              <a:lnSpc>
                <a:spcPct val="120000"/>
              </a:lnSpc>
              <a:spcBef>
                <a:spcPts val="600"/>
              </a:spcBef>
              <a:spcAft>
                <a:spcPts val="600"/>
              </a:spcAft>
            </a:pPr>
            <a:r>
              <a:rPr lang="en-GB" sz="1600" dirty="0">
                <a:solidFill>
                  <a:schemeClr val="accent1">
                    <a:lumMod val="75000"/>
                  </a:schemeClr>
                </a:solidFill>
                <a:latin typeface="Arial"/>
                <a:cs typeface="Arial"/>
              </a:rPr>
              <a:t>We may make mistakes but we will always learn.</a:t>
            </a:r>
            <a:endParaRPr lang="en-GB" sz="1600"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BA8EC68-D1B8-4132-E13E-C9D1C1215885}"/>
              </a:ext>
            </a:extLst>
          </p:cNvPr>
          <p:cNvSpPr>
            <a:spLocks noGrp="1"/>
          </p:cNvSpPr>
          <p:nvPr>
            <p:ph sz="half" idx="2"/>
          </p:nvPr>
        </p:nvSpPr>
        <p:spPr>
          <a:xfrm>
            <a:off x="462099" y="962953"/>
            <a:ext cx="3886200" cy="4351338"/>
          </a:xfrm>
        </p:spPr>
        <p:txBody>
          <a:bodyPr vert="horz" lIns="91440" tIns="45720" rIns="91440" bIns="45720" rtlCol="0" anchor="t">
            <a:normAutofit lnSpcReduction="10000"/>
          </a:bodyPr>
          <a:lstStyle/>
          <a:p>
            <a:pPr algn="l">
              <a:lnSpc>
                <a:spcPct val="120000"/>
              </a:lnSpc>
              <a:spcBef>
                <a:spcPts val="600"/>
              </a:spcBef>
              <a:spcAft>
                <a:spcPts val="600"/>
              </a:spcAft>
            </a:pPr>
            <a:r>
              <a:rPr lang="cy-GB" sz="1600" b="0" i="0" dirty="0">
                <a:solidFill>
                  <a:srgbClr val="000000"/>
                </a:solidFill>
                <a:effectLst/>
                <a:latin typeface="Arial"/>
                <a:cs typeface="Arial"/>
              </a:rPr>
              <a:t>Hepgor iaith wahaniaethol ac iaith </a:t>
            </a:r>
            <a:r>
              <a:rPr lang="cy-GB" sz="1600" b="0" i="0" dirty="0" err="1">
                <a:solidFill>
                  <a:srgbClr val="000000"/>
                </a:solidFill>
                <a:effectLst/>
                <a:latin typeface="Arial"/>
                <a:cs typeface="Arial"/>
              </a:rPr>
              <a:t>sbardunol</a:t>
            </a:r>
            <a:r>
              <a:rPr lang="cy-GB" sz="1600" dirty="0">
                <a:solidFill>
                  <a:srgbClr val="000000"/>
                </a:solidFill>
                <a:latin typeface="Arial"/>
                <a:cs typeface="Arial"/>
              </a:rPr>
              <a:t>;</a:t>
            </a:r>
            <a:endParaRPr lang="cy-GB" sz="1600" b="0" i="0" dirty="0">
              <a:solidFill>
                <a:srgbClr val="000000"/>
              </a:solidFill>
              <a:effectLst/>
              <a:latin typeface="Arial"/>
              <a:cs typeface="Arial"/>
            </a:endParaRPr>
          </a:p>
          <a:p>
            <a:pPr>
              <a:lnSpc>
                <a:spcPct val="120000"/>
              </a:lnSpc>
              <a:spcBef>
                <a:spcPts val="600"/>
              </a:spcBef>
              <a:spcAft>
                <a:spcPts val="600"/>
              </a:spcAft>
            </a:pPr>
            <a:r>
              <a:rPr lang="cy-GB" sz="1600" dirty="0" err="1">
                <a:solidFill>
                  <a:srgbClr val="000000"/>
                </a:solidFill>
                <a:latin typeface="Arial"/>
                <a:cs typeface="Arial"/>
              </a:rPr>
              <a:t>Dadganoli</a:t>
            </a:r>
            <a:r>
              <a:rPr lang="cy-GB" sz="1600" dirty="0">
                <a:solidFill>
                  <a:srgbClr val="000000"/>
                </a:solidFill>
                <a:latin typeface="Arial"/>
                <a:cs typeface="Arial"/>
              </a:rPr>
              <a:t> ein hunain;</a:t>
            </a:r>
          </a:p>
          <a:p>
            <a:pPr algn="l">
              <a:lnSpc>
                <a:spcPct val="120000"/>
              </a:lnSpc>
              <a:spcBef>
                <a:spcPts val="600"/>
              </a:spcBef>
              <a:spcAft>
                <a:spcPts val="600"/>
              </a:spcAft>
            </a:pPr>
            <a:r>
              <a:rPr lang="cy-GB" sz="1600" b="0" i="0" dirty="0">
                <a:solidFill>
                  <a:srgbClr val="000000"/>
                </a:solidFill>
                <a:effectLst/>
                <a:latin typeface="Arial"/>
                <a:cs typeface="Arial"/>
              </a:rPr>
              <a:t>Gwybod a deall y gallai materion a drafodir effeithio arnom yn bersonol</a:t>
            </a:r>
            <a:r>
              <a:rPr lang="cy-GB" sz="1600" dirty="0">
                <a:solidFill>
                  <a:srgbClr val="000000"/>
                </a:solidFill>
                <a:latin typeface="Arial"/>
                <a:cs typeface="Arial"/>
              </a:rPr>
              <a:t>;</a:t>
            </a:r>
            <a:endParaRPr lang="cy-GB" sz="1600" b="0" i="0" dirty="0">
              <a:solidFill>
                <a:srgbClr val="000000"/>
              </a:solidFill>
              <a:effectLst/>
              <a:latin typeface="Arial"/>
              <a:cs typeface="Arial"/>
            </a:endParaRPr>
          </a:p>
          <a:p>
            <a:pPr algn="l">
              <a:lnSpc>
                <a:spcPct val="150000"/>
              </a:lnSpc>
              <a:spcBef>
                <a:spcPts val="600"/>
              </a:spcBef>
              <a:spcAft>
                <a:spcPts val="600"/>
              </a:spcAft>
            </a:pPr>
            <a:r>
              <a:rPr lang="cy-GB" sz="1600" b="0" i="0" dirty="0">
                <a:solidFill>
                  <a:srgbClr val="000000"/>
                </a:solidFill>
                <a:effectLst/>
                <a:latin typeface="Arial"/>
                <a:cs typeface="Arial"/>
              </a:rPr>
              <a:t>Bydd herio ein gwerthoedd, credoau a syniadau ein hun yn anghyfforddus</a:t>
            </a:r>
            <a:r>
              <a:rPr lang="cy-GB" sz="1600" dirty="0">
                <a:solidFill>
                  <a:srgbClr val="000000"/>
                </a:solidFill>
                <a:latin typeface="Arial"/>
                <a:cs typeface="Arial"/>
              </a:rPr>
              <a:t>;</a:t>
            </a:r>
            <a:endParaRPr lang="cy-GB" sz="1600" b="0" i="0" dirty="0">
              <a:solidFill>
                <a:srgbClr val="000000"/>
              </a:solidFill>
              <a:effectLst/>
              <a:latin typeface="Arial"/>
              <a:cs typeface="Arial"/>
            </a:endParaRPr>
          </a:p>
          <a:p>
            <a:pPr algn="l">
              <a:lnSpc>
                <a:spcPct val="120000"/>
              </a:lnSpc>
              <a:spcBef>
                <a:spcPts val="600"/>
              </a:spcBef>
              <a:spcAft>
                <a:spcPts val="600"/>
              </a:spcAft>
            </a:pPr>
            <a:r>
              <a:rPr lang="cy-GB" sz="1600" b="0" i="0" dirty="0">
                <a:solidFill>
                  <a:srgbClr val="000000"/>
                </a:solidFill>
                <a:effectLst/>
                <a:latin typeface="Arial"/>
                <a:cs typeface="Arial"/>
              </a:rPr>
              <a:t>Mae dysgu a deall pobl eraill yn daith oes ac nid yn gyrchfan</a:t>
            </a:r>
            <a:r>
              <a:rPr lang="cy-GB" sz="1600" dirty="0">
                <a:solidFill>
                  <a:srgbClr val="000000"/>
                </a:solidFill>
                <a:latin typeface="Arial"/>
                <a:cs typeface="Arial"/>
              </a:rPr>
              <a:t>;</a:t>
            </a:r>
            <a:endParaRPr lang="cy-GB" sz="1600" b="0" i="0" dirty="0">
              <a:solidFill>
                <a:srgbClr val="000000"/>
              </a:solidFill>
              <a:effectLst/>
              <a:latin typeface="Arial"/>
              <a:cs typeface="Arial"/>
            </a:endParaRPr>
          </a:p>
          <a:p>
            <a:pPr algn="l">
              <a:lnSpc>
                <a:spcPct val="120000"/>
              </a:lnSpc>
              <a:spcBef>
                <a:spcPts val="600"/>
              </a:spcBef>
              <a:spcAft>
                <a:spcPts val="600"/>
              </a:spcAft>
            </a:pPr>
            <a:r>
              <a:rPr lang="cy-GB" sz="1600" b="0" i="0" dirty="0">
                <a:solidFill>
                  <a:srgbClr val="000000"/>
                </a:solidFill>
                <a:effectLst/>
                <a:latin typeface="Arial"/>
                <a:cs typeface="Arial"/>
              </a:rPr>
              <a:t>Byddwn yn gwneud pethau’n anghywir weithiau a byddwn bob amser yn dysgu</a:t>
            </a:r>
            <a:r>
              <a:rPr lang="cy-GB" sz="1600" dirty="0">
                <a:solidFill>
                  <a:srgbClr val="000000"/>
                </a:solidFill>
                <a:latin typeface="Arial"/>
                <a:cs typeface="Arial"/>
              </a:rPr>
              <a:t>.</a:t>
            </a:r>
            <a:endParaRPr lang="cy-GB" sz="1600" b="0" i="0" dirty="0">
              <a:solidFill>
                <a:srgbClr val="000000"/>
              </a:solidFill>
              <a:effectLst/>
              <a:latin typeface="Arial"/>
              <a:cs typeface="Arial"/>
            </a:endParaRPr>
          </a:p>
          <a:p>
            <a:pPr>
              <a:lnSpc>
                <a:spcPct val="120000"/>
              </a:lnSpc>
              <a:spcBef>
                <a:spcPts val="600"/>
              </a:spcBef>
              <a:spcAft>
                <a:spcPts val="600"/>
              </a:spcAft>
            </a:pPr>
            <a:endParaRPr lang="en-GB" sz="1600" dirty="0"/>
          </a:p>
        </p:txBody>
      </p:sp>
    </p:spTree>
    <p:extLst>
      <p:ext uri="{BB962C8B-B14F-4D97-AF65-F5344CB8AC3E}">
        <p14:creationId xmlns:p14="http://schemas.microsoft.com/office/powerpoint/2010/main" val="1368328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A1D0B-63E3-D334-3CDC-C9BAAF03BE3B}"/>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648367C-1636-16B4-E322-8492C40940C5}"/>
              </a:ext>
            </a:extLst>
          </p:cNvPr>
          <p:cNvSpPr>
            <a:spLocks noGrp="1"/>
          </p:cNvSpPr>
          <p:nvPr>
            <p:ph type="title"/>
          </p:nvPr>
        </p:nvSpPr>
        <p:spPr>
          <a:xfrm>
            <a:off x="6953384" y="4933484"/>
            <a:ext cx="2088792" cy="703820"/>
          </a:xfrm>
        </p:spPr>
        <p:txBody>
          <a:bodyPr>
            <a:noAutofit/>
          </a:bodyPr>
          <a:lstStyle/>
          <a:p>
            <a:r>
              <a:rPr lang="en-GB" sz="2800" dirty="0">
                <a:latin typeface="Arial"/>
                <a:cs typeface="Arial"/>
              </a:rPr>
              <a:t>(Reza, 2021)</a:t>
            </a:r>
            <a:br>
              <a:rPr lang="en-GB" sz="2800" dirty="0">
                <a:latin typeface="Arial"/>
              </a:rPr>
            </a:br>
            <a:endParaRPr lang="en-GB" sz="2800" dirty="0"/>
          </a:p>
        </p:txBody>
      </p:sp>
      <p:sp>
        <p:nvSpPr>
          <p:cNvPr id="6" name="Content Placeholder 5">
            <a:extLst>
              <a:ext uri="{FF2B5EF4-FFF2-40B4-BE49-F238E27FC236}">
                <a16:creationId xmlns:a16="http://schemas.microsoft.com/office/drawing/2014/main" id="{35ADAA8D-521F-B2FD-B98D-7F37D1B64E8D}"/>
              </a:ext>
            </a:extLst>
          </p:cNvPr>
          <p:cNvSpPr>
            <a:spLocks noGrp="1"/>
          </p:cNvSpPr>
          <p:nvPr>
            <p:ph sz="half" idx="1"/>
          </p:nvPr>
        </p:nvSpPr>
        <p:spPr>
          <a:xfrm>
            <a:off x="539638" y="749155"/>
            <a:ext cx="3886200" cy="4351338"/>
          </a:xfrm>
        </p:spPr>
        <p:txBody>
          <a:bodyPr vert="horz" lIns="91440" tIns="45720" rIns="91440" bIns="45720" rtlCol="0" anchor="t">
            <a:normAutofit fontScale="85000" lnSpcReduction="10000"/>
          </a:bodyPr>
          <a:lstStyle/>
          <a:p>
            <a:r>
              <a:rPr lang="cy-GB" dirty="0">
                <a:latin typeface="Arial"/>
                <a:cs typeface="Arial"/>
              </a:rPr>
              <a:t>Yn hanesyddol, byddai 'cynhwysiant' mewn addysg yn canolbwyntio ar faterion addysg arbennig / ADY. Mae hyn wedi newid. Bellach mewn addysg mae hyn yn golygu mynd i'r afael â phob math o </a:t>
            </a:r>
            <a:r>
              <a:rPr lang="cy-GB" dirty="0" err="1">
                <a:latin typeface="Arial"/>
                <a:cs typeface="Arial"/>
              </a:rPr>
              <a:t>allgáu</a:t>
            </a:r>
            <a:r>
              <a:rPr lang="cy-GB" dirty="0">
                <a:latin typeface="Arial"/>
                <a:cs typeface="Arial"/>
              </a:rPr>
              <a:t>, ymyleiddio ac anghydraddoldebau o ran mynediad, cyfranogiad a deilliannau dysgu.  </a:t>
            </a:r>
            <a:endParaRPr lang="en-GB" dirty="0">
              <a:highlight>
                <a:srgbClr val="FFFF00"/>
              </a:highlight>
              <a:latin typeface="Arial"/>
              <a:cs typeface="Arial"/>
            </a:endParaRPr>
          </a:p>
        </p:txBody>
      </p:sp>
      <p:sp>
        <p:nvSpPr>
          <p:cNvPr id="3" name="Content Placeholder 2">
            <a:extLst>
              <a:ext uri="{FF2B5EF4-FFF2-40B4-BE49-F238E27FC236}">
                <a16:creationId xmlns:a16="http://schemas.microsoft.com/office/drawing/2014/main" id="{56AAF353-D759-1D64-17AB-6B02FCAED8EB}"/>
              </a:ext>
            </a:extLst>
          </p:cNvPr>
          <p:cNvSpPr>
            <a:spLocks noGrp="1"/>
          </p:cNvSpPr>
          <p:nvPr>
            <p:ph sz="half" idx="2"/>
          </p:nvPr>
        </p:nvSpPr>
        <p:spPr>
          <a:xfrm>
            <a:off x="4629150" y="749155"/>
            <a:ext cx="3886200" cy="4351338"/>
          </a:xfrm>
        </p:spPr>
        <p:txBody>
          <a:bodyPr vert="horz" lIns="91440" tIns="45720" rIns="91440" bIns="45720" rtlCol="0" anchor="t">
            <a:normAutofit fontScale="85000" lnSpcReduction="10000"/>
          </a:bodyPr>
          <a:lstStyle/>
          <a:p>
            <a:r>
              <a:rPr lang="en-GB" dirty="0">
                <a:solidFill>
                  <a:schemeClr val="accent1">
                    <a:lumMod val="75000"/>
                  </a:schemeClr>
                </a:solidFill>
                <a:latin typeface="Arial"/>
                <a:cs typeface="Arial"/>
              </a:rPr>
              <a:t>Historically ‘inclusion’ in education would focus on special education / ALN issues. This has changed. In education, this now means addressing all forms of exclusion, marginalisation and inequalities of access, participation and learning outcomes.  </a:t>
            </a:r>
          </a:p>
          <a:p>
            <a:pPr marL="0" indent="0">
              <a:buNone/>
            </a:pPr>
            <a:endParaRPr lang="en-GB" dirty="0"/>
          </a:p>
        </p:txBody>
      </p:sp>
    </p:spTree>
    <p:extLst>
      <p:ext uri="{BB962C8B-B14F-4D97-AF65-F5344CB8AC3E}">
        <p14:creationId xmlns:p14="http://schemas.microsoft.com/office/powerpoint/2010/main" val="336075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763F1-8B18-B35D-BF03-7976109A966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6F0893-9A45-79CA-5DC2-7C8AA7EC5DE6}"/>
              </a:ext>
            </a:extLst>
          </p:cNvPr>
          <p:cNvSpPr>
            <a:spLocks noGrp="1"/>
          </p:cNvSpPr>
          <p:nvPr>
            <p:ph sz="half" idx="1"/>
          </p:nvPr>
        </p:nvSpPr>
        <p:spPr>
          <a:xfrm>
            <a:off x="290322" y="261796"/>
            <a:ext cx="3668729" cy="3773417"/>
          </a:xfrm>
        </p:spPr>
        <p:txBody>
          <a:bodyPr>
            <a:noAutofit/>
          </a:bodyPr>
          <a:lstStyle/>
          <a:p>
            <a:endParaRPr lang="en-GB" sz="1600" dirty="0">
              <a:effectLst/>
              <a:latin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Mae </a:t>
            </a:r>
            <a:r>
              <a:rPr lang="en-GB" sz="1600" b="1" dirty="0" err="1">
                <a:latin typeface="Arial" panose="020B0604020202020204" pitchFamily="34" charset="0"/>
                <a:cs typeface="Arial" panose="020B0604020202020204" pitchFamily="34" charset="0"/>
              </a:rPr>
              <a:t>arweinyddiaeth</a:t>
            </a:r>
            <a:r>
              <a:rPr lang="en-GB" sz="1600" b="1" dirty="0">
                <a:latin typeface="Arial" panose="020B0604020202020204" pitchFamily="34" charset="0"/>
                <a:cs typeface="Arial" panose="020B0604020202020204" pitchFamily="34" charset="0"/>
              </a:rPr>
              <a:t> yn newid.</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Mae </a:t>
            </a:r>
            <a:r>
              <a:rPr lang="en-GB" sz="1600" dirty="0" err="1">
                <a:latin typeface="Arial" panose="020B0604020202020204" pitchFamily="34" charset="0"/>
                <a:cs typeface="Arial" panose="020B0604020202020204" pitchFamily="34" charset="0"/>
              </a:rPr>
              <a:t>arweinyddiaeth</a:t>
            </a:r>
            <a:r>
              <a:rPr lang="en-GB" sz="1600" dirty="0">
                <a:latin typeface="Arial" panose="020B0604020202020204" pitchFamily="34" charset="0"/>
                <a:cs typeface="Arial" panose="020B0604020202020204" pitchFamily="34" charset="0"/>
              </a:rPr>
              <a:t> hierarchaidd yn cael ei disodli gan </a:t>
            </a:r>
            <a:r>
              <a:rPr lang="en-GB" sz="1600" dirty="0" err="1">
                <a:latin typeface="Arial" panose="020B0604020202020204" pitchFamily="34" charset="0"/>
                <a:cs typeface="Arial" panose="020B0604020202020204" pitchFamily="34" charset="0"/>
              </a:rPr>
              <a:t>arweinyddiaeth</a:t>
            </a:r>
            <a:r>
              <a:rPr lang="en-GB" sz="1600" dirty="0">
                <a:latin typeface="Arial" panose="020B0604020202020204" pitchFamily="34" charset="0"/>
                <a:cs typeface="Arial" panose="020B0604020202020204" pitchFamily="34" charset="0"/>
              </a:rPr>
              <a:t> gydweithredol, berthynol a rhyng-ddibynnol</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Bellach mae'n rhaid i bobl weithio ar y cyd i gwblhau tasgau a nodau yn hytrach na gwaith un arweinydd. </a:t>
            </a:r>
          </a:p>
          <a:p>
            <a:endParaRPr lang="en-GB" sz="1600" dirty="0">
              <a:latin typeface="Arial" panose="020B0604020202020204" pitchFamily="34" charset="0"/>
              <a:cs typeface="Arial" panose="020B0604020202020204" pitchFamily="34" charset="0"/>
            </a:endParaRPr>
          </a:p>
          <a:p>
            <a:pPr marL="0" indent="0" algn="r">
              <a:buNone/>
            </a:pPr>
            <a:r>
              <a:rPr lang="en-GB" sz="1600" dirty="0">
                <a:effectLst/>
                <a:latin typeface="Arial" panose="020B0604020202020204" pitchFamily="34" charset="0"/>
                <a:cs typeface="Arial" panose="020B0604020202020204" pitchFamily="34" charset="0"/>
              </a:rPr>
              <a:t>(Siraj a Hallett, 2014, t.22)</a:t>
            </a:r>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AAB2AF0-7CD1-3E45-431B-17C494FF979A}"/>
              </a:ext>
            </a:extLst>
          </p:cNvPr>
          <p:cNvSpPr>
            <a:spLocks noGrp="1"/>
          </p:cNvSpPr>
          <p:nvPr>
            <p:ph sz="half" idx="2"/>
          </p:nvPr>
        </p:nvSpPr>
        <p:spPr>
          <a:xfrm>
            <a:off x="4572000" y="261796"/>
            <a:ext cx="3886200" cy="4351338"/>
          </a:xfrm>
        </p:spPr>
        <p:txBody>
          <a:bodyPr>
            <a:normAutofit/>
          </a:bodyPr>
          <a:lstStyle/>
          <a:p>
            <a:pPr marL="0" indent="0">
              <a:buNone/>
            </a:pPr>
            <a:endParaRPr lang="en-GB" sz="1600" dirty="0">
              <a:solidFill>
                <a:srgbClr val="002060"/>
              </a:solidFill>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1600" b="1" dirty="0">
                <a:solidFill>
                  <a:srgbClr val="0070C0"/>
                </a:solidFill>
                <a:latin typeface="Arial" panose="020B0604020202020204" pitchFamily="34" charset="0"/>
                <a:ea typeface="DengXian" panose="02010600030101010101" pitchFamily="2" charset="-122"/>
                <a:cs typeface="Arial" panose="020B0604020202020204" pitchFamily="34" charset="0"/>
              </a:rPr>
              <a:t>L</a:t>
            </a:r>
            <a:r>
              <a:rPr lang="en-GB" sz="1600" b="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eadership is changing. </a:t>
            </a:r>
          </a:p>
          <a:p>
            <a:pPr marL="0" indent="0">
              <a:buNone/>
            </a:pPr>
            <a:endParaRPr lang="en-GB" sz="16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r>
              <a:rPr lang="en-GB" sz="16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Hierarchical leadership is being replaced by collaborative, relational, and interdependent leadership</a:t>
            </a:r>
          </a:p>
          <a:p>
            <a:pPr marL="0" indent="0">
              <a:buNone/>
            </a:pPr>
            <a:endParaRPr lang="en-GB" sz="16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r>
              <a:rPr lang="en-GB" sz="1600" dirty="0">
                <a:solidFill>
                  <a:srgbClr val="0070C0"/>
                </a:solidFill>
                <a:latin typeface="Arial" panose="020B0604020202020204" pitchFamily="34" charset="0"/>
                <a:ea typeface="DengXian" panose="02010600030101010101" pitchFamily="2" charset="-122"/>
                <a:cs typeface="Arial" panose="020B0604020202020204" pitchFamily="34" charset="0"/>
              </a:rPr>
              <a:t>People are now having to work collaboratively to complete tasks and goals rather than the work of one leader.  </a:t>
            </a:r>
          </a:p>
          <a:p>
            <a:pPr marL="0" indent="0">
              <a:buNone/>
            </a:pPr>
            <a:endParaRPr lang="en-GB" sz="1600"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marL="0" indent="0" algn="r">
              <a:buNone/>
            </a:pPr>
            <a:r>
              <a:rPr lang="en-GB" sz="1600" dirty="0">
                <a:solidFill>
                  <a:srgbClr val="0070C0"/>
                </a:solidFill>
                <a:effectLst/>
                <a:latin typeface="Arial" panose="020B0604020202020204" pitchFamily="34" charset="0"/>
                <a:cs typeface="Arial" panose="020B0604020202020204" pitchFamily="34" charset="0"/>
              </a:rPr>
              <a:t>(Siraj and Hallett, 2014, p.</a:t>
            </a:r>
            <a:r>
              <a:rPr lang="en-GB" sz="1600" dirty="0">
                <a:solidFill>
                  <a:srgbClr val="0070C0"/>
                </a:solidFill>
                <a:latin typeface="Arial" panose="020B0604020202020204" pitchFamily="34" charset="0"/>
                <a:cs typeface="Arial" panose="020B0604020202020204" pitchFamily="34" charset="0"/>
              </a:rPr>
              <a:t>17</a:t>
            </a:r>
            <a:r>
              <a:rPr lang="en-GB" sz="1600" dirty="0">
                <a:solidFill>
                  <a:srgbClr val="0070C0"/>
                </a:solidFill>
                <a:effectLst/>
                <a:latin typeface="Arial" panose="020B0604020202020204" pitchFamily="34" charset="0"/>
                <a:cs typeface="Arial" panose="020B0604020202020204" pitchFamily="34" charset="0"/>
              </a:rPr>
              <a:t>)</a:t>
            </a:r>
            <a:endParaRPr lang="en-GB" sz="1600" dirty="0">
              <a:solidFill>
                <a:srgbClr val="0070C0"/>
              </a:solidFill>
              <a:latin typeface="Arial" panose="020B0604020202020204" pitchFamily="34" charset="0"/>
              <a:cs typeface="Arial" panose="020B0604020202020204" pitchFamily="34" charset="0"/>
            </a:endParaRPr>
          </a:p>
          <a:p>
            <a:endParaRPr lang="en-GB" sz="1600" dirty="0">
              <a:latin typeface="Arial" panose="020B0604020202020204" pitchFamily="34" charset="0"/>
            </a:endParaRPr>
          </a:p>
        </p:txBody>
      </p:sp>
      <p:sp>
        <p:nvSpPr>
          <p:cNvPr id="2" name="TextBox 1">
            <a:extLst>
              <a:ext uri="{FF2B5EF4-FFF2-40B4-BE49-F238E27FC236}">
                <a16:creationId xmlns:a16="http://schemas.microsoft.com/office/drawing/2014/main" id="{79FF404E-8810-B3D0-3C06-DB850B26EED1}"/>
              </a:ext>
            </a:extLst>
          </p:cNvPr>
          <p:cNvSpPr txBox="1"/>
          <p:nvPr/>
        </p:nvSpPr>
        <p:spPr>
          <a:xfrm>
            <a:off x="4713668" y="4792804"/>
            <a:ext cx="3889419" cy="369332"/>
          </a:xfrm>
          <a:prstGeom prst="rect">
            <a:avLst/>
          </a:prstGeom>
          <a:noFill/>
        </p:spPr>
        <p:txBody>
          <a:bodyPr wrap="square" rtlCol="0">
            <a:spAutoFit/>
          </a:bodyPr>
          <a:lstStyle/>
          <a:p>
            <a:pPr algn="ctr"/>
            <a:r>
              <a:rPr lang="en-GB" dirty="0">
                <a:solidFill>
                  <a:srgbClr val="0070C0"/>
                </a:solidFill>
                <a:latin typeface="Arial" panose="020B0604020202020204" pitchFamily="34" charset="0"/>
              </a:rPr>
              <a:t>Why do you think this is?</a:t>
            </a:r>
          </a:p>
        </p:txBody>
      </p:sp>
      <p:sp>
        <p:nvSpPr>
          <p:cNvPr id="5" name="TextBox 4">
            <a:extLst>
              <a:ext uri="{FF2B5EF4-FFF2-40B4-BE49-F238E27FC236}">
                <a16:creationId xmlns:a16="http://schemas.microsoft.com/office/drawing/2014/main" id="{12888269-0F16-A72D-CCA9-720C1C9F4659}"/>
              </a:ext>
            </a:extLst>
          </p:cNvPr>
          <p:cNvSpPr txBox="1"/>
          <p:nvPr/>
        </p:nvSpPr>
        <p:spPr>
          <a:xfrm>
            <a:off x="290322" y="4792804"/>
            <a:ext cx="3889419" cy="646331"/>
          </a:xfrm>
          <a:prstGeom prst="rect">
            <a:avLst/>
          </a:prstGeom>
          <a:noFill/>
        </p:spPr>
        <p:txBody>
          <a:bodyPr wrap="square" rtlCol="0">
            <a:spAutoFit/>
          </a:bodyPr>
          <a:lstStyle/>
          <a:p>
            <a:pPr algn="ctr"/>
            <a:r>
              <a:rPr lang="en-GB" dirty="0">
                <a:latin typeface="Arial" panose="020B0604020202020204" pitchFamily="34" charset="0"/>
              </a:rPr>
              <a:t>Pam </a:t>
            </a:r>
            <a:r>
              <a:rPr lang="en-GB" dirty="0" err="1">
                <a:latin typeface="Arial" panose="020B0604020202020204" pitchFamily="34" charset="0"/>
              </a:rPr>
              <a:t>ydych</a:t>
            </a:r>
            <a:r>
              <a:rPr lang="en-GB" dirty="0">
                <a:latin typeface="Arial" panose="020B0604020202020204" pitchFamily="34" charset="0"/>
              </a:rPr>
              <a:t> </a:t>
            </a:r>
            <a:r>
              <a:rPr lang="en-GB" dirty="0" err="1">
                <a:latin typeface="Arial" panose="020B0604020202020204" pitchFamily="34" charset="0"/>
              </a:rPr>
              <a:t>chi'n</a:t>
            </a:r>
            <a:r>
              <a:rPr lang="en-GB" dirty="0">
                <a:latin typeface="Arial" panose="020B0604020202020204" pitchFamily="34" charset="0"/>
              </a:rPr>
              <a:t> </a:t>
            </a:r>
            <a:r>
              <a:rPr lang="en-GB" dirty="0" err="1">
                <a:latin typeface="Arial" panose="020B0604020202020204" pitchFamily="34" charset="0"/>
              </a:rPr>
              <a:t>meddwl</a:t>
            </a:r>
            <a:r>
              <a:rPr lang="en-GB" dirty="0">
                <a:latin typeface="Arial" panose="020B0604020202020204" pitchFamily="34" charset="0"/>
              </a:rPr>
              <a:t> bod </a:t>
            </a:r>
            <a:r>
              <a:rPr lang="en-GB" dirty="0" err="1">
                <a:latin typeface="Arial" panose="020B0604020202020204" pitchFamily="34" charset="0"/>
              </a:rPr>
              <a:t>hyn</a:t>
            </a:r>
            <a:r>
              <a:rPr lang="en-GB" dirty="0">
                <a:latin typeface="Arial" panose="020B0604020202020204" pitchFamily="34" charset="0"/>
              </a:rPr>
              <a:t> y</a:t>
            </a:r>
          </a:p>
          <a:p>
            <a:pPr algn="ct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digwydd</a:t>
            </a:r>
            <a:r>
              <a:rPr lang="en-GB" dirty="0">
                <a:latin typeface="Arial" panose="020B0604020202020204" pitchFamily="34" charset="0"/>
              </a:rPr>
              <a:t>?</a:t>
            </a:r>
          </a:p>
        </p:txBody>
      </p:sp>
      <p:pic>
        <p:nvPicPr>
          <p:cNvPr id="7" name="Picture 6" descr="A yellow and red question mark&#10;&#10;AI-generated content may be incorrect.">
            <a:extLst>
              <a:ext uri="{FF2B5EF4-FFF2-40B4-BE49-F238E27FC236}">
                <a16:creationId xmlns:a16="http://schemas.microsoft.com/office/drawing/2014/main" id="{A69E39B2-73FE-14F1-2279-558DD9AF02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53035" y="4571857"/>
            <a:ext cx="811226" cy="811226"/>
          </a:xfrm>
          <a:prstGeom prst="rect">
            <a:avLst/>
          </a:prstGeom>
        </p:spPr>
      </p:pic>
    </p:spTree>
    <p:extLst>
      <p:ext uri="{BB962C8B-B14F-4D97-AF65-F5344CB8AC3E}">
        <p14:creationId xmlns:p14="http://schemas.microsoft.com/office/powerpoint/2010/main" val="4101522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394CC-8FB1-D6CA-60AE-256D8AE402C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08ED5FD2-B14D-701D-B0A9-1146915D9056}"/>
              </a:ext>
            </a:extLst>
          </p:cNvPr>
          <p:cNvSpPr txBox="1"/>
          <p:nvPr/>
        </p:nvSpPr>
        <p:spPr>
          <a:xfrm flipH="1">
            <a:off x="1796542" y="3440638"/>
            <a:ext cx="5827750" cy="1200329"/>
          </a:xfrm>
          <a:prstGeom prst="rect">
            <a:avLst/>
          </a:prstGeom>
          <a:noFill/>
        </p:spPr>
        <p:txBody>
          <a:bodyPr wrap="square">
            <a:spAutoFit/>
          </a:bodyPr>
          <a:lstStyle/>
          <a:p>
            <a:pPr algn="ctr"/>
            <a:r>
              <a:rPr lang="en-GB" sz="1800" dirty="0">
                <a:solidFill>
                  <a:schemeClr val="accent1"/>
                </a:solidFill>
                <a:latin typeface="Arial" panose="020B0604020202020204" pitchFamily="34" charset="0"/>
                <a:cs typeface="Arial" panose="020B0604020202020204" pitchFamily="34" charset="0"/>
              </a:rPr>
              <a:t>Pwy yw’r ‘</a:t>
            </a:r>
            <a:r>
              <a:rPr lang="cy-GB" sz="1800" dirty="0">
                <a:solidFill>
                  <a:schemeClr val="accent1"/>
                </a:solidFill>
                <a:latin typeface="Arial" panose="020B0604020202020204" pitchFamily="34" charset="0"/>
                <a:cs typeface="Arial" panose="020B0604020202020204" pitchFamily="34" charset="0"/>
              </a:rPr>
              <a:t>grwpiau a gynrychiolir yn draddodiadol’? </a:t>
            </a:r>
            <a:r>
              <a:rPr lang="cy-GB" sz="1800" dirty="0">
                <a:solidFill>
                  <a:srgbClr val="202124"/>
                </a:solidFill>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Who are ‘traditionally represented groups’?</a:t>
            </a:r>
          </a:p>
          <a:p>
            <a:pPr algn="ctr"/>
            <a:endParaRPr lang="en-GB" sz="1800" dirty="0">
              <a:latin typeface="Arial" panose="020B0604020202020204" pitchFamily="34" charset="0"/>
              <a:cs typeface="Arial" panose="020B0604020202020204" pitchFamily="34" charset="0"/>
            </a:endParaRPr>
          </a:p>
          <a:p>
            <a:pPr algn="ctr"/>
            <a:r>
              <a:rPr lang="en-GB" sz="1800" dirty="0">
                <a:latin typeface="Arial" panose="020B0604020202020204" pitchFamily="34" charset="0"/>
                <a:cs typeface="Arial" panose="020B0604020202020204" pitchFamily="34" charset="0"/>
              </a:rPr>
              <a:t>Pwy </a:t>
            </a:r>
            <a:r>
              <a:rPr lang="en-GB" sz="1800" dirty="0" err="1">
                <a:latin typeface="Arial" panose="020B0604020202020204" pitchFamily="34" charset="0"/>
                <a:cs typeface="Arial" panose="020B0604020202020204" pitchFamily="34" charset="0"/>
              </a:rPr>
              <a:t>yw’r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rhai</a:t>
            </a:r>
            <a:r>
              <a:rPr lang="en-GB" sz="1800" dirty="0">
                <a:latin typeface="Arial" panose="020B0604020202020204" pitchFamily="34" charset="0"/>
                <a:cs typeface="Arial" panose="020B0604020202020204" pitchFamily="34" charset="0"/>
              </a:rPr>
              <a:t> ‘gwahanol’? / </a:t>
            </a:r>
            <a:r>
              <a:rPr lang="en-GB" sz="1800" dirty="0">
                <a:solidFill>
                  <a:srgbClr val="0070C0"/>
                </a:solidFill>
                <a:latin typeface="Arial" panose="020B0604020202020204" pitchFamily="34" charset="0"/>
                <a:cs typeface="Arial" panose="020B0604020202020204" pitchFamily="34" charset="0"/>
              </a:rPr>
              <a:t>Who are the ‘different’? </a:t>
            </a:r>
          </a:p>
        </p:txBody>
      </p:sp>
      <p:sp>
        <p:nvSpPr>
          <p:cNvPr id="3" name="Content Placeholder 2">
            <a:extLst>
              <a:ext uri="{FF2B5EF4-FFF2-40B4-BE49-F238E27FC236}">
                <a16:creationId xmlns:a16="http://schemas.microsoft.com/office/drawing/2014/main" id="{CBA1A9BE-461F-57FD-F099-D0C4F7EED7DD}"/>
              </a:ext>
            </a:extLst>
          </p:cNvPr>
          <p:cNvSpPr>
            <a:spLocks noGrp="1"/>
          </p:cNvSpPr>
          <p:nvPr>
            <p:ph sz="half" idx="1"/>
          </p:nvPr>
        </p:nvSpPr>
        <p:spPr>
          <a:xfrm>
            <a:off x="426074" y="123368"/>
            <a:ext cx="8038196" cy="4165214"/>
          </a:xfrm>
        </p:spPr>
        <p:txBody>
          <a:bodyPr>
            <a:normAutofit/>
          </a:bodyPr>
          <a:lstStyle/>
          <a:p>
            <a:pPr marL="0" indent="0" algn="ctr">
              <a:buNone/>
            </a:pPr>
            <a:r>
              <a:rPr lang="en-GB" sz="2200" i="1" dirty="0"/>
              <a:t>Without the experience of inclusion, people who are </a:t>
            </a:r>
            <a:r>
              <a:rPr lang="en-GB" sz="2200" i="1" dirty="0">
                <a:solidFill>
                  <a:srgbClr val="FF0000"/>
                </a:solidFill>
              </a:rPr>
              <a:t>different</a:t>
            </a:r>
            <a:r>
              <a:rPr lang="en-GB" sz="2200" i="1" dirty="0"/>
              <a:t> in notable ways from the </a:t>
            </a:r>
            <a:r>
              <a:rPr lang="en-GB" sz="2200" i="1" dirty="0">
                <a:solidFill>
                  <a:srgbClr val="FF0000"/>
                </a:solidFill>
              </a:rPr>
              <a:t>traditionally represented groups </a:t>
            </a:r>
            <a:r>
              <a:rPr lang="en-GB" sz="2200" i="1" dirty="0"/>
              <a:t>may not feel quite as safe, accepted, or valued and may therefore be less likely to fully engage, participate, and contribute. If their sense of identity is threatened or they do not feel that they can be their authentic self, their talents and full contribution may be diminished or lost. In inclusive workplaces, people can be fully themselves, striving to be their best, without fear or without a sense that they must hide or become someone else.</a:t>
            </a:r>
            <a:r>
              <a:rPr lang="en-GB" sz="2200" dirty="0"/>
              <a:t>                          </a:t>
            </a:r>
          </a:p>
          <a:p>
            <a:pPr marL="0" indent="0" algn="r">
              <a:buNone/>
            </a:pPr>
            <a:r>
              <a:rPr lang="en-GB" sz="1800" dirty="0"/>
              <a:t> (Ferdman, 2018, para. 6 cited in Ferdman, 2021, p.10</a:t>
            </a:r>
            <a:r>
              <a:rPr lang="en-GB" sz="1400" dirty="0"/>
              <a:t>)</a:t>
            </a:r>
          </a:p>
          <a:p>
            <a:pPr marL="0" indent="0" algn="r">
              <a:buNone/>
            </a:pPr>
            <a:endParaRPr lang="en-GB" sz="1400" dirty="0"/>
          </a:p>
          <a:p>
            <a:pPr marL="0" indent="0" algn="r">
              <a:buNone/>
            </a:pPr>
            <a:endParaRPr lang="en-GB" sz="1400" dirty="0"/>
          </a:p>
        </p:txBody>
      </p:sp>
      <p:pic>
        <p:nvPicPr>
          <p:cNvPr id="4" name="Picture 3" descr="A yellow and red question mark&#10;&#10;AI-generated content may be incorrect.">
            <a:extLst>
              <a:ext uri="{FF2B5EF4-FFF2-40B4-BE49-F238E27FC236}">
                <a16:creationId xmlns:a16="http://schemas.microsoft.com/office/drawing/2014/main" id="{759A88E9-16B2-E7C3-4A4B-C938C44606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24083" y="4739553"/>
            <a:ext cx="991530" cy="991530"/>
          </a:xfrm>
          <a:prstGeom prst="rect">
            <a:avLst/>
          </a:prstGeom>
        </p:spPr>
      </p:pic>
    </p:spTree>
    <p:extLst>
      <p:ext uri="{BB962C8B-B14F-4D97-AF65-F5344CB8AC3E}">
        <p14:creationId xmlns:p14="http://schemas.microsoft.com/office/powerpoint/2010/main" val="765132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5970C-6401-E56D-772A-95739B659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5F5323-7132-AFF3-3EFD-7D3431DFD07E}"/>
              </a:ext>
            </a:extLst>
          </p:cNvPr>
          <p:cNvSpPr>
            <a:spLocks noGrp="1"/>
          </p:cNvSpPr>
          <p:nvPr>
            <p:ph type="title"/>
          </p:nvPr>
        </p:nvSpPr>
        <p:spPr>
          <a:xfrm>
            <a:off x="0" y="0"/>
            <a:ext cx="9143999" cy="1325563"/>
          </a:xfrm>
        </p:spPr>
        <p:txBody>
          <a:bodyPr>
            <a:normAutofit/>
          </a:bodyPr>
          <a:lstStyle/>
          <a:p>
            <a:pPr algn="ctr"/>
            <a:r>
              <a:rPr lang="en-GB" sz="2400" b="1" dirty="0">
                <a:latin typeface="Arial" panose="020B0604020202020204" pitchFamily="34" charset="0"/>
                <a:cs typeface="Arial" panose="020B0604020202020204" pitchFamily="34" charset="0"/>
              </a:rPr>
              <a:t>Mae </a:t>
            </a:r>
            <a:r>
              <a:rPr lang="cy-GB" sz="2400" b="1" dirty="0">
                <a:effectLst/>
                <a:latin typeface="Arial" panose="020B0604020202020204" pitchFamily="34" charset="0"/>
                <a:ea typeface="Times New Roman" panose="02020603050405020304" pitchFamily="18" charset="0"/>
                <a:cs typeface="Arial" panose="020B0604020202020204" pitchFamily="34" charset="0"/>
              </a:rPr>
              <a:t>Arweinyddiaeth Gynhwysol yn.../  </a:t>
            </a:r>
            <a:r>
              <a:rPr lang="en-GB" sz="2400" b="1" dirty="0">
                <a:solidFill>
                  <a:srgbClr val="0070C0"/>
                </a:solidFill>
                <a:latin typeface="Arial" panose="020B0604020202020204" pitchFamily="34" charset="0"/>
                <a:cs typeface="Arial" panose="020B0604020202020204" pitchFamily="34" charset="0"/>
              </a:rPr>
              <a:t>Inclusive leadership is:</a:t>
            </a:r>
            <a:endParaRPr lang="en-GB" sz="2400" b="1" dirty="0">
              <a:solidFill>
                <a:srgbClr val="0070C0"/>
              </a:solidFill>
            </a:endParaRPr>
          </a:p>
        </p:txBody>
      </p:sp>
      <p:sp>
        <p:nvSpPr>
          <p:cNvPr id="3" name="Content Placeholder 2">
            <a:extLst>
              <a:ext uri="{FF2B5EF4-FFF2-40B4-BE49-F238E27FC236}">
                <a16:creationId xmlns:a16="http://schemas.microsoft.com/office/drawing/2014/main" id="{21A80A85-35D8-5E77-3EAF-0821EA276438}"/>
              </a:ext>
            </a:extLst>
          </p:cNvPr>
          <p:cNvSpPr>
            <a:spLocks noGrp="1"/>
          </p:cNvSpPr>
          <p:nvPr>
            <p:ph sz="half" idx="1"/>
          </p:nvPr>
        </p:nvSpPr>
        <p:spPr>
          <a:xfrm>
            <a:off x="628650" y="1486510"/>
            <a:ext cx="7721530" cy="4351338"/>
          </a:xfrm>
        </p:spPr>
        <p:txBody>
          <a:bodyPr/>
          <a:lstStyle/>
          <a:p>
            <a:pPr marL="0" indent="0" algn="ctr">
              <a:buNone/>
            </a:pPr>
            <a:r>
              <a:rPr lang="en-GB" dirty="0"/>
              <a:t>‘ </a:t>
            </a:r>
            <a:r>
              <a:rPr lang="en-GB" sz="2400" i="1" dirty="0"/>
              <a:t>respectful relational practice, that enables individuals and collectives to be fully part of the whole, directed, aligned, and committed toward shared outcomes, for the common good of all, while retaining a sense of authenticity and uniqueness’.</a:t>
            </a:r>
            <a:endParaRPr lang="en-GB" sz="2400" dirty="0"/>
          </a:p>
          <a:p>
            <a:pPr marL="0" indent="0" algn="r">
              <a:buNone/>
            </a:pPr>
            <a:r>
              <a:rPr lang="en-GB" sz="2400" dirty="0"/>
              <a:t>(Booysen, 2014, p. 306)</a:t>
            </a:r>
          </a:p>
          <a:p>
            <a:pPr marL="0" indent="0" algn="r">
              <a:buNone/>
            </a:pPr>
            <a:endParaRPr lang="en-GB" sz="2400" dirty="0"/>
          </a:p>
          <a:p>
            <a:pPr marL="0" indent="0">
              <a:buNone/>
            </a:pPr>
            <a:r>
              <a:rPr lang="en-GB" sz="2400" i="1" dirty="0"/>
              <a:t>‘doing things </a:t>
            </a:r>
            <a:r>
              <a:rPr lang="en-GB" sz="2400" b="1" i="1" dirty="0"/>
              <a:t>with</a:t>
            </a:r>
            <a:r>
              <a:rPr lang="en-GB" sz="2400" i="1" dirty="0"/>
              <a:t> people rather than </a:t>
            </a:r>
            <a:r>
              <a:rPr lang="en-GB" sz="2400" b="1" i="1" dirty="0"/>
              <a:t>to</a:t>
            </a:r>
            <a:r>
              <a:rPr lang="en-GB" sz="2400" i="1" dirty="0"/>
              <a:t> them’</a:t>
            </a:r>
          </a:p>
          <a:p>
            <a:pPr marL="0" indent="0" algn="r">
              <a:buNone/>
            </a:pPr>
            <a:r>
              <a:rPr lang="en-GB" sz="2400" dirty="0"/>
              <a:t>(Hollander, 2009 p.3)</a:t>
            </a:r>
          </a:p>
        </p:txBody>
      </p:sp>
    </p:spTree>
    <p:extLst>
      <p:ext uri="{BB962C8B-B14F-4D97-AF65-F5344CB8AC3E}">
        <p14:creationId xmlns:p14="http://schemas.microsoft.com/office/powerpoint/2010/main" val="4051609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37591-B1F3-61D8-5415-A81D1994749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CA777D-B5E0-3744-1A62-75A2E7F81017}"/>
              </a:ext>
            </a:extLst>
          </p:cNvPr>
          <p:cNvSpPr>
            <a:spLocks noGrp="1"/>
          </p:cNvSpPr>
          <p:nvPr>
            <p:ph sz="half" idx="1"/>
          </p:nvPr>
        </p:nvSpPr>
        <p:spPr>
          <a:xfrm>
            <a:off x="628649" y="850935"/>
            <a:ext cx="8000195" cy="3772580"/>
          </a:xfrm>
        </p:spPr>
        <p:txBody>
          <a:bodyPr>
            <a:normAutofit fontScale="25000" lnSpcReduction="20000"/>
          </a:bodyPr>
          <a:lstStyle/>
          <a:p>
            <a:pPr marL="0" indent="0" algn="ctr">
              <a:lnSpc>
                <a:spcPct val="160000"/>
              </a:lnSpc>
              <a:spcBef>
                <a:spcPts val="600"/>
              </a:spcBef>
              <a:spcAft>
                <a:spcPts val="600"/>
              </a:spcAft>
              <a:buNone/>
            </a:pPr>
            <a:r>
              <a:rPr lang="en-GB" sz="9600" i="1"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‘inclusive leadership goes well beyond cultural competence or managing diversity to incorporate creating and fostering the conditions that allow everyone—across and with their differences and without having to subsume or hide valued identities—to be at and to do their best, to see the value in doing so, and to belong and participate in ways that are safe, engaging, appreciated, and fair’.</a:t>
            </a:r>
          </a:p>
          <a:p>
            <a:pPr marL="0" indent="0">
              <a:buNone/>
            </a:pPr>
            <a:endParaRPr lang="en-GB" sz="2200" i="1"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lgn="r">
              <a:buNone/>
            </a:pPr>
            <a:r>
              <a:rPr lang="en-GB" sz="6200" dirty="0">
                <a:solidFill>
                  <a:srgbClr val="3C3C3C"/>
                </a:solidFill>
                <a:latin typeface="Arial" panose="020B0604020202020204" pitchFamily="34" charset="0"/>
                <a:ea typeface="DengXian" panose="02010600030101010101" pitchFamily="2" charset="-122"/>
                <a:cs typeface="Arial" panose="020B0604020202020204" pitchFamily="34" charset="0"/>
              </a:rPr>
              <a:t>(Ferdman, 2021 p.3) </a:t>
            </a:r>
            <a:endParaRPr lang="en-GB" dirty="0">
              <a:solidFill>
                <a:srgbClr val="3C3C3C"/>
              </a:solidFill>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6355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E8773-6543-ED81-91F8-B35B5F8433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DC982-D63E-05E2-CF4B-FBBD4DD7E00E}"/>
              </a:ext>
            </a:extLst>
          </p:cNvPr>
          <p:cNvSpPr>
            <a:spLocks noGrp="1"/>
          </p:cNvSpPr>
          <p:nvPr>
            <p:ph type="title"/>
          </p:nvPr>
        </p:nvSpPr>
        <p:spPr>
          <a:xfrm>
            <a:off x="628650" y="153191"/>
            <a:ext cx="7886700" cy="915755"/>
          </a:xfrm>
        </p:spPr>
        <p:txBody>
          <a:bodyPr>
            <a:normAutofit/>
          </a:bodyPr>
          <a:lstStyle/>
          <a:p>
            <a:pPr algn="ctr"/>
            <a:r>
              <a:rPr lang="en-GB" sz="2800" b="1" dirty="0" err="1"/>
              <a:t>Astudiaethau</a:t>
            </a:r>
            <a:r>
              <a:rPr lang="en-GB" sz="2800" b="1" dirty="0"/>
              <a:t> </a:t>
            </a:r>
            <a:r>
              <a:rPr lang="en-GB" sz="2800" b="1" dirty="0" err="1"/>
              <a:t>achos</a:t>
            </a:r>
            <a:r>
              <a:rPr lang="en-GB" sz="2800" b="1" dirty="0"/>
              <a:t> (</a:t>
            </a:r>
            <a:r>
              <a:rPr lang="en-GB" sz="2800" b="1" dirty="0" err="1"/>
              <a:t>bywyd</a:t>
            </a:r>
            <a:r>
              <a:rPr lang="en-GB" sz="2800" b="1" dirty="0"/>
              <a:t> go </a:t>
            </a:r>
            <a:r>
              <a:rPr lang="en-GB" sz="2800" b="1" dirty="0" err="1"/>
              <a:t>iawn</a:t>
            </a:r>
            <a:r>
              <a:rPr lang="en-GB" sz="2800" b="1" dirty="0"/>
              <a:t>) </a:t>
            </a:r>
            <a:r>
              <a:rPr lang="en-GB" sz="2800" b="1" dirty="0" err="1"/>
              <a:t>i’w</a:t>
            </a:r>
            <a:r>
              <a:rPr lang="en-GB" sz="2800" b="1" dirty="0"/>
              <a:t> </a:t>
            </a:r>
            <a:r>
              <a:rPr lang="en-GB" sz="2800" b="1" dirty="0" err="1"/>
              <a:t>hystyried</a:t>
            </a:r>
            <a:br>
              <a:rPr lang="en-GB" sz="2800" b="1" dirty="0">
                <a:solidFill>
                  <a:schemeClr val="accent1"/>
                </a:solidFill>
              </a:rPr>
            </a:br>
            <a:r>
              <a:rPr lang="en-GB" sz="2800" b="1" dirty="0">
                <a:solidFill>
                  <a:schemeClr val="accent1">
                    <a:lumMod val="75000"/>
                  </a:schemeClr>
                </a:solidFill>
              </a:rPr>
              <a:t>(Real life) case studies to consider</a:t>
            </a:r>
          </a:p>
        </p:txBody>
      </p:sp>
      <p:sp>
        <p:nvSpPr>
          <p:cNvPr id="3" name="Content Placeholder 2">
            <a:extLst>
              <a:ext uri="{FF2B5EF4-FFF2-40B4-BE49-F238E27FC236}">
                <a16:creationId xmlns:a16="http://schemas.microsoft.com/office/drawing/2014/main" id="{33A10410-581F-BA7F-7953-1185CD8E691C}"/>
              </a:ext>
            </a:extLst>
          </p:cNvPr>
          <p:cNvSpPr>
            <a:spLocks noGrp="1"/>
          </p:cNvSpPr>
          <p:nvPr>
            <p:ph sz="half" idx="1"/>
          </p:nvPr>
        </p:nvSpPr>
        <p:spPr>
          <a:xfrm>
            <a:off x="154548" y="1118395"/>
            <a:ext cx="4360304" cy="4351338"/>
          </a:xfrm>
        </p:spPr>
        <p:txBody>
          <a:bodyPr>
            <a:normAutofit fontScale="55000" lnSpcReduction="20000"/>
          </a:bodyPr>
          <a:lstStyle/>
          <a:p>
            <a:pPr marL="514350" indent="-514350">
              <a:lnSpc>
                <a:spcPct val="170000"/>
              </a:lnSpc>
              <a:spcBef>
                <a:spcPts val="600"/>
              </a:spcBef>
              <a:buFont typeface="+mj-lt"/>
              <a:buAutoNum type="arabicPeriod"/>
            </a:pPr>
            <a:r>
              <a:rPr lang="cy-GB" dirty="0">
                <a:latin typeface="Arial" panose="020B0604020202020204" pitchFamily="34" charset="0"/>
                <a:cs typeface="Arial" panose="020B0604020202020204" pitchFamily="34" charset="0"/>
              </a:rPr>
              <a:t>Mae rhiant sengl wedi goresgyn caethiwed i gyffuriau ac wedi cael ei asesu yn un sy'n gallu gofalu am ei blentyn ar ei ben ei hun. Rydych chi’n sylwi ei fod yn sefyll ar ei ben ei hun i ffwrdd o’r buarth adeg mynd adre ac mae rhieni eraill (menywod) yn edrych arno ond nid ydyn nhw’n ei wahodd i ymuno â'u trafodaethau. Mae'n nerfus o amgylch athrawon a dim ond yn aros am gyfnod byr i siarad os bydd angen. Mae’r mab yn gwneud yn dda ond nid oes ganddo lawer o ffrindiau y tu allan i'r ysgol. </a:t>
            </a:r>
            <a:endParaRPr lang="en-GB" dirty="0">
              <a:highlight>
                <a:srgbClr val="FFFF00"/>
              </a:highlight>
            </a:endParaRPr>
          </a:p>
        </p:txBody>
      </p:sp>
      <p:sp>
        <p:nvSpPr>
          <p:cNvPr id="4" name="Content Placeholder 3">
            <a:extLst>
              <a:ext uri="{FF2B5EF4-FFF2-40B4-BE49-F238E27FC236}">
                <a16:creationId xmlns:a16="http://schemas.microsoft.com/office/drawing/2014/main" id="{27679791-7D38-5BA3-5D82-56D17EBF9D12}"/>
              </a:ext>
            </a:extLst>
          </p:cNvPr>
          <p:cNvSpPr>
            <a:spLocks noGrp="1"/>
          </p:cNvSpPr>
          <p:nvPr>
            <p:ph sz="half" idx="2"/>
          </p:nvPr>
        </p:nvSpPr>
        <p:spPr>
          <a:xfrm>
            <a:off x="4629150" y="1122475"/>
            <a:ext cx="4360303" cy="4351338"/>
          </a:xfrm>
        </p:spPr>
        <p:txBody>
          <a:bodyPr>
            <a:normAutofit fontScale="55000" lnSpcReduction="20000"/>
          </a:bodyPr>
          <a:lstStyle/>
          <a:p>
            <a:pPr marL="514350" indent="-514350">
              <a:lnSpc>
                <a:spcPct val="170000"/>
              </a:lnSpc>
              <a:spcBef>
                <a:spcPts val="600"/>
              </a:spcBef>
              <a:buFont typeface="+mj-lt"/>
              <a:buAutoNum type="arabicPeriod"/>
            </a:pPr>
            <a:r>
              <a:rPr lang="en-GB" sz="2900" dirty="0">
                <a:solidFill>
                  <a:schemeClr val="accent1">
                    <a:lumMod val="75000"/>
                  </a:schemeClr>
                </a:solidFill>
                <a:latin typeface="Arial" panose="020B0604020202020204" pitchFamily="34" charset="0"/>
                <a:cs typeface="Arial" panose="020B0604020202020204" pitchFamily="34" charset="0"/>
              </a:rPr>
              <a:t>A single parent has overcome their addictions and has been assessed as being able to care for their child on their own. You notice he stands alone of the playground at home time and other (female) parents look at him but do not invite him to join their talks. He is nervous around teachers and only stays for a short while to talk if needed. Son is doing well but does not have many friends outside of school. </a:t>
            </a:r>
          </a:p>
          <a:p>
            <a:pPr>
              <a:lnSpc>
                <a:spcPct val="170000"/>
              </a:lnSpc>
              <a:spcBef>
                <a:spcPts val="600"/>
              </a:spcBef>
            </a:pPr>
            <a:endParaRPr lang="en-GB" dirty="0"/>
          </a:p>
        </p:txBody>
      </p:sp>
    </p:spTree>
    <p:extLst>
      <p:ext uri="{BB962C8B-B14F-4D97-AF65-F5344CB8AC3E}">
        <p14:creationId xmlns:p14="http://schemas.microsoft.com/office/powerpoint/2010/main" val="2123190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32485-864C-53AD-AD33-5C77914315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EEF254-19AA-E328-890E-1613CAFDD27A}"/>
              </a:ext>
            </a:extLst>
          </p:cNvPr>
          <p:cNvSpPr>
            <a:spLocks noGrp="1"/>
          </p:cNvSpPr>
          <p:nvPr>
            <p:ph type="title"/>
          </p:nvPr>
        </p:nvSpPr>
        <p:spPr>
          <a:xfrm>
            <a:off x="628650" y="153191"/>
            <a:ext cx="7886700" cy="915755"/>
          </a:xfrm>
        </p:spPr>
        <p:txBody>
          <a:bodyPr>
            <a:normAutofit/>
          </a:bodyPr>
          <a:lstStyle/>
          <a:p>
            <a:pPr algn="ctr"/>
            <a:r>
              <a:rPr lang="en-GB" sz="2800" b="1" dirty="0" err="1"/>
              <a:t>Astudiaethau</a:t>
            </a:r>
            <a:r>
              <a:rPr lang="en-GB" sz="2800" b="1" dirty="0"/>
              <a:t> </a:t>
            </a:r>
            <a:r>
              <a:rPr lang="en-GB" sz="2800" b="1" dirty="0" err="1"/>
              <a:t>achos</a:t>
            </a:r>
            <a:r>
              <a:rPr lang="en-GB" sz="2800" b="1" dirty="0"/>
              <a:t> (</a:t>
            </a:r>
            <a:r>
              <a:rPr lang="en-GB" sz="2800" b="1" dirty="0" err="1"/>
              <a:t>bywyd</a:t>
            </a:r>
            <a:r>
              <a:rPr lang="en-GB" sz="2800" b="1" dirty="0"/>
              <a:t> go </a:t>
            </a:r>
            <a:r>
              <a:rPr lang="en-GB" sz="2800" b="1" dirty="0" err="1"/>
              <a:t>iawn</a:t>
            </a:r>
            <a:r>
              <a:rPr lang="en-GB" sz="2800" b="1" dirty="0"/>
              <a:t>) </a:t>
            </a:r>
            <a:r>
              <a:rPr lang="en-GB" sz="2800" b="1" dirty="0" err="1"/>
              <a:t>i’w</a:t>
            </a:r>
            <a:r>
              <a:rPr lang="en-GB" sz="2800" b="1" dirty="0"/>
              <a:t> </a:t>
            </a:r>
            <a:r>
              <a:rPr lang="en-GB" sz="2800" b="1" dirty="0" err="1"/>
              <a:t>hystyried</a:t>
            </a:r>
            <a:br>
              <a:rPr lang="en-GB" sz="2800" b="1" dirty="0">
                <a:solidFill>
                  <a:schemeClr val="accent1"/>
                </a:solidFill>
              </a:rPr>
            </a:br>
            <a:r>
              <a:rPr lang="en-GB" sz="2800" b="1" dirty="0">
                <a:solidFill>
                  <a:schemeClr val="accent1">
                    <a:lumMod val="75000"/>
                  </a:schemeClr>
                </a:solidFill>
              </a:rPr>
              <a:t>(Real life) case studies to consider</a:t>
            </a:r>
          </a:p>
        </p:txBody>
      </p:sp>
      <p:sp>
        <p:nvSpPr>
          <p:cNvPr id="3" name="Content Placeholder 2">
            <a:extLst>
              <a:ext uri="{FF2B5EF4-FFF2-40B4-BE49-F238E27FC236}">
                <a16:creationId xmlns:a16="http://schemas.microsoft.com/office/drawing/2014/main" id="{29E67820-F816-3319-486C-9CE54D67D1C1}"/>
              </a:ext>
            </a:extLst>
          </p:cNvPr>
          <p:cNvSpPr>
            <a:spLocks noGrp="1"/>
          </p:cNvSpPr>
          <p:nvPr>
            <p:ph sz="half" idx="1"/>
          </p:nvPr>
        </p:nvSpPr>
        <p:spPr>
          <a:xfrm>
            <a:off x="128789" y="1193179"/>
            <a:ext cx="4209080" cy="4351338"/>
          </a:xfrm>
        </p:spPr>
        <p:txBody>
          <a:bodyPr>
            <a:normAutofit lnSpcReduction="10000"/>
          </a:bodyPr>
          <a:lstStyle/>
          <a:p>
            <a:pPr marL="0" indent="0">
              <a:lnSpc>
                <a:spcPct val="150000"/>
              </a:lnSpc>
              <a:spcBef>
                <a:spcPts val="600"/>
              </a:spcBef>
              <a:buNone/>
            </a:pPr>
            <a:r>
              <a:rPr lang="cy-GB" sz="1600" dirty="0">
                <a:latin typeface="Arial" panose="020B0604020202020204" pitchFamily="34" charset="0"/>
                <a:cs typeface="Arial" panose="020B0604020202020204" pitchFamily="34" charset="0"/>
              </a:rPr>
              <a:t>2. Mae Ioan yn 3 oed ac wedi cael y profiad o weld ei rieni’n gwahanu’n anodd. Bu’r hollt yn eithaf chwerw. Mae rhieni wedi rhannu gofal Ioan. Mae un rhiant wedi dyweddïo ac yn siarad yn rhwydd â'r staff ac yn portreadu’r partner arall yn anodd, ac nid yw'n cyfleu materion ar ôl eu hamser gyda'i gilydd. Hoffech gynnal cyfarfod â gweithwyr proffesiynol a rhieni eraill gan eich bod wedi sylwi bod datblygiad Ioan wedi dirywio dros y misoedd diwethaf. Hefyd, nid yw un rhiant yn hoff iawn ohonoch chi.</a:t>
            </a:r>
            <a:endParaRPr lang="en-GB" sz="1600" dirty="0">
              <a:highlight>
                <a:srgbClr val="FFFF00"/>
              </a:highlight>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C165A14-945A-E8E4-993B-33D51D415EB8}"/>
              </a:ext>
            </a:extLst>
          </p:cNvPr>
          <p:cNvSpPr>
            <a:spLocks noGrp="1"/>
          </p:cNvSpPr>
          <p:nvPr>
            <p:ph sz="half" idx="2"/>
          </p:nvPr>
        </p:nvSpPr>
        <p:spPr>
          <a:xfrm>
            <a:off x="4514850" y="1193179"/>
            <a:ext cx="4307178" cy="4351338"/>
          </a:xfrm>
        </p:spPr>
        <p:txBody>
          <a:bodyPr>
            <a:normAutofit lnSpcReduction="10000"/>
          </a:bodyPr>
          <a:lstStyle/>
          <a:p>
            <a:pPr marL="0" indent="0">
              <a:lnSpc>
                <a:spcPct val="150000"/>
              </a:lnSpc>
              <a:spcBef>
                <a:spcPts val="600"/>
              </a:spcBef>
              <a:buNone/>
            </a:pPr>
            <a:r>
              <a:rPr lang="en-GB" sz="1600" dirty="0">
                <a:solidFill>
                  <a:schemeClr val="accent1">
                    <a:lumMod val="75000"/>
                  </a:schemeClr>
                </a:solidFill>
                <a:latin typeface="Arial" panose="020B0604020202020204" pitchFamily="34" charset="0"/>
                <a:cs typeface="Arial" panose="020B0604020202020204" pitchFamily="34" charset="0"/>
              </a:rPr>
              <a:t> 2. Ioan is 3 years old and has found his parent's separation difficult. The spilt is quite acrimonious. Parents have shared care of </a:t>
            </a:r>
            <a:r>
              <a:rPr lang="en-GB" sz="1600" dirty="0" err="1">
                <a:solidFill>
                  <a:schemeClr val="accent1">
                    <a:lumMod val="75000"/>
                  </a:schemeClr>
                </a:solidFill>
                <a:latin typeface="Arial" panose="020B0604020202020204" pitchFamily="34" charset="0"/>
                <a:cs typeface="Arial" panose="020B0604020202020204" pitchFamily="34" charset="0"/>
              </a:rPr>
              <a:t>Ioan</a:t>
            </a:r>
            <a:r>
              <a:rPr lang="en-GB" sz="1600" dirty="0">
                <a:solidFill>
                  <a:schemeClr val="accent1">
                    <a:lumMod val="75000"/>
                  </a:schemeClr>
                </a:solidFill>
                <a:latin typeface="Arial" panose="020B0604020202020204" pitchFamily="34" charset="0"/>
                <a:cs typeface="Arial" panose="020B0604020202020204" pitchFamily="34" charset="0"/>
              </a:rPr>
              <a:t>. One parent is engaged and talks freely to the staff and portrays the other as difficult, and does not communicating issues after their time together. You would like to hold a meeting with other professionals and parents as you have noticed </a:t>
            </a:r>
            <a:r>
              <a:rPr lang="en-GB" sz="1600" dirty="0" err="1">
                <a:solidFill>
                  <a:schemeClr val="accent1">
                    <a:lumMod val="75000"/>
                  </a:schemeClr>
                </a:solidFill>
                <a:latin typeface="Arial" panose="020B0604020202020204" pitchFamily="34" charset="0"/>
                <a:cs typeface="Arial" panose="020B0604020202020204" pitchFamily="34" charset="0"/>
              </a:rPr>
              <a:t>Ioan</a:t>
            </a:r>
            <a:r>
              <a:rPr lang="en-GB" sz="1600" dirty="0">
                <a:solidFill>
                  <a:schemeClr val="accent1">
                    <a:lumMod val="75000"/>
                  </a:schemeClr>
                </a:solidFill>
                <a:latin typeface="Arial" panose="020B0604020202020204" pitchFamily="34" charset="0"/>
                <a:cs typeface="Arial" panose="020B0604020202020204" pitchFamily="34" charset="0"/>
              </a:rPr>
              <a:t> regressing in his development over the last few months. One parent, also does not like you.</a:t>
            </a:r>
          </a:p>
          <a:p>
            <a:pPr marL="0" indent="0">
              <a:lnSpc>
                <a:spcPct val="150000"/>
              </a:lnSpc>
              <a:spcBef>
                <a:spcPts val="600"/>
              </a:spcBef>
              <a:buNone/>
            </a:pPr>
            <a:endParaRPr lang="en-GB" sz="1600" dirty="0"/>
          </a:p>
        </p:txBody>
      </p:sp>
    </p:spTree>
    <p:extLst>
      <p:ext uri="{BB962C8B-B14F-4D97-AF65-F5344CB8AC3E}">
        <p14:creationId xmlns:p14="http://schemas.microsoft.com/office/powerpoint/2010/main" val="4115220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B89C-D7D7-C996-9463-E0BB5E514A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A53FBF-6310-46D0-9635-8C72822C3CBF}"/>
              </a:ext>
            </a:extLst>
          </p:cNvPr>
          <p:cNvSpPr>
            <a:spLocks noGrp="1"/>
          </p:cNvSpPr>
          <p:nvPr>
            <p:ph type="title"/>
          </p:nvPr>
        </p:nvSpPr>
        <p:spPr>
          <a:xfrm>
            <a:off x="628650" y="153191"/>
            <a:ext cx="7886700" cy="915755"/>
          </a:xfrm>
        </p:spPr>
        <p:txBody>
          <a:bodyPr>
            <a:normAutofit/>
          </a:bodyPr>
          <a:lstStyle/>
          <a:p>
            <a:pPr algn="ctr"/>
            <a:r>
              <a:rPr lang="en-GB" sz="2800" b="1" dirty="0" err="1"/>
              <a:t>Astudiaethau</a:t>
            </a:r>
            <a:r>
              <a:rPr lang="en-GB" sz="2800" b="1" dirty="0"/>
              <a:t> </a:t>
            </a:r>
            <a:r>
              <a:rPr lang="en-GB" sz="2800" b="1" dirty="0" err="1"/>
              <a:t>achos</a:t>
            </a:r>
            <a:r>
              <a:rPr lang="en-GB" sz="2800" b="1" dirty="0"/>
              <a:t> (</a:t>
            </a:r>
            <a:r>
              <a:rPr lang="en-GB" sz="2800" b="1" dirty="0" err="1"/>
              <a:t>bywyd</a:t>
            </a:r>
            <a:r>
              <a:rPr lang="en-GB" sz="2800" b="1" dirty="0"/>
              <a:t> go </a:t>
            </a:r>
            <a:r>
              <a:rPr lang="en-GB" sz="2800" b="1" dirty="0" err="1"/>
              <a:t>iawn</a:t>
            </a:r>
            <a:r>
              <a:rPr lang="en-GB" sz="2800" b="1" dirty="0"/>
              <a:t>) </a:t>
            </a:r>
            <a:r>
              <a:rPr lang="en-GB" sz="2800" b="1" dirty="0" err="1"/>
              <a:t>i’w</a:t>
            </a:r>
            <a:r>
              <a:rPr lang="en-GB" sz="2800" b="1" dirty="0"/>
              <a:t> </a:t>
            </a:r>
            <a:r>
              <a:rPr lang="en-GB" sz="2800" b="1" dirty="0" err="1"/>
              <a:t>hystyried</a:t>
            </a:r>
            <a:br>
              <a:rPr lang="en-GB" sz="2800" b="1" dirty="0">
                <a:solidFill>
                  <a:schemeClr val="accent1"/>
                </a:solidFill>
              </a:rPr>
            </a:br>
            <a:r>
              <a:rPr lang="en-GB" sz="2800" b="1" dirty="0">
                <a:solidFill>
                  <a:schemeClr val="accent1">
                    <a:lumMod val="75000"/>
                  </a:schemeClr>
                </a:solidFill>
              </a:rPr>
              <a:t>(Real life) case studies to consider</a:t>
            </a:r>
          </a:p>
        </p:txBody>
      </p:sp>
      <p:sp>
        <p:nvSpPr>
          <p:cNvPr id="4" name="Content Placeholder 3">
            <a:extLst>
              <a:ext uri="{FF2B5EF4-FFF2-40B4-BE49-F238E27FC236}">
                <a16:creationId xmlns:a16="http://schemas.microsoft.com/office/drawing/2014/main" id="{18C2E782-5507-F90B-A529-AAC153BFB329}"/>
              </a:ext>
            </a:extLst>
          </p:cNvPr>
          <p:cNvSpPr>
            <a:spLocks noGrp="1"/>
          </p:cNvSpPr>
          <p:nvPr>
            <p:ph sz="half" idx="1"/>
          </p:nvPr>
        </p:nvSpPr>
        <p:spPr>
          <a:xfrm>
            <a:off x="4726546" y="1316061"/>
            <a:ext cx="4353059" cy="3780522"/>
          </a:xfrm>
        </p:spPr>
        <p:txBody>
          <a:bodyPr>
            <a:normAutofit/>
          </a:bodyPr>
          <a:lstStyle/>
          <a:p>
            <a:pPr marL="0" indent="0">
              <a:lnSpc>
                <a:spcPct val="150000"/>
              </a:lnSpc>
              <a:spcBef>
                <a:spcPts val="600"/>
              </a:spcBef>
              <a:buNone/>
            </a:pPr>
            <a:r>
              <a:rPr lang="en-GB" sz="1800" dirty="0">
                <a:solidFill>
                  <a:schemeClr val="accent1">
                    <a:lumMod val="75000"/>
                  </a:schemeClr>
                </a:solidFill>
                <a:latin typeface="Arial" panose="020B0604020202020204" pitchFamily="34" charset="0"/>
                <a:cs typeface="Arial" panose="020B0604020202020204" pitchFamily="34" charset="0"/>
              </a:rPr>
              <a:t>3. A health visitor is concerned about a child’s development. Parents do not like the health visitor as they find them condescending. You have noticed that this happens in meetings but you can see that the health visitor comes from a different culture than the parents and her behaviour could be seen as cold and dismissive.</a:t>
            </a:r>
          </a:p>
        </p:txBody>
      </p:sp>
      <p:sp>
        <p:nvSpPr>
          <p:cNvPr id="5" name="TextBox 4">
            <a:extLst>
              <a:ext uri="{FF2B5EF4-FFF2-40B4-BE49-F238E27FC236}">
                <a16:creationId xmlns:a16="http://schemas.microsoft.com/office/drawing/2014/main" id="{0F83CAE9-C31D-3288-EE27-8AD51598E7CC}"/>
              </a:ext>
            </a:extLst>
          </p:cNvPr>
          <p:cNvSpPr txBox="1"/>
          <p:nvPr/>
        </p:nvSpPr>
        <p:spPr>
          <a:xfrm>
            <a:off x="47625" y="1316060"/>
            <a:ext cx="4678921" cy="3780522"/>
          </a:xfrm>
          <a:prstGeom prst="rect">
            <a:avLst/>
          </a:prstGeom>
          <a:noFill/>
        </p:spPr>
        <p:txBody>
          <a:bodyPr wrap="square">
            <a:spAutoFit/>
          </a:bodyPr>
          <a:lstStyle/>
          <a:p>
            <a:pPr>
              <a:lnSpc>
                <a:spcPct val="150000"/>
              </a:lnSpc>
              <a:spcBef>
                <a:spcPts val="600"/>
              </a:spcBef>
            </a:pPr>
            <a:r>
              <a:rPr lang="cy-GB" dirty="0">
                <a:latin typeface="Arial" panose="020B0604020202020204" pitchFamily="34" charset="0"/>
                <a:cs typeface="Arial" panose="020B0604020202020204" pitchFamily="34" charset="0"/>
              </a:rPr>
              <a:t>3. Mae ymwelydd iechyd yn pryderu am ddatblygiad plentyn. Nid yw rhieni'n hoffi'r ymwelydd iechyd gan eu bod yn credo ei bod yn nawddoglyd. Rydych wedi sylwi bod hyn yn digwydd mewn cyfarfodydd ond gallwch weld bod yr ymwelydd iechyd yn dod o ddiwylliant gwahanol i'r rhieni a gellid ystyried bod ei hymddygiad yn oer ac yn ddiystyriol.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9855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9DE64-A60A-1D88-3516-3CB470E326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155527-9FEF-E56D-B123-D7033CC212EF}"/>
              </a:ext>
            </a:extLst>
          </p:cNvPr>
          <p:cNvSpPr>
            <a:spLocks noGrp="1"/>
          </p:cNvSpPr>
          <p:nvPr>
            <p:ph type="title"/>
          </p:nvPr>
        </p:nvSpPr>
        <p:spPr>
          <a:xfrm>
            <a:off x="628650" y="333495"/>
            <a:ext cx="7886700" cy="915755"/>
          </a:xfrm>
        </p:spPr>
        <p:txBody>
          <a:bodyPr>
            <a:normAutofit/>
          </a:bodyPr>
          <a:lstStyle/>
          <a:p>
            <a:pPr algn="ctr"/>
            <a:r>
              <a:rPr lang="en-GB" sz="2800" b="1" dirty="0" err="1"/>
              <a:t>Astudiaethau</a:t>
            </a:r>
            <a:r>
              <a:rPr lang="en-GB" sz="2800" b="1" dirty="0"/>
              <a:t> </a:t>
            </a:r>
            <a:r>
              <a:rPr lang="en-GB" sz="2800" b="1" dirty="0" err="1"/>
              <a:t>achos</a:t>
            </a:r>
            <a:r>
              <a:rPr lang="en-GB" sz="2800" b="1" dirty="0"/>
              <a:t> (</a:t>
            </a:r>
            <a:r>
              <a:rPr lang="en-GB" sz="2800" b="1" dirty="0" err="1"/>
              <a:t>bywyd</a:t>
            </a:r>
            <a:r>
              <a:rPr lang="en-GB" sz="2800" b="1" dirty="0"/>
              <a:t> go </a:t>
            </a:r>
            <a:r>
              <a:rPr lang="en-GB" sz="2800" b="1" dirty="0" err="1"/>
              <a:t>iawn</a:t>
            </a:r>
            <a:r>
              <a:rPr lang="en-GB" sz="2800" b="1" dirty="0"/>
              <a:t>) </a:t>
            </a:r>
            <a:r>
              <a:rPr lang="en-GB" sz="2800" b="1" dirty="0" err="1"/>
              <a:t>i’w</a:t>
            </a:r>
            <a:r>
              <a:rPr lang="en-GB" sz="2800" b="1" dirty="0"/>
              <a:t> </a:t>
            </a:r>
            <a:r>
              <a:rPr lang="en-GB" sz="2800" b="1" dirty="0" err="1"/>
              <a:t>hystyried</a:t>
            </a:r>
            <a:br>
              <a:rPr lang="en-GB" sz="2800" b="1" dirty="0">
                <a:solidFill>
                  <a:schemeClr val="accent1"/>
                </a:solidFill>
              </a:rPr>
            </a:br>
            <a:r>
              <a:rPr lang="en-GB" sz="2800" b="1" dirty="0">
                <a:solidFill>
                  <a:schemeClr val="accent1">
                    <a:lumMod val="75000"/>
                  </a:schemeClr>
                </a:solidFill>
              </a:rPr>
              <a:t>(Real life) case studies to consider</a:t>
            </a:r>
          </a:p>
        </p:txBody>
      </p:sp>
      <p:sp>
        <p:nvSpPr>
          <p:cNvPr id="3" name="Content Placeholder 2">
            <a:extLst>
              <a:ext uri="{FF2B5EF4-FFF2-40B4-BE49-F238E27FC236}">
                <a16:creationId xmlns:a16="http://schemas.microsoft.com/office/drawing/2014/main" id="{CA06D9D4-E060-8639-42C3-F649E4B138FB}"/>
              </a:ext>
            </a:extLst>
          </p:cNvPr>
          <p:cNvSpPr>
            <a:spLocks noGrp="1"/>
          </p:cNvSpPr>
          <p:nvPr>
            <p:ph sz="half" idx="1"/>
          </p:nvPr>
        </p:nvSpPr>
        <p:spPr>
          <a:xfrm>
            <a:off x="167426" y="1440282"/>
            <a:ext cx="4229436" cy="3878693"/>
          </a:xfrm>
        </p:spPr>
        <p:txBody>
          <a:bodyPr>
            <a:normAutofit/>
          </a:bodyPr>
          <a:lstStyle/>
          <a:p>
            <a:pPr marL="0" indent="0">
              <a:lnSpc>
                <a:spcPct val="150000"/>
              </a:lnSpc>
              <a:spcBef>
                <a:spcPts val="600"/>
              </a:spcBef>
              <a:buNone/>
            </a:pPr>
            <a:r>
              <a:rPr lang="cy-GB" sz="2000" dirty="0"/>
              <a:t>4. Mae plentyn ifanc sy'n geisiwr lloches wedi rhoi'r gorau i ddod i'r ysgol. Rydych chi’n fyfyriwr blynyddoedd cynnar ac wedi sylwi ei bod wedi cael ei bwlio ar yr iard chwarae gan blant eraill. Nid ydych yn siŵr a yw’r staff eraill wedi sylwi ar y cysylltiad.</a:t>
            </a:r>
            <a:endParaRPr lang="en-GB" sz="2000" dirty="0">
              <a:highlight>
                <a:srgbClr val="FFFF00"/>
              </a:highlight>
            </a:endParaRPr>
          </a:p>
        </p:txBody>
      </p:sp>
      <p:sp>
        <p:nvSpPr>
          <p:cNvPr id="4" name="Content Placeholder 3">
            <a:extLst>
              <a:ext uri="{FF2B5EF4-FFF2-40B4-BE49-F238E27FC236}">
                <a16:creationId xmlns:a16="http://schemas.microsoft.com/office/drawing/2014/main" id="{5ABF83B3-4349-9BC8-006A-BE6CE2B0D46F}"/>
              </a:ext>
            </a:extLst>
          </p:cNvPr>
          <p:cNvSpPr>
            <a:spLocks noGrp="1"/>
          </p:cNvSpPr>
          <p:nvPr>
            <p:ph sz="half" idx="2"/>
          </p:nvPr>
        </p:nvSpPr>
        <p:spPr>
          <a:xfrm>
            <a:off x="4572000" y="1440282"/>
            <a:ext cx="4404575" cy="3595358"/>
          </a:xfrm>
        </p:spPr>
        <p:txBody>
          <a:bodyPr>
            <a:normAutofit/>
          </a:bodyPr>
          <a:lstStyle/>
          <a:p>
            <a:pPr marL="0" indent="0">
              <a:lnSpc>
                <a:spcPct val="150000"/>
              </a:lnSpc>
              <a:spcBef>
                <a:spcPts val="600"/>
              </a:spcBef>
              <a:buNone/>
            </a:pPr>
            <a:r>
              <a:rPr lang="en-GB" sz="2000" dirty="0">
                <a:solidFill>
                  <a:schemeClr val="accent1">
                    <a:lumMod val="75000"/>
                  </a:schemeClr>
                </a:solidFill>
              </a:rPr>
              <a:t>4. A young child who is an asylum seeker has stopped coming to school. You are an early years student and have observed that she has been bullied in the playground by other children. You are not sure that the other staff have noticed the connection.</a:t>
            </a:r>
          </a:p>
        </p:txBody>
      </p:sp>
    </p:spTree>
    <p:extLst>
      <p:ext uri="{BB962C8B-B14F-4D97-AF65-F5344CB8AC3E}">
        <p14:creationId xmlns:p14="http://schemas.microsoft.com/office/powerpoint/2010/main" val="2446192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32D59-BA64-75E1-26C8-114311B7F0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E21AB-7B40-F06C-617C-59737810E774}"/>
              </a:ext>
            </a:extLst>
          </p:cNvPr>
          <p:cNvSpPr>
            <a:spLocks noGrp="1"/>
          </p:cNvSpPr>
          <p:nvPr>
            <p:ph type="title"/>
          </p:nvPr>
        </p:nvSpPr>
        <p:spPr>
          <a:xfrm>
            <a:off x="0" y="3385"/>
            <a:ext cx="9144000" cy="1325563"/>
          </a:xfrm>
        </p:spPr>
        <p:txBody>
          <a:bodyPr>
            <a:normAutofit/>
          </a:bodyPr>
          <a:lstStyle/>
          <a:p>
            <a:pPr algn="ctr"/>
            <a:r>
              <a:rPr kumimoji="0" lang="cy-GB" altLang="en-US" sz="2400" b="1" i="0" u="none" strike="noStrike" cap="none" normalizeH="0" baseline="0" dirty="0">
                <a:ln>
                  <a:noFill/>
                </a:ln>
                <a:effectLst/>
                <a:latin typeface="Arial" panose="020B0604020202020204" pitchFamily="34" charset="0"/>
                <a:ea typeface="inherit"/>
                <a:cs typeface="Arial" panose="020B0604020202020204" pitchFamily="34" charset="0"/>
              </a:rPr>
              <a:t>Termau cyffredin eraill sydd â chysylltiad agos ag arweinyddiaeth gynhwysol</a:t>
            </a:r>
            <a:r>
              <a:rPr kumimoji="0" lang="cy-GB" altLang="en-US" sz="2400" b="1" i="0" u="none" strike="noStrike" cap="none" normalizeH="0" baseline="0" dirty="0">
                <a:ln>
                  <a:noFill/>
                </a:ln>
                <a:effectLst/>
                <a:latin typeface="Arial" panose="020B0604020202020204" pitchFamily="34" charset="0"/>
                <a:cs typeface="Arial" panose="020B0604020202020204" pitchFamily="34" charset="0"/>
              </a:rPr>
              <a:t> </a:t>
            </a:r>
            <a:endParaRPr lang="en-GB" sz="2400" b="1" dirty="0"/>
          </a:p>
        </p:txBody>
      </p:sp>
      <p:sp>
        <p:nvSpPr>
          <p:cNvPr id="3" name="Content Placeholder 2">
            <a:extLst>
              <a:ext uri="{FF2B5EF4-FFF2-40B4-BE49-F238E27FC236}">
                <a16:creationId xmlns:a16="http://schemas.microsoft.com/office/drawing/2014/main" id="{82F13F85-5C07-9169-74D9-2903E604A562}"/>
              </a:ext>
            </a:extLst>
          </p:cNvPr>
          <p:cNvSpPr>
            <a:spLocks noGrp="1"/>
          </p:cNvSpPr>
          <p:nvPr>
            <p:ph sz="half" idx="1"/>
          </p:nvPr>
        </p:nvSpPr>
        <p:spPr>
          <a:xfrm>
            <a:off x="407161" y="2070414"/>
            <a:ext cx="4164839" cy="2998150"/>
          </a:xfrm>
        </p:spPr>
        <p:txBody>
          <a:bodyPr vert="horz" lIns="91440" tIns="45720" rIns="91440" bIns="45720" rtlCol="0" anchor="t">
            <a:noAutofit/>
          </a:bodyPr>
          <a:lstStyle/>
          <a:p>
            <a:r>
              <a:rPr lang="cy-GB" sz="2400" noProof="0" dirty="0">
                <a:latin typeface="Arial" panose="020B0604020202020204" pitchFamily="34" charset="0"/>
                <a:cs typeface="Arial" panose="020B0604020202020204" pitchFamily="34" charset="0"/>
              </a:rPr>
              <a:t>Arweinyddiaeth gydweithredol;</a:t>
            </a:r>
          </a:p>
          <a:p>
            <a:r>
              <a:rPr lang="cy-GB" sz="2400" noProof="0" dirty="0">
                <a:latin typeface="Arial" panose="020B0604020202020204" pitchFamily="34" charset="0"/>
                <a:cs typeface="Arial" panose="020B0604020202020204" pitchFamily="34" charset="0"/>
              </a:rPr>
              <a:t>Cyd-gynhyrchu;</a:t>
            </a:r>
          </a:p>
          <a:p>
            <a:r>
              <a:rPr lang="cy-GB" sz="2400" noProof="0" dirty="0">
                <a:latin typeface="Arial" panose="020B0604020202020204" pitchFamily="34" charset="0"/>
                <a:cs typeface="Arial" panose="020B0604020202020204" pitchFamily="34" charset="0"/>
              </a:rPr>
              <a:t>Cyd-adeiladu;</a:t>
            </a:r>
          </a:p>
          <a:p>
            <a:r>
              <a:rPr lang="cy-GB" sz="2400" noProof="0" dirty="0">
                <a:latin typeface="Arial" panose="020B0604020202020204" pitchFamily="34" charset="0"/>
                <a:cs typeface="Arial" panose="020B0604020202020204" pitchFamily="34" charset="0"/>
              </a:rPr>
              <a:t>Cyfranogi;</a:t>
            </a:r>
          </a:p>
          <a:p>
            <a:r>
              <a:rPr lang="cy-GB" sz="2400" noProof="0" dirty="0">
                <a:latin typeface="Arial"/>
                <a:cs typeface="Arial"/>
              </a:rPr>
              <a:t>Partneriaeth;</a:t>
            </a:r>
            <a:endParaRPr lang="cy-GB" sz="2400" noProof="0" dirty="0">
              <a:latin typeface="Arial" panose="020B0604020202020204" pitchFamily="34" charset="0"/>
              <a:cs typeface="Arial" panose="020B0604020202020204" pitchFamily="34" charset="0"/>
            </a:endParaRPr>
          </a:p>
          <a:p>
            <a:r>
              <a:rPr lang="cy-GB" sz="2400" noProof="0" dirty="0">
                <a:latin typeface="Arial"/>
                <a:cs typeface="Arial"/>
              </a:rPr>
              <a:t>Cynhwysiant cymdeithasol;</a:t>
            </a:r>
            <a:endParaRPr lang="cy-GB" sz="2400" noProof="0" dirty="0">
              <a:latin typeface="Arial" panose="020B0604020202020204" pitchFamily="34" charset="0"/>
              <a:cs typeface="Arial" panose="020B0604020202020204" pitchFamily="34" charset="0"/>
            </a:endParaRPr>
          </a:p>
          <a:p>
            <a:r>
              <a:rPr lang="cy-GB" sz="2400" noProof="0" dirty="0">
                <a:latin typeface="Arial" panose="020B0604020202020204" pitchFamily="34" charset="0"/>
                <a:cs typeface="Arial" panose="020B0604020202020204" pitchFamily="34" charset="0"/>
              </a:rPr>
              <a:t>Perthyn.</a:t>
            </a:r>
          </a:p>
          <a:p>
            <a:pPr marL="0" indent="0">
              <a:buNone/>
            </a:pPr>
            <a:endParaRPr lang="en-GB" sz="2400" dirty="0">
              <a:latin typeface="Arial" panose="020B0604020202020204" pitchFamily="34" charset="0"/>
              <a:cs typeface="Arial" panose="020B0604020202020204" pitchFamily="34" charset="0"/>
            </a:endParaRPr>
          </a:p>
          <a:p>
            <a:endParaRPr lang="en-GB" sz="2400" dirty="0"/>
          </a:p>
        </p:txBody>
      </p:sp>
      <p:sp>
        <p:nvSpPr>
          <p:cNvPr id="4" name="Title 1">
            <a:extLst>
              <a:ext uri="{FF2B5EF4-FFF2-40B4-BE49-F238E27FC236}">
                <a16:creationId xmlns:a16="http://schemas.microsoft.com/office/drawing/2014/main" id="{7C5DD1ED-DCC3-2B7A-D63F-1CC2144C1F7D}"/>
              </a:ext>
            </a:extLst>
          </p:cNvPr>
          <p:cNvSpPr txBox="1">
            <a:spLocks/>
          </p:cNvSpPr>
          <p:nvPr/>
        </p:nvSpPr>
        <p:spPr>
          <a:xfrm>
            <a:off x="449553" y="811848"/>
            <a:ext cx="824489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solidFill>
                  <a:schemeClr val="accent1">
                    <a:lumMod val="75000"/>
                  </a:schemeClr>
                </a:solidFill>
                <a:latin typeface="Arial" panose="020B0604020202020204" pitchFamily="34" charset="0"/>
                <a:cs typeface="Arial" panose="020B0604020202020204" pitchFamily="34" charset="0"/>
              </a:rPr>
              <a:t>Other common terms closely linked to inclusive leadership</a:t>
            </a:r>
          </a:p>
        </p:txBody>
      </p:sp>
      <p:sp>
        <p:nvSpPr>
          <p:cNvPr id="5" name="Content Placeholder 2">
            <a:extLst>
              <a:ext uri="{FF2B5EF4-FFF2-40B4-BE49-F238E27FC236}">
                <a16:creationId xmlns:a16="http://schemas.microsoft.com/office/drawing/2014/main" id="{76BB6FEA-A0B2-39B3-75AB-A62ADA8C35FE}"/>
              </a:ext>
            </a:extLst>
          </p:cNvPr>
          <p:cNvSpPr txBox="1">
            <a:spLocks/>
          </p:cNvSpPr>
          <p:nvPr/>
        </p:nvSpPr>
        <p:spPr>
          <a:xfrm>
            <a:off x="4966552" y="2070414"/>
            <a:ext cx="3952671" cy="339594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Collaborative leadership;</a:t>
            </a:r>
          </a:p>
          <a:p>
            <a:r>
              <a:rPr lang="en-GB" sz="2400" dirty="0">
                <a:solidFill>
                  <a:schemeClr val="accent1">
                    <a:lumMod val="75000"/>
                  </a:schemeClr>
                </a:solidFill>
                <a:latin typeface="Arial" panose="020B0604020202020204" pitchFamily="34" charset="0"/>
                <a:cs typeface="Arial" panose="020B0604020202020204" pitchFamily="34" charset="0"/>
              </a:rPr>
              <a:t>Co-production;</a:t>
            </a:r>
          </a:p>
          <a:p>
            <a:r>
              <a:rPr lang="en-GB" sz="2400" dirty="0">
                <a:solidFill>
                  <a:schemeClr val="accent1">
                    <a:lumMod val="75000"/>
                  </a:schemeClr>
                </a:solidFill>
                <a:latin typeface="Arial" panose="020B0604020202020204" pitchFamily="34" charset="0"/>
                <a:cs typeface="Arial" panose="020B0604020202020204" pitchFamily="34" charset="0"/>
              </a:rPr>
              <a:t>Co-construction;</a:t>
            </a:r>
          </a:p>
          <a:p>
            <a:r>
              <a:rPr lang="en-GB" sz="2400" dirty="0">
                <a:solidFill>
                  <a:schemeClr val="accent1">
                    <a:lumMod val="75000"/>
                  </a:schemeClr>
                </a:solidFill>
                <a:latin typeface="Arial" panose="020B0604020202020204" pitchFamily="34" charset="0"/>
                <a:cs typeface="Arial" panose="020B0604020202020204" pitchFamily="34" charset="0"/>
              </a:rPr>
              <a:t>Participation;</a:t>
            </a:r>
          </a:p>
          <a:p>
            <a:r>
              <a:rPr lang="en-GB" sz="2400" dirty="0">
                <a:solidFill>
                  <a:schemeClr val="accent1">
                    <a:lumMod val="75000"/>
                  </a:schemeClr>
                </a:solidFill>
                <a:latin typeface="Arial"/>
                <a:cs typeface="Arial"/>
              </a:rPr>
              <a:t>Partnership;</a:t>
            </a:r>
          </a:p>
          <a:p>
            <a:r>
              <a:rPr lang="en-GB" sz="2400" dirty="0">
                <a:solidFill>
                  <a:schemeClr val="accent1">
                    <a:lumMod val="75000"/>
                  </a:schemeClr>
                </a:solidFill>
                <a:latin typeface="Arial" panose="020B0604020202020204" pitchFamily="34" charset="0"/>
                <a:cs typeface="Arial" panose="020B0604020202020204" pitchFamily="34" charset="0"/>
              </a:rPr>
              <a:t>Social inclusion;</a:t>
            </a:r>
          </a:p>
          <a:p>
            <a:r>
              <a:rPr lang="en-GB" sz="2400" dirty="0">
                <a:solidFill>
                  <a:schemeClr val="accent1">
                    <a:lumMod val="75000"/>
                  </a:schemeClr>
                </a:solidFill>
                <a:latin typeface="Arial"/>
                <a:cs typeface="Arial"/>
              </a:rPr>
              <a:t>Belonging.</a:t>
            </a:r>
          </a:p>
          <a:p>
            <a:endParaRPr lang="en-GB" sz="2400" dirty="0">
              <a:solidFill>
                <a:schemeClr val="accent1">
                  <a:lumMod val="75000"/>
                </a:schemeClr>
              </a:solidFill>
              <a:latin typeface="Arial" panose="020B0604020202020204" pitchFamily="34" charset="0"/>
              <a:cs typeface="Arial" panose="020B0604020202020204" pitchFamily="34" charset="0"/>
            </a:endParaRPr>
          </a:p>
          <a:p>
            <a:endParaRPr lang="en-GB" sz="2400" dirty="0">
              <a:solidFill>
                <a:srgbClr val="2E75B6"/>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9321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6C962-1105-9AFC-CDF3-535EFF69CC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0049C5-9F33-E561-1881-4353AFE39295}"/>
              </a:ext>
            </a:extLst>
          </p:cNvPr>
          <p:cNvSpPr>
            <a:spLocks noGrp="1"/>
          </p:cNvSpPr>
          <p:nvPr>
            <p:ph type="title"/>
          </p:nvPr>
        </p:nvSpPr>
        <p:spPr>
          <a:xfrm>
            <a:off x="628650" y="-34556"/>
            <a:ext cx="7886700" cy="976005"/>
          </a:xfrm>
        </p:spPr>
        <p:txBody>
          <a:bodyPr>
            <a:normAutofit/>
          </a:bodyPr>
          <a:lstStyle/>
          <a:p>
            <a:pPr algn="ctr"/>
            <a:r>
              <a:rPr lang="cy-GB" sz="2800" b="1" dirty="0"/>
              <a:t>Beth ydy’n ni’n gwybod yn barod?</a:t>
            </a:r>
          </a:p>
        </p:txBody>
      </p:sp>
      <p:sp>
        <p:nvSpPr>
          <p:cNvPr id="3" name="Content Placeholder 2">
            <a:extLst>
              <a:ext uri="{FF2B5EF4-FFF2-40B4-BE49-F238E27FC236}">
                <a16:creationId xmlns:a16="http://schemas.microsoft.com/office/drawing/2014/main" id="{F4F9AF59-178A-D4C6-083B-155DEDF1F559}"/>
              </a:ext>
            </a:extLst>
          </p:cNvPr>
          <p:cNvSpPr>
            <a:spLocks noGrp="1"/>
          </p:cNvSpPr>
          <p:nvPr>
            <p:ph sz="half" idx="1"/>
          </p:nvPr>
        </p:nvSpPr>
        <p:spPr>
          <a:xfrm>
            <a:off x="329280" y="944238"/>
            <a:ext cx="8634415" cy="4014128"/>
          </a:xfrm>
        </p:spPr>
        <p:txBody>
          <a:bodyPr>
            <a:noAutofit/>
          </a:bodyPr>
          <a:lstStyle/>
          <a:p>
            <a:pPr>
              <a:spcBef>
                <a:spcPts val="600"/>
              </a:spcBef>
              <a:spcAft>
                <a:spcPts val="600"/>
              </a:spcAft>
            </a:pPr>
            <a:r>
              <a:rPr lang="cy-GB" sz="1800" dirty="0"/>
              <a:t>Gall fod gan blant syniadau da am sut i ddatrys problemau a gallent roi atebion</a:t>
            </a:r>
          </a:p>
          <a:p>
            <a:pPr>
              <a:spcBef>
                <a:spcPts val="600"/>
              </a:spcBef>
              <a:spcAft>
                <a:spcPts val="600"/>
              </a:spcAft>
            </a:pPr>
            <a:r>
              <a:rPr lang="cy-GB" sz="1800" dirty="0"/>
              <a:t>Rhieni yw prif addysgwyr eu plant</a:t>
            </a:r>
          </a:p>
          <a:p>
            <a:pPr>
              <a:spcBef>
                <a:spcPts val="600"/>
              </a:spcBef>
              <a:spcAft>
                <a:spcPts val="600"/>
              </a:spcAft>
            </a:pPr>
            <a:r>
              <a:rPr lang="cy-GB" sz="1800" dirty="0"/>
              <a:t>Gall cymunedau helpu lleoliadau BC a bod yn gynghreiriaid - hyd yn oed yn yr ardaloedd mwyaf difreintiedig</a:t>
            </a:r>
          </a:p>
          <a:p>
            <a:pPr>
              <a:spcBef>
                <a:spcPts val="600"/>
              </a:spcBef>
              <a:spcAft>
                <a:spcPts val="600"/>
              </a:spcAft>
            </a:pPr>
            <a:r>
              <a:rPr lang="cy-GB" sz="1800" dirty="0"/>
              <a:t>Mae gweithwyr proffesiynol eraill a'n perthnasoedd â nhw yn dylanwadu ar ganlyniadau i blant</a:t>
            </a:r>
          </a:p>
          <a:p>
            <a:pPr>
              <a:spcBef>
                <a:spcPts val="600"/>
              </a:spcBef>
              <a:spcAft>
                <a:spcPts val="600"/>
              </a:spcAft>
            </a:pPr>
            <a:r>
              <a:rPr lang="cy-GB" sz="1800" dirty="0"/>
              <a:t>Mae sut rydyn ni'n ymgysylltu â rhieni yn dylanwadu ar ba mor dda mae plant yn datblygu</a:t>
            </a:r>
          </a:p>
          <a:p>
            <a:pPr>
              <a:spcBef>
                <a:spcPts val="600"/>
              </a:spcBef>
              <a:spcAft>
                <a:spcPts val="600"/>
              </a:spcAft>
            </a:pPr>
            <a:r>
              <a:rPr lang="cy-GB" sz="1800" dirty="0"/>
              <a:t>Gall ein hamgylchedd BC ein hunain harneisio sgiliau pob ymarferydd a bod yn weithgar mewn arweinyddiaeth gynhwysol</a:t>
            </a:r>
          </a:p>
          <a:p>
            <a:pPr>
              <a:spcBef>
                <a:spcPts val="600"/>
              </a:spcBef>
              <a:spcAft>
                <a:spcPts val="600"/>
              </a:spcAft>
            </a:pPr>
            <a:r>
              <a:rPr lang="cy-GB" sz="1800" dirty="0"/>
              <a:t>Mae ein profiadau diwylliannol, ein hagweddau a'n parodrwydd i gysylltu yn allweddol i arweinyddiaeth gynhwysol</a:t>
            </a:r>
          </a:p>
          <a:p>
            <a:pPr>
              <a:spcBef>
                <a:spcPts val="600"/>
              </a:spcBef>
              <a:spcAft>
                <a:spcPts val="600"/>
              </a:spcAft>
            </a:pPr>
            <a:r>
              <a:rPr lang="cy-GB" sz="1800" dirty="0"/>
              <a:t>Mae gan bob un ohonom ragfarn weithiau heb yn wybod i ni.</a:t>
            </a:r>
          </a:p>
        </p:txBody>
      </p:sp>
    </p:spTree>
    <p:extLst>
      <p:ext uri="{BB962C8B-B14F-4D97-AF65-F5344CB8AC3E}">
        <p14:creationId xmlns:p14="http://schemas.microsoft.com/office/powerpoint/2010/main" val="134156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45789-AB60-C60B-AD70-6EB79A66DE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A15E8-D533-FAC6-5057-C0833658E640}"/>
              </a:ext>
            </a:extLst>
          </p:cNvPr>
          <p:cNvSpPr>
            <a:spLocks noGrp="1"/>
          </p:cNvSpPr>
          <p:nvPr>
            <p:ph type="title"/>
          </p:nvPr>
        </p:nvSpPr>
        <p:spPr>
          <a:xfrm>
            <a:off x="628650" y="-8499"/>
            <a:ext cx="7886700" cy="1043498"/>
          </a:xfrm>
        </p:spPr>
        <p:txBody>
          <a:bodyPr>
            <a:normAutofit/>
          </a:bodyPr>
          <a:lstStyle/>
          <a:p>
            <a:pPr algn="ctr"/>
            <a:r>
              <a:rPr lang="en-GB" sz="2800" b="1" dirty="0">
                <a:solidFill>
                  <a:schemeClr val="accent1"/>
                </a:solidFill>
                <a:latin typeface="Arial" panose="020B0604020202020204" pitchFamily="34" charset="0"/>
                <a:cs typeface="Arial" panose="020B0604020202020204" pitchFamily="34" charset="0"/>
              </a:rPr>
              <a:t>What do we know already?</a:t>
            </a:r>
            <a:r>
              <a:rPr lang="en-GB" sz="2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2A7AA58-1E08-2F8A-2DBA-CE14F9A2547B}"/>
              </a:ext>
            </a:extLst>
          </p:cNvPr>
          <p:cNvSpPr>
            <a:spLocks noGrp="1"/>
          </p:cNvSpPr>
          <p:nvPr>
            <p:ph sz="half" idx="1"/>
          </p:nvPr>
        </p:nvSpPr>
        <p:spPr>
          <a:xfrm>
            <a:off x="274649" y="1343483"/>
            <a:ext cx="8594701" cy="3911097"/>
          </a:xfrm>
        </p:spPr>
        <p:txBody>
          <a:bodyPr>
            <a:normAutofit fontScale="70000" lnSpcReduction="20000"/>
          </a:bodyPr>
          <a:lstStyle/>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Children can have good ideas about how to fix problems and can give solutions</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Parents are the prime educators of their children</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Communities can help EY settings and be allies – even in the most disadvantaged areas </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Other professionals and our relationships with them influence outcomes for children</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How we engage with parents influence how well children develop</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Our own EY environment can harness the skills of all practitioners and be active in inclusive leadership</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Our own cultural experiences, attitudes and willingness to connect holds the key to inclusive leadership</a:t>
            </a:r>
          </a:p>
          <a:p>
            <a:pPr>
              <a:spcBef>
                <a:spcPts val="600"/>
              </a:spcBef>
              <a:spcAft>
                <a:spcPts val="600"/>
              </a:spcAft>
            </a:pPr>
            <a:r>
              <a:rPr lang="en-GB" dirty="0">
                <a:solidFill>
                  <a:schemeClr val="accent1">
                    <a:lumMod val="75000"/>
                  </a:schemeClr>
                </a:solidFill>
                <a:ea typeface="Verdana" panose="020B0604030504040204" pitchFamily="34" charset="0"/>
                <a:cs typeface="Arial" panose="020B0604020202020204" pitchFamily="34" charset="0"/>
              </a:rPr>
              <a:t>We all have bias which is sometimes unconscious. </a:t>
            </a:r>
          </a:p>
        </p:txBody>
      </p:sp>
    </p:spTree>
    <p:extLst>
      <p:ext uri="{BB962C8B-B14F-4D97-AF65-F5344CB8AC3E}">
        <p14:creationId xmlns:p14="http://schemas.microsoft.com/office/powerpoint/2010/main" val="1590479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EAE8B-4058-685D-3019-3E4503011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365457-3BC8-F2CE-8121-9A56697743BE}"/>
              </a:ext>
            </a:extLst>
          </p:cNvPr>
          <p:cNvSpPr>
            <a:spLocks noGrp="1"/>
          </p:cNvSpPr>
          <p:nvPr>
            <p:ph type="title"/>
          </p:nvPr>
        </p:nvSpPr>
        <p:spPr>
          <a:xfrm>
            <a:off x="628650" y="163583"/>
            <a:ext cx="7886700" cy="982638"/>
          </a:xfrm>
        </p:spPr>
        <p:txBody>
          <a:bodyPr>
            <a:normAutofit/>
          </a:bodyPr>
          <a:lstStyle/>
          <a:p>
            <a:pPr algn="ctr"/>
            <a:r>
              <a:rPr lang="en-GB" sz="2400" b="1" dirty="0">
                <a:latin typeface="Arial" panose="020B0604020202020204" pitchFamily="34" charset="0"/>
                <a:cs typeface="Arial" panose="020B0604020202020204" pitchFamily="34" charset="0"/>
              </a:rPr>
              <a:t>Beth </a:t>
            </a:r>
            <a:r>
              <a:rPr lang="en-GB" sz="2400" b="1" dirty="0" err="1">
                <a:latin typeface="Arial" panose="020B0604020202020204" pitchFamily="34" charset="0"/>
                <a:cs typeface="Arial" panose="020B0604020202020204" pitchFamily="34" charset="0"/>
              </a:rPr>
              <a:t>mae</a:t>
            </a:r>
            <a:r>
              <a:rPr lang="en-GB" sz="2400" b="1" dirty="0">
                <a:latin typeface="Arial" panose="020B0604020202020204" pitchFamily="34" charset="0"/>
                <a:cs typeface="Arial" panose="020B0604020202020204" pitchFamily="34" charset="0"/>
              </a:rPr>
              <a:t> </a:t>
            </a:r>
            <a:r>
              <a:rPr lang="cy-GB" sz="2400" b="1" dirty="0">
                <a:effectLst/>
                <a:latin typeface="Arial" panose="020B0604020202020204" pitchFamily="34" charset="0"/>
                <a:ea typeface="Times New Roman" panose="02020603050405020304" pitchFamily="18" charset="0"/>
                <a:cs typeface="Arial" panose="020B0604020202020204" pitchFamily="34" charset="0"/>
              </a:rPr>
              <a:t>arweinwyr gynhwysol yn ei wneud?</a:t>
            </a:r>
            <a:br>
              <a:rPr lang="en-GB" sz="2400" b="1" dirty="0">
                <a:effectLst/>
                <a:latin typeface="Arial" panose="020B0604020202020204" pitchFamily="34" charset="0"/>
                <a:ea typeface="Times New Roman" panose="02020603050405020304" pitchFamily="18" charset="0"/>
                <a:cs typeface="Arial" panose="020B0604020202020204" pitchFamily="34" charset="0"/>
              </a:rPr>
            </a:br>
            <a:r>
              <a:rPr lang="en-GB" sz="2400" b="1" dirty="0">
                <a:solidFill>
                  <a:srgbClr val="0070C0"/>
                </a:solidFill>
                <a:latin typeface="Arial" panose="020B0604020202020204" pitchFamily="34" charset="0"/>
                <a:cs typeface="Arial" panose="020B0604020202020204" pitchFamily="34" charset="0"/>
              </a:rPr>
              <a:t>What do inclusive leaders do?</a:t>
            </a:r>
          </a:p>
        </p:txBody>
      </p:sp>
      <p:sp>
        <p:nvSpPr>
          <p:cNvPr id="3" name="Content Placeholder 2">
            <a:extLst>
              <a:ext uri="{FF2B5EF4-FFF2-40B4-BE49-F238E27FC236}">
                <a16:creationId xmlns:a16="http://schemas.microsoft.com/office/drawing/2014/main" id="{E1C19FC2-A700-6BA4-6188-76A0AA446B1D}"/>
              </a:ext>
            </a:extLst>
          </p:cNvPr>
          <p:cNvSpPr>
            <a:spLocks noGrp="1"/>
          </p:cNvSpPr>
          <p:nvPr>
            <p:ph sz="half" idx="1"/>
          </p:nvPr>
        </p:nvSpPr>
        <p:spPr>
          <a:xfrm>
            <a:off x="321972" y="1206897"/>
            <a:ext cx="4192878" cy="2849949"/>
          </a:xfrm>
        </p:spPr>
        <p:txBody>
          <a:bodyPr>
            <a:noAutofit/>
          </a:bodyPr>
          <a:lstStyle/>
          <a:p>
            <a:r>
              <a:rPr lang="cy-GB" sz="2400" dirty="0">
                <a:latin typeface="Arial" panose="020B0604020202020204" pitchFamily="34" charset="0"/>
                <a:cs typeface="Arial" panose="020B0604020202020204" pitchFamily="34" charset="0"/>
              </a:rPr>
              <a:t>Hwyluso ymdeimlo o berthyn</a:t>
            </a:r>
          </a:p>
          <a:p>
            <a:r>
              <a:rPr lang="cy-GB" sz="2400" dirty="0">
                <a:latin typeface="Arial" panose="020B0604020202020204" pitchFamily="34" charset="0"/>
                <a:cs typeface="Arial" panose="020B0604020202020204" pitchFamily="34" charset="0"/>
              </a:rPr>
              <a:t>Sicrhau cyfiawnder a thegwch</a:t>
            </a:r>
          </a:p>
          <a:p>
            <a:r>
              <a:rPr lang="cy-GB" sz="2400" dirty="0">
                <a:latin typeface="Arial" panose="020B0604020202020204" pitchFamily="34" charset="0"/>
                <a:cs typeface="Arial" panose="020B0604020202020204" pitchFamily="34" charset="0"/>
              </a:rPr>
              <a:t>Rhannu’r gwaith o wneud penderfyniadau</a:t>
            </a:r>
          </a:p>
          <a:p>
            <a:r>
              <a:rPr lang="cy-GB" sz="2400" dirty="0">
                <a:latin typeface="Arial" panose="020B0604020202020204" pitchFamily="34" charset="0"/>
                <a:cs typeface="Arial" panose="020B0604020202020204" pitchFamily="34" charset="0"/>
              </a:rPr>
              <a:t>Yn annog cyfraniadau amrywiol</a:t>
            </a:r>
          </a:p>
          <a:p>
            <a:r>
              <a:rPr lang="cy-GB" sz="2400" dirty="0">
                <a:latin typeface="Arial" panose="020B0604020202020204" pitchFamily="34" charset="0"/>
                <a:cs typeface="Arial" panose="020B0604020202020204" pitchFamily="34" charset="0"/>
              </a:rPr>
              <a:t>Yn helpu aelodau'r grŵp i gyfrannu'n llawn</a:t>
            </a:r>
          </a:p>
          <a:p>
            <a:pPr marL="0" indent="0" algn="r">
              <a:buNone/>
            </a:pPr>
            <a:r>
              <a:rPr lang="en-GB" sz="2400" dirty="0">
                <a:latin typeface="Arial" panose="020B0604020202020204" pitchFamily="34" charset="0"/>
                <a:cs typeface="Arial" panose="020B0604020202020204" pitchFamily="34" charset="0"/>
              </a:rPr>
              <a:t>(Randel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a:t>
            </a:r>
          </a:p>
          <a:p>
            <a:pPr marL="0" indent="0" algn="r">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FCE6C91-2BE6-135A-6B26-28235E255333}"/>
              </a:ext>
            </a:extLst>
          </p:cNvPr>
          <p:cNvSpPr>
            <a:spLocks noGrp="1"/>
          </p:cNvSpPr>
          <p:nvPr>
            <p:ph sz="half" idx="2"/>
          </p:nvPr>
        </p:nvSpPr>
        <p:spPr>
          <a:xfrm>
            <a:off x="4629152" y="1206898"/>
            <a:ext cx="4192878" cy="2849949"/>
          </a:xfrm>
        </p:spPr>
        <p:txBody>
          <a:bodyPr>
            <a:noAutofit/>
          </a:bodyPr>
          <a:lstStyle/>
          <a:p>
            <a:r>
              <a:rPr lang="en-GB" sz="2400" dirty="0">
                <a:solidFill>
                  <a:srgbClr val="0070C0"/>
                </a:solidFill>
                <a:latin typeface="Arial" panose="020B0604020202020204" pitchFamily="34" charset="0"/>
                <a:cs typeface="Arial" panose="020B0604020202020204" pitchFamily="34" charset="0"/>
              </a:rPr>
              <a:t>Facilitate belongingness</a:t>
            </a:r>
          </a:p>
          <a:p>
            <a:r>
              <a:rPr lang="en-GB" sz="2400" dirty="0">
                <a:solidFill>
                  <a:srgbClr val="0070C0"/>
                </a:solidFill>
                <a:latin typeface="Arial" panose="020B0604020202020204" pitchFamily="34" charset="0"/>
                <a:cs typeface="Arial" panose="020B0604020202020204" pitchFamily="34" charset="0"/>
              </a:rPr>
              <a:t>Ensures justice and equity</a:t>
            </a:r>
          </a:p>
          <a:p>
            <a:r>
              <a:rPr lang="en-GB" sz="2400" dirty="0">
                <a:solidFill>
                  <a:srgbClr val="0070C0"/>
                </a:solidFill>
                <a:latin typeface="Arial" panose="020B0604020202020204" pitchFamily="34" charset="0"/>
                <a:cs typeface="Arial" panose="020B0604020202020204" pitchFamily="34" charset="0"/>
              </a:rPr>
              <a:t>Shares decision making</a:t>
            </a:r>
          </a:p>
          <a:p>
            <a:r>
              <a:rPr lang="en-GB" sz="2400" dirty="0">
                <a:solidFill>
                  <a:srgbClr val="0070C0"/>
                </a:solidFill>
                <a:latin typeface="Arial" panose="020B0604020202020204" pitchFamily="34" charset="0"/>
                <a:cs typeface="Arial" panose="020B0604020202020204" pitchFamily="34" charset="0"/>
              </a:rPr>
              <a:t>Encourages diverse contributions</a:t>
            </a:r>
          </a:p>
          <a:p>
            <a:r>
              <a:rPr lang="en-GB" sz="2400" dirty="0">
                <a:solidFill>
                  <a:srgbClr val="0070C0"/>
                </a:solidFill>
                <a:latin typeface="Arial" panose="020B0604020202020204" pitchFamily="34" charset="0"/>
                <a:cs typeface="Arial" panose="020B0604020202020204" pitchFamily="34" charset="0"/>
              </a:rPr>
              <a:t>Helps group members fully contribute</a:t>
            </a:r>
          </a:p>
          <a:p>
            <a:pPr marL="0" indent="0" algn="r">
              <a:buNone/>
            </a:pPr>
            <a:r>
              <a:rPr lang="en-GB" sz="2400" dirty="0">
                <a:solidFill>
                  <a:srgbClr val="0070C0"/>
                </a:solidFill>
                <a:latin typeface="Arial" panose="020B0604020202020204" pitchFamily="34" charset="0"/>
                <a:cs typeface="Arial" panose="020B0604020202020204" pitchFamily="34" charset="0"/>
              </a:rPr>
              <a:t>(Randel </a:t>
            </a:r>
            <a:r>
              <a:rPr lang="en-GB" sz="2400" i="1" dirty="0">
                <a:solidFill>
                  <a:srgbClr val="0070C0"/>
                </a:solidFill>
                <a:latin typeface="Arial" panose="020B0604020202020204" pitchFamily="34" charset="0"/>
                <a:cs typeface="Arial" panose="020B0604020202020204" pitchFamily="34" charset="0"/>
              </a:rPr>
              <a:t>et al., </a:t>
            </a:r>
            <a:r>
              <a:rPr lang="en-GB" sz="2400" dirty="0">
                <a:solidFill>
                  <a:srgbClr val="0070C0"/>
                </a:solidFill>
                <a:latin typeface="Arial" panose="020B0604020202020204" pitchFamily="34" charset="0"/>
                <a:cs typeface="Arial" panose="020B0604020202020204" pitchFamily="34" charset="0"/>
              </a:rPr>
              <a:t>2018</a:t>
            </a:r>
            <a:r>
              <a:rPr lang="en-GB" sz="2400" dirty="0">
                <a:solidFill>
                  <a:srgbClr val="0070C0"/>
                </a:solidFill>
              </a:rPr>
              <a:t>)</a:t>
            </a:r>
          </a:p>
        </p:txBody>
      </p:sp>
    </p:spTree>
    <p:extLst>
      <p:ext uri="{BB962C8B-B14F-4D97-AF65-F5344CB8AC3E}">
        <p14:creationId xmlns:p14="http://schemas.microsoft.com/office/powerpoint/2010/main" val="3903077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0A234-A2B4-011E-4B44-80DB8B8119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8C4F2-A3CA-AF1D-7FA8-A1132C07A17C}"/>
              </a:ext>
            </a:extLst>
          </p:cNvPr>
          <p:cNvSpPr>
            <a:spLocks noGrp="1"/>
          </p:cNvSpPr>
          <p:nvPr>
            <p:ph type="title"/>
          </p:nvPr>
        </p:nvSpPr>
        <p:spPr>
          <a:xfrm>
            <a:off x="823633" y="0"/>
            <a:ext cx="7886700" cy="1325563"/>
          </a:xfrm>
        </p:spPr>
        <p:txBody>
          <a:bodyPr>
            <a:normAutofit/>
          </a:bodyPr>
          <a:lstStyle/>
          <a:p>
            <a:pPr algn="ctr"/>
            <a:r>
              <a:rPr lang="en-GB" sz="2400" dirty="0" err="1">
                <a:latin typeface="Arial" panose="020B0604020202020204" pitchFamily="34" charset="0"/>
                <a:cs typeface="Arial" panose="020B0604020202020204" pitchFamily="34" charset="0"/>
              </a:rPr>
              <a:t>Pwy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ymwneud</a:t>
            </a:r>
            <a:r>
              <a:rPr lang="en-GB" sz="2400" dirty="0">
                <a:latin typeface="Arial" panose="020B0604020202020204" pitchFamily="34" charset="0"/>
                <a:cs typeface="Arial" panose="020B0604020202020204" pitchFamily="34" charset="0"/>
              </a:rPr>
              <a:t> ag Arweinyddiaeth </a:t>
            </a:r>
            <a:r>
              <a:rPr lang="en-GB" sz="2400" dirty="0" err="1">
                <a:latin typeface="Arial" panose="020B0604020202020204" pitchFamily="34" charset="0"/>
                <a:cs typeface="Arial" panose="020B0604020202020204" pitchFamily="34" charset="0"/>
              </a:rPr>
              <a:t>Gynhwysol</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r>
              <a:rPr lang="en-GB" sz="2400" dirty="0">
                <a:solidFill>
                  <a:srgbClr val="0070C0"/>
                </a:solidFill>
                <a:latin typeface="Arial" panose="020B0604020202020204" pitchFamily="34" charset="0"/>
                <a:cs typeface="Arial" panose="020B0604020202020204" pitchFamily="34" charset="0"/>
              </a:rPr>
              <a:t>Who is involved in Inclusive Leadership?</a:t>
            </a:r>
          </a:p>
        </p:txBody>
      </p:sp>
      <p:graphicFrame>
        <p:nvGraphicFramePr>
          <p:cNvPr id="7" name="Diagram 6">
            <a:extLst>
              <a:ext uri="{FF2B5EF4-FFF2-40B4-BE49-F238E27FC236}">
                <a16:creationId xmlns:a16="http://schemas.microsoft.com/office/drawing/2014/main" id="{624EEE26-2C75-BBDB-C939-A4DF76B7B91E}"/>
              </a:ext>
            </a:extLst>
          </p:cNvPr>
          <p:cNvGraphicFramePr/>
          <p:nvPr/>
        </p:nvGraphicFramePr>
        <p:xfrm>
          <a:off x="334851" y="1107583"/>
          <a:ext cx="8178084" cy="4552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6115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03492-D42C-4263-B5AD-EA1DB8C965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4576A6-B919-B86A-4724-EF42BE2D94DA}"/>
              </a:ext>
            </a:extLst>
          </p:cNvPr>
          <p:cNvSpPr>
            <a:spLocks noGrp="1"/>
          </p:cNvSpPr>
          <p:nvPr>
            <p:ph sz="half" idx="1"/>
          </p:nvPr>
        </p:nvSpPr>
        <p:spPr>
          <a:xfrm>
            <a:off x="231819" y="1297219"/>
            <a:ext cx="8680360" cy="1606941"/>
          </a:xfrm>
        </p:spPr>
        <p:txBody>
          <a:bodyPr>
            <a:normAutofit/>
          </a:bodyPr>
          <a:lstStyle/>
          <a:p>
            <a:pPr marL="0" indent="0" algn="ctr">
              <a:buNone/>
            </a:pPr>
            <a:r>
              <a:rPr lang="cy-GB" i="1" dirty="0"/>
              <a:t>Pwy sydd mewn perygl o gael eu heithrio mewn cymdeithas?</a:t>
            </a:r>
          </a:p>
          <a:p>
            <a:pPr marL="0" indent="0" algn="ctr">
              <a:buNone/>
            </a:pPr>
            <a:r>
              <a:rPr lang="en-GB" i="1" dirty="0">
                <a:solidFill>
                  <a:schemeClr val="accent1">
                    <a:lumMod val="75000"/>
                  </a:schemeClr>
                </a:solidFill>
              </a:rPr>
              <a:t>Who is at risk of being excluded in society?</a:t>
            </a:r>
          </a:p>
        </p:txBody>
      </p:sp>
      <p:sp>
        <p:nvSpPr>
          <p:cNvPr id="4" name="Content Placeholder 3">
            <a:extLst>
              <a:ext uri="{FF2B5EF4-FFF2-40B4-BE49-F238E27FC236}">
                <a16:creationId xmlns:a16="http://schemas.microsoft.com/office/drawing/2014/main" id="{1AD28806-EEC2-3053-51E1-5F4DE8A1695E}"/>
              </a:ext>
            </a:extLst>
          </p:cNvPr>
          <p:cNvSpPr>
            <a:spLocks noGrp="1"/>
          </p:cNvSpPr>
          <p:nvPr>
            <p:ph sz="half" idx="2"/>
          </p:nvPr>
        </p:nvSpPr>
        <p:spPr>
          <a:xfrm>
            <a:off x="289774" y="3088572"/>
            <a:ext cx="8564451" cy="1409375"/>
          </a:xfrm>
        </p:spPr>
        <p:txBody>
          <a:bodyPr>
            <a:normAutofit/>
          </a:bodyPr>
          <a:lstStyle/>
          <a:p>
            <a:pPr marL="0" indent="0" algn="ctr">
              <a:buNone/>
            </a:pPr>
            <a:r>
              <a:rPr lang="cy-GB" i="1" dirty="0"/>
              <a:t>Pwy sydd mewn perygl yn yr amgylchedd BC?</a:t>
            </a:r>
          </a:p>
          <a:p>
            <a:pPr marL="0" indent="0" algn="ctr">
              <a:buNone/>
            </a:pPr>
            <a:r>
              <a:rPr lang="en-GB" i="1" dirty="0">
                <a:solidFill>
                  <a:schemeClr val="accent1">
                    <a:lumMod val="75000"/>
                  </a:schemeClr>
                </a:solidFill>
              </a:rPr>
              <a:t>Who is at risk in the EY environment?</a:t>
            </a:r>
          </a:p>
        </p:txBody>
      </p:sp>
      <p:sp>
        <p:nvSpPr>
          <p:cNvPr id="2" name="TextBox 1">
            <a:extLst>
              <a:ext uri="{FF2B5EF4-FFF2-40B4-BE49-F238E27FC236}">
                <a16:creationId xmlns:a16="http://schemas.microsoft.com/office/drawing/2014/main" id="{5F89DA07-F7FC-B869-09FB-D0DC80235C9C}"/>
              </a:ext>
            </a:extLst>
          </p:cNvPr>
          <p:cNvSpPr txBox="1"/>
          <p:nvPr/>
        </p:nvSpPr>
        <p:spPr>
          <a:xfrm>
            <a:off x="244699" y="206062"/>
            <a:ext cx="8536398" cy="584775"/>
          </a:xfrm>
          <a:prstGeom prst="rect">
            <a:avLst/>
          </a:prstGeom>
          <a:noFill/>
        </p:spPr>
        <p:txBody>
          <a:bodyPr wrap="square" rtlCol="0">
            <a:spAutoFit/>
          </a:bodyPr>
          <a:lstStyle/>
          <a:p>
            <a:pPr algn="ctr"/>
            <a:r>
              <a:rPr lang="en-GB" sz="3200" b="1" dirty="0" err="1">
                <a:latin typeface="Arial" panose="020B0604020202020204" pitchFamily="34" charset="0"/>
              </a:rPr>
              <a:t>Pwynt</a:t>
            </a:r>
            <a:r>
              <a:rPr lang="en-GB" sz="3200" b="1" dirty="0">
                <a:latin typeface="Arial" panose="020B0604020202020204" pitchFamily="34" charset="0"/>
              </a:rPr>
              <a:t> </a:t>
            </a:r>
            <a:r>
              <a:rPr lang="en-GB" sz="3200" b="1" dirty="0" err="1">
                <a:latin typeface="Arial" panose="020B0604020202020204" pitchFamily="34" charset="0"/>
              </a:rPr>
              <a:t>Trafod</a:t>
            </a:r>
            <a:r>
              <a:rPr lang="en-GB" sz="3200" b="1" dirty="0">
                <a:latin typeface="Arial" panose="020B0604020202020204" pitchFamily="34" charset="0"/>
              </a:rPr>
              <a:t>  </a:t>
            </a:r>
            <a:r>
              <a:rPr lang="en-GB" sz="3200" b="1" dirty="0">
                <a:solidFill>
                  <a:srgbClr val="0070C0"/>
                </a:solidFill>
                <a:latin typeface="Arial" panose="020B0604020202020204" pitchFamily="34" charset="0"/>
              </a:rPr>
              <a:t>/ Discussion Point</a:t>
            </a:r>
          </a:p>
        </p:txBody>
      </p:sp>
      <p:pic>
        <p:nvPicPr>
          <p:cNvPr id="6" name="Picture 5" descr="A white chat bubble in a circle&#10;&#10;AI-generated content may be incorrect.">
            <a:extLst>
              <a:ext uri="{FF2B5EF4-FFF2-40B4-BE49-F238E27FC236}">
                <a16:creationId xmlns:a16="http://schemas.microsoft.com/office/drawing/2014/main" id="{0BC0E171-A076-251F-4EAE-28D26BAFDA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08361" y="4157213"/>
            <a:ext cx="1403568" cy="1403568"/>
          </a:xfrm>
          <a:prstGeom prst="rect">
            <a:avLst/>
          </a:prstGeom>
        </p:spPr>
      </p:pic>
    </p:spTree>
    <p:extLst>
      <p:ext uri="{BB962C8B-B14F-4D97-AF65-F5344CB8AC3E}">
        <p14:creationId xmlns:p14="http://schemas.microsoft.com/office/powerpoint/2010/main" val="4234305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2B3F4-BEEA-484E-8EB2-B46BFBE319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691B9-81AE-C472-68B5-A782B590D01F}"/>
              </a:ext>
            </a:extLst>
          </p:cNvPr>
          <p:cNvSpPr>
            <a:spLocks noGrp="1"/>
          </p:cNvSpPr>
          <p:nvPr>
            <p:ph type="title"/>
          </p:nvPr>
        </p:nvSpPr>
        <p:spPr>
          <a:xfrm>
            <a:off x="538498" y="2103437"/>
            <a:ext cx="7886700" cy="1325563"/>
          </a:xfrm>
        </p:spPr>
        <p:txBody>
          <a:bodyPr>
            <a:normAutofit fontScale="90000"/>
          </a:bodyPr>
          <a:lstStyle/>
          <a:p>
            <a:pPr algn="ctr"/>
            <a:r>
              <a:rPr lang="en-GB" b="1" dirty="0" err="1"/>
              <a:t>Cysyniadau</a:t>
            </a:r>
            <a:r>
              <a:rPr lang="en-GB" b="1" dirty="0"/>
              <a:t> </a:t>
            </a:r>
            <a:r>
              <a:rPr lang="en-GB" b="1" dirty="0" err="1"/>
              <a:t>Allweddol</a:t>
            </a:r>
            <a:r>
              <a:rPr lang="en-GB" b="1" dirty="0"/>
              <a:t> </a:t>
            </a:r>
            <a:r>
              <a:rPr lang="en-GB" b="1" dirty="0" err="1"/>
              <a:t>mewn</a:t>
            </a:r>
            <a:r>
              <a:rPr lang="en-GB" b="1" dirty="0"/>
              <a:t> </a:t>
            </a:r>
            <a:r>
              <a:rPr lang="en-GB" b="1" dirty="0" err="1"/>
              <a:t>Ymarfer</a:t>
            </a:r>
            <a:r>
              <a:rPr lang="en-GB" b="1" dirty="0"/>
              <a:t> </a:t>
            </a:r>
            <a:r>
              <a:rPr lang="en-GB" b="1" dirty="0" err="1"/>
              <a:t>Cynhwysol</a:t>
            </a:r>
            <a:br>
              <a:rPr lang="en-GB" b="1" dirty="0"/>
            </a:br>
            <a:br>
              <a:rPr lang="en-GB" b="1" dirty="0"/>
            </a:br>
            <a:r>
              <a:rPr lang="en-GB" b="1" dirty="0">
                <a:solidFill>
                  <a:schemeClr val="accent1">
                    <a:lumMod val="75000"/>
                  </a:schemeClr>
                </a:solidFill>
              </a:rPr>
              <a:t>Key Concepts in Inclusive Practice</a:t>
            </a:r>
          </a:p>
        </p:txBody>
      </p:sp>
    </p:spTree>
    <p:extLst>
      <p:ext uri="{BB962C8B-B14F-4D97-AF65-F5344CB8AC3E}">
        <p14:creationId xmlns:p14="http://schemas.microsoft.com/office/powerpoint/2010/main" val="1703303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88ED9-44FB-506C-AD29-EE26D4282A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B85BC5-497D-DAB1-5D8F-E1952368B098}"/>
              </a:ext>
            </a:extLst>
          </p:cNvPr>
          <p:cNvSpPr>
            <a:spLocks noGrp="1"/>
          </p:cNvSpPr>
          <p:nvPr>
            <p:ph type="title"/>
          </p:nvPr>
        </p:nvSpPr>
        <p:spPr>
          <a:xfrm>
            <a:off x="571500" y="133306"/>
            <a:ext cx="7886700" cy="793973"/>
          </a:xfrm>
        </p:spPr>
        <p:txBody>
          <a:bodyPr/>
          <a:lstStyle/>
          <a:p>
            <a:pPr algn="ctr"/>
            <a:r>
              <a:rPr lang="en-GB" b="1" dirty="0" err="1"/>
              <a:t>Effaith</a:t>
            </a:r>
            <a:r>
              <a:rPr lang="en-GB" b="1" dirty="0"/>
              <a:t> / </a:t>
            </a:r>
            <a:r>
              <a:rPr lang="en-GB" b="1" dirty="0">
                <a:solidFill>
                  <a:srgbClr val="002060"/>
                </a:solidFill>
              </a:rPr>
              <a:t>Agency</a:t>
            </a:r>
          </a:p>
        </p:txBody>
      </p:sp>
      <p:sp>
        <p:nvSpPr>
          <p:cNvPr id="3" name="Content Placeholder 2">
            <a:extLst>
              <a:ext uri="{FF2B5EF4-FFF2-40B4-BE49-F238E27FC236}">
                <a16:creationId xmlns:a16="http://schemas.microsoft.com/office/drawing/2014/main" id="{585CE200-AC37-9EE8-F734-B0D9353E8152}"/>
              </a:ext>
            </a:extLst>
          </p:cNvPr>
          <p:cNvSpPr>
            <a:spLocks noGrp="1"/>
          </p:cNvSpPr>
          <p:nvPr>
            <p:ph sz="half" idx="1"/>
          </p:nvPr>
        </p:nvSpPr>
        <p:spPr>
          <a:xfrm>
            <a:off x="4757937" y="1253331"/>
            <a:ext cx="4155101" cy="2842151"/>
          </a:xfrm>
        </p:spPr>
        <p:txBody>
          <a:bodyPr>
            <a:noAutofit/>
          </a:bodyPr>
          <a:lstStyle/>
          <a:p>
            <a:pPr>
              <a:lnSpc>
                <a:spcPct val="150000"/>
              </a:lnSpc>
              <a:spcBef>
                <a:spcPts val="600"/>
              </a:spcBef>
              <a:spcAft>
                <a:spcPts val="800"/>
              </a:spcAft>
            </a:pPr>
            <a:r>
              <a:rPr lang="en-GB" sz="1800" dirty="0">
                <a:solidFill>
                  <a:srgbClr val="0070C0"/>
                </a:solidFill>
                <a:latin typeface="Arial" panose="020B0604020202020204" pitchFamily="34" charset="0"/>
                <a:ea typeface="DengXian" panose="02010600030101010101" pitchFamily="2" charset="-122"/>
                <a:cs typeface="Arial" panose="020B0604020202020204" pitchFamily="34" charset="0"/>
              </a:rPr>
              <a:t>C</a:t>
            </a:r>
            <a:r>
              <a:rPr lang="en-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ollective agency is defined as the ability of a group to act together in order to affect change.</a:t>
            </a:r>
          </a:p>
          <a:p>
            <a:pPr>
              <a:lnSpc>
                <a:spcPct val="150000"/>
              </a:lnSpc>
              <a:spcBef>
                <a:spcPts val="600"/>
              </a:spcBef>
              <a:spcAft>
                <a:spcPts val="800"/>
              </a:spcAft>
            </a:pPr>
            <a:r>
              <a:rPr lang="en-GB" sz="1800" dirty="0">
                <a:solidFill>
                  <a:srgbClr val="0070C0"/>
                </a:solidFill>
                <a:latin typeface="Arial" panose="020B0604020202020204" pitchFamily="34" charset="0"/>
                <a:ea typeface="DengXian" panose="02010600030101010101" pitchFamily="2" charset="-122"/>
                <a:cs typeface="Arial" panose="020B0604020202020204" pitchFamily="34" charset="0"/>
              </a:rPr>
              <a:t>This</a:t>
            </a:r>
            <a:r>
              <a:rPr lang="en-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requires a shared sense of purpose a rationale that is inclusive and persuasive and leaders who were happy to ensure they share their influence.</a:t>
            </a:r>
          </a:p>
          <a:p>
            <a:pPr>
              <a:lnSpc>
                <a:spcPct val="150000"/>
              </a:lnSpc>
              <a:spcBef>
                <a:spcPts val="600"/>
              </a:spcBef>
            </a:pPr>
            <a:endParaRPr lang="en-GB" sz="1800" dirty="0"/>
          </a:p>
        </p:txBody>
      </p:sp>
      <p:sp>
        <p:nvSpPr>
          <p:cNvPr id="4" name="Content Placeholder 3">
            <a:extLst>
              <a:ext uri="{FF2B5EF4-FFF2-40B4-BE49-F238E27FC236}">
                <a16:creationId xmlns:a16="http://schemas.microsoft.com/office/drawing/2014/main" id="{EBF6F393-58AC-3498-2D34-1A82DCE7342A}"/>
              </a:ext>
            </a:extLst>
          </p:cNvPr>
          <p:cNvSpPr>
            <a:spLocks noGrp="1"/>
          </p:cNvSpPr>
          <p:nvPr>
            <p:ph sz="half" idx="2"/>
          </p:nvPr>
        </p:nvSpPr>
        <p:spPr>
          <a:xfrm>
            <a:off x="230961" y="1253331"/>
            <a:ext cx="4283889" cy="2687604"/>
          </a:xfrm>
        </p:spPr>
        <p:txBody>
          <a:bodyPr>
            <a:noAutofit/>
          </a:bodyPr>
          <a:lstStyle/>
          <a:p>
            <a:pPr>
              <a:lnSpc>
                <a:spcPct val="150000"/>
              </a:lnSpc>
              <a:spcBef>
                <a:spcPts val="600"/>
              </a:spcBef>
            </a:pPr>
            <a:r>
              <a:rPr lang="cy-GB" sz="1800" b="0" i="0" dirty="0">
                <a:effectLst/>
                <a:latin typeface="Arial" panose="020B0604020202020204" pitchFamily="34" charset="0"/>
                <a:cs typeface="Arial" panose="020B0604020202020204" pitchFamily="34" charset="0"/>
              </a:rPr>
              <a:t>Diffinnir effaith ar y cyd yn allu grŵp i weithredu gyda'i gilydd er mwyn sicrhau newid.</a:t>
            </a:r>
          </a:p>
          <a:p>
            <a:pPr>
              <a:lnSpc>
                <a:spcPct val="150000"/>
              </a:lnSpc>
              <a:spcBef>
                <a:spcPts val="600"/>
              </a:spcBef>
            </a:pPr>
            <a:r>
              <a:rPr lang="cy-GB" sz="1800" b="0" i="0" dirty="0">
                <a:effectLst/>
                <a:latin typeface="Arial" panose="020B0604020202020204" pitchFamily="34" charset="0"/>
                <a:cs typeface="Arial" panose="020B0604020202020204" pitchFamily="34" charset="0"/>
              </a:rPr>
              <a:t> Mae hyn yn gofyn am ymdeimlad cyffredin o bwrpas, rhesymeg sy'n gynhwysol ac sy’n berswadiol ac arweinwyr a oedd yn hapus i sicrhau eu bod yn rhannu eu dylanwad</a:t>
            </a:r>
            <a:r>
              <a:rPr lang="cy-GB" sz="1800" b="0" i="0" dirty="0">
                <a:solidFill>
                  <a:srgbClr val="002060"/>
                </a:solidFill>
                <a:effectLst/>
                <a:latin typeface="Arial" panose="020B0604020202020204" pitchFamily="34" charset="0"/>
                <a:cs typeface="Arial" panose="020B0604020202020204" pitchFamily="34" charset="0"/>
              </a:rPr>
              <a:t>.</a:t>
            </a:r>
            <a:endParaRPr lang="cy-GB" sz="1800" dirty="0">
              <a:solidFill>
                <a:srgbClr val="00206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F4A4D90-CD64-F7E3-8BE5-47C5DE57384E}"/>
              </a:ext>
            </a:extLst>
          </p:cNvPr>
          <p:cNvSpPr txBox="1"/>
          <p:nvPr/>
        </p:nvSpPr>
        <p:spPr>
          <a:xfrm>
            <a:off x="4341038" y="5084905"/>
            <a:ext cx="4572000" cy="369332"/>
          </a:xfrm>
          <a:prstGeom prst="rect">
            <a:avLst/>
          </a:prstGeom>
          <a:noFill/>
        </p:spPr>
        <p:txBody>
          <a:bodyPr wrap="square">
            <a:spAutoFit/>
          </a:bodyPr>
          <a:lstStyle/>
          <a:p>
            <a:pPr algn="r"/>
            <a:r>
              <a:rPr lang="en-GB" sz="1800" dirty="0">
                <a:effectLst/>
                <a:latin typeface="Arial" panose="020B0604020202020204" pitchFamily="34" charset="0"/>
                <a:ea typeface="DengXian" panose="02010600030101010101" pitchFamily="2" charset="-122"/>
              </a:rPr>
              <a:t>Hadfield, Jopling, </a:t>
            </a:r>
            <a:r>
              <a:rPr lang="en-GB" dirty="0">
                <a:latin typeface="Arial" panose="020B0604020202020204" pitchFamily="34" charset="0"/>
                <a:ea typeface="DengXian" panose="02010600030101010101" pitchFamily="2" charset="-122"/>
              </a:rPr>
              <a:t>and</a:t>
            </a:r>
            <a:r>
              <a:rPr lang="en-GB" sz="1800" dirty="0">
                <a:effectLst/>
                <a:latin typeface="Arial" panose="020B0604020202020204" pitchFamily="34" charset="0"/>
                <a:ea typeface="DengXian" panose="02010600030101010101" pitchFamily="2" charset="-122"/>
              </a:rPr>
              <a:t> Needham (2015)</a:t>
            </a:r>
            <a:endParaRPr lang="en-GB" dirty="0">
              <a:latin typeface="Arial" panose="020B0604020202020204" pitchFamily="34" charset="0"/>
            </a:endParaRPr>
          </a:p>
        </p:txBody>
      </p:sp>
    </p:spTree>
    <p:extLst>
      <p:ext uri="{BB962C8B-B14F-4D97-AF65-F5344CB8AC3E}">
        <p14:creationId xmlns:p14="http://schemas.microsoft.com/office/powerpoint/2010/main" val="820059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4E59C-4531-2D9B-6CC8-A0427225EB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601AA-69B7-46BC-DDD4-05B34A24C672}"/>
              </a:ext>
            </a:extLst>
          </p:cNvPr>
          <p:cNvSpPr>
            <a:spLocks noGrp="1"/>
          </p:cNvSpPr>
          <p:nvPr>
            <p:ph type="title"/>
          </p:nvPr>
        </p:nvSpPr>
        <p:spPr/>
        <p:txBody>
          <a:bodyPr>
            <a:normAutofit/>
          </a:bodyPr>
          <a:lstStyle/>
          <a:p>
            <a:pPr algn="ctr"/>
            <a:r>
              <a:rPr lang="cy-GB" sz="3200" dirty="0">
                <a:latin typeface="Arial" panose="020B0604020202020204" pitchFamily="34" charset="0"/>
                <a:cs typeface="Arial" panose="020B0604020202020204" pitchFamily="34" charset="0"/>
              </a:rPr>
              <a:t>A</a:t>
            </a:r>
            <a:r>
              <a:rPr lang="cy-GB" sz="3200"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3200" dirty="0">
                <a:latin typeface="Arial" panose="020B0604020202020204" pitchFamily="34" charset="0"/>
                <a:ea typeface="Times New Roman" panose="02020603050405020304" pitchFamily="18" charset="0"/>
                <a:cs typeface="Arial" panose="020B0604020202020204" pitchFamily="34" charset="0"/>
              </a:rPr>
              <a:t>g</a:t>
            </a:r>
            <a:r>
              <a:rPr lang="cy-GB" sz="3200" dirty="0">
                <a:effectLst/>
                <a:latin typeface="Arial" panose="020B0604020202020204" pitchFamily="34" charset="0"/>
                <a:ea typeface="Times New Roman" panose="02020603050405020304" pitchFamily="18" charset="0"/>
                <a:cs typeface="Arial" panose="020B0604020202020204" pitchFamily="34" charset="0"/>
              </a:rPr>
              <a:t>ynhwysol</a:t>
            </a:r>
            <a:br>
              <a:rPr lang="cy-GB" sz="3200" dirty="0">
                <a:latin typeface="Arial" panose="020B0604020202020204" pitchFamily="34" charset="0"/>
                <a:ea typeface="Times New Roman" panose="02020603050405020304" pitchFamily="18" charset="0"/>
                <a:cs typeface="Arial" panose="020B0604020202020204" pitchFamily="34" charset="0"/>
              </a:rPr>
            </a:br>
            <a:r>
              <a:rPr lang="en-GB" sz="3200" dirty="0">
                <a:solidFill>
                  <a:schemeClr val="accent1">
                    <a:lumMod val="75000"/>
                  </a:schemeClr>
                </a:solidFill>
                <a:latin typeface="Arial" panose="020B0604020202020204" pitchFamily="34" charset="0"/>
                <a:cs typeface="Arial" panose="020B0604020202020204" pitchFamily="34" charset="0"/>
              </a:rPr>
              <a:t>Inclusive Leadership</a:t>
            </a:r>
          </a:p>
        </p:txBody>
      </p:sp>
      <p:sp>
        <p:nvSpPr>
          <p:cNvPr id="3" name="Content Placeholder 2">
            <a:extLst>
              <a:ext uri="{FF2B5EF4-FFF2-40B4-BE49-F238E27FC236}">
                <a16:creationId xmlns:a16="http://schemas.microsoft.com/office/drawing/2014/main" id="{C1930A79-5954-9F98-C0F3-DE74BBF08B69}"/>
              </a:ext>
            </a:extLst>
          </p:cNvPr>
          <p:cNvSpPr>
            <a:spLocks noGrp="1"/>
          </p:cNvSpPr>
          <p:nvPr>
            <p:ph sz="half" idx="1"/>
          </p:nvPr>
        </p:nvSpPr>
        <p:spPr>
          <a:xfrm>
            <a:off x="5164428" y="2177534"/>
            <a:ext cx="3886200" cy="2098252"/>
          </a:xfrm>
        </p:spPr>
        <p:txBody>
          <a:bodyPr>
            <a:normAutofit/>
          </a:bodyPr>
          <a:lstStyle/>
          <a:p>
            <a:r>
              <a:rPr lang="en-GB" sz="3600" dirty="0">
                <a:solidFill>
                  <a:schemeClr val="accent1">
                    <a:lumMod val="75000"/>
                  </a:schemeClr>
                </a:solidFill>
              </a:rPr>
              <a:t>Diversity</a:t>
            </a:r>
          </a:p>
          <a:p>
            <a:r>
              <a:rPr lang="en-GB" sz="3600" dirty="0">
                <a:solidFill>
                  <a:schemeClr val="accent1">
                    <a:lumMod val="75000"/>
                  </a:schemeClr>
                </a:solidFill>
              </a:rPr>
              <a:t>Inclusion</a:t>
            </a:r>
          </a:p>
          <a:p>
            <a:r>
              <a:rPr lang="en-GB" sz="3600" dirty="0">
                <a:solidFill>
                  <a:schemeClr val="accent1">
                    <a:lumMod val="75000"/>
                  </a:schemeClr>
                </a:solidFill>
              </a:rPr>
              <a:t>Equality</a:t>
            </a:r>
          </a:p>
        </p:txBody>
      </p:sp>
      <p:sp>
        <p:nvSpPr>
          <p:cNvPr id="4" name="Content Placeholder 3">
            <a:extLst>
              <a:ext uri="{FF2B5EF4-FFF2-40B4-BE49-F238E27FC236}">
                <a16:creationId xmlns:a16="http://schemas.microsoft.com/office/drawing/2014/main" id="{3EC74B72-ECB2-0D80-FE67-0C134B4EA294}"/>
              </a:ext>
            </a:extLst>
          </p:cNvPr>
          <p:cNvSpPr>
            <a:spLocks noGrp="1"/>
          </p:cNvSpPr>
          <p:nvPr>
            <p:ph sz="half" idx="2"/>
          </p:nvPr>
        </p:nvSpPr>
        <p:spPr>
          <a:xfrm>
            <a:off x="474988" y="2222610"/>
            <a:ext cx="3886200" cy="2008100"/>
          </a:xfrm>
        </p:spPr>
        <p:txBody>
          <a:bodyPr>
            <a:normAutofit/>
          </a:bodyPr>
          <a:lstStyle/>
          <a:p>
            <a:r>
              <a:rPr lang="cy-GB" sz="3600" dirty="0"/>
              <a:t>Amrywiaeth</a:t>
            </a:r>
          </a:p>
          <a:p>
            <a:r>
              <a:rPr lang="cy-GB" sz="3600" dirty="0"/>
              <a:t>Cynhwysiant</a:t>
            </a:r>
          </a:p>
          <a:p>
            <a:r>
              <a:rPr lang="cy-GB" sz="3600" dirty="0"/>
              <a:t>Cydraddoldeb</a:t>
            </a:r>
          </a:p>
        </p:txBody>
      </p:sp>
    </p:spTree>
    <p:extLst>
      <p:ext uri="{BB962C8B-B14F-4D97-AF65-F5344CB8AC3E}">
        <p14:creationId xmlns:p14="http://schemas.microsoft.com/office/powerpoint/2010/main" val="3062003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23216-3883-EE07-1B3A-63BC9D25B9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BB8C-E6D1-A22A-3F2C-B2617513C9C6}"/>
              </a:ext>
            </a:extLst>
          </p:cNvPr>
          <p:cNvSpPr txBox="1">
            <a:spLocks/>
          </p:cNvSpPr>
          <p:nvPr/>
        </p:nvSpPr>
        <p:spPr>
          <a:xfrm>
            <a:off x="998516" y="103039"/>
            <a:ext cx="7427113" cy="9659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err="1">
                <a:latin typeface="Arial" panose="020B0604020202020204" pitchFamily="34" charset="0"/>
              </a:rPr>
              <a:t>Tegwch</a:t>
            </a:r>
            <a:r>
              <a:rPr lang="en-US" sz="2800" b="1" dirty="0">
                <a:latin typeface="Arial" panose="020B0604020202020204" pitchFamily="34" charset="0"/>
              </a:rPr>
              <a:t> </a:t>
            </a:r>
            <a:r>
              <a:rPr lang="en-US" sz="2800" b="1" dirty="0" err="1">
                <a:latin typeface="Arial" panose="020B0604020202020204" pitchFamily="34" charset="0"/>
              </a:rPr>
              <a:t>o’i</a:t>
            </a:r>
            <a:r>
              <a:rPr lang="en-US" sz="2800" b="1" dirty="0">
                <a:latin typeface="Arial" panose="020B0604020202020204" pitchFamily="34" charset="0"/>
              </a:rPr>
              <a:t> </a:t>
            </a:r>
            <a:r>
              <a:rPr lang="en-US" sz="2800" b="1" dirty="0" err="1">
                <a:latin typeface="Arial" panose="020B0604020202020204" pitchFamily="34" charset="0"/>
              </a:rPr>
              <a:t>gymharu</a:t>
            </a:r>
            <a:r>
              <a:rPr lang="en-US" sz="2800" b="1" dirty="0">
                <a:latin typeface="Arial" panose="020B0604020202020204" pitchFamily="34" charset="0"/>
              </a:rPr>
              <a:t> â </a:t>
            </a:r>
            <a:r>
              <a:rPr lang="en-US" sz="2800" b="1" dirty="0" err="1">
                <a:latin typeface="Arial" panose="020B0604020202020204" pitchFamily="34" charset="0"/>
              </a:rPr>
              <a:t>Chydraddoldeb</a:t>
            </a:r>
            <a:r>
              <a:rPr lang="en-US" sz="2800" b="1" dirty="0">
                <a:latin typeface="Arial" panose="020B0604020202020204" pitchFamily="34" charset="0"/>
              </a:rPr>
              <a:t> </a:t>
            </a:r>
          </a:p>
          <a:p>
            <a:pPr algn="ctr"/>
            <a:r>
              <a:rPr lang="en-US" sz="2800" b="1" dirty="0">
                <a:solidFill>
                  <a:schemeClr val="accent1">
                    <a:lumMod val="75000"/>
                  </a:schemeClr>
                </a:solidFill>
                <a:latin typeface="Arial" panose="020B0604020202020204" pitchFamily="34" charset="0"/>
              </a:rPr>
              <a:t>Equity v Equality</a:t>
            </a:r>
          </a:p>
        </p:txBody>
      </p:sp>
      <p:pic>
        <p:nvPicPr>
          <p:cNvPr id="3" name="Picture 2" descr="Equality vs Equity - Difference and Comparison | Diffen">
            <a:extLst>
              <a:ext uri="{FF2B5EF4-FFF2-40B4-BE49-F238E27FC236}">
                <a16:creationId xmlns:a16="http://schemas.microsoft.com/office/drawing/2014/main" id="{D50E19C5-128C-5E1B-D0A9-1CB2E6ACDEF0}"/>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482958" y="1031518"/>
            <a:ext cx="8178083" cy="5723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369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D5A3D-65B2-06A8-D723-342018CDD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227C5-3409-8163-5C83-B191B31E1BDA}"/>
              </a:ext>
            </a:extLst>
          </p:cNvPr>
          <p:cNvSpPr>
            <a:spLocks noGrp="1"/>
          </p:cNvSpPr>
          <p:nvPr>
            <p:ph type="title"/>
          </p:nvPr>
        </p:nvSpPr>
        <p:spPr>
          <a:xfrm>
            <a:off x="628650" y="2271655"/>
            <a:ext cx="7886700" cy="1325563"/>
          </a:xfrm>
        </p:spPr>
        <p:txBody>
          <a:bodyPr>
            <a:noAutofit/>
          </a:bodyPr>
          <a:lstStyle/>
          <a:p>
            <a:pPr algn="ctr"/>
            <a:r>
              <a:rPr lang="en-GB" sz="4800" b="1" dirty="0">
                <a:latin typeface="Arial" panose="020B0604020202020204" pitchFamily="34" charset="0"/>
                <a:cs typeface="Arial" panose="020B0604020202020204" pitchFamily="34" charset="0"/>
              </a:rPr>
              <a:t>Theori: </a:t>
            </a:r>
            <a:r>
              <a:rPr lang="en-GB" sz="4800" b="1" i="0" dirty="0" err="1">
                <a:solidFill>
                  <a:srgbClr val="000000"/>
                </a:solidFill>
                <a:effectLst/>
                <a:latin typeface="Arial" panose="020B0604020202020204" pitchFamily="34" charset="0"/>
                <a:cs typeface="Arial" panose="020B0604020202020204" pitchFamily="34" charset="0"/>
              </a:rPr>
              <a:t>Croestoriadoldeb</a:t>
            </a:r>
            <a:br>
              <a:rPr lang="en-GB" sz="4800" b="1" i="0" dirty="0">
                <a:solidFill>
                  <a:srgbClr val="000000"/>
                </a:solidFill>
                <a:effectLst/>
                <a:latin typeface="Arial" panose="020B0604020202020204" pitchFamily="34" charset="0"/>
                <a:cs typeface="Arial" panose="020B0604020202020204" pitchFamily="34" charset="0"/>
              </a:rPr>
            </a:br>
            <a:br>
              <a:rPr lang="en-GB" sz="4800" b="1" i="0" dirty="0">
                <a:solidFill>
                  <a:srgbClr val="000000"/>
                </a:solidFill>
                <a:effectLst/>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Theory: Intersectionality</a:t>
            </a:r>
          </a:p>
        </p:txBody>
      </p:sp>
    </p:spTree>
    <p:extLst>
      <p:ext uri="{BB962C8B-B14F-4D97-AF65-F5344CB8AC3E}">
        <p14:creationId xmlns:p14="http://schemas.microsoft.com/office/powerpoint/2010/main" val="3129316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72E86-9390-EB28-E270-B5F017C2FE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37549-B684-2803-A307-B61689B52C74}"/>
              </a:ext>
            </a:extLst>
          </p:cNvPr>
          <p:cNvSpPr>
            <a:spLocks noGrp="1"/>
          </p:cNvSpPr>
          <p:nvPr>
            <p:ph type="title"/>
          </p:nvPr>
        </p:nvSpPr>
        <p:spPr>
          <a:xfrm>
            <a:off x="628650" y="2271655"/>
            <a:ext cx="7886700" cy="1325563"/>
          </a:xfrm>
        </p:spPr>
        <p:txBody>
          <a:bodyPr>
            <a:noAutofit/>
          </a:bodyPr>
          <a:lstStyle/>
          <a:p>
            <a:pPr algn="ctr"/>
            <a:br>
              <a:rPr lang="en-GB" sz="4800" b="1" i="0" dirty="0">
                <a:solidFill>
                  <a:srgbClr val="000000"/>
                </a:solidFill>
                <a:effectLst/>
                <a:latin typeface="Arial" panose="020B0604020202020204" pitchFamily="34" charset="0"/>
                <a:cs typeface="Arial" panose="020B0604020202020204" pitchFamily="34" charset="0"/>
              </a:rPr>
            </a:b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a:hlinkClick r:id="rId2"/>
            <a:extLst>
              <a:ext uri="{FF2B5EF4-FFF2-40B4-BE49-F238E27FC236}">
                <a16:creationId xmlns:a16="http://schemas.microsoft.com/office/drawing/2014/main" id="{857B095C-C254-C463-5112-85D0F262705A}"/>
              </a:ext>
            </a:extLst>
          </p:cNvPr>
          <p:cNvPicPr>
            <a:picLocks noChangeAspect="1"/>
          </p:cNvPicPr>
          <p:nvPr/>
        </p:nvPicPr>
        <p:blipFill>
          <a:blip r:embed="rId3"/>
          <a:stretch>
            <a:fillRect/>
          </a:stretch>
        </p:blipFill>
        <p:spPr>
          <a:xfrm>
            <a:off x="628650" y="352672"/>
            <a:ext cx="7706145" cy="4584871"/>
          </a:xfrm>
          <a:prstGeom prst="rect">
            <a:avLst/>
          </a:prstGeom>
        </p:spPr>
      </p:pic>
      <p:sp>
        <p:nvSpPr>
          <p:cNvPr id="5" name="TextBox 4">
            <a:extLst>
              <a:ext uri="{FF2B5EF4-FFF2-40B4-BE49-F238E27FC236}">
                <a16:creationId xmlns:a16="http://schemas.microsoft.com/office/drawing/2014/main" id="{94B823BE-BC59-19AD-EF76-47E6207784E6}"/>
              </a:ext>
            </a:extLst>
          </p:cNvPr>
          <p:cNvSpPr txBox="1"/>
          <p:nvPr/>
        </p:nvSpPr>
        <p:spPr>
          <a:xfrm>
            <a:off x="2083443" y="4401389"/>
            <a:ext cx="4774557" cy="1477328"/>
          </a:xfrm>
          <a:prstGeom prst="rect">
            <a:avLst/>
          </a:prstGeom>
          <a:noFill/>
        </p:spPr>
        <p:txBody>
          <a:bodyPr wrap="square">
            <a:spAutoFit/>
          </a:bodyPr>
          <a:lstStyle/>
          <a:p>
            <a:pPr algn="ctr"/>
            <a:endParaRPr lang="en-GB" dirty="0">
              <a:latin typeface="Arial" panose="020B0604020202020204" pitchFamily="34" charset="0"/>
            </a:endParaRPr>
          </a:p>
          <a:p>
            <a:pPr algn="ctr"/>
            <a:endParaRPr lang="en-GB" dirty="0">
              <a:latin typeface="Arial" panose="020B0604020202020204" pitchFamily="34" charset="0"/>
            </a:endParaRPr>
          </a:p>
          <a:p>
            <a:pPr algn="ctr"/>
            <a:endParaRPr lang="en-GB" dirty="0">
              <a:latin typeface="Arial" panose="020B0604020202020204" pitchFamily="34" charset="0"/>
            </a:endParaRPr>
          </a:p>
          <a:p>
            <a:pPr algn="ctr"/>
            <a:r>
              <a:rPr lang="en-GB" dirty="0">
                <a:latin typeface="Arial" panose="020B0604020202020204" pitchFamily="34" charset="0"/>
              </a:rPr>
              <a:t>Cliciwch </a:t>
            </a:r>
            <a:r>
              <a:rPr lang="en-GB" dirty="0" err="1">
                <a:latin typeface="Arial" panose="020B0604020202020204" pitchFamily="34" charset="0"/>
              </a:rPr>
              <a:t>ar</a:t>
            </a:r>
            <a:r>
              <a:rPr lang="en-GB" dirty="0">
                <a:latin typeface="Arial" panose="020B0604020202020204" pitchFamily="34" charset="0"/>
              </a:rPr>
              <a:t> y </a:t>
            </a:r>
            <a:r>
              <a:rPr lang="en-GB" dirty="0" err="1">
                <a:latin typeface="Arial" panose="020B0604020202020204" pitchFamily="34" charset="0"/>
              </a:rPr>
              <a:t>Ddelwedd</a:t>
            </a:r>
            <a:r>
              <a:rPr lang="en-GB" dirty="0">
                <a:latin typeface="Arial" panose="020B0604020202020204" pitchFamily="34" charset="0"/>
              </a:rPr>
              <a:t> am Fideo / Click on Image for Video</a:t>
            </a:r>
          </a:p>
        </p:txBody>
      </p:sp>
    </p:spTree>
    <p:extLst>
      <p:ext uri="{BB962C8B-B14F-4D97-AF65-F5344CB8AC3E}">
        <p14:creationId xmlns:p14="http://schemas.microsoft.com/office/powerpoint/2010/main" val="2224869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5E84C-4D77-B357-9411-E11ECD3187D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0A5D07-2B3B-7785-EF7B-3EDBF57C94AE}"/>
              </a:ext>
            </a:extLst>
          </p:cNvPr>
          <p:cNvSpPr>
            <a:spLocks noGrp="1"/>
          </p:cNvSpPr>
          <p:nvPr>
            <p:ph sz="half" idx="1"/>
          </p:nvPr>
        </p:nvSpPr>
        <p:spPr>
          <a:xfrm>
            <a:off x="231819" y="1297219"/>
            <a:ext cx="8680360" cy="1606941"/>
          </a:xfrm>
        </p:spPr>
        <p:txBody>
          <a:bodyPr>
            <a:noAutofit/>
          </a:bodyPr>
          <a:lstStyle/>
          <a:p>
            <a:pPr marL="0" indent="0" algn="ctr">
              <a:buNone/>
            </a:pPr>
            <a:r>
              <a:rPr lang="cy-GB" sz="3200" i="1" dirty="0"/>
              <a:t>Beth mae angen i ni ei wneud i ddeall mwy ynghylch sut mae </a:t>
            </a:r>
            <a:r>
              <a:rPr lang="cy-GB" sz="3200" i="1" dirty="0" err="1"/>
              <a:t>croestoriadoleb</a:t>
            </a:r>
            <a:r>
              <a:rPr lang="cy-GB" sz="3200" i="1" dirty="0"/>
              <a:t> yn dylanwadu ar fywydau teuluoedd yn ein lleoliadau?</a:t>
            </a:r>
          </a:p>
          <a:p>
            <a:pPr marL="0" indent="0" algn="ctr">
              <a:buNone/>
            </a:pPr>
            <a:r>
              <a:rPr lang="en-GB" sz="3200" i="1" dirty="0">
                <a:solidFill>
                  <a:schemeClr val="accent1">
                    <a:lumMod val="75000"/>
                  </a:schemeClr>
                </a:solidFill>
              </a:rPr>
              <a:t>What do we need to do to understand more about how intersectionality influences the lives of families in our settings?</a:t>
            </a:r>
          </a:p>
        </p:txBody>
      </p:sp>
      <p:sp>
        <p:nvSpPr>
          <p:cNvPr id="2" name="TextBox 1">
            <a:extLst>
              <a:ext uri="{FF2B5EF4-FFF2-40B4-BE49-F238E27FC236}">
                <a16:creationId xmlns:a16="http://schemas.microsoft.com/office/drawing/2014/main" id="{F82C7E30-6EC8-2185-5F14-9386E390542C}"/>
              </a:ext>
            </a:extLst>
          </p:cNvPr>
          <p:cNvSpPr txBox="1"/>
          <p:nvPr/>
        </p:nvSpPr>
        <p:spPr>
          <a:xfrm>
            <a:off x="244699" y="206062"/>
            <a:ext cx="8536398" cy="584775"/>
          </a:xfrm>
          <a:prstGeom prst="rect">
            <a:avLst/>
          </a:prstGeom>
          <a:noFill/>
        </p:spPr>
        <p:txBody>
          <a:bodyPr wrap="square" rtlCol="0">
            <a:spAutoFit/>
          </a:bodyPr>
          <a:lstStyle/>
          <a:p>
            <a:pPr algn="ctr"/>
            <a:r>
              <a:rPr lang="en-GB" sz="3200" b="1" dirty="0" err="1">
                <a:latin typeface="Arial" panose="020B0604020202020204" pitchFamily="34" charset="0"/>
              </a:rPr>
              <a:t>Pwynt</a:t>
            </a:r>
            <a:r>
              <a:rPr lang="en-GB" sz="3200" b="1" dirty="0">
                <a:latin typeface="Arial" panose="020B0604020202020204" pitchFamily="34" charset="0"/>
              </a:rPr>
              <a:t> </a:t>
            </a:r>
            <a:r>
              <a:rPr lang="en-GB" sz="3200" b="1" dirty="0" err="1">
                <a:latin typeface="Arial" panose="020B0604020202020204" pitchFamily="34" charset="0"/>
              </a:rPr>
              <a:t>Trafod</a:t>
            </a:r>
            <a:r>
              <a:rPr lang="en-GB" sz="3200" b="1" dirty="0">
                <a:latin typeface="Arial" panose="020B0604020202020204" pitchFamily="34" charset="0"/>
              </a:rPr>
              <a:t>  / </a:t>
            </a:r>
            <a:r>
              <a:rPr lang="en-GB" sz="3200" b="1" dirty="0">
                <a:solidFill>
                  <a:schemeClr val="accent1">
                    <a:lumMod val="75000"/>
                  </a:schemeClr>
                </a:solidFill>
                <a:latin typeface="Arial" panose="020B0604020202020204" pitchFamily="34" charset="0"/>
              </a:rPr>
              <a:t>Discussion Point</a:t>
            </a:r>
          </a:p>
        </p:txBody>
      </p:sp>
      <p:pic>
        <p:nvPicPr>
          <p:cNvPr id="6" name="Picture 5" descr="A white chat bubble in a circle&#10;&#10;AI-generated content may be incorrect.">
            <a:extLst>
              <a:ext uri="{FF2B5EF4-FFF2-40B4-BE49-F238E27FC236}">
                <a16:creationId xmlns:a16="http://schemas.microsoft.com/office/drawing/2014/main" id="{CE6CC659-D334-D183-E2B3-4706489F96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08361" y="4157213"/>
            <a:ext cx="1403568" cy="1403568"/>
          </a:xfrm>
          <a:prstGeom prst="rect">
            <a:avLst/>
          </a:prstGeom>
        </p:spPr>
      </p:pic>
    </p:spTree>
    <p:extLst>
      <p:ext uri="{BB962C8B-B14F-4D97-AF65-F5344CB8AC3E}">
        <p14:creationId xmlns:p14="http://schemas.microsoft.com/office/powerpoint/2010/main" val="3246483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B2CA6-4922-10CA-439F-F9D93DF86D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C1D20E-412C-E54F-E821-85822309E408}"/>
              </a:ext>
            </a:extLst>
          </p:cNvPr>
          <p:cNvSpPr>
            <a:spLocks noGrp="1"/>
          </p:cNvSpPr>
          <p:nvPr>
            <p:ph type="title"/>
          </p:nvPr>
        </p:nvSpPr>
        <p:spPr>
          <a:xfrm>
            <a:off x="449553" y="215099"/>
            <a:ext cx="8244894" cy="892486"/>
          </a:xfrm>
        </p:spPr>
        <p:txBody>
          <a:bodyPr>
            <a:normAutofit fontScale="90000"/>
          </a:bodyPr>
          <a:lstStyle/>
          <a:p>
            <a:pPr algn="ctr"/>
            <a:r>
              <a:rPr lang="cy-GB" sz="4000" b="1" noProof="0" dirty="0"/>
              <a:t>Sut allwn ni ddatblygu lleoliadau cynhwysol?</a:t>
            </a:r>
          </a:p>
        </p:txBody>
      </p:sp>
      <p:sp>
        <p:nvSpPr>
          <p:cNvPr id="3" name="Content Placeholder 3">
            <a:extLst>
              <a:ext uri="{FF2B5EF4-FFF2-40B4-BE49-F238E27FC236}">
                <a16:creationId xmlns:a16="http://schemas.microsoft.com/office/drawing/2014/main" id="{B562C310-2238-B1EF-CCB7-41CA930505C8}"/>
              </a:ext>
            </a:extLst>
          </p:cNvPr>
          <p:cNvSpPr txBox="1">
            <a:spLocks/>
          </p:cNvSpPr>
          <p:nvPr/>
        </p:nvSpPr>
        <p:spPr>
          <a:xfrm>
            <a:off x="214223" y="1254608"/>
            <a:ext cx="8715553" cy="3652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400" noProof="0" dirty="0">
                <a:solidFill>
                  <a:srgbClr val="000000"/>
                </a:solidFill>
                <a:latin typeface="Arial" panose="020B0604020202020204" pitchFamily="34" charset="0"/>
                <a:cs typeface="Arial" panose="020B0604020202020204" pitchFamily="34" charset="0"/>
              </a:rPr>
              <a:t>Mae lefelau cynyddol o amrywiaeth ddiwylliannol ac ieithyddol wedi cyfrannu at newidiadau yn yr amgylchedd Addysg a Gofal Blynyddoedd Cynnar </a:t>
            </a:r>
          </a:p>
          <a:p>
            <a:pPr marL="0" indent="0" algn="r">
              <a:buNone/>
            </a:pPr>
            <a:r>
              <a:rPr lang="cy-GB" sz="2400" noProof="0" dirty="0">
                <a:solidFill>
                  <a:srgbClr val="000000"/>
                </a:solidFill>
                <a:latin typeface="Arial" panose="020B0604020202020204" pitchFamily="34" charset="0"/>
                <a:cs typeface="Arial" panose="020B0604020202020204" pitchFamily="34" charset="0"/>
              </a:rPr>
              <a:t>(</a:t>
            </a:r>
            <a:r>
              <a:rPr lang="cy-GB" sz="2400" noProof="0" dirty="0" err="1">
                <a:latin typeface="Arial" panose="020B0604020202020204" pitchFamily="34" charset="0"/>
              </a:rPr>
              <a:t>Egilsson</a:t>
            </a:r>
            <a:r>
              <a:rPr lang="cy-GB" sz="2400" noProof="0" dirty="0">
                <a:latin typeface="Arial" panose="020B0604020202020204" pitchFamily="34" charset="0"/>
              </a:rPr>
              <a:t>, </a:t>
            </a:r>
            <a:r>
              <a:rPr lang="cy-GB" sz="2400" noProof="0" dirty="0" err="1">
                <a:latin typeface="Arial" panose="020B0604020202020204" pitchFamily="34" charset="0"/>
              </a:rPr>
              <a:t>Einarsdóttir</a:t>
            </a:r>
            <a:r>
              <a:rPr lang="cy-GB" sz="2400" noProof="0" dirty="0">
                <a:latin typeface="Arial" panose="020B0604020202020204" pitchFamily="34" charset="0"/>
              </a:rPr>
              <a:t> a </a:t>
            </a:r>
            <a:r>
              <a:rPr lang="cy-GB" sz="2400" noProof="0" dirty="0" err="1">
                <a:latin typeface="Arial" panose="020B0604020202020204" pitchFamily="34" charset="0"/>
              </a:rPr>
              <a:t>Dockett</a:t>
            </a:r>
            <a:r>
              <a:rPr lang="cy-GB" sz="2400" noProof="0" dirty="0">
                <a:latin typeface="Arial" panose="020B0604020202020204" pitchFamily="34" charset="0"/>
              </a:rPr>
              <a:t>, 2021</a:t>
            </a:r>
            <a:r>
              <a:rPr lang="cy-GB" sz="2400" noProof="0" dirty="0">
                <a:solidFill>
                  <a:schemeClr val="accent1">
                    <a:lumMod val="75000"/>
                  </a:schemeClr>
                </a:solidFill>
                <a:latin typeface="Arial" panose="020B0604020202020204" pitchFamily="34" charset="0"/>
              </a:rPr>
              <a:t>)</a:t>
            </a:r>
            <a:endParaRPr lang="cy-GB" sz="2400" noProof="0" dirty="0">
              <a:solidFill>
                <a:srgbClr val="000000"/>
              </a:solidFill>
              <a:latin typeface="Arial" panose="020B0604020202020204" pitchFamily="34" charset="0"/>
              <a:cs typeface="Arial" panose="020B0604020202020204" pitchFamily="34" charset="0"/>
            </a:endParaRPr>
          </a:p>
          <a:p>
            <a:r>
              <a:rPr lang="cy-GB" sz="2400" noProof="0" dirty="0">
                <a:solidFill>
                  <a:srgbClr val="000000"/>
                </a:solidFill>
                <a:latin typeface="Arial" panose="020B0604020202020204" pitchFamily="34" charset="0"/>
                <a:cs typeface="Arial" panose="020B0604020202020204" pitchFamily="34" charset="0"/>
              </a:rPr>
              <a:t>Parchu gwerthoedd ac arferion cyfiawnder cymdeithasol a gwrando ar deuluoedd </a:t>
            </a:r>
          </a:p>
          <a:p>
            <a:pPr marL="0" indent="0" algn="r">
              <a:buNone/>
            </a:pPr>
            <a:r>
              <a:rPr lang="cy-GB" sz="2400" noProof="0" dirty="0">
                <a:solidFill>
                  <a:srgbClr val="000000"/>
                </a:solidFill>
                <a:latin typeface="Arial" panose="020B0604020202020204" pitchFamily="34" charset="0"/>
                <a:cs typeface="Arial" panose="020B0604020202020204" pitchFamily="34" charset="0"/>
              </a:rPr>
              <a:t>(Mitchell </a:t>
            </a:r>
            <a:r>
              <a:rPr lang="cy-GB" sz="2400" i="1" noProof="0" dirty="0" err="1">
                <a:solidFill>
                  <a:srgbClr val="000000"/>
                </a:solidFill>
                <a:latin typeface="Arial" panose="020B0604020202020204" pitchFamily="34" charset="0"/>
                <a:cs typeface="Arial" panose="020B0604020202020204" pitchFamily="34" charset="0"/>
              </a:rPr>
              <a:t>et</a:t>
            </a:r>
            <a:r>
              <a:rPr lang="cy-GB" sz="2400" i="1" noProof="0" dirty="0">
                <a:solidFill>
                  <a:srgbClr val="000000"/>
                </a:solidFill>
                <a:latin typeface="Arial" panose="020B0604020202020204" pitchFamily="34" charset="0"/>
                <a:cs typeface="Arial" panose="020B0604020202020204" pitchFamily="34" charset="0"/>
              </a:rPr>
              <a:t> </a:t>
            </a:r>
            <a:r>
              <a:rPr lang="cy-GB" sz="2400" i="1" noProof="0" dirty="0" err="1">
                <a:solidFill>
                  <a:srgbClr val="000000"/>
                </a:solidFill>
                <a:latin typeface="Arial" panose="020B0604020202020204" pitchFamily="34" charset="0"/>
                <a:cs typeface="Arial" panose="020B0604020202020204" pitchFamily="34" charset="0"/>
              </a:rPr>
              <a:t>al</a:t>
            </a:r>
            <a:r>
              <a:rPr lang="cy-GB" sz="2400" i="1" noProof="0" dirty="0">
                <a:solidFill>
                  <a:srgbClr val="000000"/>
                </a:solidFill>
                <a:latin typeface="Arial" panose="020B0604020202020204" pitchFamily="34" charset="0"/>
                <a:cs typeface="Arial" panose="020B0604020202020204" pitchFamily="34" charset="0"/>
              </a:rPr>
              <a:t>., </a:t>
            </a:r>
            <a:r>
              <a:rPr lang="cy-GB" sz="2400" noProof="0" dirty="0">
                <a:solidFill>
                  <a:srgbClr val="000000"/>
                </a:solidFill>
                <a:latin typeface="Arial" panose="020B0604020202020204" pitchFamily="34" charset="0"/>
                <a:cs typeface="Arial" panose="020B0604020202020204" pitchFamily="34" charset="0"/>
              </a:rPr>
              <a:t>2017)</a:t>
            </a:r>
          </a:p>
          <a:p>
            <a:r>
              <a:rPr lang="cy-GB" sz="2400" noProof="0" dirty="0">
                <a:solidFill>
                  <a:srgbClr val="000000"/>
                </a:solidFill>
                <a:latin typeface="Arial" panose="020B0604020202020204" pitchFamily="34" charset="0"/>
                <a:cs typeface="Arial" panose="020B0604020202020204" pitchFamily="34" charset="0"/>
              </a:rPr>
              <a:t>Arferion addysgol plentyndod cynnar yn cwmpasu gwerthoedd dynol byd-eang megis croesawu, caredigrwydd, parch, gofalu am bobl eraill, </a:t>
            </a:r>
            <a:r>
              <a:rPr lang="cy-GB" sz="2400" noProof="0" dirty="0">
                <a:latin typeface="Arial" panose="020B0604020202020204" pitchFamily="34" charset="0"/>
                <a:cs typeface="Arial" panose="020B0604020202020204" pitchFamily="34" charset="0"/>
              </a:rPr>
              <a:t>cyfrifoldeb am bobl eraill a lletygarwch </a:t>
            </a:r>
          </a:p>
          <a:p>
            <a:pPr marL="0" indent="0" algn="r">
              <a:buNone/>
            </a:pPr>
            <a:r>
              <a:rPr lang="en-GB" sz="2400" dirty="0">
                <a:latin typeface="Arial" panose="020B0604020202020204" pitchFamily="34" charset="0"/>
                <a:cs typeface="Arial" panose="020B0604020202020204" pitchFamily="34" charset="0"/>
              </a:rPr>
              <a:t>(Mitchell a Bateman, 2018)</a:t>
            </a:r>
          </a:p>
          <a:p>
            <a:endParaRPr lang="en-GB" sz="2400" dirty="0">
              <a:solidFill>
                <a:srgbClr val="000000"/>
              </a:solidFill>
              <a:latin typeface="Arial" panose="020B0604020202020204" pitchFamily="34" charset="0"/>
              <a:cs typeface="Arial" panose="020B0604020202020204" pitchFamily="34" charset="0"/>
            </a:endParaRPr>
          </a:p>
          <a:p>
            <a:endParaRPr lang="en-GB" sz="2400" dirty="0">
              <a:latin typeface="Arial" panose="020B0604020202020204" pitchFamily="34" charset="0"/>
            </a:endParaRPr>
          </a:p>
        </p:txBody>
      </p:sp>
    </p:spTree>
    <p:extLst>
      <p:ext uri="{BB962C8B-B14F-4D97-AF65-F5344CB8AC3E}">
        <p14:creationId xmlns:p14="http://schemas.microsoft.com/office/powerpoint/2010/main" val="3786578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BD92B-2E11-1588-0740-EBAE90551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F97C-00A7-1EFB-008C-B002E5E86A86}"/>
              </a:ext>
            </a:extLst>
          </p:cNvPr>
          <p:cNvSpPr>
            <a:spLocks noGrp="1"/>
          </p:cNvSpPr>
          <p:nvPr>
            <p:ph type="title"/>
          </p:nvPr>
        </p:nvSpPr>
        <p:spPr>
          <a:xfrm>
            <a:off x="507508" y="150705"/>
            <a:ext cx="8244894" cy="892486"/>
          </a:xfrm>
        </p:spPr>
        <p:txBody>
          <a:bodyPr>
            <a:normAutofit/>
          </a:bodyPr>
          <a:lstStyle/>
          <a:p>
            <a:pPr algn="ctr"/>
            <a:r>
              <a:rPr lang="en-GB" sz="4000" b="1" dirty="0">
                <a:solidFill>
                  <a:schemeClr val="accent1">
                    <a:lumMod val="75000"/>
                  </a:schemeClr>
                </a:solidFill>
              </a:rPr>
              <a:t>How can we develop inclusive settings?</a:t>
            </a:r>
          </a:p>
        </p:txBody>
      </p:sp>
      <p:sp>
        <p:nvSpPr>
          <p:cNvPr id="3" name="Content Placeholder 2">
            <a:extLst>
              <a:ext uri="{FF2B5EF4-FFF2-40B4-BE49-F238E27FC236}">
                <a16:creationId xmlns:a16="http://schemas.microsoft.com/office/drawing/2014/main" id="{330CF7EA-1496-A244-A573-5BB63452D367}"/>
              </a:ext>
            </a:extLst>
          </p:cNvPr>
          <p:cNvSpPr txBox="1">
            <a:spLocks/>
          </p:cNvSpPr>
          <p:nvPr/>
        </p:nvSpPr>
        <p:spPr>
          <a:xfrm>
            <a:off x="141668" y="1187289"/>
            <a:ext cx="8809148" cy="353038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Increasing levels of cultural and linguistic diversity have contributed to changes in the Early Childhood Education and Care (ECEC) landscape </a:t>
            </a:r>
          </a:p>
          <a:p>
            <a:pPr marL="0" indent="0" algn="r">
              <a:buNone/>
            </a:pPr>
            <a:r>
              <a:rPr lang="en-GB" sz="2400" dirty="0">
                <a:solidFill>
                  <a:schemeClr val="accent1">
                    <a:lumMod val="75000"/>
                  </a:schemeClr>
                </a:solidFill>
                <a:latin typeface="Arial" panose="020B0604020202020204" pitchFamily="34" charset="0"/>
                <a:cs typeface="Arial" panose="020B0604020202020204" pitchFamily="34" charset="0"/>
              </a:rPr>
              <a:t>(Egilsson, Einarsdóttir and Dockett, 2021)</a:t>
            </a:r>
          </a:p>
          <a:p>
            <a:r>
              <a:rPr lang="en-GB" sz="2400" dirty="0" err="1">
                <a:solidFill>
                  <a:schemeClr val="accent1">
                    <a:lumMod val="75000"/>
                  </a:schemeClr>
                </a:solidFill>
                <a:latin typeface="Arial" panose="020B0604020202020204" pitchFamily="34" charset="0"/>
                <a:cs typeface="Arial" panose="020B0604020202020204" pitchFamily="34" charset="0"/>
              </a:rPr>
              <a:t>Honoring</a:t>
            </a:r>
            <a:r>
              <a:rPr lang="en-GB" sz="2400" dirty="0">
                <a:solidFill>
                  <a:schemeClr val="accent1">
                    <a:lumMod val="75000"/>
                  </a:schemeClr>
                </a:solidFill>
                <a:latin typeface="Arial" panose="020B0604020202020204" pitchFamily="34" charset="0"/>
                <a:cs typeface="Arial" panose="020B0604020202020204" pitchFamily="34" charset="0"/>
              </a:rPr>
              <a:t> values and practices of social justice and listening to families </a:t>
            </a:r>
          </a:p>
          <a:p>
            <a:pPr marL="0" indent="0" algn="r">
              <a:buNone/>
            </a:pPr>
            <a:r>
              <a:rPr lang="en-GB" sz="2400" dirty="0">
                <a:solidFill>
                  <a:schemeClr val="accent1">
                    <a:lumMod val="75000"/>
                  </a:schemeClr>
                </a:solidFill>
                <a:latin typeface="Arial" panose="020B0604020202020204" pitchFamily="34" charset="0"/>
                <a:cs typeface="Arial" panose="020B0604020202020204" pitchFamily="34" charset="0"/>
              </a:rPr>
              <a:t>(Mitchell </a:t>
            </a:r>
            <a:r>
              <a:rPr lang="en-GB" sz="2400" i="1" dirty="0">
                <a:solidFill>
                  <a:schemeClr val="accent1">
                    <a:lumMod val="75000"/>
                  </a:schemeClr>
                </a:solidFill>
                <a:latin typeface="Arial" panose="020B0604020202020204" pitchFamily="34" charset="0"/>
                <a:cs typeface="Arial" panose="020B0604020202020204" pitchFamily="34" charset="0"/>
              </a:rPr>
              <a:t>et al.</a:t>
            </a:r>
            <a:r>
              <a:rPr lang="en-GB" sz="2400" dirty="0">
                <a:solidFill>
                  <a:schemeClr val="accent1">
                    <a:lumMod val="75000"/>
                  </a:schemeClr>
                </a:solidFill>
                <a:latin typeface="Arial" panose="020B0604020202020204" pitchFamily="34" charset="0"/>
                <a:cs typeface="Arial" panose="020B0604020202020204" pitchFamily="34" charset="0"/>
              </a:rPr>
              <a:t>, 2017)</a:t>
            </a:r>
          </a:p>
          <a:p>
            <a:r>
              <a:rPr lang="en-GB" sz="2400" dirty="0">
                <a:solidFill>
                  <a:schemeClr val="accent1">
                    <a:lumMod val="75000"/>
                  </a:schemeClr>
                </a:solidFill>
                <a:latin typeface="Arial" panose="020B0604020202020204" pitchFamily="34" charset="0"/>
                <a:cs typeface="Arial" panose="020B0604020202020204" pitchFamily="34" charset="0"/>
              </a:rPr>
              <a:t>Early childhood educational practices embracing global human values such as welcoming, kindness, respect, taking care of others, responsibility for others and hospitality </a:t>
            </a:r>
          </a:p>
          <a:p>
            <a:pPr marL="0" indent="0" algn="r">
              <a:buNone/>
            </a:pPr>
            <a:r>
              <a:rPr lang="en-GB" sz="2400" dirty="0">
                <a:solidFill>
                  <a:schemeClr val="accent1">
                    <a:lumMod val="75000"/>
                  </a:schemeClr>
                </a:solidFill>
                <a:latin typeface="Arial" panose="020B0604020202020204" pitchFamily="34" charset="0"/>
                <a:cs typeface="Arial" panose="020B0604020202020204" pitchFamily="34" charset="0"/>
              </a:rPr>
              <a:t>(Mitchell and Bateman, 2018)</a:t>
            </a:r>
          </a:p>
          <a:p>
            <a:pPr marL="0" indent="0">
              <a:buFont typeface="Arial" panose="020B0604020202020204" pitchFamily="34" charset="0"/>
              <a:buNone/>
            </a:pPr>
            <a:endParaRPr lang="en-GB" sz="2400" b="1" dirty="0">
              <a:latin typeface="Arial" panose="020B0604020202020204" pitchFamily="34" charset="0"/>
            </a:endParaRPr>
          </a:p>
        </p:txBody>
      </p:sp>
    </p:spTree>
    <p:extLst>
      <p:ext uri="{BB962C8B-B14F-4D97-AF65-F5344CB8AC3E}">
        <p14:creationId xmlns:p14="http://schemas.microsoft.com/office/powerpoint/2010/main" val="1794122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3612B-BF1B-71EF-6951-E6DC4CFF51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184C77-E0CC-42E6-381F-C54F2A3D2D34}"/>
              </a:ext>
            </a:extLst>
          </p:cNvPr>
          <p:cNvSpPr>
            <a:spLocks noGrp="1"/>
          </p:cNvSpPr>
          <p:nvPr>
            <p:ph type="title"/>
          </p:nvPr>
        </p:nvSpPr>
        <p:spPr>
          <a:xfrm>
            <a:off x="625357" y="46706"/>
            <a:ext cx="7886700" cy="845488"/>
          </a:xfrm>
        </p:spPr>
        <p:txBody>
          <a:bodyPr>
            <a:normAutofit/>
          </a:bodyPr>
          <a:lstStyle/>
          <a:p>
            <a:pPr algn="ctr"/>
            <a:r>
              <a:rPr lang="en-GB" sz="3200" b="1" dirty="0" err="1"/>
              <a:t>Gweithgaredd</a:t>
            </a:r>
            <a:r>
              <a:rPr lang="en-GB" sz="3200" b="1" dirty="0"/>
              <a:t> </a:t>
            </a:r>
            <a:r>
              <a:rPr lang="en-GB" sz="3200" b="1" dirty="0" err="1"/>
              <a:t>Ychwanegol</a:t>
            </a:r>
            <a:r>
              <a:rPr lang="en-GB" sz="3200" b="1" dirty="0"/>
              <a:t> / </a:t>
            </a:r>
            <a:r>
              <a:rPr lang="en-GB" sz="3200" b="1" dirty="0">
                <a:solidFill>
                  <a:schemeClr val="accent1">
                    <a:lumMod val="75000"/>
                  </a:schemeClr>
                </a:solidFill>
              </a:rPr>
              <a:t>Extension Activity</a:t>
            </a:r>
          </a:p>
        </p:txBody>
      </p:sp>
      <p:sp>
        <p:nvSpPr>
          <p:cNvPr id="3" name="TextBox 2">
            <a:extLst>
              <a:ext uri="{FF2B5EF4-FFF2-40B4-BE49-F238E27FC236}">
                <a16:creationId xmlns:a16="http://schemas.microsoft.com/office/drawing/2014/main" id="{B1FBFB33-51BC-243A-8473-5141DD4F6AA2}"/>
              </a:ext>
            </a:extLst>
          </p:cNvPr>
          <p:cNvSpPr txBox="1"/>
          <p:nvPr/>
        </p:nvSpPr>
        <p:spPr>
          <a:xfrm>
            <a:off x="5589431" y="932145"/>
            <a:ext cx="3258355"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latin typeface="Arial" panose="020B0604020202020204" pitchFamily="34" charset="0"/>
              </a:rPr>
              <a:t>In your Independent Study Time, watch the video by Dr. Fawzia Reza ‘An Expert’s Insight: Diversity and Inclusion in Early Education’</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latin typeface="Arial" panose="020B0604020202020204" pitchFamily="34" charset="0"/>
              </a:rPr>
              <a:t>A link to the website is included in the Tile on Moodle</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latin typeface="Arial" panose="020B0604020202020204" pitchFamily="34" charset="0"/>
              </a:rPr>
              <a:t>Make notes of any points that you think are important.</a:t>
            </a:r>
          </a:p>
        </p:txBody>
      </p:sp>
      <p:pic>
        <p:nvPicPr>
          <p:cNvPr id="5" name="Picture 4" descr="A blue and silver button with a globe&#10;&#10;AI-generated content may be incorrect.">
            <a:hlinkClick r:id="rId2"/>
            <a:extLst>
              <a:ext uri="{FF2B5EF4-FFF2-40B4-BE49-F238E27FC236}">
                <a16:creationId xmlns:a16="http://schemas.microsoft.com/office/drawing/2014/main" id="{8F1348C7-504A-501D-7BA9-240434CCB37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47104" y="4297625"/>
            <a:ext cx="978651" cy="978651"/>
          </a:xfrm>
          <a:prstGeom prst="rect">
            <a:avLst/>
          </a:prstGeom>
        </p:spPr>
      </p:pic>
      <p:sp>
        <p:nvSpPr>
          <p:cNvPr id="6" name="TextBox 5">
            <a:extLst>
              <a:ext uri="{FF2B5EF4-FFF2-40B4-BE49-F238E27FC236}">
                <a16:creationId xmlns:a16="http://schemas.microsoft.com/office/drawing/2014/main" id="{14F8901A-43FB-CAF4-5B23-A93FD5D03F14}"/>
              </a:ext>
            </a:extLst>
          </p:cNvPr>
          <p:cNvSpPr txBox="1"/>
          <p:nvPr/>
        </p:nvSpPr>
        <p:spPr>
          <a:xfrm>
            <a:off x="54517" y="1139803"/>
            <a:ext cx="3158617" cy="47089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cy-GB" sz="2000" noProof="0" dirty="0">
                <a:latin typeface="Arial" panose="020B0604020202020204" pitchFamily="34" charset="0"/>
              </a:rPr>
              <a:t>Yn eich Amser Astudio Annibynnol, gwyliwch y fideo gan Dr. </a:t>
            </a:r>
            <a:r>
              <a:rPr lang="cy-GB" sz="2000" noProof="0" dirty="0" err="1">
                <a:latin typeface="Arial" panose="020B0604020202020204" pitchFamily="34" charset="0"/>
              </a:rPr>
              <a:t>Fawzia</a:t>
            </a:r>
            <a:r>
              <a:rPr lang="cy-GB" sz="2000" noProof="0" dirty="0">
                <a:latin typeface="Arial" panose="020B0604020202020204" pitchFamily="34" charset="0"/>
              </a:rPr>
              <a:t> </a:t>
            </a:r>
            <a:r>
              <a:rPr lang="cy-GB" sz="2000" noProof="0" dirty="0" err="1">
                <a:latin typeface="Arial" panose="020B0604020202020204" pitchFamily="34" charset="0"/>
              </a:rPr>
              <a:t>Reza</a:t>
            </a:r>
            <a:r>
              <a:rPr lang="cy-GB" sz="2000" noProof="0" dirty="0">
                <a:latin typeface="Arial" panose="020B0604020202020204" pitchFamily="34" charset="0"/>
              </a:rPr>
              <a:t> ‘</a:t>
            </a:r>
            <a:r>
              <a:rPr lang="cy-GB" sz="2000" i="1" noProof="0" dirty="0" err="1">
                <a:latin typeface="Arial" panose="020B0604020202020204" pitchFamily="34" charset="0"/>
              </a:rPr>
              <a:t>An</a:t>
            </a:r>
            <a:r>
              <a:rPr lang="cy-GB" sz="2000" i="1" noProof="0" dirty="0">
                <a:latin typeface="Arial" panose="020B0604020202020204" pitchFamily="34" charset="0"/>
              </a:rPr>
              <a:t> </a:t>
            </a:r>
            <a:r>
              <a:rPr lang="cy-GB" sz="2000" i="1" noProof="0" dirty="0" err="1">
                <a:latin typeface="Arial" panose="020B0604020202020204" pitchFamily="34" charset="0"/>
              </a:rPr>
              <a:t>Expert’s</a:t>
            </a:r>
            <a:r>
              <a:rPr lang="cy-GB" sz="2000" i="1" noProof="0" dirty="0">
                <a:latin typeface="Arial" panose="020B0604020202020204" pitchFamily="34" charset="0"/>
              </a:rPr>
              <a:t> </a:t>
            </a:r>
            <a:r>
              <a:rPr lang="cy-GB" sz="2000" i="1" noProof="0" dirty="0" err="1">
                <a:latin typeface="Arial" panose="020B0604020202020204" pitchFamily="34" charset="0"/>
              </a:rPr>
              <a:t>Insight</a:t>
            </a:r>
            <a:r>
              <a:rPr lang="cy-GB" sz="2000" i="1" noProof="0" dirty="0">
                <a:latin typeface="Arial" panose="020B0604020202020204" pitchFamily="34" charset="0"/>
              </a:rPr>
              <a:t>: </a:t>
            </a:r>
            <a:r>
              <a:rPr lang="cy-GB" sz="2000" i="1" noProof="0" dirty="0" err="1">
                <a:latin typeface="Arial" panose="020B0604020202020204" pitchFamily="34" charset="0"/>
              </a:rPr>
              <a:t>Diversity</a:t>
            </a:r>
            <a:r>
              <a:rPr lang="cy-GB" sz="2000" i="1" noProof="0" dirty="0">
                <a:latin typeface="Arial" panose="020B0604020202020204" pitchFamily="34" charset="0"/>
              </a:rPr>
              <a:t> </a:t>
            </a:r>
            <a:r>
              <a:rPr lang="cy-GB" sz="2000" i="1" noProof="0" dirty="0" err="1">
                <a:latin typeface="Arial" panose="020B0604020202020204" pitchFamily="34" charset="0"/>
              </a:rPr>
              <a:t>and</a:t>
            </a:r>
            <a:r>
              <a:rPr lang="cy-GB" sz="2000" i="1" noProof="0" dirty="0">
                <a:latin typeface="Arial" panose="020B0604020202020204" pitchFamily="34" charset="0"/>
              </a:rPr>
              <a:t> </a:t>
            </a:r>
            <a:r>
              <a:rPr lang="cy-GB" sz="2000" i="1" noProof="0" dirty="0" err="1">
                <a:latin typeface="Arial" panose="020B0604020202020204" pitchFamily="34" charset="0"/>
              </a:rPr>
              <a:t>Inclusion</a:t>
            </a:r>
            <a:r>
              <a:rPr lang="cy-GB" sz="2000" i="1" noProof="0" dirty="0">
                <a:latin typeface="Arial" panose="020B0604020202020204" pitchFamily="34" charset="0"/>
              </a:rPr>
              <a:t> </a:t>
            </a:r>
            <a:r>
              <a:rPr lang="cy-GB" sz="2000" i="1" noProof="0" dirty="0" err="1">
                <a:latin typeface="Arial" panose="020B0604020202020204" pitchFamily="34" charset="0"/>
              </a:rPr>
              <a:t>in</a:t>
            </a:r>
            <a:r>
              <a:rPr lang="cy-GB" sz="2000" i="1" noProof="0" dirty="0">
                <a:latin typeface="Arial" panose="020B0604020202020204" pitchFamily="34" charset="0"/>
              </a:rPr>
              <a:t> </a:t>
            </a:r>
            <a:r>
              <a:rPr lang="cy-GB" sz="2000" i="1" noProof="0" dirty="0" err="1">
                <a:latin typeface="Arial" panose="020B0604020202020204" pitchFamily="34" charset="0"/>
              </a:rPr>
              <a:t>Early</a:t>
            </a:r>
            <a:r>
              <a:rPr lang="cy-GB" sz="2000" i="1" noProof="0" dirty="0">
                <a:latin typeface="Arial" panose="020B0604020202020204" pitchFamily="34" charset="0"/>
              </a:rPr>
              <a:t> </a:t>
            </a:r>
            <a:r>
              <a:rPr lang="cy-GB" sz="2000" i="1" noProof="0" dirty="0" err="1">
                <a:latin typeface="Arial" panose="020B0604020202020204" pitchFamily="34" charset="0"/>
              </a:rPr>
              <a:t>Education</a:t>
            </a:r>
            <a:r>
              <a:rPr lang="cy-GB" sz="2000" i="1" noProof="0" dirty="0">
                <a:latin typeface="Arial" panose="020B0604020202020204" pitchFamily="34" charset="0"/>
              </a:rPr>
              <a:t>’</a:t>
            </a:r>
          </a:p>
          <a:p>
            <a:pPr marL="285750" indent="-285750">
              <a:spcBef>
                <a:spcPts val="600"/>
              </a:spcBef>
              <a:spcAft>
                <a:spcPts val="600"/>
              </a:spcAft>
              <a:buFont typeface="Arial" panose="020B0604020202020204" pitchFamily="34" charset="0"/>
              <a:buChar char="•"/>
            </a:pPr>
            <a:r>
              <a:rPr lang="cy-GB" sz="2000" noProof="0" dirty="0">
                <a:latin typeface="Arial" panose="020B0604020202020204" pitchFamily="34" charset="0"/>
              </a:rPr>
              <a:t>Mae dolen i'r wefan wedi'i chynnwys yn y Teil ar </a:t>
            </a:r>
            <a:r>
              <a:rPr lang="cy-GB" sz="2000" noProof="0" dirty="0" err="1">
                <a:latin typeface="Arial" panose="020B0604020202020204" pitchFamily="34" charset="0"/>
              </a:rPr>
              <a:t>Moodle</a:t>
            </a:r>
            <a:endParaRPr lang="cy-GB" sz="2000" noProof="0" dirty="0">
              <a:latin typeface="Arial" panose="020B0604020202020204" pitchFamily="34" charset="0"/>
            </a:endParaRPr>
          </a:p>
          <a:p>
            <a:pPr marL="285750" indent="-285750">
              <a:spcBef>
                <a:spcPts val="600"/>
              </a:spcBef>
              <a:spcAft>
                <a:spcPts val="600"/>
              </a:spcAft>
              <a:buFont typeface="Arial" panose="020B0604020202020204" pitchFamily="34" charset="0"/>
              <a:buChar char="•"/>
            </a:pPr>
            <a:r>
              <a:rPr lang="cy-GB" sz="2000" noProof="0" dirty="0">
                <a:latin typeface="Arial" panose="020B0604020202020204" pitchFamily="34" charset="0"/>
              </a:rPr>
              <a:t>Gwnewch nodiadau o unrhyw bwyntiau rydych chi'n meddwl sy'n bwysig.</a:t>
            </a:r>
          </a:p>
        </p:txBody>
      </p:sp>
      <p:pic>
        <p:nvPicPr>
          <p:cNvPr id="8" name="Picture 7">
            <a:extLst>
              <a:ext uri="{FF2B5EF4-FFF2-40B4-BE49-F238E27FC236}">
                <a16:creationId xmlns:a16="http://schemas.microsoft.com/office/drawing/2014/main" id="{5D74DAD8-EAED-4964-153A-6E0E6350D327}"/>
              </a:ext>
            </a:extLst>
          </p:cNvPr>
          <p:cNvPicPr>
            <a:picLocks noChangeAspect="1"/>
          </p:cNvPicPr>
          <p:nvPr/>
        </p:nvPicPr>
        <p:blipFill>
          <a:blip r:embed="rId4"/>
          <a:stretch>
            <a:fillRect/>
          </a:stretch>
        </p:blipFill>
        <p:spPr>
          <a:xfrm>
            <a:off x="3554570" y="1366145"/>
            <a:ext cx="1686160" cy="2219635"/>
          </a:xfrm>
          <a:prstGeom prst="rect">
            <a:avLst/>
          </a:prstGeom>
        </p:spPr>
      </p:pic>
      <p:sp>
        <p:nvSpPr>
          <p:cNvPr id="9" name="TextBox 8">
            <a:extLst>
              <a:ext uri="{FF2B5EF4-FFF2-40B4-BE49-F238E27FC236}">
                <a16:creationId xmlns:a16="http://schemas.microsoft.com/office/drawing/2014/main" id="{6529D255-0367-C477-B883-AE1A4D07F7B4}"/>
              </a:ext>
            </a:extLst>
          </p:cNvPr>
          <p:cNvSpPr txBox="1"/>
          <p:nvPr/>
        </p:nvSpPr>
        <p:spPr>
          <a:xfrm>
            <a:off x="3554570" y="3585780"/>
            <a:ext cx="1686160" cy="276999"/>
          </a:xfrm>
          <a:prstGeom prst="rect">
            <a:avLst/>
          </a:prstGeom>
          <a:noFill/>
        </p:spPr>
        <p:txBody>
          <a:bodyPr wrap="square" rtlCol="0">
            <a:spAutoFit/>
          </a:bodyPr>
          <a:lstStyle/>
          <a:p>
            <a:pPr algn="ctr"/>
            <a:r>
              <a:rPr lang="en-GB" sz="1200" dirty="0">
                <a:latin typeface="Arial" panose="020B0604020202020204" pitchFamily="34" charset="0"/>
              </a:rPr>
              <a:t>Source: Reza, 2021</a:t>
            </a:r>
          </a:p>
        </p:txBody>
      </p:sp>
    </p:spTree>
    <p:extLst>
      <p:ext uri="{BB962C8B-B14F-4D97-AF65-F5344CB8AC3E}">
        <p14:creationId xmlns:p14="http://schemas.microsoft.com/office/powerpoint/2010/main" val="1625511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2416A-559A-25D1-A56A-B46AD1F1CDA6}"/>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EF0FCF3-F89B-FCB7-6D0F-90953EAFA7F4}"/>
              </a:ext>
            </a:extLst>
          </p:cNvPr>
          <p:cNvSpPr>
            <a:spLocks noGrp="1"/>
          </p:cNvSpPr>
          <p:nvPr>
            <p:ph type="title"/>
          </p:nvPr>
        </p:nvSpPr>
        <p:spPr>
          <a:xfrm>
            <a:off x="724917" y="0"/>
            <a:ext cx="7886700" cy="907000"/>
          </a:xfrm>
        </p:spPr>
        <p:txBody>
          <a:bodyPr>
            <a:normAutofit/>
          </a:bodyPr>
          <a:lstStyle/>
          <a:p>
            <a:pPr algn="ctr"/>
            <a:r>
              <a:rPr lang="cy-GB" sz="3200" b="1" dirty="0">
                <a:latin typeface="Arial" panose="020B0604020202020204" pitchFamily="34" charset="0"/>
                <a:cs typeface="Arial" panose="020B0604020202020204" pitchFamily="34" charset="0"/>
              </a:rPr>
              <a:t>Cydnabod Amrywiaeth</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ECC4BC-BA45-74EE-CEB5-5244414B2C9A}"/>
              </a:ext>
            </a:extLst>
          </p:cNvPr>
          <p:cNvSpPr>
            <a:spLocks noGrp="1"/>
          </p:cNvSpPr>
          <p:nvPr>
            <p:ph sz="half" idx="1"/>
          </p:nvPr>
        </p:nvSpPr>
        <p:spPr>
          <a:xfrm>
            <a:off x="339849" y="1099440"/>
            <a:ext cx="8559452" cy="3593949"/>
          </a:xfrm>
        </p:spPr>
        <p:txBody>
          <a:bodyPr>
            <a:noAutofit/>
          </a:bodyPr>
          <a:lstStyle/>
          <a:p>
            <a:pPr marL="342900" lvl="0" indent="-342900">
              <a:lnSpc>
                <a:spcPct val="100000"/>
              </a:lnSpc>
              <a:spcBef>
                <a:spcPts val="600"/>
              </a:spcBef>
              <a:spcAft>
                <a:spcPts val="600"/>
              </a:spcAft>
              <a:buFont typeface="Arial" panose="020B0604020202020204" pitchFamily="34" charset="0"/>
              <a:buChar char="•"/>
              <a:tabLst>
                <a:tab pos="457200" algn="l"/>
              </a:tabLst>
            </a:pPr>
            <a:r>
              <a:rPr lang="cy-GB" sz="2200" i="1" dirty="0">
                <a:effectLst/>
                <a:latin typeface="Arial" panose="020B0604020202020204" pitchFamily="34" charset="0"/>
                <a:ea typeface="DengXian" panose="02010600030101010101" pitchFamily="2" charset="-122"/>
                <a:cs typeface="Arial" panose="020B0604020202020204" pitchFamily="34" charset="0"/>
              </a:rPr>
              <a:t>mae arweinyddiaeth gynhwysol yn gofyn am feddylfryd a sgiliau o ran sylwi ar ddimensiynau niferus ar amrywiaeth, ymgysylltu â’r rheini a chreu lle ar eu cyfer, yn ogystal â’r ffyrdd amrywiol y mae pobl yn ymdrin â’r amrywiaeth hon. </a:t>
            </a:r>
            <a:r>
              <a:rPr lang="en-GB" sz="2200" i="1" dirty="0">
                <a:latin typeface="Arial" panose="020B0604020202020204" pitchFamily="34" charset="0"/>
                <a:cs typeface="Arial" panose="020B0604020202020204" pitchFamily="34" charset="0"/>
              </a:rPr>
              <a:t>(Ferdman, 2021 t.7)</a:t>
            </a:r>
            <a:endParaRPr lang="en-GB" sz="2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200" i="1" dirty="0">
                <a:effectLst/>
                <a:latin typeface="Arial" panose="020B0604020202020204" pitchFamily="34" charset="0"/>
                <a:ea typeface="DengXian" panose="02010600030101010101" pitchFamily="2" charset="-122"/>
                <a:cs typeface="Arial" panose="020B0604020202020204" pitchFamily="34" charset="0"/>
              </a:rPr>
              <a:t>mae’n gofyn am allu i esbonio pam mae amrywiaeth o bwys, a helpu pobl i gau’r bwlch rhwng y duedd i osgoi, gwrthod, neu leihau gwahaniaethau o ran hunaniaethau neu ddiwylliannau a’r angen i symud tuag at ddulliau sy’n pwysleisio gwerth amrywiaeth a meddylfryd cadarnhaol arall ynghylch amrywiaeth </a:t>
            </a:r>
            <a:endParaRPr lang="en-GB" sz="2200" i="1" dirty="0">
              <a:latin typeface="Arial" panose="020B0604020202020204" pitchFamily="34" charset="0"/>
              <a:cs typeface="Arial" panose="020B0604020202020204" pitchFamily="34" charset="0"/>
            </a:endParaRPr>
          </a:p>
          <a:p>
            <a:pPr marL="0" indent="0" algn="r">
              <a:buNone/>
            </a:pPr>
            <a:r>
              <a:rPr lang="en-GB" sz="2200" i="1" dirty="0">
                <a:latin typeface="Arial" panose="020B0604020202020204" pitchFamily="34" charset="0"/>
                <a:cs typeface="Arial" panose="020B0604020202020204" pitchFamily="34" charset="0"/>
              </a:rPr>
              <a:t>  (van Knippenberg et al., 2013 </a:t>
            </a:r>
            <a:r>
              <a:rPr lang="en-GB" sz="2200" i="1" dirty="0" err="1">
                <a:latin typeface="Arial" panose="020B0604020202020204" pitchFamily="34" charset="0"/>
                <a:cs typeface="Arial" panose="020B0604020202020204" pitchFamily="34" charset="0"/>
              </a:rPr>
              <a:t>dyfynnwyd</a:t>
            </a:r>
            <a:r>
              <a:rPr lang="en-GB" sz="2200" i="1" dirty="0">
                <a:latin typeface="Arial" panose="020B0604020202020204" pitchFamily="34" charset="0"/>
                <a:cs typeface="Arial" panose="020B0604020202020204" pitchFamily="34" charset="0"/>
              </a:rPr>
              <a:t> yn Ferdman, 2021, t.8)</a:t>
            </a:r>
          </a:p>
        </p:txBody>
      </p:sp>
    </p:spTree>
    <p:extLst>
      <p:ext uri="{BB962C8B-B14F-4D97-AF65-F5344CB8AC3E}">
        <p14:creationId xmlns:p14="http://schemas.microsoft.com/office/powerpoint/2010/main" val="22280567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83CA6-76F9-73D5-85AD-0BC1CC60E6BA}"/>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9B7E7F1F-F807-32D8-7551-6B8CB3D81CC7}"/>
              </a:ext>
            </a:extLst>
          </p:cNvPr>
          <p:cNvSpPr>
            <a:spLocks noGrp="1"/>
          </p:cNvSpPr>
          <p:nvPr>
            <p:ph type="title"/>
          </p:nvPr>
        </p:nvSpPr>
        <p:spPr>
          <a:xfrm>
            <a:off x="431544" y="62345"/>
            <a:ext cx="7886700" cy="903530"/>
          </a:xfrm>
        </p:spPr>
        <p:txBody>
          <a:bodyPr>
            <a:normAutofit/>
          </a:bodyPr>
          <a:lstStyle/>
          <a:p>
            <a:pPr algn="ctr"/>
            <a:r>
              <a:rPr lang="cy-GB" sz="3200" b="1" dirty="0">
                <a:solidFill>
                  <a:schemeClr val="accent1">
                    <a:lumMod val="75000"/>
                  </a:schemeClr>
                </a:solidFill>
                <a:latin typeface="Arial" panose="020B0604020202020204" pitchFamily="34" charset="0"/>
                <a:cs typeface="Arial" panose="020B0604020202020204" pitchFamily="34" charset="0"/>
              </a:rPr>
              <a:t>Recognising Diversity</a:t>
            </a:r>
            <a:endParaRPr lang="en-GB" sz="32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196A19-1E33-26EB-6305-02E48C948153}"/>
              </a:ext>
            </a:extLst>
          </p:cNvPr>
          <p:cNvSpPr>
            <a:spLocks noGrp="1"/>
          </p:cNvSpPr>
          <p:nvPr>
            <p:ph sz="half" idx="1"/>
          </p:nvPr>
        </p:nvSpPr>
        <p:spPr>
          <a:xfrm>
            <a:off x="200754" y="1247459"/>
            <a:ext cx="8659911" cy="4644667"/>
          </a:xfrm>
        </p:spPr>
        <p:txBody>
          <a:bodyPr>
            <a:normAutofit/>
          </a:bodyPr>
          <a:lstStyle/>
          <a:p>
            <a:pPr>
              <a:lnSpc>
                <a:spcPct val="100000"/>
              </a:lnSpc>
              <a:spcBef>
                <a:spcPts val="600"/>
              </a:spcBef>
              <a:spcAft>
                <a:spcPts val="600"/>
              </a:spcAft>
            </a:pPr>
            <a:r>
              <a:rPr lang="en-GB" sz="2100" i="1" dirty="0">
                <a:solidFill>
                  <a:schemeClr val="accent1">
                    <a:lumMod val="75000"/>
                  </a:schemeClr>
                </a:solidFill>
                <a:latin typeface="Arial" panose="020B0604020202020204" pitchFamily="34" charset="0"/>
                <a:cs typeface="Arial" panose="020B0604020202020204" pitchFamily="34" charset="0"/>
              </a:rPr>
              <a:t>Inclusive leadership requires mindsets and skills for noticing, engaging with, and creating space for multiple dimensions of diversity, as well as the varying ways in which people deal with this diversity </a:t>
            </a:r>
          </a:p>
          <a:p>
            <a:pPr marL="0" indent="0" algn="r">
              <a:lnSpc>
                <a:spcPct val="100000"/>
              </a:lnSpc>
              <a:spcBef>
                <a:spcPts val="600"/>
              </a:spcBef>
              <a:spcAft>
                <a:spcPts val="600"/>
              </a:spcAft>
              <a:buNone/>
            </a:pPr>
            <a:r>
              <a:rPr lang="en-GB" sz="2100" i="1" dirty="0">
                <a:solidFill>
                  <a:schemeClr val="accent1">
                    <a:lumMod val="75000"/>
                  </a:schemeClr>
                </a:solidFill>
                <a:latin typeface="Arial" panose="020B0604020202020204" pitchFamily="34" charset="0"/>
                <a:cs typeface="Arial" panose="020B0604020202020204" pitchFamily="34" charset="0"/>
              </a:rPr>
              <a:t>                        (Ferdman, 2021 p.7)</a:t>
            </a:r>
          </a:p>
          <a:p>
            <a:pPr marL="0" indent="0">
              <a:lnSpc>
                <a:spcPct val="100000"/>
              </a:lnSpc>
              <a:spcBef>
                <a:spcPts val="600"/>
              </a:spcBef>
              <a:spcAft>
                <a:spcPts val="600"/>
              </a:spcAft>
              <a:buNone/>
            </a:pPr>
            <a:endParaRPr lang="en-GB" sz="2100" i="1"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ts val="600"/>
              </a:spcBef>
              <a:spcAft>
                <a:spcPts val="600"/>
              </a:spcAft>
            </a:pPr>
            <a:r>
              <a:rPr lang="en-GB" sz="2100" i="1" dirty="0">
                <a:solidFill>
                  <a:schemeClr val="accent1">
                    <a:lumMod val="75000"/>
                  </a:schemeClr>
                </a:solidFill>
                <a:latin typeface="Arial" panose="020B0604020202020204" pitchFamily="34" charset="0"/>
                <a:cs typeface="Arial" panose="020B0604020202020204" pitchFamily="34" charset="0"/>
              </a:rPr>
              <a:t>It requires being able to explain how diversity matters, and to help people close the gap between the tendency to avoid, reject, or minimize differences in identities or cultures and the need to move toward approaches that highlight the value of diversity and other positive diversity mindsets </a:t>
            </a:r>
          </a:p>
          <a:p>
            <a:pPr marL="0" indent="0" algn="r">
              <a:lnSpc>
                <a:spcPct val="100000"/>
              </a:lnSpc>
              <a:spcBef>
                <a:spcPts val="600"/>
              </a:spcBef>
              <a:spcAft>
                <a:spcPts val="600"/>
              </a:spcAft>
              <a:buNone/>
            </a:pPr>
            <a:r>
              <a:rPr lang="en-GB" sz="2100" i="1" dirty="0">
                <a:solidFill>
                  <a:schemeClr val="accent1">
                    <a:lumMod val="75000"/>
                  </a:schemeClr>
                </a:solidFill>
                <a:latin typeface="Arial" panose="020B0604020202020204" pitchFamily="34" charset="0"/>
                <a:cs typeface="Arial" panose="020B0604020202020204" pitchFamily="34" charset="0"/>
              </a:rPr>
              <a:t>  (van Knippenberg et al., 2013 cited in   Ferdman, 2021, p.8)</a:t>
            </a:r>
          </a:p>
          <a:p>
            <a:pPr>
              <a:lnSpc>
                <a:spcPct val="100000"/>
              </a:lnSpc>
              <a:spcBef>
                <a:spcPts val="600"/>
              </a:spcBef>
              <a:spcAft>
                <a:spcPts val="600"/>
              </a:spcAft>
            </a:pPr>
            <a:endParaRPr lang="en-GB" sz="1600" i="1"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ts val="600"/>
              </a:spcBef>
              <a:spcAft>
                <a:spcPts val="600"/>
              </a:spcAft>
            </a:pPr>
            <a:endParaRPr lang="en-GB" sz="1800" dirty="0">
              <a:solidFill>
                <a:schemeClr val="accent1">
                  <a:lumMod val="75000"/>
                </a:schemeClr>
              </a:solidFill>
            </a:endParaRPr>
          </a:p>
        </p:txBody>
      </p:sp>
    </p:spTree>
    <p:extLst>
      <p:ext uri="{BB962C8B-B14F-4D97-AF65-F5344CB8AC3E}">
        <p14:creationId xmlns:p14="http://schemas.microsoft.com/office/powerpoint/2010/main" val="2805434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D31E2-8237-CD48-F93C-CE1F224E442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49DCB3-8AB6-6297-8EDA-69D0EA719798}"/>
              </a:ext>
            </a:extLst>
          </p:cNvPr>
          <p:cNvSpPr>
            <a:spLocks noGrp="1"/>
          </p:cNvSpPr>
          <p:nvPr>
            <p:ph sz="half" idx="1"/>
          </p:nvPr>
        </p:nvSpPr>
        <p:spPr>
          <a:xfrm>
            <a:off x="354169" y="1064228"/>
            <a:ext cx="8435662" cy="4351338"/>
          </a:xfrm>
        </p:spPr>
        <p:txBody>
          <a:bodyPr>
            <a:normAutofit/>
          </a:bodyPr>
          <a:lstStyle/>
          <a:p>
            <a:r>
              <a:rPr lang="cy-GB" sz="2400" noProof="0" dirty="0"/>
              <a:t>Rhaid i arweinwyr ar lefelau cymdeithasol a sefydliadol fynd i'r afael ag amrywiaeth a chysylltiadau </a:t>
            </a:r>
            <a:r>
              <a:rPr lang="cy-GB" sz="2400" noProof="0" dirty="0" err="1"/>
              <a:t>rhyng</a:t>
            </a:r>
            <a:r>
              <a:rPr lang="cy-GB" sz="2400" noProof="0" dirty="0"/>
              <a:t>-grwpiau.</a:t>
            </a:r>
          </a:p>
          <a:p>
            <a:r>
              <a:rPr lang="cy-GB" sz="2400" noProof="0" dirty="0"/>
              <a:t>Mae hyn yn cynnwys diffinio rôl gwahaniaethau diwylliannol a hunaniaeth ar lefelau unigol a grŵp.</a:t>
            </a:r>
          </a:p>
          <a:p>
            <a:r>
              <a:rPr lang="cy-GB" sz="2400" noProof="0" dirty="0"/>
              <a:t>Mae angen i arweinwyr benderfynu sut i strwythuro perthnasoedd ar draws y gwahaniaethau hyn.</a:t>
            </a:r>
          </a:p>
          <a:p>
            <a:r>
              <a:rPr lang="cy-GB" sz="2400" noProof="0" dirty="0"/>
              <a:t>Maent yn egluro pa wahaniaethau sy'n bwysig, sut maent yn bwysig, ac i bwy.</a:t>
            </a:r>
          </a:p>
          <a:p>
            <a:r>
              <a:rPr lang="cy-GB" sz="2400" noProof="0" dirty="0"/>
              <a:t>Mae atebion yn cael eu llunio gan werthoedd ac ideolegau amrywiol ynghylch amrywiaeth.</a:t>
            </a:r>
          </a:p>
          <a:p>
            <a:pPr marL="0" indent="0" algn="r">
              <a:buNone/>
            </a:pPr>
            <a:r>
              <a:rPr lang="en-GB" sz="2400" dirty="0"/>
              <a:t>(Ferdman, 2017, p. 238)</a:t>
            </a:r>
          </a:p>
        </p:txBody>
      </p:sp>
      <p:sp>
        <p:nvSpPr>
          <p:cNvPr id="2" name="TextBox 1">
            <a:extLst>
              <a:ext uri="{FF2B5EF4-FFF2-40B4-BE49-F238E27FC236}">
                <a16:creationId xmlns:a16="http://schemas.microsoft.com/office/drawing/2014/main" id="{9170B00B-F175-7722-8B50-3EF2F3FAD0A5}"/>
              </a:ext>
            </a:extLst>
          </p:cNvPr>
          <p:cNvSpPr txBox="1"/>
          <p:nvPr/>
        </p:nvSpPr>
        <p:spPr>
          <a:xfrm>
            <a:off x="354169" y="197503"/>
            <a:ext cx="8435662" cy="584775"/>
          </a:xfrm>
          <a:prstGeom prst="rect">
            <a:avLst/>
          </a:prstGeom>
          <a:noFill/>
        </p:spPr>
        <p:txBody>
          <a:bodyPr wrap="square" rtlCol="0">
            <a:spAutoFit/>
          </a:bodyPr>
          <a:lstStyle/>
          <a:p>
            <a:pPr algn="ctr"/>
            <a:r>
              <a:rPr lang="en-GB" sz="3200" b="1" dirty="0" err="1">
                <a:latin typeface="Arial" panose="020B0604020202020204" pitchFamily="34" charset="0"/>
              </a:rPr>
              <a:t>Rôl</a:t>
            </a:r>
            <a:r>
              <a:rPr lang="en-GB" sz="3200" b="1" dirty="0">
                <a:latin typeface="Arial" panose="020B0604020202020204" pitchFamily="34" charset="0"/>
              </a:rPr>
              <a:t> Arweinyddiaeth</a:t>
            </a:r>
          </a:p>
        </p:txBody>
      </p:sp>
    </p:spTree>
    <p:extLst>
      <p:ext uri="{BB962C8B-B14F-4D97-AF65-F5344CB8AC3E}">
        <p14:creationId xmlns:p14="http://schemas.microsoft.com/office/powerpoint/2010/main" val="2852826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301CD-B4F7-1955-6EC8-1BA1730313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082D4D-97BC-3AFA-C2A8-4260DA52AF26}"/>
              </a:ext>
            </a:extLst>
          </p:cNvPr>
          <p:cNvSpPr>
            <a:spLocks noGrp="1"/>
          </p:cNvSpPr>
          <p:nvPr>
            <p:ph sz="half" idx="1"/>
          </p:nvPr>
        </p:nvSpPr>
        <p:spPr>
          <a:xfrm>
            <a:off x="354169" y="1131956"/>
            <a:ext cx="8435662" cy="4351338"/>
          </a:xfrm>
        </p:spPr>
        <p:txBody>
          <a:bodyPr>
            <a:normAutofit/>
          </a:bodyPr>
          <a:lstStyle/>
          <a:p>
            <a:r>
              <a:rPr lang="en-GB" sz="2400" dirty="0">
                <a:solidFill>
                  <a:schemeClr val="accent1">
                    <a:lumMod val="75000"/>
                  </a:schemeClr>
                </a:solidFill>
              </a:rPr>
              <a:t>Leaders at societal and organizational levels must address diversity and intergroup relations.</a:t>
            </a:r>
          </a:p>
          <a:p>
            <a:r>
              <a:rPr lang="en-GB" sz="2400" dirty="0">
                <a:solidFill>
                  <a:schemeClr val="accent1">
                    <a:lumMod val="75000"/>
                  </a:schemeClr>
                </a:solidFill>
              </a:rPr>
              <a:t>This involves defining the role of cultural and identity differences at individual and group levels.</a:t>
            </a:r>
          </a:p>
          <a:p>
            <a:r>
              <a:rPr lang="en-GB" sz="2400" dirty="0">
                <a:solidFill>
                  <a:schemeClr val="accent1">
                    <a:lumMod val="75000"/>
                  </a:schemeClr>
                </a:solidFill>
              </a:rPr>
              <a:t>Leaders need to determine how to structure relationships across these differences. </a:t>
            </a:r>
          </a:p>
          <a:p>
            <a:r>
              <a:rPr lang="en-GB" sz="2400" dirty="0">
                <a:solidFill>
                  <a:schemeClr val="accent1">
                    <a:lumMod val="75000"/>
                  </a:schemeClr>
                </a:solidFill>
              </a:rPr>
              <a:t>They clarify which differences matter, how they matter, and to whom.</a:t>
            </a:r>
          </a:p>
          <a:p>
            <a:r>
              <a:rPr lang="en-GB" sz="2400" dirty="0">
                <a:solidFill>
                  <a:schemeClr val="accent1">
                    <a:lumMod val="75000"/>
                  </a:schemeClr>
                </a:solidFill>
              </a:rPr>
              <a:t>Answers are shaped by diverse values and ideologies regarding diversity</a:t>
            </a:r>
          </a:p>
          <a:p>
            <a:pPr marL="0" indent="0" algn="r">
              <a:buNone/>
            </a:pPr>
            <a:r>
              <a:rPr lang="en-GB" sz="2400" dirty="0">
                <a:solidFill>
                  <a:schemeClr val="accent1">
                    <a:lumMod val="75000"/>
                  </a:schemeClr>
                </a:solidFill>
              </a:rPr>
              <a:t>(Ferdman, 2017, p. 238)</a:t>
            </a:r>
          </a:p>
        </p:txBody>
      </p:sp>
      <p:sp>
        <p:nvSpPr>
          <p:cNvPr id="2" name="TextBox 1">
            <a:extLst>
              <a:ext uri="{FF2B5EF4-FFF2-40B4-BE49-F238E27FC236}">
                <a16:creationId xmlns:a16="http://schemas.microsoft.com/office/drawing/2014/main" id="{F57796DF-D7D0-FC23-5B7B-A782C2674C06}"/>
              </a:ext>
            </a:extLst>
          </p:cNvPr>
          <p:cNvSpPr txBox="1"/>
          <p:nvPr/>
        </p:nvSpPr>
        <p:spPr>
          <a:xfrm>
            <a:off x="354169" y="197503"/>
            <a:ext cx="8435662" cy="584775"/>
          </a:xfrm>
          <a:prstGeom prst="rect">
            <a:avLst/>
          </a:prstGeom>
          <a:noFill/>
        </p:spPr>
        <p:txBody>
          <a:bodyPr wrap="square" rtlCol="0">
            <a:spAutoFit/>
          </a:bodyPr>
          <a:lstStyle/>
          <a:p>
            <a:pPr algn="ctr"/>
            <a:r>
              <a:rPr lang="en-GB" sz="3200" b="1" dirty="0">
                <a:solidFill>
                  <a:schemeClr val="accent1">
                    <a:lumMod val="75000"/>
                  </a:schemeClr>
                </a:solidFill>
                <a:latin typeface="Arial" panose="020B0604020202020204" pitchFamily="34" charset="0"/>
              </a:rPr>
              <a:t>The Role of Leadership</a:t>
            </a:r>
          </a:p>
        </p:txBody>
      </p:sp>
    </p:spTree>
    <p:extLst>
      <p:ext uri="{BB962C8B-B14F-4D97-AF65-F5344CB8AC3E}">
        <p14:creationId xmlns:p14="http://schemas.microsoft.com/office/powerpoint/2010/main" val="32599498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4056E-78F5-1EEA-F2D0-ED7C45AE392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9542B0-AA10-FBC5-00D7-4EFDEA7BAFD9}"/>
              </a:ext>
            </a:extLst>
          </p:cNvPr>
          <p:cNvSpPr>
            <a:spLocks noGrp="1"/>
          </p:cNvSpPr>
          <p:nvPr>
            <p:ph sz="half" idx="1"/>
          </p:nvPr>
        </p:nvSpPr>
        <p:spPr>
          <a:xfrm>
            <a:off x="4676172" y="1639695"/>
            <a:ext cx="4272533" cy="3241397"/>
          </a:xfrm>
        </p:spPr>
        <p:txBody>
          <a:bodyPr>
            <a:noAutofit/>
          </a:bodyPr>
          <a:lstStyle/>
          <a:p>
            <a:pPr>
              <a:lnSpc>
                <a:spcPct val="100000"/>
              </a:lnSpc>
              <a:spcBef>
                <a:spcPts val="600"/>
              </a:spcBef>
              <a:spcAft>
                <a:spcPts val="600"/>
              </a:spcAft>
            </a:pPr>
            <a:r>
              <a:rPr lang="en-GB" sz="2200" dirty="0">
                <a:solidFill>
                  <a:srgbClr val="0070C0"/>
                </a:solidFill>
              </a:rPr>
              <a:t>have the courage to take conscious steps to break down barriers for people at risk of being excluded from society.</a:t>
            </a:r>
          </a:p>
          <a:p>
            <a:pPr>
              <a:lnSpc>
                <a:spcPct val="100000"/>
              </a:lnSpc>
              <a:spcBef>
                <a:spcPts val="600"/>
              </a:spcBef>
              <a:spcAft>
                <a:spcPts val="600"/>
              </a:spcAft>
            </a:pPr>
            <a:r>
              <a:rPr lang="en-GB" sz="2200" dirty="0">
                <a:solidFill>
                  <a:srgbClr val="0070C0"/>
                </a:solidFill>
              </a:rPr>
              <a:t>appreciates diversity, invites and welcomes everyone’s individual contribution, and encourages full engagement with the processes of decision-making and shaping reality. </a:t>
            </a:r>
          </a:p>
        </p:txBody>
      </p:sp>
      <p:sp>
        <p:nvSpPr>
          <p:cNvPr id="4" name="Content Placeholder 3">
            <a:extLst>
              <a:ext uri="{FF2B5EF4-FFF2-40B4-BE49-F238E27FC236}">
                <a16:creationId xmlns:a16="http://schemas.microsoft.com/office/drawing/2014/main" id="{03C4CE4A-B6B7-094F-C412-788A91E3268E}"/>
              </a:ext>
            </a:extLst>
          </p:cNvPr>
          <p:cNvSpPr>
            <a:spLocks noGrp="1"/>
          </p:cNvSpPr>
          <p:nvPr>
            <p:ph sz="half" idx="2"/>
          </p:nvPr>
        </p:nvSpPr>
        <p:spPr>
          <a:xfrm>
            <a:off x="303810" y="1469985"/>
            <a:ext cx="3886200" cy="3024742"/>
          </a:xfrm>
        </p:spPr>
        <p:txBody>
          <a:bodyPr>
            <a:noAutofit/>
          </a:bodyPr>
          <a:lstStyle/>
          <a:p>
            <a:pPr>
              <a:lnSpc>
                <a:spcPct val="100000"/>
              </a:lnSpc>
              <a:spcBef>
                <a:spcPts val="600"/>
              </a:spcBef>
              <a:spcAft>
                <a:spcPts val="600"/>
              </a:spcAft>
            </a:pPr>
            <a:r>
              <a:rPr lang="cy-GB" sz="2200" dirty="0"/>
              <a:t>bod yn ddigon dewr i gymryd camau i eithrio pobl o'r gymdeithas. </a:t>
            </a:r>
          </a:p>
          <a:p>
            <a:pPr>
              <a:lnSpc>
                <a:spcPct val="100000"/>
              </a:lnSpc>
              <a:spcBef>
                <a:spcPts val="600"/>
              </a:spcBef>
              <a:spcAft>
                <a:spcPts val="600"/>
              </a:spcAft>
            </a:pPr>
            <a:r>
              <a:rPr lang="cy-GB" sz="2200" dirty="0"/>
              <a:t>yn gwerthfawrogi amrywiaeth, yn gwahodd ac yn croesawu cyfraniad unigol pawb, ac yn annog ymgysylltiad llawn â'r prosesau gwneud penderfyniadau a llunio realiti.</a:t>
            </a:r>
          </a:p>
        </p:txBody>
      </p:sp>
      <p:sp>
        <p:nvSpPr>
          <p:cNvPr id="2" name="TextBox 1">
            <a:extLst>
              <a:ext uri="{FF2B5EF4-FFF2-40B4-BE49-F238E27FC236}">
                <a16:creationId xmlns:a16="http://schemas.microsoft.com/office/drawing/2014/main" id="{547B1747-04FD-315B-761D-72FC2D26B4B5}"/>
              </a:ext>
            </a:extLst>
          </p:cNvPr>
          <p:cNvSpPr txBox="1"/>
          <p:nvPr/>
        </p:nvSpPr>
        <p:spPr>
          <a:xfrm>
            <a:off x="631065" y="309093"/>
            <a:ext cx="7946265" cy="1077218"/>
          </a:xfrm>
          <a:prstGeom prst="rect">
            <a:avLst/>
          </a:prstGeom>
          <a:noFill/>
        </p:spPr>
        <p:txBody>
          <a:bodyPr wrap="square" rtlCol="0">
            <a:spAutoFit/>
          </a:bodyPr>
          <a:lstStyle/>
          <a:p>
            <a:pPr algn="ctr"/>
            <a:r>
              <a:rPr lang="en-GB" sz="3200" b="1" dirty="0" err="1">
                <a:latin typeface="Arial" panose="020B0604020202020204" pitchFamily="34" charset="0"/>
              </a:rPr>
              <a:t>Arweinwyr</a:t>
            </a:r>
            <a:r>
              <a:rPr lang="en-GB" sz="3200" b="1" dirty="0">
                <a:latin typeface="Arial" panose="020B0604020202020204" pitchFamily="34" charset="0"/>
              </a:rPr>
              <a:t> </a:t>
            </a:r>
            <a:r>
              <a:rPr lang="en-GB" sz="3200" b="1" dirty="0" err="1">
                <a:latin typeface="Arial" panose="020B0604020202020204" pitchFamily="34" charset="0"/>
              </a:rPr>
              <a:t>Cynhwysol</a:t>
            </a:r>
            <a:r>
              <a:rPr lang="en-GB" sz="3200" b="1" dirty="0">
                <a:latin typeface="Arial" panose="020B0604020202020204" pitchFamily="34" charset="0"/>
              </a:rPr>
              <a:t> / </a:t>
            </a:r>
            <a:r>
              <a:rPr lang="en-GB" sz="3200" b="1" dirty="0">
                <a:solidFill>
                  <a:schemeClr val="accent1">
                    <a:lumMod val="75000"/>
                  </a:schemeClr>
                </a:solidFill>
                <a:latin typeface="Arial" panose="020B0604020202020204" pitchFamily="34" charset="0"/>
              </a:rPr>
              <a:t>Inclusive Leaders</a:t>
            </a:r>
          </a:p>
        </p:txBody>
      </p:sp>
      <p:sp>
        <p:nvSpPr>
          <p:cNvPr id="5" name="TextBox 4">
            <a:extLst>
              <a:ext uri="{FF2B5EF4-FFF2-40B4-BE49-F238E27FC236}">
                <a16:creationId xmlns:a16="http://schemas.microsoft.com/office/drawing/2014/main" id="{1CE91435-ADF1-3051-55B2-536C7D15F87C}"/>
              </a:ext>
            </a:extLst>
          </p:cNvPr>
          <p:cNvSpPr txBox="1"/>
          <p:nvPr/>
        </p:nvSpPr>
        <p:spPr>
          <a:xfrm>
            <a:off x="1608882" y="5215944"/>
            <a:ext cx="3453624" cy="430887"/>
          </a:xfrm>
          <a:prstGeom prst="rect">
            <a:avLst/>
          </a:prstGeom>
          <a:noFill/>
        </p:spPr>
        <p:txBody>
          <a:bodyPr wrap="square" rtlCol="0">
            <a:spAutoFit/>
          </a:bodyPr>
          <a:lstStyle/>
          <a:p>
            <a:pPr algn="ctr"/>
            <a:r>
              <a:rPr lang="en-GB" sz="2200" dirty="0">
                <a:latin typeface="Arial" panose="020B0604020202020204" pitchFamily="34" charset="0"/>
              </a:rPr>
              <a:t>(</a:t>
            </a:r>
            <a:r>
              <a:rPr lang="en-GB" sz="2200" dirty="0" err="1">
                <a:latin typeface="Arial" panose="020B0604020202020204" pitchFamily="34" charset="0"/>
              </a:rPr>
              <a:t>Bortini</a:t>
            </a:r>
            <a:r>
              <a:rPr lang="en-GB" sz="2200" dirty="0">
                <a:latin typeface="Arial" panose="020B0604020202020204" pitchFamily="34" charset="0"/>
              </a:rPr>
              <a:t> </a:t>
            </a:r>
            <a:r>
              <a:rPr lang="en-GB" sz="2200" i="1" dirty="0">
                <a:latin typeface="Arial" panose="020B0604020202020204" pitchFamily="34" charset="0"/>
              </a:rPr>
              <a:t>et al., </a:t>
            </a:r>
            <a:r>
              <a:rPr lang="en-GB" sz="2200" dirty="0">
                <a:latin typeface="Arial" panose="020B0604020202020204" pitchFamily="34" charset="0"/>
              </a:rPr>
              <a:t>2018)</a:t>
            </a:r>
          </a:p>
        </p:txBody>
      </p:sp>
    </p:spTree>
    <p:extLst>
      <p:ext uri="{BB962C8B-B14F-4D97-AF65-F5344CB8AC3E}">
        <p14:creationId xmlns:p14="http://schemas.microsoft.com/office/powerpoint/2010/main" val="2936676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6D789-F137-4BC4-36DA-D60266EF6BE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787B4F-A261-2ABC-8E0A-4C9C1695248F}"/>
              </a:ext>
            </a:extLst>
          </p:cNvPr>
          <p:cNvSpPr>
            <a:spLocks noGrp="1"/>
          </p:cNvSpPr>
          <p:nvPr>
            <p:ph sz="half" idx="1"/>
          </p:nvPr>
        </p:nvSpPr>
        <p:spPr>
          <a:xfrm>
            <a:off x="4765183" y="1253331"/>
            <a:ext cx="4250027" cy="3537610"/>
          </a:xfrm>
        </p:spPr>
        <p:txBody>
          <a:bodyPr>
            <a:noAutofit/>
          </a:bodyPr>
          <a:lstStyle/>
          <a:p>
            <a:pPr>
              <a:lnSpc>
                <a:spcPct val="120000"/>
              </a:lnSpc>
              <a:spcBef>
                <a:spcPts val="600"/>
              </a:spcBef>
              <a:spcAft>
                <a:spcPts val="600"/>
              </a:spcAft>
            </a:pPr>
            <a:r>
              <a:rPr lang="en-GB" sz="1800" dirty="0">
                <a:solidFill>
                  <a:srgbClr val="0070C0"/>
                </a:solidFill>
              </a:rPr>
              <a:t>¾ of teachers in Wales have not received any anti-racism training, with the majority lacking confidence in recognising and reporting racism as well as supporting those involved</a:t>
            </a:r>
          </a:p>
          <a:p>
            <a:pPr>
              <a:lnSpc>
                <a:spcPct val="120000"/>
              </a:lnSpc>
              <a:spcBef>
                <a:spcPts val="600"/>
              </a:spcBef>
              <a:spcAft>
                <a:spcPts val="600"/>
              </a:spcAft>
            </a:pPr>
            <a:r>
              <a:rPr lang="en-GB" sz="1800" dirty="0">
                <a:solidFill>
                  <a:srgbClr val="0070C0"/>
                </a:solidFill>
              </a:rPr>
              <a:t>Educators feel challenged by matters in the wider community [and]…bias/prejudices of some colleagues which manifests in a lack of support or even in some cases outright racism.</a:t>
            </a:r>
          </a:p>
          <a:p>
            <a:pPr marL="0" indent="0" algn="r">
              <a:lnSpc>
                <a:spcPct val="120000"/>
              </a:lnSpc>
              <a:spcBef>
                <a:spcPts val="600"/>
              </a:spcBef>
              <a:spcAft>
                <a:spcPts val="600"/>
              </a:spcAft>
              <a:buNone/>
            </a:pPr>
            <a:r>
              <a:rPr lang="en-GB" sz="1800" dirty="0">
                <a:solidFill>
                  <a:srgbClr val="0070C0"/>
                </a:solidFill>
              </a:rPr>
              <a:t>(Show Racism the Red Card, 2020  p.43</a:t>
            </a:r>
            <a:r>
              <a:rPr lang="en-GB" sz="1800" dirty="0">
                <a:solidFill>
                  <a:srgbClr val="002060"/>
                </a:solidFill>
              </a:rPr>
              <a:t>)</a:t>
            </a:r>
          </a:p>
        </p:txBody>
      </p:sp>
      <p:sp>
        <p:nvSpPr>
          <p:cNvPr id="4" name="Content Placeholder 3">
            <a:extLst>
              <a:ext uri="{FF2B5EF4-FFF2-40B4-BE49-F238E27FC236}">
                <a16:creationId xmlns:a16="http://schemas.microsoft.com/office/drawing/2014/main" id="{328919D9-2405-62C5-7FF2-D1CA4AE25CB9}"/>
              </a:ext>
            </a:extLst>
          </p:cNvPr>
          <p:cNvSpPr>
            <a:spLocks noGrp="1"/>
          </p:cNvSpPr>
          <p:nvPr>
            <p:ph sz="half" idx="2"/>
          </p:nvPr>
        </p:nvSpPr>
        <p:spPr>
          <a:xfrm>
            <a:off x="128790" y="1253331"/>
            <a:ext cx="4365168" cy="3755116"/>
          </a:xfrm>
        </p:spPr>
        <p:txBody>
          <a:bodyPr>
            <a:noAutofit/>
          </a:bodyPr>
          <a:lstStyle/>
          <a:p>
            <a:pPr>
              <a:lnSpc>
                <a:spcPct val="120000"/>
              </a:lnSpc>
              <a:spcBef>
                <a:spcPts val="600"/>
              </a:spcBef>
              <a:spcAft>
                <a:spcPts val="600"/>
              </a:spcAft>
            </a:pPr>
            <a:r>
              <a:rPr lang="cy-GB" sz="1800" dirty="0"/>
              <a:t>Nid yw bron ¾ o athrawon wedi derbyn unrhyw hyfforddiant gwrth-hiliaeth, gyda’r mwyafrif yn brin o hyder i adnabod ac adrodd am hiliaeth, yn ogystal â chefnogi’r unigolion dan sylw</a:t>
            </a:r>
          </a:p>
          <a:p>
            <a:pPr>
              <a:lnSpc>
                <a:spcPct val="120000"/>
              </a:lnSpc>
              <a:spcBef>
                <a:spcPts val="600"/>
              </a:spcBef>
              <a:spcAft>
                <a:spcPts val="600"/>
              </a:spcAft>
            </a:pPr>
            <a:r>
              <a:rPr lang="cy-GB" sz="1800" dirty="0"/>
              <a:t>Mae materion o fewn y gymdeithas ehangach yn darparu her i addysgwyr [a]…rhagfarn rhai cydweithwyr sy’n did I’r amlwg ar ffurf ddiffyg cefnogaeth neu hiliaeth lwyr mewn rhai achosion hyd yn oed</a:t>
            </a:r>
            <a:endParaRPr lang="en-GB" sz="1800" dirty="0"/>
          </a:p>
          <a:p>
            <a:pPr marL="0" indent="0" algn="r">
              <a:lnSpc>
                <a:spcPct val="120000"/>
              </a:lnSpc>
              <a:spcBef>
                <a:spcPts val="600"/>
              </a:spcBef>
              <a:spcAft>
                <a:spcPts val="600"/>
              </a:spcAft>
              <a:buNone/>
            </a:pPr>
            <a:r>
              <a:rPr lang="en-GB" sz="1800" dirty="0"/>
              <a:t>(</a:t>
            </a:r>
            <a:r>
              <a:rPr lang="cy-GB" sz="1800" dirty="0"/>
              <a:t>Dangos y Cerdyn Coch i Hiliaeth, 2020, t. 43)</a:t>
            </a:r>
          </a:p>
        </p:txBody>
      </p:sp>
      <p:sp>
        <p:nvSpPr>
          <p:cNvPr id="2" name="TextBox 1">
            <a:extLst>
              <a:ext uri="{FF2B5EF4-FFF2-40B4-BE49-F238E27FC236}">
                <a16:creationId xmlns:a16="http://schemas.microsoft.com/office/drawing/2014/main" id="{5E673DE4-7CF5-03E3-8299-62D0B44DCED3}"/>
              </a:ext>
            </a:extLst>
          </p:cNvPr>
          <p:cNvSpPr txBox="1"/>
          <p:nvPr/>
        </p:nvSpPr>
        <p:spPr>
          <a:xfrm>
            <a:off x="598867" y="21150"/>
            <a:ext cx="7946265" cy="1077218"/>
          </a:xfrm>
          <a:prstGeom prst="rect">
            <a:avLst/>
          </a:prstGeom>
          <a:noFill/>
        </p:spPr>
        <p:txBody>
          <a:bodyPr wrap="square" rtlCol="0">
            <a:spAutoFit/>
          </a:bodyPr>
          <a:lstStyle/>
          <a:p>
            <a:pPr algn="ctr"/>
            <a:r>
              <a:rPr lang="en-GB" sz="3200" b="1" dirty="0" err="1">
                <a:latin typeface="Arial" panose="020B0604020202020204" pitchFamily="34" charset="0"/>
              </a:rPr>
              <a:t>Materion</a:t>
            </a:r>
            <a:r>
              <a:rPr lang="en-GB" sz="3200" b="1" dirty="0">
                <a:latin typeface="Arial" panose="020B0604020202020204" pitchFamily="34" charset="0"/>
              </a:rPr>
              <a:t> </a:t>
            </a:r>
            <a:r>
              <a:rPr lang="en-GB" sz="3200" b="1" dirty="0" err="1">
                <a:latin typeface="Arial" panose="020B0604020202020204" pitchFamily="34" charset="0"/>
              </a:rPr>
              <a:t>Pwysig</a:t>
            </a:r>
            <a:r>
              <a:rPr lang="en-GB" sz="3200" b="1" dirty="0">
                <a:latin typeface="Arial" panose="020B0604020202020204" pitchFamily="34" charset="0"/>
              </a:rPr>
              <a:t> - DPP </a:t>
            </a:r>
          </a:p>
          <a:p>
            <a:pPr algn="ctr"/>
            <a:r>
              <a:rPr lang="en-GB" sz="3200" b="1" dirty="0">
                <a:solidFill>
                  <a:schemeClr val="accent1">
                    <a:lumMod val="75000"/>
                  </a:schemeClr>
                </a:solidFill>
                <a:latin typeface="Arial" panose="020B0604020202020204" pitchFamily="34" charset="0"/>
              </a:rPr>
              <a:t>Important Issues - CPD</a:t>
            </a:r>
          </a:p>
        </p:txBody>
      </p:sp>
    </p:spTree>
    <p:extLst>
      <p:ext uri="{BB962C8B-B14F-4D97-AF65-F5344CB8AC3E}">
        <p14:creationId xmlns:p14="http://schemas.microsoft.com/office/powerpoint/2010/main" val="10855793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FBF2B-77D1-A784-7915-61705178B36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C89D31-0E0A-C07E-B1D3-B7C3AE2C9EA5}"/>
              </a:ext>
            </a:extLst>
          </p:cNvPr>
          <p:cNvSpPr>
            <a:spLocks noGrp="1"/>
          </p:cNvSpPr>
          <p:nvPr>
            <p:ph sz="half" idx="1"/>
          </p:nvPr>
        </p:nvSpPr>
        <p:spPr>
          <a:xfrm>
            <a:off x="1050853" y="4801256"/>
            <a:ext cx="7042294" cy="840552"/>
          </a:xfrm>
        </p:spPr>
        <p:txBody>
          <a:bodyPr>
            <a:normAutofit/>
          </a:bodyPr>
          <a:lstStyle/>
          <a:p>
            <a:pPr algn="ctr"/>
            <a:r>
              <a:rPr lang="cy-GB" sz="1800" noProof="0" dirty="0"/>
              <a:t>Prinder athrawon BAME* wedi cyrraedd ‘argyfwng’ yng Nghymru</a:t>
            </a:r>
          </a:p>
          <a:p>
            <a:pPr algn="ctr"/>
            <a:r>
              <a:rPr lang="en-GB" sz="1800" dirty="0">
                <a:solidFill>
                  <a:srgbClr val="002060"/>
                </a:solidFill>
              </a:rPr>
              <a:t>BAME* teacher shortage at ‘crisis point in </a:t>
            </a:r>
            <a:r>
              <a:rPr lang="en-GB" sz="1800" dirty="0" err="1">
                <a:solidFill>
                  <a:srgbClr val="002060"/>
                </a:solidFill>
              </a:rPr>
              <a:t>Wales’</a:t>
            </a:r>
            <a:endParaRPr lang="en-GB" sz="1800" dirty="0">
              <a:solidFill>
                <a:srgbClr val="002060"/>
              </a:solidFill>
            </a:endParaRPr>
          </a:p>
        </p:txBody>
      </p:sp>
      <p:pic>
        <p:nvPicPr>
          <p:cNvPr id="6" name="Picture 5">
            <a:hlinkClick r:id="rId3"/>
            <a:extLst>
              <a:ext uri="{FF2B5EF4-FFF2-40B4-BE49-F238E27FC236}">
                <a16:creationId xmlns:a16="http://schemas.microsoft.com/office/drawing/2014/main" id="{4FB800D5-7FFB-FBA7-A89D-F2279F9C53F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871192" y="2368937"/>
            <a:ext cx="3401616" cy="2120126"/>
          </a:xfrm>
          <a:prstGeom prst="rect">
            <a:avLst/>
          </a:prstGeom>
        </p:spPr>
      </p:pic>
      <p:sp>
        <p:nvSpPr>
          <p:cNvPr id="5" name="TextBox 4">
            <a:extLst>
              <a:ext uri="{FF2B5EF4-FFF2-40B4-BE49-F238E27FC236}">
                <a16:creationId xmlns:a16="http://schemas.microsoft.com/office/drawing/2014/main" id="{5F2E36A4-2D5B-1F75-96C4-253FE09B3A7E}"/>
              </a:ext>
            </a:extLst>
          </p:cNvPr>
          <p:cNvSpPr txBox="1"/>
          <p:nvPr/>
        </p:nvSpPr>
        <p:spPr>
          <a:xfrm>
            <a:off x="177854" y="106089"/>
            <a:ext cx="8528264" cy="1077218"/>
          </a:xfrm>
          <a:prstGeom prst="rect">
            <a:avLst/>
          </a:prstGeom>
          <a:noFill/>
        </p:spPr>
        <p:txBody>
          <a:bodyPr wrap="square" rtlCol="0">
            <a:spAutoFit/>
          </a:bodyPr>
          <a:lstStyle/>
          <a:p>
            <a:pPr algn="ctr"/>
            <a:r>
              <a:rPr lang="en-GB" sz="3200" b="1" dirty="0" err="1">
                <a:latin typeface="Arial" panose="020B0604020202020204" pitchFamily="34" charset="0"/>
              </a:rPr>
              <a:t>Materion</a:t>
            </a:r>
            <a:r>
              <a:rPr lang="en-GB" sz="3200" b="1" dirty="0">
                <a:latin typeface="Arial" panose="020B0604020202020204" pitchFamily="34" charset="0"/>
              </a:rPr>
              <a:t> </a:t>
            </a:r>
            <a:r>
              <a:rPr lang="en-GB" sz="3200" b="1" dirty="0" err="1">
                <a:latin typeface="Arial" panose="020B0604020202020204" pitchFamily="34" charset="0"/>
              </a:rPr>
              <a:t>Pwysig</a:t>
            </a:r>
            <a:r>
              <a:rPr lang="en-GB" sz="3200" b="1" dirty="0">
                <a:latin typeface="Arial" panose="020B0604020202020204" pitchFamily="34" charset="0"/>
              </a:rPr>
              <a:t> - Yr Iaith a </a:t>
            </a:r>
            <a:r>
              <a:rPr lang="en-GB" sz="3200" b="1" dirty="0" err="1">
                <a:latin typeface="Arial" panose="020B0604020202020204" pitchFamily="34" charset="0"/>
              </a:rPr>
              <a:t>Ddefnyddiwn</a:t>
            </a:r>
            <a:r>
              <a:rPr lang="en-GB" sz="3200" b="1" dirty="0">
                <a:latin typeface="Arial" panose="020B0604020202020204" pitchFamily="34" charset="0"/>
              </a:rPr>
              <a:t> </a:t>
            </a:r>
          </a:p>
          <a:p>
            <a:pPr algn="ctr"/>
            <a:r>
              <a:rPr lang="en-GB" sz="3200" b="1" dirty="0">
                <a:solidFill>
                  <a:schemeClr val="accent1">
                    <a:lumMod val="75000"/>
                  </a:schemeClr>
                </a:solidFill>
                <a:latin typeface="Arial" panose="020B0604020202020204" pitchFamily="34" charset="0"/>
              </a:rPr>
              <a:t>Important Issues – The Language we use</a:t>
            </a:r>
          </a:p>
        </p:txBody>
      </p:sp>
      <p:sp>
        <p:nvSpPr>
          <p:cNvPr id="9" name="TextBox 8">
            <a:extLst>
              <a:ext uri="{FF2B5EF4-FFF2-40B4-BE49-F238E27FC236}">
                <a16:creationId xmlns:a16="http://schemas.microsoft.com/office/drawing/2014/main" id="{7845E6E4-FAC7-9585-D744-EEA8ADD201E2}"/>
              </a:ext>
            </a:extLst>
          </p:cNvPr>
          <p:cNvSpPr txBox="1"/>
          <p:nvPr/>
        </p:nvSpPr>
        <p:spPr>
          <a:xfrm>
            <a:off x="6272808" y="4106155"/>
            <a:ext cx="1622738" cy="382908"/>
          </a:xfrm>
          <a:prstGeom prst="rect">
            <a:avLst/>
          </a:prstGeom>
          <a:noFill/>
        </p:spPr>
        <p:txBody>
          <a:bodyPr wrap="square" rtlCol="0">
            <a:spAutoFit/>
          </a:bodyPr>
          <a:lstStyle/>
          <a:p>
            <a:r>
              <a:rPr lang="en-GB" dirty="0">
                <a:latin typeface="Arial" panose="020B0604020202020204" pitchFamily="34" charset="0"/>
              </a:rPr>
              <a:t>(BBC, 2021)</a:t>
            </a:r>
          </a:p>
        </p:txBody>
      </p:sp>
      <p:sp>
        <p:nvSpPr>
          <p:cNvPr id="10" name="TextBox 9">
            <a:extLst>
              <a:ext uri="{FF2B5EF4-FFF2-40B4-BE49-F238E27FC236}">
                <a16:creationId xmlns:a16="http://schemas.microsoft.com/office/drawing/2014/main" id="{CD08EA4E-40A5-9CB8-4DB0-359369C26925}"/>
              </a:ext>
            </a:extLst>
          </p:cNvPr>
          <p:cNvSpPr txBox="1"/>
          <p:nvPr/>
        </p:nvSpPr>
        <p:spPr>
          <a:xfrm>
            <a:off x="437882" y="1339403"/>
            <a:ext cx="7946265" cy="86177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err="1">
                <a:latin typeface="Arial" panose="020B0604020202020204" pitchFamily="34" charset="0"/>
              </a:rPr>
              <a:t>Gwyliwch</a:t>
            </a:r>
            <a:r>
              <a:rPr lang="en-GB" sz="2000" dirty="0">
                <a:latin typeface="Arial" panose="020B0604020202020204" pitchFamily="34" charset="0"/>
              </a:rPr>
              <a:t> y </a:t>
            </a:r>
            <a:r>
              <a:rPr lang="en-GB" sz="2000" dirty="0" err="1">
                <a:latin typeface="Arial" panose="020B0604020202020204" pitchFamily="34" charset="0"/>
              </a:rPr>
              <a:t>stori</a:t>
            </a:r>
            <a:r>
              <a:rPr lang="en-GB" sz="2000" dirty="0">
                <a:latin typeface="Arial" panose="020B0604020202020204" pitchFamily="34" charset="0"/>
              </a:rPr>
              <a:t> </a:t>
            </a:r>
            <a:r>
              <a:rPr lang="en-GB" sz="2000" dirty="0" err="1">
                <a:latin typeface="Arial" panose="020B0604020202020204" pitchFamily="34" charset="0"/>
              </a:rPr>
              <a:t>newyddion</a:t>
            </a:r>
            <a:r>
              <a:rPr lang="en-GB" sz="2000" dirty="0">
                <a:latin typeface="Arial" panose="020B0604020202020204" pitchFamily="34" charset="0"/>
              </a:rPr>
              <a:t> </a:t>
            </a:r>
            <a:r>
              <a:rPr lang="en-GB" sz="2000" dirty="0" err="1">
                <a:latin typeface="Arial" panose="020B0604020202020204" pitchFamily="34" charset="0"/>
              </a:rPr>
              <a:t>ganlynol</a:t>
            </a:r>
            <a:r>
              <a:rPr lang="en-GB" sz="2000" dirty="0">
                <a:latin typeface="Arial" panose="020B0604020202020204" pitchFamily="34" charset="0"/>
              </a:rPr>
              <a:t>, ac </a:t>
            </a:r>
            <a:r>
              <a:rPr lang="en-GB" sz="2000" dirty="0" err="1">
                <a:latin typeface="Arial" panose="020B0604020202020204" pitchFamily="34" charset="0"/>
              </a:rPr>
              <a:t>yna</a:t>
            </a:r>
            <a:r>
              <a:rPr lang="en-GB" sz="2000" dirty="0">
                <a:latin typeface="Arial" panose="020B0604020202020204" pitchFamily="34" charset="0"/>
              </a:rPr>
              <a:t> </a:t>
            </a:r>
            <a:r>
              <a:rPr lang="en-GB" sz="2000" dirty="0" err="1">
                <a:latin typeface="Arial" panose="020B0604020202020204" pitchFamily="34" charset="0"/>
              </a:rPr>
              <a:t>cawn</a:t>
            </a:r>
            <a:r>
              <a:rPr lang="en-GB" sz="2000" dirty="0">
                <a:latin typeface="Arial" panose="020B0604020202020204" pitchFamily="34" charset="0"/>
              </a:rPr>
              <a:t> </a:t>
            </a:r>
            <a:r>
              <a:rPr lang="en-GB" sz="2000" dirty="0" err="1">
                <a:latin typeface="Arial" panose="020B0604020202020204" pitchFamily="34" charset="0"/>
              </a:rPr>
              <a:t>trafodaeth</a:t>
            </a:r>
            <a:r>
              <a:rPr lang="en-GB" sz="2000" dirty="0">
                <a:latin typeface="Arial" panose="020B0604020202020204" pitchFamily="34" charset="0"/>
              </a:rPr>
              <a:t>;</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latin typeface="Arial" panose="020B0604020202020204" pitchFamily="34" charset="0"/>
              </a:rPr>
              <a:t>Watch the following news story, which we will then discuss</a:t>
            </a:r>
          </a:p>
        </p:txBody>
      </p:sp>
    </p:spTree>
    <p:extLst>
      <p:ext uri="{BB962C8B-B14F-4D97-AF65-F5344CB8AC3E}">
        <p14:creationId xmlns:p14="http://schemas.microsoft.com/office/powerpoint/2010/main" val="9879237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05D8D-C4B7-B5B5-16E6-C30E89511B4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FC89660-8F84-97DB-41B8-289C616BADCC}"/>
              </a:ext>
            </a:extLst>
          </p:cNvPr>
          <p:cNvSpPr txBox="1"/>
          <p:nvPr/>
        </p:nvSpPr>
        <p:spPr>
          <a:xfrm>
            <a:off x="244699" y="3527323"/>
            <a:ext cx="8886423" cy="2246769"/>
          </a:xfrm>
          <a:prstGeom prst="rect">
            <a:avLst/>
          </a:prstGeom>
          <a:noFill/>
        </p:spPr>
        <p:txBody>
          <a:bodyPr wrap="square" rtlCol="0">
            <a:spAutoFit/>
          </a:bodyPr>
          <a:lstStyle/>
          <a:p>
            <a:pPr marL="285750" indent="-285750">
              <a:buFont typeface="Arial" panose="020B0604020202020204" pitchFamily="34" charset="0"/>
              <a:buChar char="•"/>
            </a:pPr>
            <a:r>
              <a:rPr lang="cy-GB" altLang="en-US" sz="2000" dirty="0">
                <a:solidFill>
                  <a:srgbClr val="202124"/>
                </a:solidFill>
                <a:latin typeface="Arial" panose="020B0604020202020204" pitchFamily="34" charset="0"/>
                <a:ea typeface="inherit"/>
                <a:cs typeface="Arial" panose="020B0604020202020204" pitchFamily="34" charset="0"/>
              </a:rPr>
              <a:t>T</a:t>
            </a:r>
            <a:r>
              <a:rPr kumimoji="0" lang="cy-GB" altLang="en-US" sz="2000" b="0" i="0" u="none" strike="noStrike" cap="none" normalizeH="0" baseline="0" dirty="0">
                <a:ln>
                  <a:noFill/>
                </a:ln>
                <a:solidFill>
                  <a:srgbClr val="202124"/>
                </a:solidFill>
                <a:effectLst/>
                <a:latin typeface="Arial" panose="020B0604020202020204" pitchFamily="34" charset="0"/>
                <a:ea typeface="inherit"/>
                <a:cs typeface="Arial" panose="020B0604020202020204" pitchFamily="34" charset="0"/>
              </a:rPr>
              <a:t>erm sy’n cael ei weld ond sy’n cael ei herio gan ei fod yn waharddol i grwpiau lleiafrifoedd ethnig gwyn eraill. </a:t>
            </a:r>
            <a:r>
              <a:rPr kumimoji="0" lang="cy-GB" altLang="en-US" sz="2000" b="0" i="0" u="none" strike="noStrike" cap="none" normalizeH="0" baseline="0" dirty="0">
                <a:ln>
                  <a:noFill/>
                </a:ln>
                <a:solidFill>
                  <a:srgbClr val="202124"/>
                </a:solidFill>
                <a:effectLst/>
                <a:latin typeface="Arial" panose="020B0604020202020204" pitchFamily="34" charset="0"/>
                <a:ea typeface="inherit"/>
                <a:cs typeface="Arial" panose="020B0604020202020204" pitchFamily="34" charset="0"/>
                <a:hlinkClick r:id="rId3"/>
              </a:rPr>
              <a:t>Rhoddodd Llywodraeth y DU y gorau i ddefnyddio'r term hwn yn 2021</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accent1">
                    <a:lumMod val="75000"/>
                  </a:schemeClr>
                </a:solidFill>
                <a:latin typeface="Arial" panose="020B0604020202020204" pitchFamily="34" charset="0"/>
                <a:cs typeface="Arial" panose="020B0604020202020204" pitchFamily="34" charset="0"/>
              </a:rPr>
              <a:t>A term that is seen but is contested as it is exclusionary to other white ethnic minority groups. </a:t>
            </a:r>
            <a:r>
              <a:rPr lang="en-GB" sz="2000" dirty="0">
                <a:solidFill>
                  <a:schemeClr val="accent1">
                    <a:lumMod val="75000"/>
                  </a:schemeClr>
                </a:solidFill>
                <a:latin typeface="Arial" panose="020B0604020202020204" pitchFamily="34" charset="0"/>
                <a:cs typeface="Arial" panose="020B0604020202020204" pitchFamily="34" charset="0"/>
                <a:hlinkClick r:id="rId3"/>
              </a:rPr>
              <a:t>The UK Government stopped using this term in 2021</a:t>
            </a:r>
            <a:endParaRPr lang="en-GB" sz="2000" dirty="0">
              <a:solidFill>
                <a:schemeClr val="accent1">
                  <a:lumMod val="75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57C872F-D9EB-8778-2AA7-5127215C0843}"/>
              </a:ext>
            </a:extLst>
          </p:cNvPr>
          <p:cNvSpPr txBox="1"/>
          <p:nvPr/>
        </p:nvSpPr>
        <p:spPr>
          <a:xfrm>
            <a:off x="244699" y="206062"/>
            <a:ext cx="8536398" cy="584775"/>
          </a:xfrm>
          <a:prstGeom prst="rect">
            <a:avLst/>
          </a:prstGeom>
          <a:noFill/>
        </p:spPr>
        <p:txBody>
          <a:bodyPr wrap="square" rtlCol="0">
            <a:spAutoFit/>
          </a:bodyPr>
          <a:lstStyle/>
          <a:p>
            <a:pPr algn="ctr"/>
            <a:r>
              <a:rPr lang="en-GB" sz="3200" b="1" dirty="0" err="1">
                <a:latin typeface="Arial" panose="020B0604020202020204" pitchFamily="34" charset="0"/>
              </a:rPr>
              <a:t>Pwynt</a:t>
            </a:r>
            <a:r>
              <a:rPr lang="en-GB" sz="3200" b="1" dirty="0">
                <a:latin typeface="Arial" panose="020B0604020202020204" pitchFamily="34" charset="0"/>
              </a:rPr>
              <a:t> </a:t>
            </a:r>
            <a:r>
              <a:rPr lang="en-GB" sz="3200" b="1" dirty="0" err="1">
                <a:latin typeface="Arial" panose="020B0604020202020204" pitchFamily="34" charset="0"/>
              </a:rPr>
              <a:t>Trafod</a:t>
            </a:r>
            <a:r>
              <a:rPr lang="en-GB" sz="3200" b="1" dirty="0">
                <a:latin typeface="Arial" panose="020B0604020202020204" pitchFamily="34" charset="0"/>
              </a:rPr>
              <a:t>  / </a:t>
            </a:r>
            <a:r>
              <a:rPr lang="en-GB" sz="3200" b="1" dirty="0">
                <a:solidFill>
                  <a:schemeClr val="accent1">
                    <a:lumMod val="75000"/>
                  </a:schemeClr>
                </a:solidFill>
                <a:latin typeface="Arial" panose="020B0604020202020204" pitchFamily="34" charset="0"/>
              </a:rPr>
              <a:t>Discussion Point</a:t>
            </a:r>
          </a:p>
        </p:txBody>
      </p:sp>
      <p:sp>
        <p:nvSpPr>
          <p:cNvPr id="12" name="TextBox 11">
            <a:extLst>
              <a:ext uri="{FF2B5EF4-FFF2-40B4-BE49-F238E27FC236}">
                <a16:creationId xmlns:a16="http://schemas.microsoft.com/office/drawing/2014/main" id="{13F9CF50-B96F-6F5E-F82C-372320307945}"/>
              </a:ext>
            </a:extLst>
          </p:cNvPr>
          <p:cNvSpPr txBox="1"/>
          <p:nvPr/>
        </p:nvSpPr>
        <p:spPr>
          <a:xfrm>
            <a:off x="257577" y="1062672"/>
            <a:ext cx="8628845" cy="14773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latin typeface="Arial" panose="020B0604020202020204" pitchFamily="34" charset="0"/>
              </a:rPr>
              <a:t>Pa </a:t>
            </a:r>
            <a:r>
              <a:rPr lang="en-GB" sz="2000" dirty="0" err="1">
                <a:latin typeface="Arial" panose="020B0604020202020204" pitchFamily="34" charset="0"/>
              </a:rPr>
              <a:t>broblemau</a:t>
            </a:r>
            <a:r>
              <a:rPr lang="en-GB" sz="2000" dirty="0">
                <a:latin typeface="Arial" panose="020B0604020202020204" pitchFamily="34" charset="0"/>
              </a:rPr>
              <a:t> </a:t>
            </a:r>
            <a:r>
              <a:rPr lang="en-GB" sz="2000" dirty="0" err="1">
                <a:latin typeface="Arial" panose="020B0604020202020204" pitchFamily="34" charset="0"/>
              </a:rPr>
              <a:t>allwch</a:t>
            </a:r>
            <a:r>
              <a:rPr lang="en-GB" sz="2000" dirty="0">
                <a:latin typeface="Arial" panose="020B0604020202020204" pitchFamily="34" charset="0"/>
              </a:rPr>
              <a:t> chi </a:t>
            </a:r>
            <a:r>
              <a:rPr lang="en-GB" sz="2000" dirty="0" err="1">
                <a:latin typeface="Arial" panose="020B0604020202020204" pitchFamily="34" charset="0"/>
              </a:rPr>
              <a:t>eu</a:t>
            </a:r>
            <a:r>
              <a:rPr lang="en-GB" sz="2000" dirty="0">
                <a:latin typeface="Arial" panose="020B0604020202020204" pitchFamily="34" charset="0"/>
              </a:rPr>
              <a:t> </a:t>
            </a:r>
            <a:r>
              <a:rPr lang="en-GB" sz="2000" dirty="0" err="1">
                <a:latin typeface="Arial" panose="020B0604020202020204" pitchFamily="34" charset="0"/>
              </a:rPr>
              <a:t>gweld</a:t>
            </a:r>
            <a:r>
              <a:rPr lang="en-GB" sz="2000" dirty="0">
                <a:latin typeface="Arial" panose="020B0604020202020204" pitchFamily="34" charset="0"/>
              </a:rPr>
              <a:t> </a:t>
            </a:r>
            <a:r>
              <a:rPr lang="en-GB" sz="2000" dirty="0" err="1">
                <a:latin typeface="Arial" panose="020B0604020202020204" pitchFamily="34" charset="0"/>
              </a:rPr>
              <a:t>gyda'r</a:t>
            </a:r>
            <a:r>
              <a:rPr lang="en-GB" sz="2000" dirty="0">
                <a:latin typeface="Arial" panose="020B0604020202020204" pitchFamily="34" charset="0"/>
              </a:rPr>
              <a:t> </a:t>
            </a:r>
            <a:r>
              <a:rPr lang="en-GB" sz="2000" dirty="0" err="1">
                <a:latin typeface="Arial" panose="020B0604020202020204" pitchFamily="34" charset="0"/>
              </a:rPr>
              <a:t>ymadrodd</a:t>
            </a:r>
            <a:r>
              <a:rPr lang="en-GB" sz="2000" dirty="0">
                <a:latin typeface="Arial" panose="020B0604020202020204" pitchFamily="34" charset="0"/>
              </a:rPr>
              <a:t> Du </a:t>
            </a:r>
            <a:r>
              <a:rPr lang="en-GB" sz="2000" dirty="0" err="1">
                <a:latin typeface="Arial" panose="020B0604020202020204" pitchFamily="34" charset="0"/>
              </a:rPr>
              <a:t>Asiaidd</a:t>
            </a:r>
            <a:r>
              <a:rPr lang="en-GB" sz="2000" dirty="0">
                <a:latin typeface="Arial" panose="020B0604020202020204" pitchFamily="34" charset="0"/>
              </a:rPr>
              <a:t> </a:t>
            </a:r>
            <a:r>
              <a:rPr lang="en-GB" sz="2000" dirty="0" err="1">
                <a:latin typeface="Arial" panose="020B0604020202020204" pitchFamily="34" charset="0"/>
              </a:rPr>
              <a:t>Lleiafrif</a:t>
            </a:r>
            <a:r>
              <a:rPr lang="en-GB" sz="2000" dirty="0">
                <a:latin typeface="Arial" panose="020B0604020202020204" pitchFamily="34" charset="0"/>
              </a:rPr>
              <a:t> Ethnig </a:t>
            </a:r>
            <a:r>
              <a:rPr lang="en-GB" sz="2000" dirty="0" err="1">
                <a:latin typeface="Arial" panose="020B0604020202020204" pitchFamily="34" charset="0"/>
              </a:rPr>
              <a:t>fel</a:t>
            </a:r>
            <a:r>
              <a:rPr lang="en-GB" sz="2000" dirty="0">
                <a:latin typeface="Arial" panose="020B0604020202020204" pitchFamily="34" charset="0"/>
              </a:rPr>
              <a:t> </a:t>
            </a:r>
            <a:r>
              <a:rPr lang="en-GB" sz="2000" dirty="0" err="1">
                <a:latin typeface="Arial" panose="020B0604020202020204" pitchFamily="34" charset="0"/>
              </a:rPr>
              <a:t>y'i</a:t>
            </a:r>
            <a:r>
              <a:rPr lang="en-GB" sz="2000" dirty="0">
                <a:latin typeface="Arial" panose="020B0604020202020204" pitchFamily="34" charset="0"/>
              </a:rPr>
              <a:t> </a:t>
            </a:r>
            <a:r>
              <a:rPr lang="en-GB" sz="2000" dirty="0" err="1">
                <a:latin typeface="Arial" panose="020B0604020202020204" pitchFamily="34" charset="0"/>
              </a:rPr>
              <a:t>defnyddir</a:t>
            </a:r>
            <a:r>
              <a:rPr lang="en-GB" sz="2000" dirty="0">
                <a:latin typeface="Arial" panose="020B0604020202020204" pitchFamily="34" charset="0"/>
              </a:rPr>
              <a:t> </a:t>
            </a:r>
            <a:r>
              <a:rPr lang="en-GB" sz="2000" dirty="0" err="1">
                <a:latin typeface="Arial" panose="020B0604020202020204" pitchFamily="34" charset="0"/>
              </a:rPr>
              <a:t>yn</a:t>
            </a:r>
            <a:r>
              <a:rPr lang="en-GB" sz="2000" dirty="0">
                <a:latin typeface="Arial" panose="020B0604020202020204" pitchFamily="34" charset="0"/>
              </a:rPr>
              <a:t> y </a:t>
            </a:r>
            <a:r>
              <a:rPr lang="en-GB" sz="2000" dirty="0" err="1">
                <a:latin typeface="Arial" panose="020B0604020202020204" pitchFamily="34" charset="0"/>
              </a:rPr>
              <a:t>stori</a:t>
            </a:r>
            <a:r>
              <a:rPr lang="en-GB" sz="2000" dirty="0">
                <a:latin typeface="Arial" panose="020B0604020202020204" pitchFamily="34" charset="0"/>
              </a:rPr>
              <a:t> </a:t>
            </a:r>
            <a:r>
              <a:rPr lang="en-GB" sz="2000" dirty="0" err="1">
                <a:latin typeface="Arial" panose="020B0604020202020204" pitchFamily="34" charset="0"/>
              </a:rPr>
              <a:t>newyddion</a:t>
            </a:r>
            <a:r>
              <a:rPr lang="en-GB" sz="2000" dirty="0">
                <a:latin typeface="Arial" panose="020B0604020202020204" pitchFamily="34" charset="0"/>
              </a:rPr>
              <a:t>?</a:t>
            </a:r>
          </a:p>
          <a:p>
            <a:pPr marL="342900" indent="-342900">
              <a:spcBef>
                <a:spcPts val="600"/>
              </a:spcBef>
              <a:spcAft>
                <a:spcPts val="600"/>
              </a:spcAft>
              <a:buFont typeface="Arial" panose="020B0604020202020204" pitchFamily="34" charset="0"/>
              <a:buChar char="•"/>
            </a:pPr>
            <a:r>
              <a:rPr lang="en-GB" sz="2000" dirty="0">
                <a:solidFill>
                  <a:schemeClr val="accent1">
                    <a:lumMod val="75000"/>
                  </a:schemeClr>
                </a:solidFill>
                <a:latin typeface="Arial" panose="020B0604020202020204" pitchFamily="34" charset="0"/>
              </a:rPr>
              <a:t>What issues can you see with the phrase Black Asian Minority Ethnic as used in the news story?</a:t>
            </a:r>
          </a:p>
        </p:txBody>
      </p:sp>
      <p:pic>
        <p:nvPicPr>
          <p:cNvPr id="14" name="Picture 13" descr="A white chat bubble in a circle&#10;&#10;AI-generated content may be incorrect.">
            <a:extLst>
              <a:ext uri="{FF2B5EF4-FFF2-40B4-BE49-F238E27FC236}">
                <a16:creationId xmlns:a16="http://schemas.microsoft.com/office/drawing/2014/main" id="{9D0A97A5-4788-E62E-6A3C-6F21800C09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11754" y="2410187"/>
            <a:ext cx="920490" cy="920490"/>
          </a:xfrm>
          <a:prstGeom prst="rect">
            <a:avLst/>
          </a:prstGeom>
        </p:spPr>
      </p:pic>
    </p:spTree>
    <p:extLst>
      <p:ext uri="{BB962C8B-B14F-4D97-AF65-F5344CB8AC3E}">
        <p14:creationId xmlns:p14="http://schemas.microsoft.com/office/powerpoint/2010/main" val="98347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377EE-6FA3-DB89-14E8-6092ADF6F5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4B3107-FBE5-704C-FD46-F66DC71D5791}"/>
              </a:ext>
            </a:extLst>
          </p:cNvPr>
          <p:cNvSpPr>
            <a:spLocks noGrp="1"/>
          </p:cNvSpPr>
          <p:nvPr>
            <p:ph type="title"/>
          </p:nvPr>
        </p:nvSpPr>
        <p:spPr>
          <a:xfrm>
            <a:off x="628650" y="365127"/>
            <a:ext cx="7886700" cy="935640"/>
          </a:xfrm>
        </p:spPr>
        <p:txBody>
          <a:bodyPr>
            <a:noAutofit/>
          </a:bodyPr>
          <a:lstStyle/>
          <a:p>
            <a:pPr algn="ctr"/>
            <a:r>
              <a:rPr lang="cy-GB" sz="3200" b="1" dirty="0">
                <a:latin typeface="Arial" panose="020B0604020202020204" pitchFamily="34" charset="0"/>
                <a:cs typeface="Arial" panose="020B0604020202020204" pitchFamily="34" charset="0"/>
              </a:rPr>
              <a:t>Cynhwysiant: Cwestiwn Allweddol</a:t>
            </a:r>
            <a:br>
              <a:rPr lang="cy-GB" sz="3200" b="1" dirty="0">
                <a:latin typeface="Arial" panose="020B0604020202020204" pitchFamily="34" charset="0"/>
                <a:cs typeface="Arial" panose="020B0604020202020204" pitchFamily="34" charset="0"/>
              </a:rPr>
            </a:br>
            <a:r>
              <a:rPr lang="cy-GB" sz="3200" b="1" dirty="0">
                <a:latin typeface="Arial" panose="020B0604020202020204" pitchFamily="34" charset="0"/>
                <a:cs typeface="Arial" panose="020B0604020202020204" pitchFamily="34" charset="0"/>
              </a:rPr>
              <a:t> </a:t>
            </a:r>
            <a:r>
              <a:rPr lang="en-GB" sz="3200" b="1" dirty="0">
                <a:solidFill>
                  <a:srgbClr val="0070C0"/>
                </a:solidFill>
                <a:latin typeface="Arial" panose="020B0604020202020204" pitchFamily="34" charset="0"/>
                <a:cs typeface="Arial" panose="020B0604020202020204" pitchFamily="34" charset="0"/>
              </a:rPr>
              <a:t>Inclusion: A Key Question</a:t>
            </a:r>
          </a:p>
        </p:txBody>
      </p:sp>
      <p:sp>
        <p:nvSpPr>
          <p:cNvPr id="26" name="Content Placeholder 25">
            <a:extLst>
              <a:ext uri="{FF2B5EF4-FFF2-40B4-BE49-F238E27FC236}">
                <a16:creationId xmlns:a16="http://schemas.microsoft.com/office/drawing/2014/main" id="{4651E93D-D943-E352-8AD3-57129AC9FBA4}"/>
              </a:ext>
            </a:extLst>
          </p:cNvPr>
          <p:cNvSpPr>
            <a:spLocks noGrp="1"/>
          </p:cNvSpPr>
          <p:nvPr>
            <p:ph sz="half" idx="1"/>
          </p:nvPr>
        </p:nvSpPr>
        <p:spPr>
          <a:xfrm>
            <a:off x="4629149" y="1883006"/>
            <a:ext cx="4270151" cy="2400949"/>
          </a:xfrm>
        </p:spPr>
        <p:txBody>
          <a:bodyPr>
            <a:noAutofit/>
          </a:bodyPr>
          <a:lstStyle/>
          <a:p>
            <a:r>
              <a:rPr lang="en-GB" sz="2400" dirty="0">
                <a:solidFill>
                  <a:srgbClr val="0070C0"/>
                </a:solidFill>
              </a:rPr>
              <a:t>How much do people feel appreciated, valued, safe, respected, engaged, able to be authentic, and therefore able and willing to provide their full contributions in work or other settings?</a:t>
            </a:r>
          </a:p>
          <a:p>
            <a:pPr marL="0" indent="0" algn="r">
              <a:buNone/>
            </a:pPr>
            <a:r>
              <a:rPr lang="en-GB" sz="2400" dirty="0">
                <a:solidFill>
                  <a:srgbClr val="0070C0"/>
                </a:solidFill>
                <a:cs typeface="Arial" panose="020B0604020202020204" pitchFamily="34" charset="0"/>
              </a:rPr>
              <a:t>(Ferdman, 2021)</a:t>
            </a:r>
            <a:endParaRPr lang="en-GB" sz="2400" dirty="0">
              <a:solidFill>
                <a:srgbClr val="0070C0"/>
              </a:solidFill>
            </a:endParaRPr>
          </a:p>
        </p:txBody>
      </p:sp>
      <p:sp>
        <p:nvSpPr>
          <p:cNvPr id="27" name="Content Placeholder 26">
            <a:extLst>
              <a:ext uri="{FF2B5EF4-FFF2-40B4-BE49-F238E27FC236}">
                <a16:creationId xmlns:a16="http://schemas.microsoft.com/office/drawing/2014/main" id="{7377BA3E-C406-0207-A391-5AC05355AF5D}"/>
              </a:ext>
            </a:extLst>
          </p:cNvPr>
          <p:cNvSpPr>
            <a:spLocks noGrp="1"/>
          </p:cNvSpPr>
          <p:nvPr>
            <p:ph sz="half" idx="2"/>
          </p:nvPr>
        </p:nvSpPr>
        <p:spPr>
          <a:xfrm>
            <a:off x="244699" y="1861958"/>
            <a:ext cx="4134655" cy="2400949"/>
          </a:xfrm>
        </p:spPr>
        <p:txBody>
          <a:bodyPr>
            <a:noAutofit/>
          </a:bodyPr>
          <a:lstStyle/>
          <a:p>
            <a:r>
              <a:rPr lang="cy-GB" sz="2400" dirty="0"/>
              <a:t>Faint mae pobl yn teimlo eu bod wedi eu gwerthfawrogi, eu bod yn ddiogel, yn cael eu parch, yn ymgysylltu, yn gallu bod yn dilys, ac felly’n gallu, ac yn barod i ddarparu eu cyfraniadau llawn mewn gwaith neu mewn lleoliadau eraill?</a:t>
            </a:r>
          </a:p>
          <a:p>
            <a:pPr marL="0" indent="0" algn="r">
              <a:buNone/>
            </a:pPr>
            <a:r>
              <a:rPr lang="en-GB" sz="2400" dirty="0">
                <a:solidFill>
                  <a:srgbClr val="002060"/>
                </a:solidFill>
                <a:cs typeface="Arial" panose="020B0604020202020204" pitchFamily="34" charset="0"/>
              </a:rPr>
              <a:t>(Ferdman, 2021)</a:t>
            </a:r>
            <a:endParaRPr lang="cy-GB" sz="2400" dirty="0"/>
          </a:p>
        </p:txBody>
      </p:sp>
    </p:spTree>
    <p:extLst>
      <p:ext uri="{BB962C8B-B14F-4D97-AF65-F5344CB8AC3E}">
        <p14:creationId xmlns:p14="http://schemas.microsoft.com/office/powerpoint/2010/main" val="3270685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E2E00-3719-F9B2-180F-62586CF1D1C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61F235B-8A8F-BF56-64E5-2F6944EA60F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656206"/>
            <a:ext cx="9144000" cy="6290484"/>
          </a:xfrm>
          <a:prstGeom prst="rect">
            <a:avLst/>
          </a:prstGeom>
        </p:spPr>
      </p:pic>
      <p:sp>
        <p:nvSpPr>
          <p:cNvPr id="5" name="TextBox 4">
            <a:extLst>
              <a:ext uri="{FF2B5EF4-FFF2-40B4-BE49-F238E27FC236}">
                <a16:creationId xmlns:a16="http://schemas.microsoft.com/office/drawing/2014/main" id="{60419032-A4D9-0E4E-EAFC-FF44F5EE16B1}"/>
              </a:ext>
            </a:extLst>
          </p:cNvPr>
          <p:cNvSpPr txBox="1"/>
          <p:nvPr/>
        </p:nvSpPr>
        <p:spPr>
          <a:xfrm>
            <a:off x="4927586" y="6658076"/>
            <a:ext cx="2658070" cy="300082"/>
          </a:xfrm>
          <a:prstGeom prst="rect">
            <a:avLst/>
          </a:prstGeom>
          <a:noFill/>
        </p:spPr>
        <p:txBody>
          <a:bodyPr wrap="square" rtlCol="0">
            <a:spAutoFit/>
          </a:bodyPr>
          <a:lstStyle/>
          <a:p>
            <a:pPr algn="r"/>
            <a:r>
              <a:rPr lang="en-GB" sz="1350" dirty="0">
                <a:latin typeface="Arial" panose="020B0604020202020204" pitchFamily="34" charset="0"/>
              </a:rPr>
              <a:t>Ferdman, B.M. (2021 p.9)</a:t>
            </a:r>
          </a:p>
        </p:txBody>
      </p:sp>
      <p:sp>
        <p:nvSpPr>
          <p:cNvPr id="6" name="TextBox 5">
            <a:extLst>
              <a:ext uri="{FF2B5EF4-FFF2-40B4-BE49-F238E27FC236}">
                <a16:creationId xmlns:a16="http://schemas.microsoft.com/office/drawing/2014/main" id="{13B65EAB-48C0-EACF-F173-280AF00FB189}"/>
              </a:ext>
            </a:extLst>
          </p:cNvPr>
          <p:cNvSpPr txBox="1"/>
          <p:nvPr/>
        </p:nvSpPr>
        <p:spPr>
          <a:xfrm>
            <a:off x="563432" y="49883"/>
            <a:ext cx="8232838" cy="830997"/>
          </a:xfrm>
          <a:prstGeom prst="rect">
            <a:avLst/>
          </a:prstGeom>
          <a:noFill/>
        </p:spPr>
        <p:txBody>
          <a:bodyPr wrap="square" rtlCol="0">
            <a:spAutoFit/>
          </a:bodyPr>
          <a:lstStyle/>
          <a:p>
            <a:pPr algn="ctr"/>
            <a:r>
              <a:rPr lang="cy-GB" sz="2400" dirty="0">
                <a:latin typeface="inherit"/>
              </a:rPr>
              <a:t>Systemau cynhwysiant: fframwaith dadansoddol aml-lefel</a:t>
            </a:r>
            <a:endParaRPr lang="cy-GB" sz="2400" dirty="0">
              <a:solidFill>
                <a:srgbClr val="002060"/>
              </a:solidFill>
              <a:latin typeface="inherit"/>
            </a:endParaRPr>
          </a:p>
          <a:p>
            <a:pPr algn="ctr"/>
            <a:r>
              <a:rPr lang="en-GB" sz="2400" dirty="0">
                <a:solidFill>
                  <a:srgbClr val="0070C0"/>
                </a:solidFill>
                <a:latin typeface="Arial" panose="020B0604020202020204" pitchFamily="34" charset="0"/>
              </a:rPr>
              <a:t>Systems of inclusion: a multi-level analytic framework </a:t>
            </a:r>
          </a:p>
        </p:txBody>
      </p:sp>
    </p:spTree>
    <p:extLst>
      <p:ext uri="{BB962C8B-B14F-4D97-AF65-F5344CB8AC3E}">
        <p14:creationId xmlns:p14="http://schemas.microsoft.com/office/powerpoint/2010/main" val="12851441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08710-1E9F-6A1B-858D-EAE062D0CBD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8B3F876-228D-3A8F-1362-22EC91210788}"/>
              </a:ext>
            </a:extLst>
          </p:cNvPr>
          <p:cNvSpPr txBox="1"/>
          <p:nvPr/>
        </p:nvSpPr>
        <p:spPr>
          <a:xfrm>
            <a:off x="176380" y="1081827"/>
            <a:ext cx="8791240"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800" noProof="0" dirty="0">
                <a:latin typeface="Arial" panose="020B0604020202020204" pitchFamily="34" charset="0"/>
              </a:rPr>
              <a:t>Gall llywio'r gwahanol haenau hyn o gynhwysiant/gwaharddiad fod yn anodd iawn, ac mae hyn wedi arwain </a:t>
            </a:r>
            <a:r>
              <a:rPr lang="cy-GB" sz="2800" noProof="0" dirty="0" err="1">
                <a:latin typeface="Arial" panose="020B0604020202020204" pitchFamily="34" charset="0"/>
              </a:rPr>
              <a:t>Scanlon</a:t>
            </a:r>
            <a:r>
              <a:rPr lang="cy-GB" sz="2800" noProof="0" dirty="0">
                <a:latin typeface="Arial" panose="020B0604020202020204" pitchFamily="34" charset="0"/>
              </a:rPr>
              <a:t> a Johnson (2015 t. 165) i ddadlau bod:</a:t>
            </a:r>
          </a:p>
          <a:p>
            <a:pPr marL="285750" indent="-285750">
              <a:spcBef>
                <a:spcPts val="600"/>
              </a:spcBef>
              <a:spcAft>
                <a:spcPts val="600"/>
              </a:spcAft>
              <a:buFont typeface="Arial" panose="020B0604020202020204" pitchFamily="34" charset="0"/>
              <a:buChar char="•"/>
            </a:pPr>
            <a:r>
              <a:rPr lang="cy-GB" sz="2800" noProof="0" dirty="0">
                <a:latin typeface="Arial" panose="020B0604020202020204" pitchFamily="34" charset="0"/>
              </a:rPr>
              <a:t>Rhaid i chi fod yn bobl sy’n ‘</a:t>
            </a:r>
            <a:r>
              <a:rPr lang="cy-GB" sz="2800" b="0" i="0" noProof="0" dirty="0">
                <a:solidFill>
                  <a:srgbClr val="202124"/>
                </a:solidFill>
                <a:effectLst/>
                <a:latin typeface="Arial" panose="020B0604020202020204" pitchFamily="34" charset="0"/>
              </a:rPr>
              <a:t>pontio ffiniau, croesi ffiniau ac eiriol/’</a:t>
            </a:r>
          </a:p>
          <a:p>
            <a:pPr algn="ctr">
              <a:spcBef>
                <a:spcPts val="600"/>
              </a:spcBef>
              <a:spcAft>
                <a:spcPts val="600"/>
              </a:spcAft>
            </a:pPr>
            <a:r>
              <a:rPr lang="cy-GB" sz="2800" b="0" i="1" noProof="0" dirty="0">
                <a:solidFill>
                  <a:srgbClr val="202124"/>
                </a:solidFill>
                <a:effectLst/>
                <a:latin typeface="Arial" panose="020B0604020202020204" pitchFamily="34" charset="0"/>
              </a:rPr>
              <a:t>Beth maen nhw'n ei olygu wrth hyn?</a:t>
            </a:r>
          </a:p>
        </p:txBody>
      </p:sp>
      <p:sp>
        <p:nvSpPr>
          <p:cNvPr id="8" name="TextBox 7">
            <a:extLst>
              <a:ext uri="{FF2B5EF4-FFF2-40B4-BE49-F238E27FC236}">
                <a16:creationId xmlns:a16="http://schemas.microsoft.com/office/drawing/2014/main" id="{6CF693BE-D420-5221-C259-4120EB7BB01A}"/>
              </a:ext>
            </a:extLst>
          </p:cNvPr>
          <p:cNvSpPr txBox="1"/>
          <p:nvPr/>
        </p:nvSpPr>
        <p:spPr>
          <a:xfrm>
            <a:off x="244699" y="206062"/>
            <a:ext cx="8536398" cy="584775"/>
          </a:xfrm>
          <a:prstGeom prst="rect">
            <a:avLst/>
          </a:prstGeom>
          <a:noFill/>
        </p:spPr>
        <p:txBody>
          <a:bodyPr wrap="square" rtlCol="0">
            <a:spAutoFit/>
          </a:bodyPr>
          <a:lstStyle/>
          <a:p>
            <a:pPr algn="ctr"/>
            <a:r>
              <a:rPr lang="en-GB" sz="3200" b="1" dirty="0" err="1">
                <a:latin typeface="Arial" panose="020B0604020202020204" pitchFamily="34" charset="0"/>
              </a:rPr>
              <a:t>Pwynt</a:t>
            </a:r>
            <a:r>
              <a:rPr lang="en-GB" sz="3200" b="1" dirty="0">
                <a:latin typeface="Arial" panose="020B0604020202020204" pitchFamily="34" charset="0"/>
              </a:rPr>
              <a:t> </a:t>
            </a:r>
            <a:r>
              <a:rPr lang="en-GB" sz="3200" b="1" dirty="0" err="1">
                <a:latin typeface="Arial" panose="020B0604020202020204" pitchFamily="34" charset="0"/>
              </a:rPr>
              <a:t>Trafod</a:t>
            </a:r>
            <a:endParaRPr lang="en-GB" sz="3200" b="1" dirty="0">
              <a:solidFill>
                <a:schemeClr val="accent1">
                  <a:lumMod val="75000"/>
                </a:schemeClr>
              </a:solidFill>
              <a:latin typeface="Arial" panose="020B0604020202020204" pitchFamily="34" charset="0"/>
            </a:endParaRPr>
          </a:p>
        </p:txBody>
      </p:sp>
      <p:pic>
        <p:nvPicPr>
          <p:cNvPr id="12" name="Picture 11" descr="A white chat bubble in a circle&#10;&#10;AI-generated content may be incorrect.">
            <a:extLst>
              <a:ext uri="{FF2B5EF4-FFF2-40B4-BE49-F238E27FC236}">
                <a16:creationId xmlns:a16="http://schemas.microsoft.com/office/drawing/2014/main" id="{1AA161C0-7A4E-6211-9E14-7396A14860E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16335" y="4498147"/>
            <a:ext cx="1123453" cy="1123453"/>
          </a:xfrm>
          <a:prstGeom prst="rect">
            <a:avLst/>
          </a:prstGeom>
        </p:spPr>
      </p:pic>
    </p:spTree>
    <p:extLst>
      <p:ext uri="{BB962C8B-B14F-4D97-AF65-F5344CB8AC3E}">
        <p14:creationId xmlns:p14="http://schemas.microsoft.com/office/powerpoint/2010/main" val="808569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91B6E-B361-38E7-9FC7-53255A61DE8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81DC48-5033-83E7-EF38-96F4F429F7FA}"/>
              </a:ext>
            </a:extLst>
          </p:cNvPr>
          <p:cNvSpPr txBox="1"/>
          <p:nvPr/>
        </p:nvSpPr>
        <p:spPr>
          <a:xfrm>
            <a:off x="176380" y="1081827"/>
            <a:ext cx="8791240"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latin typeface="Arial" panose="020B0604020202020204" pitchFamily="34" charset="0"/>
              </a:rPr>
              <a:t>Navigating these different layers of inclusion/exclusion can be very difficult, which has led Scanlon and Johnson (2015 p. 165) to argue that:</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latin typeface="Arial" panose="020B0604020202020204" pitchFamily="34" charset="0"/>
              </a:rPr>
              <a:t>You have to be ‘boundary spanners, border crossers and advocates’</a:t>
            </a:r>
          </a:p>
          <a:p>
            <a:pPr algn="ctr">
              <a:spcBef>
                <a:spcPts val="600"/>
              </a:spcBef>
              <a:spcAft>
                <a:spcPts val="600"/>
              </a:spcAft>
            </a:pPr>
            <a:r>
              <a:rPr lang="en-GB" sz="2800" b="0" i="1" dirty="0">
                <a:solidFill>
                  <a:schemeClr val="accent1">
                    <a:lumMod val="75000"/>
                  </a:schemeClr>
                </a:solidFill>
                <a:effectLst/>
                <a:latin typeface="Arial" panose="020B0604020202020204" pitchFamily="34" charset="0"/>
              </a:rPr>
              <a:t>What do they mean by this?</a:t>
            </a:r>
          </a:p>
        </p:txBody>
      </p:sp>
      <p:sp>
        <p:nvSpPr>
          <p:cNvPr id="8" name="TextBox 7">
            <a:extLst>
              <a:ext uri="{FF2B5EF4-FFF2-40B4-BE49-F238E27FC236}">
                <a16:creationId xmlns:a16="http://schemas.microsoft.com/office/drawing/2014/main" id="{F5104017-71A0-AF6C-C7A6-1B8C7AF3490A}"/>
              </a:ext>
            </a:extLst>
          </p:cNvPr>
          <p:cNvSpPr txBox="1"/>
          <p:nvPr/>
        </p:nvSpPr>
        <p:spPr>
          <a:xfrm>
            <a:off x="303801" y="206062"/>
            <a:ext cx="8536398" cy="584775"/>
          </a:xfrm>
          <a:prstGeom prst="rect">
            <a:avLst/>
          </a:prstGeom>
          <a:noFill/>
        </p:spPr>
        <p:txBody>
          <a:bodyPr wrap="square" rtlCol="0">
            <a:spAutoFit/>
          </a:bodyPr>
          <a:lstStyle/>
          <a:p>
            <a:pPr algn="ctr"/>
            <a:r>
              <a:rPr lang="en-GB" sz="3200" b="1" dirty="0">
                <a:solidFill>
                  <a:schemeClr val="accent1">
                    <a:lumMod val="75000"/>
                  </a:schemeClr>
                </a:solidFill>
                <a:latin typeface="Arial" panose="020B0604020202020204" pitchFamily="34" charset="0"/>
              </a:rPr>
              <a:t>Discussion Point</a:t>
            </a:r>
          </a:p>
        </p:txBody>
      </p:sp>
      <p:pic>
        <p:nvPicPr>
          <p:cNvPr id="12" name="Picture 11" descr="A white chat bubble in a circle&#10;&#10;AI-generated content may be incorrect.">
            <a:extLst>
              <a:ext uri="{FF2B5EF4-FFF2-40B4-BE49-F238E27FC236}">
                <a16:creationId xmlns:a16="http://schemas.microsoft.com/office/drawing/2014/main" id="{87E86A49-AB13-50DD-7FBB-83B3689F612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16335" y="4498147"/>
            <a:ext cx="1123453" cy="1123453"/>
          </a:xfrm>
          <a:prstGeom prst="rect">
            <a:avLst/>
          </a:prstGeom>
        </p:spPr>
      </p:pic>
    </p:spTree>
    <p:extLst>
      <p:ext uri="{BB962C8B-B14F-4D97-AF65-F5344CB8AC3E}">
        <p14:creationId xmlns:p14="http://schemas.microsoft.com/office/powerpoint/2010/main" val="4292366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F9089-5C45-E400-9FD5-9C910CEEE846}"/>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782DFA63-0500-08F0-CC71-BFDA49072AB3}"/>
              </a:ext>
            </a:extLst>
          </p:cNvPr>
          <p:cNvSpPr txBox="1"/>
          <p:nvPr/>
        </p:nvSpPr>
        <p:spPr>
          <a:xfrm>
            <a:off x="3131980" y="5222949"/>
            <a:ext cx="6609502" cy="369332"/>
          </a:xfrm>
          <a:prstGeom prst="rect">
            <a:avLst/>
          </a:prstGeom>
          <a:noFill/>
        </p:spPr>
        <p:txBody>
          <a:bodyPr wrap="none" rtlCol="0">
            <a:spAutoFit/>
          </a:bodyPr>
          <a:lstStyle/>
          <a:p>
            <a:r>
              <a:rPr lang="en-GB" dirty="0">
                <a:latin typeface="Arial" panose="020B0604020202020204" pitchFamily="34" charset="0"/>
              </a:rPr>
              <a:t>(Lopez, 2006, p.66, cited in Scanlan and Johnson, 2015 p.165)</a:t>
            </a:r>
          </a:p>
        </p:txBody>
      </p:sp>
      <p:sp>
        <p:nvSpPr>
          <p:cNvPr id="2" name="TextBox 1">
            <a:extLst>
              <a:ext uri="{FF2B5EF4-FFF2-40B4-BE49-F238E27FC236}">
                <a16:creationId xmlns:a16="http://schemas.microsoft.com/office/drawing/2014/main" id="{1B2DB014-EA9E-0CD8-528C-D566E082B61E}"/>
              </a:ext>
            </a:extLst>
          </p:cNvPr>
          <p:cNvSpPr txBox="1"/>
          <p:nvPr/>
        </p:nvSpPr>
        <p:spPr>
          <a:xfrm>
            <a:off x="892493" y="1375504"/>
            <a:ext cx="7352428" cy="3785652"/>
          </a:xfrm>
          <a:prstGeom prst="rect">
            <a:avLst/>
          </a:prstGeom>
          <a:noFill/>
        </p:spPr>
        <p:txBody>
          <a:bodyPr wrap="square" rtlCol="0">
            <a:spAutoFit/>
          </a:bodyPr>
          <a:lstStyle/>
          <a:p>
            <a:pPr algn="ctr"/>
            <a:r>
              <a:rPr lang="en-GB" sz="2400" dirty="0">
                <a:latin typeface="Arial" panose="020B0604020202020204" pitchFamily="34" charset="0"/>
              </a:rPr>
              <a:t>‘In addition to having a thorough understanding of race, gender, sexual orientation, disability, class and other areas of difference and how such factors impact the schooling process…[school leaders]…must have a keen awareness of school-community relations, group dynamics, intercultural tolerance, politics and power, team building, and community engagement and how to effectively bridge these “borders” in order to collectively work towards success’</a:t>
            </a:r>
          </a:p>
        </p:txBody>
      </p:sp>
      <p:sp>
        <p:nvSpPr>
          <p:cNvPr id="3" name="Title 1">
            <a:extLst>
              <a:ext uri="{FF2B5EF4-FFF2-40B4-BE49-F238E27FC236}">
                <a16:creationId xmlns:a16="http://schemas.microsoft.com/office/drawing/2014/main" id="{B368E4BB-02B9-9162-197A-D8879BA06CA7}"/>
              </a:ext>
            </a:extLst>
          </p:cNvPr>
          <p:cNvSpPr>
            <a:spLocks noGrp="1"/>
          </p:cNvSpPr>
          <p:nvPr>
            <p:ph type="title"/>
          </p:nvPr>
        </p:nvSpPr>
        <p:spPr>
          <a:xfrm>
            <a:off x="625357" y="46706"/>
            <a:ext cx="7886700" cy="845488"/>
          </a:xfrm>
        </p:spPr>
        <p:txBody>
          <a:bodyPr>
            <a:normAutofit/>
          </a:bodyPr>
          <a:lstStyle/>
          <a:p>
            <a:pPr algn="ctr"/>
            <a:r>
              <a:rPr lang="en-GB" sz="3200" b="1" dirty="0" err="1"/>
              <a:t>Hynny</a:t>
            </a:r>
            <a:r>
              <a:rPr lang="en-GB" sz="3200" b="1" dirty="0"/>
              <a:t> </a:t>
            </a:r>
            <a:r>
              <a:rPr lang="en-GB" sz="3200" b="1" dirty="0" err="1"/>
              <a:t>yw</a:t>
            </a:r>
            <a:r>
              <a:rPr lang="en-GB" sz="3200" b="1" dirty="0"/>
              <a:t>/ </a:t>
            </a:r>
            <a:r>
              <a:rPr lang="en-GB" sz="3200" b="1" dirty="0">
                <a:solidFill>
                  <a:schemeClr val="accent1">
                    <a:lumMod val="75000"/>
                  </a:schemeClr>
                </a:solidFill>
              </a:rPr>
              <a:t>In other words</a:t>
            </a:r>
          </a:p>
        </p:txBody>
      </p:sp>
    </p:spTree>
    <p:extLst>
      <p:ext uri="{BB962C8B-B14F-4D97-AF65-F5344CB8AC3E}">
        <p14:creationId xmlns:p14="http://schemas.microsoft.com/office/powerpoint/2010/main" val="3469110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9A0AB-46CA-F531-583B-BD8F8DAC67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5B570-97E7-51A9-DD36-D8F62F172864}"/>
              </a:ext>
            </a:extLst>
          </p:cNvPr>
          <p:cNvSpPr>
            <a:spLocks noGrp="1"/>
          </p:cNvSpPr>
          <p:nvPr>
            <p:ph type="title"/>
          </p:nvPr>
        </p:nvSpPr>
        <p:spPr>
          <a:xfrm>
            <a:off x="684341" y="-139973"/>
            <a:ext cx="7886700" cy="1325563"/>
          </a:xfrm>
        </p:spPr>
        <p:txBody>
          <a:bodyPr>
            <a:normAutofit/>
          </a:bodyPr>
          <a:lstStyle/>
          <a:p>
            <a:pPr algn="ctr"/>
            <a:r>
              <a:rPr lang="en-GB" b="1" dirty="0">
                <a:latin typeface="Arial" panose="020B0604020202020204" pitchFamily="34" charset="0"/>
                <a:cs typeface="Arial" panose="020B0604020202020204" pitchFamily="34" charset="0"/>
              </a:rPr>
              <a:t> </a:t>
            </a:r>
            <a:r>
              <a:rPr lang="cy-GB" sz="2700" b="1" dirty="0">
                <a:latin typeface="Arial" panose="020B0604020202020204" pitchFamily="34" charset="0"/>
                <a:cs typeface="Arial" panose="020B0604020202020204" pitchFamily="34" charset="0"/>
              </a:rPr>
              <a:t>I gynhwysiant ddigwydd mae’n rhaid…</a:t>
            </a:r>
            <a:br>
              <a:rPr lang="en-GB" sz="2700" b="1" dirty="0">
                <a:latin typeface="Arial" panose="020B0604020202020204" pitchFamily="34" charset="0"/>
                <a:cs typeface="Arial" panose="020B0604020202020204" pitchFamily="34" charset="0"/>
              </a:rPr>
            </a:br>
            <a:r>
              <a:rPr lang="en-GB" sz="2700" b="1" dirty="0">
                <a:solidFill>
                  <a:srgbClr val="0070C0"/>
                </a:solidFill>
                <a:latin typeface="Arial" panose="020B0604020202020204" pitchFamily="34" charset="0"/>
                <a:cs typeface="Arial" panose="020B0604020202020204" pitchFamily="34" charset="0"/>
              </a:rPr>
              <a:t>For inclusion to happen there has to be… </a:t>
            </a:r>
          </a:p>
        </p:txBody>
      </p:sp>
      <p:sp>
        <p:nvSpPr>
          <p:cNvPr id="3" name="Content Placeholder 2">
            <a:extLst>
              <a:ext uri="{FF2B5EF4-FFF2-40B4-BE49-F238E27FC236}">
                <a16:creationId xmlns:a16="http://schemas.microsoft.com/office/drawing/2014/main" id="{4CC11846-E288-95AD-BF79-B2A0E8312ECE}"/>
              </a:ext>
            </a:extLst>
          </p:cNvPr>
          <p:cNvSpPr>
            <a:spLocks noGrp="1"/>
          </p:cNvSpPr>
          <p:nvPr>
            <p:ph sz="half" idx="2"/>
          </p:nvPr>
        </p:nvSpPr>
        <p:spPr>
          <a:xfrm>
            <a:off x="4769359" y="1376718"/>
            <a:ext cx="4348390" cy="4104563"/>
          </a:xfrm>
        </p:spPr>
        <p:txBody>
          <a:bodyPr>
            <a:noAutofit/>
          </a:bodyPr>
          <a:lstStyle/>
          <a:p>
            <a:pPr marL="514350" indent="-514350">
              <a:lnSpc>
                <a:spcPct val="100000"/>
              </a:lnSpc>
              <a:spcBef>
                <a:spcPts val="600"/>
              </a:spcBef>
              <a:spcAft>
                <a:spcPts val="600"/>
              </a:spcAft>
              <a:buAutoNum type="arabicPeriod"/>
            </a:pPr>
            <a:r>
              <a:rPr lang="en-GB" sz="2000" dirty="0">
                <a:solidFill>
                  <a:srgbClr val="0070C0"/>
                </a:solidFill>
              </a:rPr>
              <a:t>The acknowledgement and value of everybody’s inherent worth </a:t>
            </a:r>
          </a:p>
          <a:p>
            <a:pPr marL="514350" indent="-514350">
              <a:lnSpc>
                <a:spcPct val="100000"/>
              </a:lnSpc>
              <a:spcBef>
                <a:spcPts val="600"/>
              </a:spcBef>
              <a:spcAft>
                <a:spcPts val="600"/>
              </a:spcAft>
              <a:buAutoNum type="arabicPeriod"/>
            </a:pPr>
            <a:r>
              <a:rPr lang="en-GB" sz="2000" dirty="0">
                <a:solidFill>
                  <a:srgbClr val="0070C0"/>
                </a:solidFill>
              </a:rPr>
              <a:t>An approach based on human rights</a:t>
            </a:r>
          </a:p>
          <a:p>
            <a:pPr marL="514350" indent="-514350">
              <a:lnSpc>
                <a:spcPct val="100000"/>
              </a:lnSpc>
              <a:spcBef>
                <a:spcPts val="600"/>
              </a:spcBef>
              <a:spcAft>
                <a:spcPts val="600"/>
              </a:spcAft>
              <a:buAutoNum type="arabicPeriod"/>
            </a:pPr>
            <a:r>
              <a:rPr lang="en-GB" sz="2000" dirty="0">
                <a:solidFill>
                  <a:srgbClr val="0070C0"/>
                </a:solidFill>
              </a:rPr>
              <a:t> 3. Awareness of interconnection </a:t>
            </a:r>
          </a:p>
          <a:p>
            <a:pPr marL="514350" indent="-514350">
              <a:lnSpc>
                <a:spcPct val="100000"/>
              </a:lnSpc>
              <a:spcBef>
                <a:spcPts val="600"/>
              </a:spcBef>
              <a:spcAft>
                <a:spcPts val="600"/>
              </a:spcAft>
              <a:buAutoNum type="arabicPeriod"/>
            </a:pPr>
            <a:r>
              <a:rPr lang="en-GB" sz="2000" dirty="0">
                <a:solidFill>
                  <a:srgbClr val="0070C0"/>
                </a:solidFill>
              </a:rPr>
              <a:t>4. The role of power in inclusive leadership </a:t>
            </a:r>
          </a:p>
          <a:p>
            <a:pPr marL="514350" indent="-514350">
              <a:lnSpc>
                <a:spcPct val="100000"/>
              </a:lnSpc>
              <a:spcBef>
                <a:spcPts val="600"/>
              </a:spcBef>
              <a:spcAft>
                <a:spcPts val="600"/>
              </a:spcAft>
              <a:buAutoNum type="arabicPeriod"/>
            </a:pPr>
            <a:r>
              <a:rPr lang="en-GB" sz="2000" dirty="0">
                <a:solidFill>
                  <a:srgbClr val="0070C0"/>
                </a:solidFill>
              </a:rPr>
              <a:t>Courage to share and take over responsibility</a:t>
            </a:r>
          </a:p>
          <a:p>
            <a:pPr marL="0" indent="0" algn="r">
              <a:lnSpc>
                <a:spcPct val="100000"/>
              </a:lnSpc>
              <a:spcBef>
                <a:spcPts val="600"/>
              </a:spcBef>
              <a:spcAft>
                <a:spcPts val="600"/>
              </a:spcAft>
              <a:buNone/>
            </a:pPr>
            <a:r>
              <a:rPr lang="en-GB" sz="2000" dirty="0">
                <a:solidFill>
                  <a:srgbClr val="0070C0"/>
                </a:solidFill>
              </a:rPr>
              <a:t> Bortini </a:t>
            </a:r>
            <a:r>
              <a:rPr lang="en-GB" sz="2000" i="1" dirty="0">
                <a:solidFill>
                  <a:srgbClr val="0070C0"/>
                </a:solidFill>
              </a:rPr>
              <a:t>et al. </a:t>
            </a:r>
            <a:r>
              <a:rPr lang="en-GB" sz="2000" dirty="0">
                <a:solidFill>
                  <a:srgbClr val="0070C0"/>
                </a:solidFill>
              </a:rPr>
              <a:t>(2018)</a:t>
            </a:r>
          </a:p>
        </p:txBody>
      </p:sp>
      <p:sp>
        <p:nvSpPr>
          <p:cNvPr id="6" name="TextBox 5">
            <a:extLst>
              <a:ext uri="{FF2B5EF4-FFF2-40B4-BE49-F238E27FC236}">
                <a16:creationId xmlns:a16="http://schemas.microsoft.com/office/drawing/2014/main" id="{3DD07D4F-CE34-DCCB-90BB-1F31CBDE957A}"/>
              </a:ext>
            </a:extLst>
          </p:cNvPr>
          <p:cNvSpPr txBox="1"/>
          <p:nvPr/>
        </p:nvSpPr>
        <p:spPr>
          <a:xfrm>
            <a:off x="347730" y="1376718"/>
            <a:ext cx="3786388" cy="4247317"/>
          </a:xfrm>
          <a:prstGeom prst="rect">
            <a:avLst/>
          </a:prstGeom>
          <a:noFill/>
        </p:spPr>
        <p:txBody>
          <a:bodyPr wrap="square" rtlCol="0">
            <a:spAutoFit/>
          </a:bodyPr>
          <a:lstStyle/>
          <a:p>
            <a:pPr>
              <a:spcBef>
                <a:spcPts val="600"/>
              </a:spcBef>
              <a:spcAft>
                <a:spcPts val="600"/>
              </a:spcAft>
            </a:pPr>
            <a:r>
              <a:rPr lang="en-GB" sz="2000" dirty="0">
                <a:latin typeface="Arial" panose="020B0604020202020204" pitchFamily="34" charset="0"/>
              </a:rPr>
              <a:t>1</a:t>
            </a:r>
            <a:r>
              <a:rPr lang="cy-GB" sz="2000" noProof="0" dirty="0">
                <a:latin typeface="Arial" panose="020B0604020202020204" pitchFamily="34" charset="0"/>
              </a:rPr>
              <a:t>. Cydnabod a gwerthfawrogi gwerth cynhenid ​​pawb </a:t>
            </a:r>
          </a:p>
          <a:p>
            <a:pPr>
              <a:spcBef>
                <a:spcPts val="600"/>
              </a:spcBef>
              <a:spcAft>
                <a:spcPts val="600"/>
              </a:spcAft>
            </a:pPr>
            <a:r>
              <a:rPr lang="cy-GB" sz="2000" noProof="0" dirty="0">
                <a:latin typeface="Arial" panose="020B0604020202020204" pitchFamily="34" charset="0"/>
              </a:rPr>
              <a:t>2. Dull wedi'i seilio ar hawliau dynol </a:t>
            </a:r>
          </a:p>
          <a:p>
            <a:pPr>
              <a:spcBef>
                <a:spcPts val="600"/>
              </a:spcBef>
              <a:spcAft>
                <a:spcPts val="600"/>
              </a:spcAft>
            </a:pPr>
            <a:r>
              <a:rPr lang="cy-GB" sz="2000" noProof="0" dirty="0">
                <a:latin typeface="Arial" panose="020B0604020202020204" pitchFamily="34" charset="0"/>
              </a:rPr>
              <a:t>3. Ymwybyddiaeth o gydgysylltiad </a:t>
            </a:r>
          </a:p>
          <a:p>
            <a:pPr>
              <a:spcBef>
                <a:spcPts val="600"/>
              </a:spcBef>
              <a:spcAft>
                <a:spcPts val="600"/>
              </a:spcAft>
            </a:pPr>
            <a:r>
              <a:rPr lang="cy-GB" sz="2000" noProof="0" dirty="0">
                <a:latin typeface="Arial" panose="020B0604020202020204" pitchFamily="34" charset="0"/>
              </a:rPr>
              <a:t>4. Rôl pŵer mewn arweinyddiaeth gynhwysol </a:t>
            </a:r>
          </a:p>
          <a:p>
            <a:pPr>
              <a:spcBef>
                <a:spcPts val="600"/>
              </a:spcBef>
              <a:spcAft>
                <a:spcPts val="600"/>
              </a:spcAft>
            </a:pPr>
            <a:r>
              <a:rPr lang="cy-GB" sz="2000" noProof="0" dirty="0">
                <a:latin typeface="Arial" panose="020B0604020202020204" pitchFamily="34" charset="0"/>
              </a:rPr>
              <a:t>5. Dewrder i rannu a chymryd cyfrifoldeb</a:t>
            </a:r>
          </a:p>
          <a:p>
            <a:pPr algn="r">
              <a:spcBef>
                <a:spcPts val="600"/>
              </a:spcBef>
              <a:spcAft>
                <a:spcPts val="600"/>
              </a:spcAft>
            </a:pPr>
            <a:r>
              <a:rPr lang="cy-GB" sz="2000" noProof="0" dirty="0" err="1">
                <a:latin typeface="Arial" panose="020B0604020202020204" pitchFamily="34" charset="0"/>
              </a:rPr>
              <a:t>Bortini</a:t>
            </a:r>
            <a:r>
              <a:rPr lang="cy-GB" sz="2000" noProof="0" dirty="0">
                <a:latin typeface="Arial" panose="020B0604020202020204" pitchFamily="34" charset="0"/>
              </a:rPr>
              <a:t> </a:t>
            </a:r>
            <a:r>
              <a:rPr lang="cy-GB" sz="2000" i="1" noProof="0" dirty="0" err="1">
                <a:latin typeface="Arial" panose="020B0604020202020204" pitchFamily="34" charset="0"/>
              </a:rPr>
              <a:t>et</a:t>
            </a:r>
            <a:r>
              <a:rPr lang="cy-GB" sz="2000" i="1" noProof="0" dirty="0">
                <a:latin typeface="Arial" panose="020B0604020202020204" pitchFamily="34" charset="0"/>
              </a:rPr>
              <a:t> </a:t>
            </a:r>
            <a:r>
              <a:rPr lang="cy-GB" sz="2000" i="1" noProof="0" dirty="0" err="1">
                <a:latin typeface="Arial" panose="020B0604020202020204" pitchFamily="34" charset="0"/>
              </a:rPr>
              <a:t>al</a:t>
            </a:r>
            <a:r>
              <a:rPr lang="cy-GB" sz="2000" i="1" noProof="0" dirty="0">
                <a:latin typeface="Arial" panose="020B0604020202020204" pitchFamily="34" charset="0"/>
              </a:rPr>
              <a:t>.</a:t>
            </a:r>
            <a:r>
              <a:rPr lang="cy-GB" sz="2000" noProof="0" dirty="0">
                <a:latin typeface="Arial" panose="020B0604020202020204" pitchFamily="34" charset="0"/>
              </a:rPr>
              <a:t> (2018</a:t>
            </a:r>
            <a:r>
              <a:rPr lang="en-GB" sz="2000" dirty="0">
                <a:latin typeface="Arial" panose="020B0604020202020204" pitchFamily="34" charset="0"/>
              </a:rPr>
              <a:t>)</a:t>
            </a:r>
          </a:p>
        </p:txBody>
      </p:sp>
    </p:spTree>
    <p:extLst>
      <p:ext uri="{BB962C8B-B14F-4D97-AF65-F5344CB8AC3E}">
        <p14:creationId xmlns:p14="http://schemas.microsoft.com/office/powerpoint/2010/main" val="872688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BB4BB-3918-18AD-C53C-C64A113726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0118B-63A1-5B13-7E59-7E828F6CA136}"/>
              </a:ext>
            </a:extLst>
          </p:cNvPr>
          <p:cNvSpPr>
            <a:spLocks noGrp="1"/>
          </p:cNvSpPr>
          <p:nvPr>
            <p:ph type="title"/>
          </p:nvPr>
        </p:nvSpPr>
        <p:spPr>
          <a:xfrm>
            <a:off x="295589" y="15068"/>
            <a:ext cx="8590833" cy="1325563"/>
          </a:xfrm>
        </p:spPr>
        <p:txBody>
          <a:bodyPr>
            <a:normAutofit/>
          </a:bodyPr>
          <a:lstStyle/>
          <a:p>
            <a:pPr algn="ctr"/>
            <a:r>
              <a:rPr lang="cy-GB" sz="2800" b="1" dirty="0">
                <a:latin typeface="Arial" panose="020B0604020202020204" pitchFamily="34" charset="0"/>
                <a:cs typeface="Arial" panose="020B0604020202020204" pitchFamily="34" charset="0"/>
              </a:rPr>
              <a:t>Cydraddoldeb mewn a</a:t>
            </a:r>
            <a:r>
              <a:rPr lang="cy-GB" sz="2800" b="1"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2800" b="1" dirty="0">
                <a:latin typeface="Arial" panose="020B0604020202020204" pitchFamily="34" charset="0"/>
                <a:ea typeface="Times New Roman" panose="02020603050405020304" pitchFamily="18" charset="0"/>
                <a:cs typeface="Arial" panose="020B0604020202020204" pitchFamily="34" charset="0"/>
              </a:rPr>
              <a:t>g</a:t>
            </a:r>
            <a:r>
              <a:rPr lang="cy-GB" sz="2800" b="1" dirty="0">
                <a:effectLst/>
                <a:latin typeface="Arial" panose="020B0604020202020204" pitchFamily="34" charset="0"/>
                <a:ea typeface="Times New Roman" panose="02020603050405020304" pitchFamily="18" charset="0"/>
                <a:cs typeface="Arial" panose="020B0604020202020204" pitchFamily="34" charset="0"/>
              </a:rPr>
              <a:t>ynhwysol</a:t>
            </a:r>
            <a:r>
              <a:rPr lang="en-GB" sz="2800" b="1" dirty="0">
                <a:latin typeface="Arial" panose="020B0604020202020204" pitchFamily="34" charset="0"/>
                <a:cs typeface="Arial" panose="020B0604020202020204" pitchFamily="34" charset="0"/>
              </a:rPr>
              <a:t> </a:t>
            </a:r>
            <a:r>
              <a:rPr lang="en-GB" sz="2800" b="1" dirty="0">
                <a:solidFill>
                  <a:srgbClr val="0070C0"/>
                </a:solidFill>
                <a:latin typeface="Arial" panose="020B0604020202020204" pitchFamily="34" charset="0"/>
                <a:cs typeface="Arial" panose="020B0604020202020204" pitchFamily="34" charset="0"/>
              </a:rPr>
              <a:t>Equality in inclusive leadership</a:t>
            </a:r>
          </a:p>
        </p:txBody>
      </p:sp>
      <p:sp>
        <p:nvSpPr>
          <p:cNvPr id="3" name="Content Placeholder 2">
            <a:extLst>
              <a:ext uri="{FF2B5EF4-FFF2-40B4-BE49-F238E27FC236}">
                <a16:creationId xmlns:a16="http://schemas.microsoft.com/office/drawing/2014/main" id="{6357AD85-34E8-FFD7-9FED-F65B4C6F3283}"/>
              </a:ext>
            </a:extLst>
          </p:cNvPr>
          <p:cNvSpPr>
            <a:spLocks noGrp="1"/>
          </p:cNvSpPr>
          <p:nvPr>
            <p:ph sz="half" idx="1"/>
          </p:nvPr>
        </p:nvSpPr>
        <p:spPr>
          <a:xfrm>
            <a:off x="167425" y="1253331"/>
            <a:ext cx="4071515" cy="4351338"/>
          </a:xfrm>
        </p:spPr>
        <p:txBody>
          <a:bodyPr>
            <a:noAutofit/>
          </a:bodyPr>
          <a:lstStyle/>
          <a:p>
            <a:pPr>
              <a:lnSpc>
                <a:spcPct val="100000"/>
              </a:lnSpc>
              <a:spcBef>
                <a:spcPts val="600"/>
              </a:spcBef>
              <a:spcAft>
                <a:spcPts val="600"/>
              </a:spcAft>
            </a:pPr>
            <a:r>
              <a:rPr lang="cy-GB" sz="2200" dirty="0"/>
              <a:t>Mae arweinyddiaeth gynhwysol, yn cynnwys nodi, galw allan a mynd i'r afael ag anghydraddoldebau. Mae hefyd yn golygu herio grwpiau, sefydliadau a chymdeithasau i feithrin prosesau, systemau a chanlyniadau mwy tecach.</a:t>
            </a:r>
          </a:p>
          <a:p>
            <a:pPr>
              <a:lnSpc>
                <a:spcPct val="100000"/>
              </a:lnSpc>
              <a:spcBef>
                <a:spcPts val="600"/>
              </a:spcBef>
              <a:spcAft>
                <a:spcPts val="600"/>
              </a:spcAft>
            </a:pPr>
            <a:r>
              <a:rPr lang="cy-GB" sz="2200" dirty="0"/>
              <a:t> Mae’n  cynnwys sylwi a lleisio materion tegwch a phŵer a mynd i'r afael â nhw</a:t>
            </a:r>
            <a:endParaRPr lang="en-GB" sz="2200" dirty="0"/>
          </a:p>
          <a:p>
            <a:pPr marL="0" indent="0" algn="r">
              <a:lnSpc>
                <a:spcPct val="100000"/>
              </a:lnSpc>
              <a:spcBef>
                <a:spcPts val="600"/>
              </a:spcBef>
              <a:spcAft>
                <a:spcPts val="600"/>
              </a:spcAft>
              <a:buNone/>
            </a:pPr>
            <a:r>
              <a:rPr lang="en-GB" sz="2200" dirty="0">
                <a:solidFill>
                  <a:srgbClr val="002060"/>
                </a:solidFill>
              </a:rPr>
              <a:t>(Ferdman, 2021 t.13)</a:t>
            </a:r>
          </a:p>
          <a:p>
            <a:pPr marL="0" indent="0" algn="r">
              <a:lnSpc>
                <a:spcPct val="100000"/>
              </a:lnSpc>
              <a:spcBef>
                <a:spcPts val="600"/>
              </a:spcBef>
              <a:spcAft>
                <a:spcPts val="600"/>
              </a:spcAft>
              <a:buNone/>
            </a:pPr>
            <a:endParaRPr lang="en-GB" sz="2200" dirty="0"/>
          </a:p>
        </p:txBody>
      </p:sp>
      <p:sp>
        <p:nvSpPr>
          <p:cNvPr id="4" name="Content Placeholder 3">
            <a:extLst>
              <a:ext uri="{FF2B5EF4-FFF2-40B4-BE49-F238E27FC236}">
                <a16:creationId xmlns:a16="http://schemas.microsoft.com/office/drawing/2014/main" id="{F5E4C492-EDED-33E7-0DCF-15FF84D1D15B}"/>
              </a:ext>
            </a:extLst>
          </p:cNvPr>
          <p:cNvSpPr>
            <a:spLocks noGrp="1"/>
          </p:cNvSpPr>
          <p:nvPr>
            <p:ph sz="half" idx="2"/>
          </p:nvPr>
        </p:nvSpPr>
        <p:spPr>
          <a:xfrm>
            <a:off x="4659429" y="1253331"/>
            <a:ext cx="4188982" cy="4351338"/>
          </a:xfrm>
        </p:spPr>
        <p:txBody>
          <a:bodyPr>
            <a:noAutofit/>
          </a:bodyPr>
          <a:lstStyle/>
          <a:p>
            <a:pPr>
              <a:lnSpc>
                <a:spcPct val="100000"/>
              </a:lnSpc>
              <a:spcBef>
                <a:spcPts val="600"/>
              </a:spcBef>
              <a:spcAft>
                <a:spcPts val="600"/>
              </a:spcAft>
            </a:pPr>
            <a:r>
              <a:rPr lang="en-GB" sz="2200" dirty="0">
                <a:solidFill>
                  <a:srgbClr val="0070C0"/>
                </a:solidFill>
              </a:rPr>
              <a:t>Inclusive leadership, involves noting, calling out, and addressing inequities. It also means challenging groups, organizations, and societies to foster more equitable processes, systems, and outcomes.</a:t>
            </a:r>
          </a:p>
          <a:p>
            <a:pPr>
              <a:lnSpc>
                <a:spcPct val="100000"/>
              </a:lnSpc>
              <a:spcBef>
                <a:spcPts val="600"/>
              </a:spcBef>
              <a:spcAft>
                <a:spcPts val="600"/>
              </a:spcAft>
            </a:pPr>
            <a:r>
              <a:rPr lang="en-GB" sz="2200" dirty="0">
                <a:solidFill>
                  <a:srgbClr val="0070C0"/>
                </a:solidFill>
              </a:rPr>
              <a:t> Inclusive leadership involves noticing and voicing issues of equity and power and addressing them.</a:t>
            </a:r>
          </a:p>
          <a:p>
            <a:pPr marL="0" indent="0" algn="r">
              <a:lnSpc>
                <a:spcPct val="100000"/>
              </a:lnSpc>
              <a:spcBef>
                <a:spcPts val="600"/>
              </a:spcBef>
              <a:spcAft>
                <a:spcPts val="600"/>
              </a:spcAft>
              <a:buNone/>
            </a:pPr>
            <a:r>
              <a:rPr lang="en-GB" sz="2200" dirty="0">
                <a:solidFill>
                  <a:srgbClr val="002060"/>
                </a:solidFill>
              </a:rPr>
              <a:t>(Ferdman, 2021 p.13)</a:t>
            </a:r>
          </a:p>
          <a:p>
            <a:pPr marL="0" indent="0" algn="r">
              <a:lnSpc>
                <a:spcPct val="100000"/>
              </a:lnSpc>
              <a:spcBef>
                <a:spcPts val="600"/>
              </a:spcBef>
              <a:spcAft>
                <a:spcPts val="600"/>
              </a:spcAft>
              <a:buNone/>
            </a:pPr>
            <a:endParaRPr lang="en-GB" sz="2200" dirty="0">
              <a:solidFill>
                <a:srgbClr val="002060"/>
              </a:solidFill>
            </a:endParaRPr>
          </a:p>
        </p:txBody>
      </p:sp>
    </p:spTree>
    <p:extLst>
      <p:ext uri="{BB962C8B-B14F-4D97-AF65-F5344CB8AC3E}">
        <p14:creationId xmlns:p14="http://schemas.microsoft.com/office/powerpoint/2010/main" val="24406704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0028C-7E57-DFDD-A377-ECF89E5CD0B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D721026-8F1B-C0A1-CBB1-8C63C6C2A894}"/>
              </a:ext>
            </a:extLst>
          </p:cNvPr>
          <p:cNvSpPr>
            <a:spLocks noGrp="1"/>
          </p:cNvSpPr>
          <p:nvPr>
            <p:ph type="title"/>
          </p:nvPr>
        </p:nvSpPr>
        <p:spPr>
          <a:xfrm>
            <a:off x="2300350" y="1863115"/>
            <a:ext cx="4543300" cy="1325563"/>
          </a:xfrm>
        </p:spPr>
        <p:txBody>
          <a:bodyPr>
            <a:normAutofit/>
          </a:bodyPr>
          <a:lstStyle/>
          <a:p>
            <a:pPr algn="ctr"/>
            <a:r>
              <a:rPr lang="en-GB" sz="5400" b="1" dirty="0" err="1"/>
              <a:t>Pŵer</a:t>
            </a:r>
            <a:r>
              <a:rPr lang="en-GB" sz="5400" b="1" dirty="0"/>
              <a:t> / </a:t>
            </a:r>
            <a:r>
              <a:rPr lang="en-GB" sz="5400" b="1" dirty="0">
                <a:solidFill>
                  <a:schemeClr val="accent1">
                    <a:lumMod val="75000"/>
                  </a:schemeClr>
                </a:solidFill>
              </a:rPr>
              <a:t>Power</a:t>
            </a:r>
          </a:p>
        </p:txBody>
      </p:sp>
    </p:spTree>
    <p:extLst>
      <p:ext uri="{BB962C8B-B14F-4D97-AF65-F5344CB8AC3E}">
        <p14:creationId xmlns:p14="http://schemas.microsoft.com/office/powerpoint/2010/main" val="40581290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EE013-07D6-E82C-1FBC-379F591B6B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0BDBB9-2853-96B7-674B-DD73084C4A64}"/>
              </a:ext>
            </a:extLst>
          </p:cNvPr>
          <p:cNvSpPr>
            <a:spLocks noGrp="1"/>
          </p:cNvSpPr>
          <p:nvPr>
            <p:ph type="title"/>
          </p:nvPr>
        </p:nvSpPr>
        <p:spPr>
          <a:xfrm>
            <a:off x="571500" y="137941"/>
            <a:ext cx="7886700" cy="1325563"/>
          </a:xfrm>
        </p:spPr>
        <p:txBody>
          <a:bodyPr/>
          <a:lstStyle/>
          <a:p>
            <a:pPr algn="ctr"/>
            <a:r>
              <a:rPr lang="en-GB" b="1" dirty="0" err="1"/>
              <a:t>Ystyriwch</a:t>
            </a:r>
            <a:r>
              <a:rPr lang="en-GB" b="1" dirty="0"/>
              <a:t>                </a:t>
            </a:r>
            <a:r>
              <a:rPr lang="en-GB" b="1" dirty="0">
                <a:solidFill>
                  <a:schemeClr val="accent1">
                    <a:lumMod val="75000"/>
                  </a:schemeClr>
                </a:solidFill>
              </a:rPr>
              <a:t>Consider</a:t>
            </a:r>
          </a:p>
        </p:txBody>
      </p:sp>
      <p:sp>
        <p:nvSpPr>
          <p:cNvPr id="3" name="Content Placeholder 2">
            <a:extLst>
              <a:ext uri="{FF2B5EF4-FFF2-40B4-BE49-F238E27FC236}">
                <a16:creationId xmlns:a16="http://schemas.microsoft.com/office/drawing/2014/main" id="{C4A899A6-BC2C-DE61-E27E-317804F69478}"/>
              </a:ext>
            </a:extLst>
          </p:cNvPr>
          <p:cNvSpPr>
            <a:spLocks noGrp="1"/>
          </p:cNvSpPr>
          <p:nvPr>
            <p:ph sz="half" idx="1"/>
          </p:nvPr>
        </p:nvSpPr>
        <p:spPr>
          <a:xfrm>
            <a:off x="4733791" y="1463504"/>
            <a:ext cx="3886200" cy="4351338"/>
          </a:xfrm>
        </p:spPr>
        <p:txBody>
          <a:bodyPr/>
          <a:lstStyle/>
          <a:p>
            <a:r>
              <a:rPr lang="en-GB" dirty="0">
                <a:solidFill>
                  <a:schemeClr val="accent1">
                    <a:lumMod val="75000"/>
                  </a:schemeClr>
                </a:solidFill>
              </a:rPr>
              <a:t>An experience that made you feel powerful</a:t>
            </a:r>
          </a:p>
          <a:p>
            <a:pPr marL="0" indent="0" algn="ctr">
              <a:buNone/>
            </a:pPr>
            <a:r>
              <a:rPr lang="en-GB" dirty="0">
                <a:solidFill>
                  <a:schemeClr val="accent1">
                    <a:lumMod val="75000"/>
                  </a:schemeClr>
                </a:solidFill>
              </a:rPr>
              <a:t>What contributed to the feeling of power?</a:t>
            </a:r>
          </a:p>
          <a:p>
            <a:r>
              <a:rPr lang="en-GB" dirty="0">
                <a:solidFill>
                  <a:schemeClr val="accent1">
                    <a:lumMod val="75000"/>
                  </a:schemeClr>
                </a:solidFill>
              </a:rPr>
              <a:t>An experience that made you feel powerless</a:t>
            </a:r>
          </a:p>
          <a:p>
            <a:pPr marL="0" indent="0" algn="ctr">
              <a:buNone/>
            </a:pPr>
            <a:r>
              <a:rPr lang="en-GB" dirty="0">
                <a:solidFill>
                  <a:schemeClr val="accent1">
                    <a:lumMod val="75000"/>
                  </a:schemeClr>
                </a:solidFill>
              </a:rPr>
              <a:t>What was it that made you feel powerless?</a:t>
            </a:r>
          </a:p>
        </p:txBody>
      </p:sp>
      <p:sp>
        <p:nvSpPr>
          <p:cNvPr id="4" name="Content Placeholder 3">
            <a:extLst>
              <a:ext uri="{FF2B5EF4-FFF2-40B4-BE49-F238E27FC236}">
                <a16:creationId xmlns:a16="http://schemas.microsoft.com/office/drawing/2014/main" id="{5AC89799-89E4-FF4D-3502-9ED05866A1CA}"/>
              </a:ext>
            </a:extLst>
          </p:cNvPr>
          <p:cNvSpPr>
            <a:spLocks noGrp="1"/>
          </p:cNvSpPr>
          <p:nvPr>
            <p:ph sz="half" idx="2"/>
          </p:nvPr>
        </p:nvSpPr>
        <p:spPr>
          <a:xfrm>
            <a:off x="409709" y="1463504"/>
            <a:ext cx="3886200" cy="4351338"/>
          </a:xfrm>
        </p:spPr>
        <p:txBody>
          <a:bodyPr/>
          <a:lstStyle/>
          <a:p>
            <a:r>
              <a:rPr lang="cy-GB" noProof="0" dirty="0"/>
              <a:t>Brofiad a wnaeth i chi deimlo'n bwerus</a:t>
            </a:r>
          </a:p>
          <a:p>
            <a:pPr marL="0" indent="0" algn="ctr">
              <a:buNone/>
            </a:pPr>
            <a:r>
              <a:rPr lang="cy-GB" noProof="0" dirty="0"/>
              <a:t>Beth gyfrannodd at y teimlad o rym?</a:t>
            </a:r>
          </a:p>
          <a:p>
            <a:r>
              <a:rPr lang="cy-GB" noProof="0" dirty="0"/>
              <a:t>Profiad a wnaeth i chi deimlo'n ddi-rym</a:t>
            </a:r>
          </a:p>
          <a:p>
            <a:pPr marL="0" indent="0" algn="ctr">
              <a:buNone/>
            </a:pPr>
            <a:r>
              <a:rPr lang="cy-GB" noProof="0" dirty="0"/>
              <a:t>Beth oedd yn gwneud i chi deimlo'n ddi-rym?</a:t>
            </a:r>
          </a:p>
        </p:txBody>
      </p:sp>
    </p:spTree>
    <p:extLst>
      <p:ext uri="{BB962C8B-B14F-4D97-AF65-F5344CB8AC3E}">
        <p14:creationId xmlns:p14="http://schemas.microsoft.com/office/powerpoint/2010/main" val="28094755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8A386-9913-A1EE-CAF1-0D5B466F9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1807C4-1E00-FF18-7654-9ECE24550EB9}"/>
              </a:ext>
            </a:extLst>
          </p:cNvPr>
          <p:cNvSpPr>
            <a:spLocks noGrp="1"/>
          </p:cNvSpPr>
          <p:nvPr>
            <p:ph type="title"/>
          </p:nvPr>
        </p:nvSpPr>
        <p:spPr>
          <a:xfrm>
            <a:off x="309093" y="163582"/>
            <a:ext cx="8466382" cy="974278"/>
          </a:xfrm>
        </p:spPr>
        <p:txBody>
          <a:bodyPr>
            <a:normAutofit fontScale="90000"/>
          </a:bodyPr>
          <a:lstStyle/>
          <a:p>
            <a:pPr algn="ctr"/>
            <a:r>
              <a:rPr lang="en-GB" sz="3400" b="1" dirty="0" err="1"/>
              <a:t>Gweithgaredd</a:t>
            </a:r>
            <a:r>
              <a:rPr lang="en-GB" sz="3400" b="1" dirty="0"/>
              <a:t> </a:t>
            </a:r>
            <a:r>
              <a:rPr lang="en-GB" sz="3400" b="1" dirty="0" err="1"/>
              <a:t>Ychwanegol</a:t>
            </a:r>
            <a:r>
              <a:rPr lang="en-GB" sz="3400" b="1" dirty="0"/>
              <a:t>* / </a:t>
            </a:r>
            <a:r>
              <a:rPr lang="en-GB" sz="3400" b="1" dirty="0">
                <a:solidFill>
                  <a:schemeClr val="accent1">
                    <a:lumMod val="75000"/>
                  </a:schemeClr>
                </a:solidFill>
              </a:rPr>
              <a:t>Additional Activity*</a:t>
            </a:r>
          </a:p>
        </p:txBody>
      </p:sp>
      <p:pic>
        <p:nvPicPr>
          <p:cNvPr id="6" name="Content Placeholder 5">
            <a:extLst>
              <a:ext uri="{FF2B5EF4-FFF2-40B4-BE49-F238E27FC236}">
                <a16:creationId xmlns:a16="http://schemas.microsoft.com/office/drawing/2014/main" id="{E50FFE45-BD8B-85C4-77A5-421D28C27E46}"/>
              </a:ext>
            </a:extLst>
          </p:cNvPr>
          <p:cNvPicPr>
            <a:picLocks noGrp="1" noChangeAspect="1"/>
          </p:cNvPicPr>
          <p:nvPr>
            <p:ph sz="half" idx="1"/>
          </p:nvPr>
        </p:nvPicPr>
        <p:blipFill>
          <a:blip r:embed="rId3"/>
          <a:stretch>
            <a:fillRect/>
          </a:stretch>
        </p:blipFill>
        <p:spPr>
          <a:xfrm>
            <a:off x="2692187" y="1394518"/>
            <a:ext cx="4369896" cy="2856430"/>
          </a:xfrm>
        </p:spPr>
      </p:pic>
      <p:sp>
        <p:nvSpPr>
          <p:cNvPr id="7" name="TextBox 6">
            <a:extLst>
              <a:ext uri="{FF2B5EF4-FFF2-40B4-BE49-F238E27FC236}">
                <a16:creationId xmlns:a16="http://schemas.microsoft.com/office/drawing/2014/main" id="{F0C59255-1577-B151-5981-9F22BF96400C}"/>
              </a:ext>
            </a:extLst>
          </p:cNvPr>
          <p:cNvSpPr txBox="1"/>
          <p:nvPr/>
        </p:nvSpPr>
        <p:spPr>
          <a:xfrm>
            <a:off x="721217" y="4507606"/>
            <a:ext cx="8054258" cy="523220"/>
          </a:xfrm>
          <a:prstGeom prst="rect">
            <a:avLst/>
          </a:prstGeom>
          <a:noFill/>
        </p:spPr>
        <p:txBody>
          <a:bodyPr wrap="square" rtlCol="0">
            <a:spAutoFit/>
          </a:bodyPr>
          <a:lstStyle/>
          <a:p>
            <a:pPr algn="ctr"/>
            <a:r>
              <a:rPr lang="en-GB" sz="2800" dirty="0">
                <a:latin typeface="Arial" panose="020B0604020202020204" pitchFamily="34" charset="0"/>
              </a:rPr>
              <a:t>Y Daith </a:t>
            </a:r>
            <a:r>
              <a:rPr lang="en-GB" sz="2800" dirty="0" err="1">
                <a:latin typeface="Arial" panose="020B0604020202020204" pitchFamily="34" charset="0"/>
              </a:rPr>
              <a:t>Pŵer</a:t>
            </a:r>
            <a:r>
              <a:rPr lang="en-GB" sz="2800" dirty="0">
                <a:latin typeface="Arial" panose="020B0604020202020204" pitchFamily="34" charset="0"/>
              </a:rPr>
              <a:t> / </a:t>
            </a:r>
            <a:r>
              <a:rPr lang="en-GB" sz="2800" dirty="0">
                <a:solidFill>
                  <a:schemeClr val="accent1">
                    <a:lumMod val="75000"/>
                  </a:schemeClr>
                </a:solidFill>
                <a:latin typeface="Arial" panose="020B0604020202020204" pitchFamily="34" charset="0"/>
              </a:rPr>
              <a:t>The Power Walk</a:t>
            </a:r>
          </a:p>
        </p:txBody>
      </p:sp>
    </p:spTree>
    <p:extLst>
      <p:ext uri="{BB962C8B-B14F-4D97-AF65-F5344CB8AC3E}">
        <p14:creationId xmlns:p14="http://schemas.microsoft.com/office/powerpoint/2010/main" val="1396375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9AB37-02AD-FA0C-9FAC-E5D7323715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DD2372-9081-08DE-8335-02952D0BBF26}"/>
              </a:ext>
            </a:extLst>
          </p:cNvPr>
          <p:cNvSpPr>
            <a:spLocks noGrp="1"/>
          </p:cNvSpPr>
          <p:nvPr>
            <p:ph type="title"/>
          </p:nvPr>
        </p:nvSpPr>
        <p:spPr>
          <a:xfrm>
            <a:off x="628650" y="365127"/>
            <a:ext cx="7886700" cy="703820"/>
          </a:xfrm>
        </p:spPr>
        <p:txBody>
          <a:bodyPr/>
          <a:lstStyle/>
          <a:p>
            <a:pPr algn="ctr"/>
            <a:r>
              <a:rPr lang="en-GB" b="1" dirty="0" err="1"/>
              <a:t>Pŵer</a:t>
            </a:r>
            <a:r>
              <a:rPr lang="en-GB" b="1" dirty="0"/>
              <a:t>/ </a:t>
            </a:r>
            <a:r>
              <a:rPr lang="en-GB" b="1" dirty="0">
                <a:solidFill>
                  <a:schemeClr val="accent1">
                    <a:lumMod val="75000"/>
                  </a:schemeClr>
                </a:solidFill>
              </a:rPr>
              <a:t>Power</a:t>
            </a:r>
          </a:p>
        </p:txBody>
      </p:sp>
      <p:pic>
        <p:nvPicPr>
          <p:cNvPr id="6" name="Content Placeholder 5">
            <a:extLst>
              <a:ext uri="{FF2B5EF4-FFF2-40B4-BE49-F238E27FC236}">
                <a16:creationId xmlns:a16="http://schemas.microsoft.com/office/drawing/2014/main" id="{6F963A61-FF5C-CF91-070E-C33705B482A9}"/>
              </a:ext>
            </a:extLst>
          </p:cNvPr>
          <p:cNvPicPr>
            <a:picLocks noGrp="1" noChangeAspect="1"/>
          </p:cNvPicPr>
          <p:nvPr>
            <p:ph sz="half" idx="1"/>
          </p:nvPr>
        </p:nvPicPr>
        <p:blipFill>
          <a:blip r:embed="rId3"/>
          <a:stretch>
            <a:fillRect/>
          </a:stretch>
        </p:blipFill>
        <p:spPr>
          <a:xfrm>
            <a:off x="306055" y="1068947"/>
            <a:ext cx="8837945" cy="4129851"/>
          </a:xfrm>
        </p:spPr>
      </p:pic>
    </p:spTree>
    <p:extLst>
      <p:ext uri="{BB962C8B-B14F-4D97-AF65-F5344CB8AC3E}">
        <p14:creationId xmlns:p14="http://schemas.microsoft.com/office/powerpoint/2010/main" val="41698527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BD8AF-8B27-6E6A-94AC-221E5C9103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06AF7-E486-5BDB-2684-DB0D2B92F416}"/>
              </a:ext>
            </a:extLst>
          </p:cNvPr>
          <p:cNvSpPr>
            <a:spLocks noGrp="1"/>
          </p:cNvSpPr>
          <p:nvPr>
            <p:ph type="title"/>
          </p:nvPr>
        </p:nvSpPr>
        <p:spPr>
          <a:xfrm>
            <a:off x="628652" y="186857"/>
            <a:ext cx="7886700" cy="806851"/>
          </a:xfrm>
        </p:spPr>
        <p:txBody>
          <a:bodyPr/>
          <a:lstStyle/>
          <a:p>
            <a:pPr algn="ctr"/>
            <a:r>
              <a:rPr lang="cy-GB" b="1" dirty="0"/>
              <a:t>Pŵer</a:t>
            </a:r>
          </a:p>
        </p:txBody>
      </p:sp>
      <p:sp>
        <p:nvSpPr>
          <p:cNvPr id="3" name="Content Placeholder 2">
            <a:extLst>
              <a:ext uri="{FF2B5EF4-FFF2-40B4-BE49-F238E27FC236}">
                <a16:creationId xmlns:a16="http://schemas.microsoft.com/office/drawing/2014/main" id="{52D9F2A0-F826-E640-554C-A5EA8BBF25EE}"/>
              </a:ext>
            </a:extLst>
          </p:cNvPr>
          <p:cNvSpPr>
            <a:spLocks noGrp="1"/>
          </p:cNvSpPr>
          <p:nvPr>
            <p:ph sz="half" idx="1"/>
          </p:nvPr>
        </p:nvSpPr>
        <p:spPr>
          <a:xfrm>
            <a:off x="244353" y="1253331"/>
            <a:ext cx="4651688" cy="3576246"/>
          </a:xfrm>
        </p:spPr>
        <p:txBody>
          <a:bodyPr>
            <a:normAutofit/>
          </a:bodyPr>
          <a:lstStyle/>
          <a:p>
            <a:r>
              <a:rPr lang="cy-GB" sz="3200" dirty="0"/>
              <a:t>Gan bwy?
O ble y’i cawsant?
Ar ran pwy y maent yn ei arfer?
Sut gallwn ni ei gael oddi wrthynt (er budd plant a theuluoedd?)</a:t>
            </a:r>
          </a:p>
          <a:p>
            <a:endParaRPr lang="en-GB" sz="3200" dirty="0"/>
          </a:p>
        </p:txBody>
      </p:sp>
      <p:pic>
        <p:nvPicPr>
          <p:cNvPr id="8" name="Picture 7">
            <a:extLst>
              <a:ext uri="{FF2B5EF4-FFF2-40B4-BE49-F238E27FC236}">
                <a16:creationId xmlns:a16="http://schemas.microsoft.com/office/drawing/2014/main" id="{ECC42243-6DE9-15AB-261A-E34908E61A6D}"/>
              </a:ext>
            </a:extLst>
          </p:cNvPr>
          <p:cNvPicPr>
            <a:picLocks noChangeAspect="1"/>
          </p:cNvPicPr>
          <p:nvPr/>
        </p:nvPicPr>
        <p:blipFill>
          <a:blip r:embed="rId3"/>
          <a:stretch>
            <a:fillRect/>
          </a:stretch>
        </p:blipFill>
        <p:spPr>
          <a:xfrm>
            <a:off x="4896041" y="993708"/>
            <a:ext cx="4278645" cy="4160123"/>
          </a:xfrm>
          <a:prstGeom prst="rect">
            <a:avLst/>
          </a:prstGeom>
        </p:spPr>
      </p:pic>
    </p:spTree>
    <p:extLst>
      <p:ext uri="{BB962C8B-B14F-4D97-AF65-F5344CB8AC3E}">
        <p14:creationId xmlns:p14="http://schemas.microsoft.com/office/powerpoint/2010/main" val="20296891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28C20-E45D-B734-9153-49EFAF944B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441DAB-124B-7FF1-4D64-1D44BF038236}"/>
              </a:ext>
            </a:extLst>
          </p:cNvPr>
          <p:cNvSpPr>
            <a:spLocks noGrp="1"/>
          </p:cNvSpPr>
          <p:nvPr>
            <p:ph type="title"/>
          </p:nvPr>
        </p:nvSpPr>
        <p:spPr>
          <a:xfrm>
            <a:off x="628650" y="133473"/>
            <a:ext cx="7886700" cy="871246"/>
          </a:xfrm>
        </p:spPr>
        <p:txBody>
          <a:bodyPr/>
          <a:lstStyle/>
          <a:p>
            <a:pPr algn="ctr"/>
            <a:r>
              <a:rPr lang="en-GB" b="1" dirty="0">
                <a:solidFill>
                  <a:schemeClr val="accent1">
                    <a:lumMod val="75000"/>
                  </a:schemeClr>
                </a:solidFill>
              </a:rPr>
              <a:t>Power</a:t>
            </a:r>
          </a:p>
        </p:txBody>
      </p:sp>
      <p:sp>
        <p:nvSpPr>
          <p:cNvPr id="3" name="Content Placeholder 2">
            <a:extLst>
              <a:ext uri="{FF2B5EF4-FFF2-40B4-BE49-F238E27FC236}">
                <a16:creationId xmlns:a16="http://schemas.microsoft.com/office/drawing/2014/main" id="{50DE2A16-B0A7-9768-3414-3781FF84AF5F}"/>
              </a:ext>
            </a:extLst>
          </p:cNvPr>
          <p:cNvSpPr>
            <a:spLocks noGrp="1"/>
          </p:cNvSpPr>
          <p:nvPr>
            <p:ph sz="half" idx="1"/>
          </p:nvPr>
        </p:nvSpPr>
        <p:spPr>
          <a:xfrm>
            <a:off x="361890" y="1370207"/>
            <a:ext cx="3886200" cy="3636727"/>
          </a:xfrm>
        </p:spPr>
        <p:txBody>
          <a:bodyPr>
            <a:normAutofit/>
          </a:bodyPr>
          <a:lstStyle/>
          <a:p>
            <a:r>
              <a:rPr lang="en-GB" dirty="0">
                <a:solidFill>
                  <a:schemeClr val="accent1">
                    <a:lumMod val="75000"/>
                  </a:schemeClr>
                </a:solidFill>
              </a:rPr>
              <a:t>Who has it?</a:t>
            </a:r>
          </a:p>
          <a:p>
            <a:r>
              <a:rPr lang="en-GB" dirty="0">
                <a:solidFill>
                  <a:schemeClr val="accent1">
                    <a:lumMod val="75000"/>
                  </a:schemeClr>
                </a:solidFill>
              </a:rPr>
              <a:t>Where did they get it from?</a:t>
            </a:r>
          </a:p>
          <a:p>
            <a:r>
              <a:rPr lang="en-GB" dirty="0">
                <a:solidFill>
                  <a:schemeClr val="accent1">
                    <a:lumMod val="75000"/>
                  </a:schemeClr>
                </a:solidFill>
              </a:rPr>
              <a:t>In whose interest do they exercise it?</a:t>
            </a:r>
          </a:p>
          <a:p>
            <a:r>
              <a:rPr lang="en-GB" dirty="0">
                <a:solidFill>
                  <a:schemeClr val="accent1">
                    <a:lumMod val="75000"/>
                  </a:schemeClr>
                </a:solidFill>
              </a:rPr>
              <a:t>How can we get it from ‘them’ (to benefit children and families?)</a:t>
            </a:r>
          </a:p>
        </p:txBody>
      </p:sp>
      <p:pic>
        <p:nvPicPr>
          <p:cNvPr id="6" name="Picture 5">
            <a:extLst>
              <a:ext uri="{FF2B5EF4-FFF2-40B4-BE49-F238E27FC236}">
                <a16:creationId xmlns:a16="http://schemas.microsoft.com/office/drawing/2014/main" id="{8FD2D160-EA94-640C-6D67-37458B0C2480}"/>
              </a:ext>
            </a:extLst>
          </p:cNvPr>
          <p:cNvPicPr>
            <a:picLocks noChangeAspect="1"/>
          </p:cNvPicPr>
          <p:nvPr/>
        </p:nvPicPr>
        <p:blipFill>
          <a:blip r:embed="rId3"/>
          <a:stretch>
            <a:fillRect/>
          </a:stretch>
        </p:blipFill>
        <p:spPr>
          <a:xfrm>
            <a:off x="4687909" y="1072333"/>
            <a:ext cx="4353060" cy="4232477"/>
          </a:xfrm>
          <a:prstGeom prst="rect">
            <a:avLst/>
          </a:prstGeom>
        </p:spPr>
      </p:pic>
    </p:spTree>
    <p:extLst>
      <p:ext uri="{BB962C8B-B14F-4D97-AF65-F5344CB8AC3E}">
        <p14:creationId xmlns:p14="http://schemas.microsoft.com/office/powerpoint/2010/main" val="38020245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F5129-CD7E-FC69-87B0-EBAE218FAF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264578-5843-571F-20C4-7F42FC3028D7}"/>
              </a:ext>
            </a:extLst>
          </p:cNvPr>
          <p:cNvSpPr>
            <a:spLocks noGrp="1"/>
          </p:cNvSpPr>
          <p:nvPr>
            <p:ph type="title"/>
          </p:nvPr>
        </p:nvSpPr>
        <p:spPr/>
        <p:txBody>
          <a:bodyPr/>
          <a:lstStyle/>
          <a:p>
            <a:pPr algn="ctr"/>
            <a:r>
              <a:rPr lang="en-GB" b="1" dirty="0"/>
              <a:t>Rhai </a:t>
            </a:r>
            <a:r>
              <a:rPr lang="en-GB" b="1" dirty="0" err="1"/>
              <a:t>Meddyliau</a:t>
            </a:r>
            <a:r>
              <a:rPr lang="en-GB" b="1" dirty="0"/>
              <a:t> </a:t>
            </a:r>
            <a:r>
              <a:rPr lang="en-GB" b="1" dirty="0" err="1"/>
              <a:t>ar</a:t>
            </a:r>
            <a:r>
              <a:rPr lang="en-GB" b="1" dirty="0"/>
              <a:t> </a:t>
            </a:r>
            <a:r>
              <a:rPr lang="en-GB" b="1" dirty="0" err="1"/>
              <a:t>Bŵer</a:t>
            </a:r>
            <a:br>
              <a:rPr lang="en-GB" b="1" dirty="0"/>
            </a:br>
            <a:r>
              <a:rPr lang="en-GB" b="1" dirty="0">
                <a:solidFill>
                  <a:schemeClr val="accent1">
                    <a:lumMod val="75000"/>
                  </a:schemeClr>
                </a:solidFill>
              </a:rPr>
              <a:t>Some Thoughts On Power</a:t>
            </a:r>
          </a:p>
        </p:txBody>
      </p:sp>
      <p:sp>
        <p:nvSpPr>
          <p:cNvPr id="3" name="TextBox 2">
            <a:extLst>
              <a:ext uri="{FF2B5EF4-FFF2-40B4-BE49-F238E27FC236}">
                <a16:creationId xmlns:a16="http://schemas.microsoft.com/office/drawing/2014/main" id="{BDD2BA1B-4D45-E5C4-E477-A9B84780703E}"/>
              </a:ext>
            </a:extLst>
          </p:cNvPr>
          <p:cNvSpPr txBox="1"/>
          <p:nvPr/>
        </p:nvSpPr>
        <p:spPr>
          <a:xfrm>
            <a:off x="5022760" y="1912509"/>
            <a:ext cx="3902297" cy="384720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solidFill>
                  <a:schemeClr val="accent1">
                    <a:lumMod val="75000"/>
                  </a:schemeClr>
                </a:solidFill>
                <a:latin typeface="Arial" panose="020B0604020202020204" pitchFamily="34" charset="0"/>
              </a:rPr>
              <a:t>Take a moment to consider the statements on the next three slides</a:t>
            </a:r>
          </a:p>
          <a:p>
            <a:pPr marL="285750" indent="-285750">
              <a:spcBef>
                <a:spcPts val="600"/>
              </a:spcBef>
              <a:spcAft>
                <a:spcPts val="600"/>
              </a:spcAft>
              <a:buFont typeface="Arial" panose="020B0604020202020204" pitchFamily="34" charset="0"/>
              <a:buChar char="•"/>
            </a:pPr>
            <a:r>
              <a:rPr lang="en-GB" sz="2800" dirty="0">
                <a:solidFill>
                  <a:schemeClr val="accent1">
                    <a:lumMod val="75000"/>
                  </a:schemeClr>
                </a:solidFill>
                <a:latin typeface="Arial" panose="020B0604020202020204" pitchFamily="34" charset="0"/>
              </a:rPr>
              <a:t>What are they saying?</a:t>
            </a:r>
          </a:p>
          <a:p>
            <a:pPr marL="285750" indent="-285750">
              <a:spcBef>
                <a:spcPts val="600"/>
              </a:spcBef>
              <a:spcAft>
                <a:spcPts val="600"/>
              </a:spcAft>
              <a:buFont typeface="Arial" panose="020B0604020202020204" pitchFamily="34" charset="0"/>
              <a:buChar char="•"/>
            </a:pPr>
            <a:r>
              <a:rPr lang="en-GB" sz="2800" dirty="0">
                <a:solidFill>
                  <a:schemeClr val="accent1">
                    <a:lumMod val="75000"/>
                  </a:schemeClr>
                </a:solidFill>
                <a:latin typeface="Arial" panose="020B0604020202020204" pitchFamily="34" charset="0"/>
              </a:rPr>
              <a:t>Do you agree or disagree and why?</a:t>
            </a:r>
          </a:p>
        </p:txBody>
      </p:sp>
      <p:sp>
        <p:nvSpPr>
          <p:cNvPr id="4" name="TextBox 3">
            <a:extLst>
              <a:ext uri="{FF2B5EF4-FFF2-40B4-BE49-F238E27FC236}">
                <a16:creationId xmlns:a16="http://schemas.microsoft.com/office/drawing/2014/main" id="{78CB6164-6365-0585-7585-3F0F0A40C48D}"/>
              </a:ext>
            </a:extLst>
          </p:cNvPr>
          <p:cNvSpPr txBox="1"/>
          <p:nvPr/>
        </p:nvSpPr>
        <p:spPr>
          <a:xfrm>
            <a:off x="321973" y="1942556"/>
            <a:ext cx="4265322" cy="34163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cy-GB" sz="2800" noProof="0" dirty="0">
                <a:latin typeface="Arial" panose="020B0604020202020204" pitchFamily="34" charset="0"/>
              </a:rPr>
              <a:t>Cymerwch eiliad i ystyried y datganiadau ar y tair sleid nesaf.</a:t>
            </a:r>
          </a:p>
          <a:p>
            <a:pPr marL="285750" indent="-285750">
              <a:spcBef>
                <a:spcPts val="600"/>
              </a:spcBef>
              <a:spcAft>
                <a:spcPts val="600"/>
              </a:spcAft>
              <a:buFont typeface="Arial" panose="020B0604020202020204" pitchFamily="34" charset="0"/>
              <a:buChar char="•"/>
            </a:pPr>
            <a:r>
              <a:rPr lang="cy-GB" sz="2800" noProof="0" dirty="0">
                <a:latin typeface="Arial" panose="020B0604020202020204" pitchFamily="34" charset="0"/>
              </a:rPr>
              <a:t>Beth maent yn dweud?</a:t>
            </a:r>
          </a:p>
          <a:p>
            <a:pPr marL="285750" indent="-285750">
              <a:spcBef>
                <a:spcPts val="600"/>
              </a:spcBef>
              <a:spcAft>
                <a:spcPts val="600"/>
              </a:spcAft>
              <a:buFont typeface="Arial" panose="020B0604020202020204" pitchFamily="34" charset="0"/>
              <a:buChar char="•"/>
            </a:pPr>
            <a:r>
              <a:rPr lang="cy-GB" sz="2800" noProof="0" dirty="0">
                <a:latin typeface="Arial" panose="020B0604020202020204" pitchFamily="34" charset="0"/>
              </a:rPr>
              <a:t>Ydych chi’n cytuno neu’n anghytuno, a pham?</a:t>
            </a:r>
          </a:p>
        </p:txBody>
      </p:sp>
    </p:spTree>
    <p:extLst>
      <p:ext uri="{BB962C8B-B14F-4D97-AF65-F5344CB8AC3E}">
        <p14:creationId xmlns:p14="http://schemas.microsoft.com/office/powerpoint/2010/main" val="9237021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04A58-9E18-5264-A4EA-00DB1F369ECB}"/>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5734874-86B7-5573-264D-F3C3A7A31A82}"/>
              </a:ext>
            </a:extLst>
          </p:cNvPr>
          <p:cNvPicPr>
            <a:picLocks noGrp="1" noChangeAspect="1"/>
          </p:cNvPicPr>
          <p:nvPr>
            <p:ph sz="half" idx="1"/>
          </p:nvPr>
        </p:nvPicPr>
        <p:blipFill>
          <a:blip r:embed="rId3"/>
          <a:stretch>
            <a:fillRect/>
          </a:stretch>
        </p:blipFill>
        <p:spPr>
          <a:xfrm>
            <a:off x="457199" y="290256"/>
            <a:ext cx="8229601" cy="5138361"/>
          </a:xfrm>
        </p:spPr>
      </p:pic>
    </p:spTree>
    <p:extLst>
      <p:ext uri="{BB962C8B-B14F-4D97-AF65-F5344CB8AC3E}">
        <p14:creationId xmlns:p14="http://schemas.microsoft.com/office/powerpoint/2010/main" val="36208346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64376-8A85-5824-BEFD-401ADFAF0D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D6C84A-3B43-C751-37F0-5E206D9B23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374120-2163-56B4-7858-68C653F0EAD9}"/>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46CABAC7-C0A4-EFFF-E847-A46A8914BDC7}"/>
              </a:ext>
            </a:extLst>
          </p:cNvPr>
          <p:cNvSpPr>
            <a:spLocks noGrp="1"/>
          </p:cNvSpPr>
          <p:nvPr>
            <p:ph sz="half" idx="2"/>
          </p:nvPr>
        </p:nvSpPr>
        <p:spPr/>
        <p:txBody>
          <a:bodyPr/>
          <a:lstStyle/>
          <a:p>
            <a:endParaRPr lang="en-GB"/>
          </a:p>
        </p:txBody>
      </p:sp>
      <p:pic>
        <p:nvPicPr>
          <p:cNvPr id="2050" name="Picture 2" descr="There are forms of oppression and domination which become invisible - the new normal.">
            <a:extLst>
              <a:ext uri="{FF2B5EF4-FFF2-40B4-BE49-F238E27FC236}">
                <a16:creationId xmlns:a16="http://schemas.microsoft.com/office/drawing/2014/main" id="{385518B4-958D-72F2-837C-9E17457E66D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9087356" cy="5607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672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47D83-22AA-7101-387D-9BC792C64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FC1AA4-E316-FBC9-327B-C20E636D17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EF98DF-5258-FAD1-D00D-E50A34B5A123}"/>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B7B916C-AA79-2686-008C-D75F9BC13F64}"/>
              </a:ext>
            </a:extLst>
          </p:cNvPr>
          <p:cNvSpPr>
            <a:spLocks noGrp="1"/>
          </p:cNvSpPr>
          <p:nvPr>
            <p:ph sz="half" idx="2"/>
          </p:nvPr>
        </p:nvSpPr>
        <p:spPr/>
        <p:txBody>
          <a:bodyPr/>
          <a:lstStyle/>
          <a:p>
            <a:endParaRPr lang="en-GB"/>
          </a:p>
        </p:txBody>
      </p:sp>
      <p:pic>
        <p:nvPicPr>
          <p:cNvPr id="1026" name="Picture 2" descr="Schools serve the same social functions as prisons and mental institutions- to define, classify, control, and regulate people.">
            <a:extLst>
              <a:ext uri="{FF2B5EF4-FFF2-40B4-BE49-F238E27FC236}">
                <a16:creationId xmlns:a16="http://schemas.microsoft.com/office/drawing/2014/main" id="{7D014AE4-0B1A-DACD-F962-FB5A5F5DDED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1034" y="64736"/>
            <a:ext cx="9052965" cy="56077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E86FCFE-C036-E200-A7E7-5D1299A23D31}"/>
              </a:ext>
            </a:extLst>
          </p:cNvPr>
          <p:cNvSpPr txBox="1"/>
          <p:nvPr/>
        </p:nvSpPr>
        <p:spPr>
          <a:xfrm>
            <a:off x="6973812" y="4667654"/>
            <a:ext cx="1935145" cy="369332"/>
          </a:xfrm>
          <a:prstGeom prst="rect">
            <a:avLst/>
          </a:prstGeom>
          <a:noFill/>
        </p:spPr>
        <p:txBody>
          <a:bodyPr wrap="none" rtlCol="0">
            <a:spAutoFit/>
          </a:bodyPr>
          <a:lstStyle/>
          <a:p>
            <a:r>
              <a:rPr lang="en-GB" dirty="0">
                <a:solidFill>
                  <a:schemeClr val="bg1"/>
                </a:solidFill>
                <a:latin typeface="Arial" panose="020B0604020202020204" pitchFamily="34" charset="0"/>
              </a:rPr>
              <a:t>(Foucault, 1977)</a:t>
            </a:r>
            <a:r>
              <a:rPr lang="en-GB" dirty="0">
                <a:latin typeface="Arial" panose="020B0604020202020204" pitchFamily="34" charset="0"/>
              </a:rPr>
              <a:t>)</a:t>
            </a:r>
          </a:p>
        </p:txBody>
      </p:sp>
    </p:spTree>
    <p:extLst>
      <p:ext uri="{BB962C8B-B14F-4D97-AF65-F5344CB8AC3E}">
        <p14:creationId xmlns:p14="http://schemas.microsoft.com/office/powerpoint/2010/main" val="12816597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C693B-0DC8-9529-1457-799E75BDAE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334F9A-7FA7-5FF4-4FDA-2B6CEE24E35B}"/>
              </a:ext>
            </a:extLst>
          </p:cNvPr>
          <p:cNvSpPr>
            <a:spLocks noGrp="1"/>
          </p:cNvSpPr>
          <p:nvPr>
            <p:ph type="title"/>
          </p:nvPr>
        </p:nvSpPr>
        <p:spPr>
          <a:xfrm>
            <a:off x="3897322" y="4973378"/>
            <a:ext cx="4783038" cy="487266"/>
          </a:xfrm>
        </p:spPr>
        <p:txBody>
          <a:bodyPr>
            <a:normAutofit/>
          </a:bodyPr>
          <a:lstStyle/>
          <a:p>
            <a:pPr algn="r"/>
            <a:r>
              <a:rPr lang="en-GB" sz="2800" dirty="0" err="1"/>
              <a:t>Brené</a:t>
            </a:r>
            <a:r>
              <a:rPr lang="en-GB" sz="2800" dirty="0"/>
              <a:t> Brown (2020)</a:t>
            </a:r>
          </a:p>
        </p:txBody>
      </p:sp>
      <p:sp>
        <p:nvSpPr>
          <p:cNvPr id="3" name="Content Placeholder 2">
            <a:extLst>
              <a:ext uri="{FF2B5EF4-FFF2-40B4-BE49-F238E27FC236}">
                <a16:creationId xmlns:a16="http://schemas.microsoft.com/office/drawing/2014/main" id="{76A48F4A-90B3-4EC5-2EE5-F4F530A690DA}"/>
              </a:ext>
            </a:extLst>
          </p:cNvPr>
          <p:cNvSpPr>
            <a:spLocks noGrp="1"/>
          </p:cNvSpPr>
          <p:nvPr>
            <p:ph sz="half" idx="1"/>
          </p:nvPr>
        </p:nvSpPr>
        <p:spPr>
          <a:xfrm>
            <a:off x="4629150" y="1382276"/>
            <a:ext cx="4308788" cy="4351338"/>
          </a:xfrm>
        </p:spPr>
        <p:txBody>
          <a:bodyPr>
            <a:normAutofit fontScale="92500" lnSpcReduction="10000"/>
          </a:bodyPr>
          <a:lstStyle/>
          <a:p>
            <a:pPr>
              <a:lnSpc>
                <a:spcPct val="100000"/>
              </a:lnSpc>
              <a:spcBef>
                <a:spcPts val="600"/>
              </a:spcBef>
              <a:spcAft>
                <a:spcPts val="600"/>
              </a:spcAft>
            </a:pPr>
            <a:r>
              <a:rPr lang="en-GB" dirty="0">
                <a:solidFill>
                  <a:schemeClr val="accent1">
                    <a:lumMod val="75000"/>
                  </a:schemeClr>
                </a:solidFill>
              </a:rPr>
              <a:t>What makes power dangerous is how it’s used. Power over is driven by fear. Daring and transformative leaders share power with, empower people to, and inspire people to develop power within.</a:t>
            </a:r>
          </a:p>
        </p:txBody>
      </p:sp>
      <p:sp>
        <p:nvSpPr>
          <p:cNvPr id="4" name="Content Placeholder 3">
            <a:extLst>
              <a:ext uri="{FF2B5EF4-FFF2-40B4-BE49-F238E27FC236}">
                <a16:creationId xmlns:a16="http://schemas.microsoft.com/office/drawing/2014/main" id="{1D6D3709-CF38-F7A9-804D-72A9172602F9}"/>
              </a:ext>
            </a:extLst>
          </p:cNvPr>
          <p:cNvSpPr>
            <a:spLocks noGrp="1"/>
          </p:cNvSpPr>
          <p:nvPr>
            <p:ph sz="half" idx="2"/>
          </p:nvPr>
        </p:nvSpPr>
        <p:spPr>
          <a:xfrm>
            <a:off x="460273" y="1382276"/>
            <a:ext cx="3886200" cy="4351338"/>
          </a:xfrm>
        </p:spPr>
        <p:txBody>
          <a:bodyPr>
            <a:normAutofit fontScale="92500" lnSpcReduction="10000"/>
          </a:bodyPr>
          <a:lstStyle/>
          <a:p>
            <a:pPr>
              <a:lnSpc>
                <a:spcPct val="100000"/>
              </a:lnSpc>
              <a:spcBef>
                <a:spcPts val="600"/>
              </a:spcBef>
              <a:spcAft>
                <a:spcPts val="600"/>
              </a:spcAft>
            </a:pPr>
            <a:r>
              <a:rPr lang="cy-GB" dirty="0"/>
              <a:t>Yr hyn sy'n gwneud pŵer yn beryglus yw sut mae'n cael ei ddefnyddio. Ofn sy’n gyrru pŵer dros eraill. Mae arweinwyr mentrus a thrawsnewidiol yn rhannu grym â phobl, yn grymuso pobl, ac yn ysbrydoli pobl i ddatblygu pŵer oddi mewn.</a:t>
            </a:r>
          </a:p>
        </p:txBody>
      </p:sp>
      <p:sp>
        <p:nvSpPr>
          <p:cNvPr id="5" name="TextBox 4">
            <a:extLst>
              <a:ext uri="{FF2B5EF4-FFF2-40B4-BE49-F238E27FC236}">
                <a16:creationId xmlns:a16="http://schemas.microsoft.com/office/drawing/2014/main" id="{6BCD61F4-A85D-77A7-F5C5-5FB8D074F578}"/>
              </a:ext>
            </a:extLst>
          </p:cNvPr>
          <p:cNvSpPr txBox="1"/>
          <p:nvPr/>
        </p:nvSpPr>
        <p:spPr>
          <a:xfrm>
            <a:off x="128789" y="206062"/>
            <a:ext cx="8693239" cy="1077218"/>
          </a:xfrm>
          <a:prstGeom prst="rect">
            <a:avLst/>
          </a:prstGeom>
          <a:noFill/>
        </p:spPr>
        <p:txBody>
          <a:bodyPr wrap="square" rtlCol="0">
            <a:spAutoFit/>
          </a:bodyPr>
          <a:lstStyle/>
          <a:p>
            <a:pPr algn="ctr"/>
            <a:r>
              <a:rPr lang="en-GB" sz="3200" dirty="0">
                <a:latin typeface="Arial" panose="020B0604020202020204" pitchFamily="34" charset="0"/>
              </a:rPr>
              <a:t>Arweinyddiaeth a Phŵer</a:t>
            </a:r>
          </a:p>
          <a:p>
            <a:pPr algn="ctr"/>
            <a:r>
              <a:rPr lang="en-GB" sz="3200" dirty="0">
                <a:solidFill>
                  <a:schemeClr val="accent1">
                    <a:lumMod val="75000"/>
                  </a:schemeClr>
                </a:solidFill>
                <a:latin typeface="Arial" panose="020B0604020202020204" pitchFamily="34" charset="0"/>
              </a:rPr>
              <a:t>Leadership and Power</a:t>
            </a:r>
          </a:p>
        </p:txBody>
      </p:sp>
    </p:spTree>
    <p:extLst>
      <p:ext uri="{BB962C8B-B14F-4D97-AF65-F5344CB8AC3E}">
        <p14:creationId xmlns:p14="http://schemas.microsoft.com/office/powerpoint/2010/main" val="36138173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849BA-97CE-5EA6-8D1B-5CA58B5F27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74504B-7FD2-48FA-74A3-598DFBF72A2D}"/>
              </a:ext>
            </a:extLst>
          </p:cNvPr>
          <p:cNvSpPr>
            <a:spLocks noGrp="1"/>
          </p:cNvSpPr>
          <p:nvPr>
            <p:ph sz="half" idx="1"/>
          </p:nvPr>
        </p:nvSpPr>
        <p:spPr>
          <a:xfrm>
            <a:off x="4894897" y="1253331"/>
            <a:ext cx="3886200" cy="2932303"/>
          </a:xfrm>
        </p:spPr>
        <p:txBody>
          <a:bodyPr>
            <a:normAutofit fontScale="25000" lnSpcReduction="20000"/>
          </a:bodyPr>
          <a:lstStyle/>
          <a:p>
            <a:pPr marL="0" indent="0">
              <a:lnSpc>
                <a:spcPct val="120000"/>
              </a:lnSpc>
              <a:spcBef>
                <a:spcPts val="600"/>
              </a:spcBef>
              <a:spcAft>
                <a:spcPts val="600"/>
              </a:spcAft>
              <a:buNone/>
            </a:pPr>
            <a:r>
              <a:rPr lang="en-GB" sz="7200" b="0" i="0" dirty="0">
                <a:solidFill>
                  <a:schemeClr val="accent1">
                    <a:lumMod val="75000"/>
                  </a:schemeClr>
                </a:solidFill>
                <a:effectLst/>
                <a:latin typeface="Arial" panose="020B0604020202020204" pitchFamily="34" charset="0"/>
                <a:cs typeface="Arial" panose="020B0604020202020204" pitchFamily="34" charset="0"/>
              </a:rPr>
              <a:t>‘The emerging understanding points to leadership being a relational and communal concept where all can be a leader, engage in leadership, benefit from leadership and exercise power and individual agency when leadership is distributed and shared’</a:t>
            </a:r>
            <a:endParaRPr lang="en-GB" sz="7200" dirty="0">
              <a:solidFill>
                <a:srgbClr val="000000"/>
              </a:solidFill>
              <a:latin typeface="Helvetica" panose="020B0604020202020204" pitchFamily="34" charset="0"/>
            </a:endParaRPr>
          </a:p>
          <a:p>
            <a:pPr marL="0" indent="0" algn="r">
              <a:lnSpc>
                <a:spcPct val="120000"/>
              </a:lnSpc>
              <a:spcBef>
                <a:spcPts val="600"/>
              </a:spcBef>
              <a:spcAft>
                <a:spcPts val="600"/>
              </a:spcAft>
              <a:buNone/>
            </a:pPr>
            <a:r>
              <a:rPr lang="en-GB" sz="7200" dirty="0">
                <a:solidFill>
                  <a:schemeClr val="accent1">
                    <a:lumMod val="75000"/>
                  </a:schemeClr>
                </a:solidFill>
              </a:rPr>
              <a:t>(Fitzgerald and Gunter, 2008 cited in Siraj and Hallet, 2014, p.10)</a:t>
            </a:r>
            <a:br>
              <a:rPr lang="en-GB" sz="7200" dirty="0">
                <a:solidFill>
                  <a:schemeClr val="accent1">
                    <a:lumMod val="75000"/>
                  </a:schemeClr>
                </a:solidFill>
              </a:rPr>
            </a:br>
            <a:endParaRPr lang="en-GB" sz="7200" dirty="0">
              <a:solidFill>
                <a:schemeClr val="accent1">
                  <a:lumMod val="75000"/>
                </a:schemeClr>
              </a:solidFill>
            </a:endParaRPr>
          </a:p>
        </p:txBody>
      </p:sp>
      <p:sp>
        <p:nvSpPr>
          <p:cNvPr id="4" name="Content Placeholder 3">
            <a:extLst>
              <a:ext uri="{FF2B5EF4-FFF2-40B4-BE49-F238E27FC236}">
                <a16:creationId xmlns:a16="http://schemas.microsoft.com/office/drawing/2014/main" id="{07D24483-643B-9A70-E163-DDC46FF26918}"/>
              </a:ext>
            </a:extLst>
          </p:cNvPr>
          <p:cNvSpPr>
            <a:spLocks noGrp="1"/>
          </p:cNvSpPr>
          <p:nvPr>
            <p:ph sz="half" idx="2"/>
          </p:nvPr>
        </p:nvSpPr>
        <p:spPr>
          <a:xfrm>
            <a:off x="460724" y="1072381"/>
            <a:ext cx="4052174" cy="3413547"/>
          </a:xfrm>
        </p:spPr>
        <p:txBody>
          <a:bodyPr>
            <a:noAutofit/>
          </a:bodyPr>
          <a:lstStyle/>
          <a:p>
            <a:pPr marL="0" indent="0">
              <a:lnSpc>
                <a:spcPct val="100000"/>
              </a:lnSpc>
              <a:spcBef>
                <a:spcPts val="600"/>
              </a:spcBef>
              <a:spcAft>
                <a:spcPts val="600"/>
              </a:spcAft>
              <a:buNone/>
            </a:pPr>
            <a:r>
              <a:rPr lang="cy-GB" sz="1800" dirty="0">
                <a:solidFill>
                  <a:srgbClr val="000000"/>
                </a:solidFill>
                <a:latin typeface="Arial" panose="020B0604020202020204" pitchFamily="34" charset="0"/>
                <a:cs typeface="Arial" panose="020B0604020202020204" pitchFamily="34" charset="0"/>
              </a:rPr>
              <a:t>‘Mae'r ddealltwriaeth sy'n dod i'r amlwg yn cyfeirio at arweinyddiaeth yn gysyniad perthnasol a chymunedol lle gall pawb fod yn arweinydd, cymryd rhan mewn arweinyddiaeth, elwa o bŵer arwain ac ymarfer corff ac asiantaeth unigol pan gaiff arweinyddiaeth ei dosbarthu a'i rhannu’. </a:t>
            </a:r>
          </a:p>
          <a:p>
            <a:pPr marL="0" indent="0" algn="r">
              <a:lnSpc>
                <a:spcPct val="100000"/>
              </a:lnSpc>
              <a:spcBef>
                <a:spcPts val="600"/>
              </a:spcBef>
              <a:spcAft>
                <a:spcPts val="600"/>
              </a:spcAft>
              <a:buNone/>
            </a:pPr>
            <a:r>
              <a:rPr lang="en-GB" sz="1800" dirty="0"/>
              <a:t>(Fitzgerald and Gunter, 2008 cited in Siraj and Hallet, 2014, p.10)</a:t>
            </a:r>
            <a:br>
              <a:rPr lang="en-GB" sz="1800" dirty="0"/>
            </a:br>
            <a:endParaRPr lang="cy-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A14F294-B367-4978-2A47-C23839EA0D44}"/>
              </a:ext>
            </a:extLst>
          </p:cNvPr>
          <p:cNvSpPr txBox="1"/>
          <p:nvPr/>
        </p:nvSpPr>
        <p:spPr>
          <a:xfrm>
            <a:off x="244699" y="206062"/>
            <a:ext cx="8536398" cy="584775"/>
          </a:xfrm>
          <a:prstGeom prst="rect">
            <a:avLst/>
          </a:prstGeom>
          <a:noFill/>
        </p:spPr>
        <p:txBody>
          <a:bodyPr wrap="square" rtlCol="0">
            <a:spAutoFit/>
          </a:bodyPr>
          <a:lstStyle/>
          <a:p>
            <a:pPr algn="ctr"/>
            <a:r>
              <a:rPr lang="en-GB" sz="3200" b="1" dirty="0" err="1">
                <a:latin typeface="Arial" panose="020B0604020202020204" pitchFamily="34" charset="0"/>
              </a:rPr>
              <a:t>Pwynt</a:t>
            </a:r>
            <a:r>
              <a:rPr lang="en-GB" sz="3200" b="1" dirty="0">
                <a:latin typeface="Arial" panose="020B0604020202020204" pitchFamily="34" charset="0"/>
              </a:rPr>
              <a:t> </a:t>
            </a:r>
            <a:r>
              <a:rPr lang="en-GB" sz="3200" b="1" dirty="0" err="1">
                <a:latin typeface="Arial" panose="020B0604020202020204" pitchFamily="34" charset="0"/>
              </a:rPr>
              <a:t>Trafod</a:t>
            </a:r>
            <a:r>
              <a:rPr lang="en-GB" sz="3200" b="1" dirty="0">
                <a:latin typeface="Arial" panose="020B0604020202020204" pitchFamily="34" charset="0"/>
              </a:rPr>
              <a:t>  / </a:t>
            </a:r>
            <a:r>
              <a:rPr lang="en-GB" sz="3200" b="1" dirty="0">
                <a:solidFill>
                  <a:schemeClr val="accent1">
                    <a:lumMod val="75000"/>
                  </a:schemeClr>
                </a:solidFill>
                <a:latin typeface="Arial" panose="020B0604020202020204" pitchFamily="34" charset="0"/>
              </a:rPr>
              <a:t>Discussion Point</a:t>
            </a:r>
          </a:p>
        </p:txBody>
      </p:sp>
      <p:sp>
        <p:nvSpPr>
          <p:cNvPr id="8" name="TextBox 7">
            <a:extLst>
              <a:ext uri="{FF2B5EF4-FFF2-40B4-BE49-F238E27FC236}">
                <a16:creationId xmlns:a16="http://schemas.microsoft.com/office/drawing/2014/main" id="{00EC6008-38E5-4732-0922-2BADF3EB658E}"/>
              </a:ext>
            </a:extLst>
          </p:cNvPr>
          <p:cNvSpPr txBox="1"/>
          <p:nvPr/>
        </p:nvSpPr>
        <p:spPr>
          <a:xfrm>
            <a:off x="643944" y="4431319"/>
            <a:ext cx="7933386" cy="461665"/>
          </a:xfrm>
          <a:prstGeom prst="rect">
            <a:avLst/>
          </a:prstGeom>
          <a:noFill/>
        </p:spPr>
        <p:txBody>
          <a:bodyPr wrap="square" rtlCol="0">
            <a:spAutoFit/>
          </a:bodyPr>
          <a:lstStyle/>
          <a:p>
            <a:pPr algn="ctr"/>
            <a:r>
              <a:rPr lang="en-GB" sz="2400" dirty="0">
                <a:latin typeface="Arial" panose="020B0604020202020204" pitchFamily="34" charset="0"/>
              </a:rPr>
              <a:t>Beth </a:t>
            </a:r>
            <a:r>
              <a:rPr lang="en-GB" sz="2400" dirty="0" err="1">
                <a:latin typeface="Arial" panose="020B0604020202020204" pitchFamily="34" charset="0"/>
              </a:rPr>
              <a:t>mae</a:t>
            </a:r>
            <a:r>
              <a:rPr lang="en-GB" sz="2400" dirty="0">
                <a:latin typeface="Arial" panose="020B0604020202020204" pitchFamily="34" charset="0"/>
              </a:rPr>
              <a:t> </a:t>
            </a:r>
            <a:r>
              <a:rPr lang="en-GB" sz="2400" dirty="0" err="1">
                <a:latin typeface="Arial" panose="020B0604020202020204" pitchFamily="34" charset="0"/>
              </a:rPr>
              <a:t>hyn</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ei</a:t>
            </a:r>
            <a:r>
              <a:rPr lang="en-GB" sz="2400" dirty="0">
                <a:latin typeface="Arial" panose="020B0604020202020204" pitchFamily="34" charset="0"/>
              </a:rPr>
              <a:t> </a:t>
            </a:r>
            <a:r>
              <a:rPr lang="en-GB" sz="2400" dirty="0" err="1">
                <a:latin typeface="Arial" panose="020B0604020202020204" pitchFamily="34" charset="0"/>
              </a:rPr>
              <a:t>ddweud</a:t>
            </a:r>
            <a:r>
              <a:rPr lang="en-GB" sz="2400" dirty="0">
                <a:latin typeface="Arial" panose="020B0604020202020204" pitchFamily="34" charset="0"/>
              </a:rPr>
              <a:t>? / What is this saying?</a:t>
            </a:r>
          </a:p>
        </p:txBody>
      </p:sp>
      <p:pic>
        <p:nvPicPr>
          <p:cNvPr id="10" name="Picture 9" descr="A white chat bubble in a circle&#10;&#10;AI-generated content may be incorrect.">
            <a:extLst>
              <a:ext uri="{FF2B5EF4-FFF2-40B4-BE49-F238E27FC236}">
                <a16:creationId xmlns:a16="http://schemas.microsoft.com/office/drawing/2014/main" id="{C1B52A50-E0D6-BC7B-4CF5-8F681D8593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6201" y="4892984"/>
            <a:ext cx="917391" cy="917391"/>
          </a:xfrm>
          <a:prstGeom prst="rect">
            <a:avLst/>
          </a:prstGeom>
        </p:spPr>
      </p:pic>
    </p:spTree>
    <p:extLst>
      <p:ext uri="{BB962C8B-B14F-4D97-AF65-F5344CB8AC3E}">
        <p14:creationId xmlns:p14="http://schemas.microsoft.com/office/powerpoint/2010/main" val="9155266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7C5D3-3DC3-9500-C846-0AAA8D3C183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4A4FC-DB9A-7F1F-2417-70B64DDDF2D2}"/>
              </a:ext>
            </a:extLst>
          </p:cNvPr>
          <p:cNvSpPr>
            <a:spLocks noGrp="1"/>
          </p:cNvSpPr>
          <p:nvPr>
            <p:ph sz="half" idx="1"/>
          </p:nvPr>
        </p:nvSpPr>
        <p:spPr>
          <a:xfrm>
            <a:off x="225380" y="1446098"/>
            <a:ext cx="4166316" cy="3759155"/>
          </a:xfrm>
        </p:spPr>
        <p:txBody>
          <a:bodyPr>
            <a:noAutofit/>
          </a:bodyPr>
          <a:lstStyle/>
          <a:p>
            <a:pPr>
              <a:lnSpc>
                <a:spcPct val="120000"/>
              </a:lnSpc>
              <a:spcBef>
                <a:spcPts val="600"/>
              </a:spcBef>
              <a:spcAft>
                <a:spcPts val="600"/>
              </a:spcAft>
            </a:pPr>
            <a:r>
              <a:rPr lang="cy-GB" sz="1800" dirty="0">
                <a:solidFill>
                  <a:srgbClr val="000000"/>
                </a:solidFill>
                <a:latin typeface="Arial" panose="020B0604020202020204" pitchFamily="34" charset="0"/>
                <a:cs typeface="Arial" panose="020B0604020202020204" pitchFamily="34" charset="0"/>
              </a:rPr>
              <a:t>Mae arweinyddiaeth yn drawsnewidiol ac yn rymusol i unigolion; Mae </a:t>
            </a:r>
            <a:r>
              <a:rPr lang="cy-GB" sz="1800" dirty="0" err="1">
                <a:solidFill>
                  <a:srgbClr val="000000"/>
                </a:solidFill>
                <a:latin typeface="Arial" panose="020B0604020202020204" pitchFamily="34" charset="0"/>
                <a:cs typeface="Arial" panose="020B0604020202020204" pitchFamily="34" charset="0"/>
              </a:rPr>
              <a:t>Greenleaf</a:t>
            </a:r>
            <a:r>
              <a:rPr lang="cy-GB" sz="1800" dirty="0">
                <a:solidFill>
                  <a:srgbClr val="000000"/>
                </a:solidFill>
                <a:latin typeface="Arial" panose="020B0604020202020204" pitchFamily="34" charset="0"/>
                <a:cs typeface="Arial" panose="020B0604020202020204" pitchFamily="34" charset="0"/>
              </a:rPr>
              <a:t> (2003 t. 15) yn tynnu sylw at y ffaith fod 'arweinyddiaeth go iawn yn deillio o'r rhai y mae awydd i helpu eraill yn brif gymhelliant iddynt'
Mae gweithio mewn partneriaeth yn seiliedig ar gydraddoldeb; nid oes gan y naill bartner na'r llall fwy o bŵer yn y berthynas na'r llall (</a:t>
            </a:r>
            <a:r>
              <a:rPr lang="cy-GB" sz="1800" dirty="0" err="1">
                <a:solidFill>
                  <a:srgbClr val="000000"/>
                </a:solidFill>
                <a:latin typeface="Arial" panose="020B0604020202020204" pitchFamily="34" charset="0"/>
                <a:cs typeface="Arial" panose="020B0604020202020204" pitchFamily="34" charset="0"/>
              </a:rPr>
              <a:t>Hallet</a:t>
            </a:r>
            <a:r>
              <a:rPr lang="cy-GB" sz="1800" dirty="0">
                <a:solidFill>
                  <a:srgbClr val="000000"/>
                </a:solidFill>
                <a:latin typeface="Arial" panose="020B0604020202020204" pitchFamily="34" charset="0"/>
                <a:cs typeface="Arial" panose="020B0604020202020204" pitchFamily="34" charset="0"/>
              </a:rPr>
              <a:t>, 2013).</a:t>
            </a:r>
            <a:br>
              <a:rPr lang="cy-GB" sz="1800" dirty="0">
                <a:solidFill>
                  <a:srgbClr val="000000"/>
                </a:solidFill>
                <a:latin typeface="Arial" panose="020B0604020202020204" pitchFamily="34" charset="0"/>
                <a:cs typeface="Arial" panose="020B0604020202020204" pitchFamily="34" charset="0"/>
              </a:rPr>
            </a:br>
            <a:endParaRPr lang="en-GB" sz="1800" dirty="0"/>
          </a:p>
        </p:txBody>
      </p:sp>
      <p:sp>
        <p:nvSpPr>
          <p:cNvPr id="4" name="Content Placeholder 3">
            <a:extLst>
              <a:ext uri="{FF2B5EF4-FFF2-40B4-BE49-F238E27FC236}">
                <a16:creationId xmlns:a16="http://schemas.microsoft.com/office/drawing/2014/main" id="{A3BC733E-CC7D-A338-9AF9-644CDC02A6DA}"/>
              </a:ext>
            </a:extLst>
          </p:cNvPr>
          <p:cNvSpPr>
            <a:spLocks noGrp="1"/>
          </p:cNvSpPr>
          <p:nvPr>
            <p:ph sz="half" idx="2"/>
          </p:nvPr>
        </p:nvSpPr>
        <p:spPr>
          <a:xfrm>
            <a:off x="4752305" y="1446098"/>
            <a:ext cx="4166313" cy="3759155"/>
          </a:xfrm>
        </p:spPr>
        <p:txBody>
          <a:bodyPr>
            <a:noAutofit/>
          </a:bodyPr>
          <a:lstStyle/>
          <a:p>
            <a:pPr marL="0" indent="0">
              <a:lnSpc>
                <a:spcPct val="120000"/>
              </a:lnSpc>
              <a:spcBef>
                <a:spcPts val="600"/>
              </a:spcBef>
              <a:spcAft>
                <a:spcPts val="600"/>
              </a:spcAft>
              <a:buNone/>
            </a:pPr>
            <a:r>
              <a:rPr lang="en-GB" sz="1800" b="0" i="0" dirty="0">
                <a:solidFill>
                  <a:schemeClr val="accent1">
                    <a:lumMod val="75000"/>
                  </a:schemeClr>
                </a:solidFill>
                <a:effectLst/>
                <a:latin typeface="Arial" panose="020B0604020202020204" pitchFamily="34" charset="0"/>
                <a:cs typeface="Arial" panose="020B0604020202020204" pitchFamily="34" charset="0"/>
              </a:rPr>
              <a:t>Leadership is transformative and empowering for individuals; Greenleaf (2003 p. 15) highlights that ‘true leadership emerges from those whose primary motivation is a desire to help others’</a:t>
            </a:r>
          </a:p>
          <a:p>
            <a:pPr marL="0" indent="0">
              <a:lnSpc>
                <a:spcPct val="120000"/>
              </a:lnSpc>
              <a:spcBef>
                <a:spcPts val="600"/>
              </a:spcBef>
              <a:spcAft>
                <a:spcPts val="600"/>
              </a:spcAft>
              <a:buNone/>
            </a:pPr>
            <a:endParaRPr lang="en-GB" sz="1800"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600"/>
              </a:spcBef>
              <a:spcAft>
                <a:spcPts val="600"/>
              </a:spcAft>
              <a:buNone/>
            </a:pPr>
            <a:r>
              <a:rPr lang="en-GB" sz="1800" b="0" i="0" dirty="0">
                <a:solidFill>
                  <a:schemeClr val="accent1">
                    <a:lumMod val="75000"/>
                  </a:schemeClr>
                </a:solidFill>
                <a:effectLst/>
                <a:latin typeface="Arial" panose="020B0604020202020204" pitchFamily="34" charset="0"/>
                <a:cs typeface="Arial" panose="020B0604020202020204" pitchFamily="34" charset="0"/>
              </a:rPr>
              <a:t>Partnership working is based upon equality; neither partner has more power in the relationship than the other (</a:t>
            </a:r>
            <a:r>
              <a:rPr lang="en-GB" sz="1800" b="0" i="0" dirty="0" err="1">
                <a:solidFill>
                  <a:schemeClr val="accent1">
                    <a:lumMod val="75000"/>
                  </a:schemeClr>
                </a:solidFill>
                <a:effectLst/>
                <a:latin typeface="Arial" panose="020B0604020202020204" pitchFamily="34" charset="0"/>
                <a:cs typeface="Arial" panose="020B0604020202020204" pitchFamily="34" charset="0"/>
              </a:rPr>
              <a:t>Hallet</a:t>
            </a:r>
            <a:r>
              <a:rPr lang="en-GB" sz="1800" b="0" i="0" dirty="0">
                <a:solidFill>
                  <a:schemeClr val="accent1">
                    <a:lumMod val="75000"/>
                  </a:schemeClr>
                </a:solidFill>
                <a:effectLst/>
                <a:latin typeface="Arial" panose="020B0604020202020204" pitchFamily="34" charset="0"/>
                <a:cs typeface="Arial" panose="020B0604020202020204" pitchFamily="34" charset="0"/>
              </a:rPr>
              <a:t>, 2013).</a:t>
            </a:r>
            <a:br>
              <a:rPr lang="en-GB" sz="1800" dirty="0">
                <a:solidFill>
                  <a:schemeClr val="accent1">
                    <a:lumMod val="75000"/>
                  </a:schemeClr>
                </a:solidFill>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solidFill>
                <a:srgbClr val="000000"/>
              </a:solidFill>
              <a:latin typeface="Arial" panose="020B0604020202020204" pitchFamily="34" charset="0"/>
              <a:cs typeface="Arial" panose="020B0604020202020204" pitchFamily="34" charset="0"/>
            </a:endParaRPr>
          </a:p>
          <a:p>
            <a:pPr>
              <a:lnSpc>
                <a:spcPct val="120000"/>
              </a:lnSpc>
              <a:spcBef>
                <a:spcPts val="600"/>
              </a:spcBef>
              <a:spcAft>
                <a:spcPts val="600"/>
              </a:spcAft>
            </a:pPr>
            <a:endParaRPr lang="en-GB" sz="1800" dirty="0"/>
          </a:p>
        </p:txBody>
      </p:sp>
      <p:sp>
        <p:nvSpPr>
          <p:cNvPr id="2" name="TextBox 1">
            <a:extLst>
              <a:ext uri="{FF2B5EF4-FFF2-40B4-BE49-F238E27FC236}">
                <a16:creationId xmlns:a16="http://schemas.microsoft.com/office/drawing/2014/main" id="{075C91CA-6507-6757-E85B-AABFB28C5F11}"/>
              </a:ext>
            </a:extLst>
          </p:cNvPr>
          <p:cNvSpPr txBox="1"/>
          <p:nvPr/>
        </p:nvSpPr>
        <p:spPr>
          <a:xfrm>
            <a:off x="225380" y="8272"/>
            <a:ext cx="8693239" cy="1077218"/>
          </a:xfrm>
          <a:prstGeom prst="rect">
            <a:avLst/>
          </a:prstGeom>
          <a:noFill/>
        </p:spPr>
        <p:txBody>
          <a:bodyPr wrap="square" rtlCol="0">
            <a:spAutoFit/>
          </a:bodyPr>
          <a:lstStyle/>
          <a:p>
            <a:pPr algn="ctr"/>
            <a:r>
              <a:rPr lang="en-GB" sz="3200" dirty="0">
                <a:latin typeface="Arial" panose="020B0604020202020204" pitchFamily="34" charset="0"/>
              </a:rPr>
              <a:t>Arweinyddiaeth a Phŵer</a:t>
            </a:r>
          </a:p>
          <a:p>
            <a:pPr algn="ctr"/>
            <a:r>
              <a:rPr lang="en-GB" sz="3200" dirty="0">
                <a:solidFill>
                  <a:schemeClr val="accent1">
                    <a:lumMod val="75000"/>
                  </a:schemeClr>
                </a:solidFill>
                <a:latin typeface="Arial" panose="020B0604020202020204" pitchFamily="34" charset="0"/>
              </a:rPr>
              <a:t>Leadership and Power</a:t>
            </a:r>
          </a:p>
        </p:txBody>
      </p:sp>
    </p:spTree>
    <p:extLst>
      <p:ext uri="{BB962C8B-B14F-4D97-AF65-F5344CB8AC3E}">
        <p14:creationId xmlns:p14="http://schemas.microsoft.com/office/powerpoint/2010/main" val="40770749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C8B4F-2B46-E539-6E10-D5AA75BAD00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19F6FEA-2C72-4667-C6F8-0210443916E9}"/>
              </a:ext>
            </a:extLst>
          </p:cNvPr>
          <p:cNvSpPr>
            <a:spLocks noGrp="1"/>
          </p:cNvSpPr>
          <p:nvPr>
            <p:ph type="ctrTitle"/>
          </p:nvPr>
        </p:nvSpPr>
        <p:spPr>
          <a:xfrm>
            <a:off x="833377" y="1122363"/>
            <a:ext cx="7419372" cy="4289424"/>
          </a:xfrm>
        </p:spPr>
        <p:txBody>
          <a:bodyPr>
            <a:normAutofit/>
          </a:bodyPr>
          <a:lstStyle/>
          <a:p>
            <a:r>
              <a:rPr lang="cy-GB" sz="2400" dirty="0">
                <a:latin typeface="Arial" panose="020B0604020202020204" pitchFamily="34" charset="0"/>
                <a:cs typeface="Arial" panose="020B0604020202020204" pitchFamily="34" charset="0"/>
              </a:rPr>
              <a:t>PŴER I’ wneud rhywbeth: Y gallu i wneud penderfyniad      a gweithredu. Mae’n cynnwys sicrhau newidiadau ym mywydau pobl.</a:t>
            </a:r>
            <a:br>
              <a:rPr lang="cy-GB" sz="2400" dirty="0">
                <a:latin typeface="Arial" panose="020B0604020202020204" pitchFamily="34" charset="0"/>
                <a:cs typeface="Arial" panose="020B0604020202020204" pitchFamily="34" charset="0"/>
              </a:rPr>
            </a:br>
            <a:br>
              <a:rPr lang="cy-GB" sz="2400" dirty="0">
                <a:latin typeface="Arial" panose="020B0604020202020204" pitchFamily="34" charset="0"/>
                <a:cs typeface="Arial" panose="020B0604020202020204" pitchFamily="34" charset="0"/>
              </a:rPr>
            </a:br>
            <a:r>
              <a:rPr lang="cy-GB" sz="2400" dirty="0">
                <a:latin typeface="Arial" panose="020B0604020202020204" pitchFamily="34" charset="0"/>
                <a:cs typeface="Arial" panose="020B0604020202020204" pitchFamily="34" charset="0"/>
              </a:rPr>
              <a:t>‘PŴER ODDI MEWN’ i berson: Hunan hyder a hunan ymwybyddiaeth, sydd, yn aml, yn gysylltiedig â ffydd a diwylliant. Mae unigolion sydd â ‘phŵer oddi mewn’ yn credu y gallent wneud newidiadau cadarnhaol yn eu bywydau eu hunain. Weithiau byddwn yn dweud bod pobl felly ‘wedi eu grymuso</a:t>
            </a:r>
            <a:br>
              <a:rPr lang="en-GB" sz="2000" dirty="0">
                <a:latin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C1CAA5-9B6F-0C1A-4225-04EB5152FCA1}"/>
              </a:ext>
            </a:extLst>
          </p:cNvPr>
          <p:cNvSpPr>
            <a:spLocks noGrp="1"/>
          </p:cNvSpPr>
          <p:nvPr>
            <p:ph type="subTitle" idx="1"/>
          </p:nvPr>
        </p:nvSpPr>
        <p:spPr/>
        <p:txBody>
          <a:bodyPr>
            <a:noAutofit/>
          </a:bodyPr>
          <a:lstStyle/>
          <a:p>
            <a:pPr>
              <a:lnSpc>
                <a:spcPct val="120000"/>
              </a:lnSpc>
              <a:spcBef>
                <a:spcPts val="600"/>
              </a:spcBef>
              <a:spcAft>
                <a:spcPts val="600"/>
              </a:spcAft>
            </a:pPr>
            <a:br>
              <a:rPr lang="cy-GB" sz="1800" dirty="0">
                <a:solidFill>
                  <a:srgbClr val="000000"/>
                </a:solidFill>
                <a:latin typeface="Arial" panose="020B0604020202020204" pitchFamily="34" charset="0"/>
                <a:cs typeface="Arial" panose="020B0604020202020204" pitchFamily="34" charset="0"/>
              </a:rPr>
            </a:br>
            <a:endParaRPr lang="en-GB" sz="1800" dirty="0"/>
          </a:p>
        </p:txBody>
      </p:sp>
      <p:sp>
        <p:nvSpPr>
          <p:cNvPr id="4" name="Content Placeholder 3">
            <a:extLst>
              <a:ext uri="{FF2B5EF4-FFF2-40B4-BE49-F238E27FC236}">
                <a16:creationId xmlns:a16="http://schemas.microsoft.com/office/drawing/2014/main" id="{7B13EA91-F898-08B6-928E-48BD9A18B93E}"/>
              </a:ext>
            </a:extLst>
          </p:cNvPr>
          <p:cNvSpPr>
            <a:spLocks noGrp="1"/>
          </p:cNvSpPr>
          <p:nvPr>
            <p:ph sz="half" idx="4294967295"/>
          </p:nvPr>
        </p:nvSpPr>
        <p:spPr>
          <a:xfrm>
            <a:off x="4978400" y="1446213"/>
            <a:ext cx="4165600" cy="3759200"/>
          </a:xfrm>
        </p:spPr>
        <p:txBody>
          <a:bodyPr>
            <a:noAutofit/>
          </a:bodyPr>
          <a:lstStyle/>
          <a:p>
            <a:pPr marL="0" indent="0">
              <a:lnSpc>
                <a:spcPct val="120000"/>
              </a:lnSpc>
              <a:spcBef>
                <a:spcPts val="600"/>
              </a:spcBef>
              <a:spcAft>
                <a:spcPts val="600"/>
              </a:spcAft>
              <a:buNone/>
            </a:pPr>
            <a:br>
              <a:rPr lang="en-GB" sz="1800" dirty="0">
                <a:solidFill>
                  <a:schemeClr val="accent1">
                    <a:lumMod val="75000"/>
                  </a:schemeClr>
                </a:solidFill>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solidFill>
                <a:srgbClr val="000000"/>
              </a:solidFill>
              <a:latin typeface="Arial" panose="020B0604020202020204" pitchFamily="34" charset="0"/>
              <a:cs typeface="Arial" panose="020B0604020202020204" pitchFamily="34" charset="0"/>
            </a:endParaRPr>
          </a:p>
          <a:p>
            <a:pPr>
              <a:lnSpc>
                <a:spcPct val="120000"/>
              </a:lnSpc>
              <a:spcBef>
                <a:spcPts val="600"/>
              </a:spcBef>
              <a:spcAft>
                <a:spcPts val="600"/>
              </a:spcAft>
            </a:pPr>
            <a:endParaRPr lang="en-GB" sz="1800" dirty="0"/>
          </a:p>
        </p:txBody>
      </p:sp>
      <p:sp>
        <p:nvSpPr>
          <p:cNvPr id="2" name="TextBox 1">
            <a:extLst>
              <a:ext uri="{FF2B5EF4-FFF2-40B4-BE49-F238E27FC236}">
                <a16:creationId xmlns:a16="http://schemas.microsoft.com/office/drawing/2014/main" id="{393655DC-2000-DEC8-2F29-04EDAE09DDA5}"/>
              </a:ext>
            </a:extLst>
          </p:cNvPr>
          <p:cNvSpPr txBox="1"/>
          <p:nvPr/>
        </p:nvSpPr>
        <p:spPr>
          <a:xfrm>
            <a:off x="225380" y="8272"/>
            <a:ext cx="8693239" cy="1077218"/>
          </a:xfrm>
          <a:prstGeom prst="rect">
            <a:avLst/>
          </a:prstGeom>
          <a:noFill/>
        </p:spPr>
        <p:txBody>
          <a:bodyPr wrap="square" rtlCol="0">
            <a:spAutoFit/>
          </a:bodyPr>
          <a:lstStyle/>
          <a:p>
            <a:pPr algn="ctr"/>
            <a:endParaRPr lang="cy-GB" sz="3200" dirty="0">
              <a:latin typeface="Arial" panose="020B0604020202020204" pitchFamily="34" charset="0"/>
              <a:cs typeface="Arial" panose="020B0604020202020204" pitchFamily="34" charset="0"/>
            </a:endParaRPr>
          </a:p>
          <a:p>
            <a:pPr algn="ctr"/>
            <a:r>
              <a:rPr lang="cy-GB" sz="3200" dirty="0">
                <a:latin typeface="Arial" panose="020B0604020202020204" pitchFamily="34" charset="0"/>
                <a:cs typeface="Arial" panose="020B0604020202020204" pitchFamily="34" charset="0"/>
              </a:rPr>
              <a:t>Gall pŵer fod yn gadarnhaol…</a:t>
            </a:r>
            <a:endParaRPr lang="en-GB" sz="32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5850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F941A-D708-5A7F-1A6D-3779D254240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86C9CB8-168C-B7CF-ABA3-484B4A5490C7}"/>
              </a:ext>
            </a:extLst>
          </p:cNvPr>
          <p:cNvSpPr>
            <a:spLocks noGrp="1"/>
          </p:cNvSpPr>
          <p:nvPr>
            <p:ph type="title"/>
          </p:nvPr>
        </p:nvSpPr>
        <p:spPr>
          <a:xfrm>
            <a:off x="628650" y="842556"/>
            <a:ext cx="7886700" cy="3768724"/>
          </a:xfrm>
        </p:spPr>
        <p:txBody>
          <a:bodyPr>
            <a:normAutofit fontScale="90000"/>
          </a:bodyPr>
          <a:lstStyle/>
          <a:p>
            <a:r>
              <a:rPr lang="en-GB" dirty="0">
                <a:latin typeface="Arial" panose="020B0604020202020204" pitchFamily="34" charset="0"/>
                <a:cs typeface="Arial" panose="020B0604020202020204" pitchFamily="34" charset="0"/>
              </a:rPr>
              <a:t>‘</a:t>
            </a:r>
            <a:r>
              <a:rPr lang="cy-GB" sz="3600" dirty="0">
                <a:latin typeface="Arial" panose="020B0604020202020204" pitchFamily="34" charset="0"/>
                <a:cs typeface="Arial" panose="020B0604020202020204" pitchFamily="34" charset="0"/>
              </a:rPr>
              <a:t>PŴER GYDAG’ eraill: Pŵer ar y cyd, sy’n dod i fod trwy weithredu a chodi llais ar y cyd, mae’n cynnwys cydweithredu, trefnu a chadernid.</a:t>
            </a:r>
            <a:br>
              <a:rPr lang="cy-GB" sz="3600" dirty="0">
                <a:latin typeface="Arial" panose="020B0604020202020204" pitchFamily="34" charset="0"/>
                <a:cs typeface="Arial" panose="020B0604020202020204" pitchFamily="34" charset="0"/>
              </a:rPr>
            </a:br>
            <a:br>
              <a:rPr lang="cy-GB" sz="3600" dirty="0">
                <a:latin typeface="Arial" panose="020B0604020202020204" pitchFamily="34" charset="0"/>
                <a:cs typeface="Arial" panose="020B0604020202020204" pitchFamily="34" charset="0"/>
              </a:rPr>
            </a:br>
            <a:r>
              <a:rPr lang="cy-GB" sz="3600" dirty="0">
                <a:latin typeface="Arial" panose="020B0604020202020204" pitchFamily="34" charset="0"/>
                <a:cs typeface="Arial" panose="020B0604020202020204" pitchFamily="34" charset="0"/>
              </a:rPr>
              <a:t>‘PŴER DROS’ eraill: Pŵer y cryf dros y gwan. Mae’n ffurf ar reolaeth gan un person, neu grŵp o bobl, dros eraill. Mae’n cynnwys y pŵer i eithrio eraill. </a:t>
            </a:r>
          </a:p>
        </p:txBody>
      </p:sp>
      <p:sp>
        <p:nvSpPr>
          <p:cNvPr id="2" name="TextBox 1">
            <a:extLst>
              <a:ext uri="{FF2B5EF4-FFF2-40B4-BE49-F238E27FC236}">
                <a16:creationId xmlns:a16="http://schemas.microsoft.com/office/drawing/2014/main" id="{C1431912-4C3C-D682-F55D-B2415483B1BE}"/>
              </a:ext>
            </a:extLst>
          </p:cNvPr>
          <p:cNvSpPr txBox="1"/>
          <p:nvPr/>
        </p:nvSpPr>
        <p:spPr>
          <a:xfrm>
            <a:off x="2479483" y="5154627"/>
            <a:ext cx="7173887" cy="646331"/>
          </a:xfrm>
          <a:prstGeom prst="rect">
            <a:avLst/>
          </a:prstGeom>
          <a:noFill/>
        </p:spPr>
        <p:txBody>
          <a:bodyPr wrap="none" rtlCol="0">
            <a:spAutoFit/>
          </a:bodyPr>
          <a:lstStyle/>
          <a:p>
            <a:r>
              <a:rPr lang="en-GB" dirty="0" err="1">
                <a:latin typeface="Arial" panose="020B0604020202020204" pitchFamily="34" charset="0"/>
              </a:rPr>
              <a:t>VeneKlassen</a:t>
            </a:r>
            <a:r>
              <a:rPr lang="en-GB" dirty="0">
                <a:latin typeface="Arial" panose="020B0604020202020204" pitchFamily="34" charset="0"/>
              </a:rPr>
              <a:t> and Miller, 2002, </a:t>
            </a:r>
            <a:r>
              <a:rPr lang="en-GB" dirty="0" err="1">
                <a:latin typeface="Arial" panose="020B0604020202020204" pitchFamily="34" charset="0"/>
              </a:rPr>
              <a:t>dyfynnwyd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Miller </a:t>
            </a:r>
            <a:r>
              <a:rPr lang="en-GB" i="1" dirty="0">
                <a:latin typeface="Arial" panose="020B0604020202020204" pitchFamily="34" charset="0"/>
              </a:rPr>
              <a:t>et al</a:t>
            </a:r>
            <a:r>
              <a:rPr lang="en-GB" dirty="0">
                <a:latin typeface="Arial" panose="020B0604020202020204" pitchFamily="34" charset="0"/>
              </a:rPr>
              <a:t>., 2006 t.7-9)</a:t>
            </a:r>
          </a:p>
          <a:p>
            <a:endParaRPr lang="en-GB" dirty="0">
              <a:latin typeface="Arial" panose="020B0604020202020204" pitchFamily="34" charset="0"/>
            </a:endParaRPr>
          </a:p>
        </p:txBody>
      </p:sp>
    </p:spTree>
    <p:extLst>
      <p:ext uri="{BB962C8B-B14F-4D97-AF65-F5344CB8AC3E}">
        <p14:creationId xmlns:p14="http://schemas.microsoft.com/office/powerpoint/2010/main" val="18877747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BF384-2DA8-B137-ED52-DDAAB4B43CB0}"/>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DB44700-BD5F-04A7-69B2-F522F0B27BB3}"/>
              </a:ext>
            </a:extLst>
          </p:cNvPr>
          <p:cNvPicPr>
            <a:picLocks noGrp="1" noChangeAspect="1"/>
          </p:cNvPicPr>
          <p:nvPr>
            <p:ph sz="half" idx="1"/>
          </p:nvPr>
        </p:nvPicPr>
        <p:blipFill>
          <a:blip r:embed="rId3"/>
          <a:stretch>
            <a:fillRect/>
          </a:stretch>
        </p:blipFill>
        <p:spPr>
          <a:xfrm>
            <a:off x="479539" y="228125"/>
            <a:ext cx="8261121" cy="4912692"/>
          </a:xfrm>
        </p:spPr>
      </p:pic>
    </p:spTree>
    <p:extLst>
      <p:ext uri="{BB962C8B-B14F-4D97-AF65-F5344CB8AC3E}">
        <p14:creationId xmlns:p14="http://schemas.microsoft.com/office/powerpoint/2010/main" val="40184760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14409-61A0-5E0B-CF14-DE6C955F9742}"/>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CB86764-8085-6088-E34F-FF4383989289}"/>
              </a:ext>
            </a:extLst>
          </p:cNvPr>
          <p:cNvPicPr>
            <a:picLocks noGrp="1" noChangeAspect="1"/>
          </p:cNvPicPr>
          <p:nvPr>
            <p:ph sz="half" idx="1"/>
          </p:nvPr>
        </p:nvPicPr>
        <p:blipFill>
          <a:blip r:embed="rId2" cstate="screen">
            <a:extLst>
              <a:ext uri="{28A0092B-C50C-407E-A947-70E740481C1C}">
                <a14:useLocalDpi xmlns:a14="http://schemas.microsoft.com/office/drawing/2010/main"/>
              </a:ext>
            </a:extLst>
          </a:blip>
          <a:stretch>
            <a:fillRect/>
          </a:stretch>
        </p:blipFill>
        <p:spPr>
          <a:xfrm>
            <a:off x="776132" y="966193"/>
            <a:ext cx="7689441" cy="3762064"/>
          </a:xfrm>
        </p:spPr>
      </p:pic>
      <p:sp>
        <p:nvSpPr>
          <p:cNvPr id="7" name="TextBox 6">
            <a:extLst>
              <a:ext uri="{FF2B5EF4-FFF2-40B4-BE49-F238E27FC236}">
                <a16:creationId xmlns:a16="http://schemas.microsoft.com/office/drawing/2014/main" id="{04EFC546-59F3-4C4E-C342-C07489356208}"/>
              </a:ext>
            </a:extLst>
          </p:cNvPr>
          <p:cNvSpPr txBox="1"/>
          <p:nvPr/>
        </p:nvSpPr>
        <p:spPr>
          <a:xfrm>
            <a:off x="2753033" y="4912923"/>
            <a:ext cx="6571158" cy="369332"/>
          </a:xfrm>
          <a:prstGeom prst="rect">
            <a:avLst/>
          </a:prstGeom>
          <a:noFill/>
        </p:spPr>
        <p:txBody>
          <a:bodyPr wrap="none" rtlCol="0">
            <a:spAutoFit/>
          </a:bodyPr>
          <a:lstStyle/>
          <a:p>
            <a:r>
              <a:rPr lang="en-GB" dirty="0" err="1">
                <a:latin typeface="Arial" panose="020B0604020202020204" pitchFamily="34" charset="0"/>
              </a:rPr>
              <a:t>VeneKlassen</a:t>
            </a:r>
            <a:r>
              <a:rPr lang="en-GB" dirty="0">
                <a:latin typeface="Arial" panose="020B0604020202020204" pitchFamily="34" charset="0"/>
              </a:rPr>
              <a:t> and Miller, 2002, cited in Miller </a:t>
            </a:r>
            <a:r>
              <a:rPr lang="en-GB" i="1" dirty="0">
                <a:latin typeface="Arial" panose="020B0604020202020204" pitchFamily="34" charset="0"/>
              </a:rPr>
              <a:t>et al</a:t>
            </a:r>
            <a:r>
              <a:rPr lang="en-GB" dirty="0">
                <a:latin typeface="Arial" panose="020B0604020202020204" pitchFamily="34" charset="0"/>
              </a:rPr>
              <a:t>., 2006 p.7-9)</a:t>
            </a:r>
          </a:p>
        </p:txBody>
      </p:sp>
    </p:spTree>
    <p:extLst>
      <p:ext uri="{BB962C8B-B14F-4D97-AF65-F5344CB8AC3E}">
        <p14:creationId xmlns:p14="http://schemas.microsoft.com/office/powerpoint/2010/main" val="42181751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170BD-CBCD-3974-8402-16930CA0C5ED}"/>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F2226-083A-D5CA-C235-DEBACFF4FEFE}"/>
              </a:ext>
            </a:extLst>
          </p:cNvPr>
          <p:cNvPicPr>
            <a:picLocks noGrp="1" noChangeAspect="1"/>
          </p:cNvPicPr>
          <p:nvPr>
            <p:ph sz="half" idx="1"/>
          </p:nvPr>
        </p:nvPicPr>
        <p:blipFill>
          <a:blip r:embed="rId3"/>
          <a:stretch>
            <a:fillRect/>
          </a:stretch>
        </p:blipFill>
        <p:spPr>
          <a:xfrm>
            <a:off x="447548" y="529136"/>
            <a:ext cx="8248903" cy="4891581"/>
          </a:xfrm>
        </p:spPr>
      </p:pic>
    </p:spTree>
    <p:extLst>
      <p:ext uri="{BB962C8B-B14F-4D97-AF65-F5344CB8AC3E}">
        <p14:creationId xmlns:p14="http://schemas.microsoft.com/office/powerpoint/2010/main" val="26080872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E96FA-50F3-F5A7-D475-91BC7C56F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F6F41-4A57-6033-3FE9-B6579412D02F}"/>
              </a:ext>
            </a:extLst>
          </p:cNvPr>
          <p:cNvSpPr>
            <a:spLocks noGrp="1"/>
          </p:cNvSpPr>
          <p:nvPr>
            <p:ph type="title"/>
          </p:nvPr>
        </p:nvSpPr>
        <p:spPr>
          <a:xfrm>
            <a:off x="901521" y="0"/>
            <a:ext cx="7886700" cy="1325563"/>
          </a:xfrm>
        </p:spPr>
        <p:txBody>
          <a:bodyPr/>
          <a:lstStyle/>
          <a:p>
            <a:pPr algn="ctr"/>
            <a:r>
              <a:rPr lang="cy-GB" b="1" dirty="0"/>
              <a:t>Meddwl Beirniadol</a:t>
            </a:r>
          </a:p>
        </p:txBody>
      </p:sp>
      <p:sp>
        <p:nvSpPr>
          <p:cNvPr id="3" name="Content Placeholder 2">
            <a:extLst>
              <a:ext uri="{FF2B5EF4-FFF2-40B4-BE49-F238E27FC236}">
                <a16:creationId xmlns:a16="http://schemas.microsoft.com/office/drawing/2014/main" id="{46138210-0746-3CC3-661D-5DAB384059A6}"/>
              </a:ext>
            </a:extLst>
          </p:cNvPr>
          <p:cNvSpPr>
            <a:spLocks noGrp="1"/>
          </p:cNvSpPr>
          <p:nvPr>
            <p:ph sz="half" idx="1"/>
          </p:nvPr>
        </p:nvSpPr>
        <p:spPr>
          <a:xfrm>
            <a:off x="355779" y="1321250"/>
            <a:ext cx="3943350" cy="4160123"/>
          </a:xfrm>
        </p:spPr>
        <p:txBody>
          <a:bodyPr>
            <a:normAutofit/>
          </a:bodyPr>
          <a:lstStyle/>
          <a:p>
            <a:r>
              <a:rPr lang="cy-GB" dirty="0"/>
              <a:t>A allwch chi feddwl am rai o’r heriau i arweinyddiaeth gynhwysol yn seiliedig ar elfennau’r diagram hwn?</a:t>
            </a:r>
          </a:p>
          <a:p>
            <a:r>
              <a:rPr lang="cy-GB" dirty="0"/>
              <a:t>(lluniwch restr gan y bydd hyn yn tyfu yn ystod yr wythnosau nesaf!)</a:t>
            </a:r>
            <a:endParaRPr lang="en-GB" dirty="0"/>
          </a:p>
        </p:txBody>
      </p:sp>
      <p:pic>
        <p:nvPicPr>
          <p:cNvPr id="7" name="Picture 6">
            <a:extLst>
              <a:ext uri="{FF2B5EF4-FFF2-40B4-BE49-F238E27FC236}">
                <a16:creationId xmlns:a16="http://schemas.microsoft.com/office/drawing/2014/main" id="{3210B153-2199-A1B3-73B1-F570089B60B3}"/>
              </a:ext>
            </a:extLst>
          </p:cNvPr>
          <p:cNvPicPr>
            <a:picLocks noChangeAspect="1"/>
          </p:cNvPicPr>
          <p:nvPr/>
        </p:nvPicPr>
        <p:blipFill>
          <a:blip r:embed="rId3"/>
          <a:stretch>
            <a:fillRect/>
          </a:stretch>
        </p:blipFill>
        <p:spPr>
          <a:xfrm>
            <a:off x="4689979" y="1096739"/>
            <a:ext cx="4278645" cy="4160123"/>
          </a:xfrm>
          <a:prstGeom prst="rect">
            <a:avLst/>
          </a:prstGeom>
        </p:spPr>
      </p:pic>
    </p:spTree>
    <p:extLst>
      <p:ext uri="{BB962C8B-B14F-4D97-AF65-F5344CB8AC3E}">
        <p14:creationId xmlns:p14="http://schemas.microsoft.com/office/powerpoint/2010/main" val="30471259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9027F-8DF4-1E89-93BC-57B93B5E65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9CA15F-EB8E-BFBE-9DC0-9C8F0C64FACE}"/>
              </a:ext>
            </a:extLst>
          </p:cNvPr>
          <p:cNvSpPr>
            <a:spLocks noGrp="1"/>
          </p:cNvSpPr>
          <p:nvPr>
            <p:ph type="title"/>
          </p:nvPr>
        </p:nvSpPr>
        <p:spPr>
          <a:xfrm>
            <a:off x="628650" y="276462"/>
            <a:ext cx="7886700" cy="703415"/>
          </a:xfrm>
        </p:spPr>
        <p:txBody>
          <a:bodyPr/>
          <a:lstStyle/>
          <a:p>
            <a:pPr algn="ctr"/>
            <a:r>
              <a:rPr lang="en-GB" b="1" dirty="0">
                <a:solidFill>
                  <a:srgbClr val="0070C0"/>
                </a:solidFill>
              </a:rPr>
              <a:t>Critical Thinking</a:t>
            </a:r>
          </a:p>
        </p:txBody>
      </p:sp>
      <p:sp>
        <p:nvSpPr>
          <p:cNvPr id="3" name="Content Placeholder 2">
            <a:extLst>
              <a:ext uri="{FF2B5EF4-FFF2-40B4-BE49-F238E27FC236}">
                <a16:creationId xmlns:a16="http://schemas.microsoft.com/office/drawing/2014/main" id="{443E96D2-B79F-2575-6C21-866750ECEC23}"/>
              </a:ext>
            </a:extLst>
          </p:cNvPr>
          <p:cNvSpPr>
            <a:spLocks noGrp="1"/>
          </p:cNvSpPr>
          <p:nvPr>
            <p:ph sz="half" idx="1"/>
          </p:nvPr>
        </p:nvSpPr>
        <p:spPr>
          <a:xfrm>
            <a:off x="337984" y="1231450"/>
            <a:ext cx="3886200" cy="3936855"/>
          </a:xfrm>
        </p:spPr>
        <p:txBody>
          <a:bodyPr>
            <a:normAutofit/>
          </a:bodyPr>
          <a:lstStyle/>
          <a:p>
            <a:r>
              <a:rPr lang="en-GB" dirty="0">
                <a:solidFill>
                  <a:srgbClr val="0070C0"/>
                </a:solidFill>
              </a:rPr>
              <a:t>Can you think of some of the challenges to inclusive leadership based on the elements of this diagram?</a:t>
            </a:r>
          </a:p>
          <a:p>
            <a:pPr marL="0" indent="0">
              <a:buNone/>
            </a:pPr>
            <a:endParaRPr lang="en-GB" dirty="0">
              <a:solidFill>
                <a:srgbClr val="0070C0"/>
              </a:solidFill>
            </a:endParaRPr>
          </a:p>
          <a:p>
            <a:r>
              <a:rPr lang="en-GB" dirty="0">
                <a:solidFill>
                  <a:srgbClr val="0070C0"/>
                </a:solidFill>
              </a:rPr>
              <a:t>(make a list as this will grow during the next few weeks!)</a:t>
            </a:r>
          </a:p>
        </p:txBody>
      </p:sp>
      <p:pic>
        <p:nvPicPr>
          <p:cNvPr id="7" name="Picture 6">
            <a:extLst>
              <a:ext uri="{FF2B5EF4-FFF2-40B4-BE49-F238E27FC236}">
                <a16:creationId xmlns:a16="http://schemas.microsoft.com/office/drawing/2014/main" id="{02D3CB4A-35EC-B801-366B-5B71F0676B5F}"/>
              </a:ext>
            </a:extLst>
          </p:cNvPr>
          <p:cNvPicPr>
            <a:picLocks noChangeAspect="1"/>
          </p:cNvPicPr>
          <p:nvPr/>
        </p:nvPicPr>
        <p:blipFill>
          <a:blip r:embed="rId3"/>
          <a:stretch>
            <a:fillRect/>
          </a:stretch>
        </p:blipFill>
        <p:spPr>
          <a:xfrm>
            <a:off x="4572000" y="1035022"/>
            <a:ext cx="4278645" cy="4160123"/>
          </a:xfrm>
          <a:prstGeom prst="rect">
            <a:avLst/>
          </a:prstGeom>
        </p:spPr>
      </p:pic>
    </p:spTree>
    <p:extLst>
      <p:ext uri="{BB962C8B-B14F-4D97-AF65-F5344CB8AC3E}">
        <p14:creationId xmlns:p14="http://schemas.microsoft.com/office/powerpoint/2010/main" val="9158915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51CE0-EA18-90A0-116C-24478A33C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4870B0-89E9-0A5D-8D77-4D349F4CF44A}"/>
              </a:ext>
            </a:extLst>
          </p:cNvPr>
          <p:cNvSpPr>
            <a:spLocks noGrp="1"/>
          </p:cNvSpPr>
          <p:nvPr>
            <p:ph type="title"/>
          </p:nvPr>
        </p:nvSpPr>
        <p:spPr>
          <a:xfrm>
            <a:off x="296214" y="2114679"/>
            <a:ext cx="8413344" cy="1325563"/>
          </a:xfrm>
        </p:spPr>
        <p:txBody>
          <a:bodyPr>
            <a:normAutofit fontScale="90000"/>
          </a:bodyPr>
          <a:lstStyle/>
          <a:p>
            <a:pPr algn="ctr">
              <a:lnSpc>
                <a:spcPct val="100000"/>
              </a:lnSpc>
              <a:spcBef>
                <a:spcPts val="600"/>
              </a:spcBef>
              <a:spcAft>
                <a:spcPts val="600"/>
              </a:spcAft>
            </a:pPr>
            <a:r>
              <a:rPr lang="en-GB" b="1" dirty="0" err="1"/>
              <a:t>Nodweddion</a:t>
            </a:r>
            <a:r>
              <a:rPr lang="en-GB" b="1" dirty="0"/>
              <a:t> </a:t>
            </a:r>
            <a:r>
              <a:rPr lang="en-GB" b="1" dirty="0" err="1"/>
              <a:t>arweinyddiaeth</a:t>
            </a:r>
            <a:r>
              <a:rPr lang="en-GB" b="1" dirty="0"/>
              <a:t> </a:t>
            </a:r>
            <a:r>
              <a:rPr lang="en-GB" b="1" dirty="0" err="1"/>
              <a:t>gynhwysol</a:t>
            </a:r>
            <a:br>
              <a:rPr lang="en-GB" b="1" dirty="0"/>
            </a:br>
            <a:br>
              <a:rPr lang="en-GB" b="1" dirty="0"/>
            </a:br>
            <a:r>
              <a:rPr lang="en-GB" b="1" dirty="0">
                <a:solidFill>
                  <a:srgbClr val="0070C0"/>
                </a:solidFill>
              </a:rPr>
              <a:t>Inclusive leadership characteristics</a:t>
            </a:r>
          </a:p>
        </p:txBody>
      </p:sp>
    </p:spTree>
    <p:extLst>
      <p:ext uri="{BB962C8B-B14F-4D97-AF65-F5344CB8AC3E}">
        <p14:creationId xmlns:p14="http://schemas.microsoft.com/office/powerpoint/2010/main" val="365032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89068-E147-D6C7-E1AC-1A775E608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E9C8C4-B754-754D-034E-387B7EA07158}"/>
              </a:ext>
            </a:extLst>
          </p:cNvPr>
          <p:cNvSpPr>
            <a:spLocks noGrp="1"/>
          </p:cNvSpPr>
          <p:nvPr>
            <p:ph type="title"/>
          </p:nvPr>
        </p:nvSpPr>
        <p:spPr>
          <a:xfrm>
            <a:off x="199089" y="236451"/>
            <a:ext cx="7886700" cy="1119763"/>
          </a:xfrm>
        </p:spPr>
        <p:txBody>
          <a:bodyPr>
            <a:normAutofit fontScale="90000"/>
          </a:bodyPr>
          <a:lstStyle/>
          <a:p>
            <a:r>
              <a:rPr lang="en-GB" sz="3200" b="1" dirty="0"/>
              <a:t>Mae </a:t>
            </a:r>
            <a:r>
              <a:rPr lang="en-GB" sz="3200" b="1" dirty="0" err="1"/>
              <a:t>arweinwyr</a:t>
            </a:r>
            <a:r>
              <a:rPr lang="en-GB" sz="3200" b="1" dirty="0"/>
              <a:t> </a:t>
            </a:r>
            <a:r>
              <a:rPr lang="en-GB" sz="3200" b="1" dirty="0" err="1"/>
              <a:t>cynhwysol</a:t>
            </a:r>
            <a:r>
              <a:rPr lang="en-GB" sz="3200" b="1" dirty="0"/>
              <a:t> yn:</a:t>
            </a:r>
            <a:br>
              <a:rPr lang="en-GB" b="1" dirty="0"/>
            </a:br>
            <a:endParaRPr lang="en-GB" b="1" dirty="0"/>
          </a:p>
        </p:txBody>
      </p:sp>
      <p:sp>
        <p:nvSpPr>
          <p:cNvPr id="3" name="Content Placeholder 2">
            <a:extLst>
              <a:ext uri="{FF2B5EF4-FFF2-40B4-BE49-F238E27FC236}">
                <a16:creationId xmlns:a16="http://schemas.microsoft.com/office/drawing/2014/main" id="{65BC2139-9773-1E75-BFB1-E8110BFA4359}"/>
              </a:ext>
            </a:extLst>
          </p:cNvPr>
          <p:cNvSpPr>
            <a:spLocks noGrp="1"/>
          </p:cNvSpPr>
          <p:nvPr>
            <p:ph sz="half" idx="1"/>
          </p:nvPr>
        </p:nvSpPr>
        <p:spPr>
          <a:xfrm>
            <a:off x="350739" y="906526"/>
            <a:ext cx="8442521" cy="4749807"/>
          </a:xfrm>
        </p:spPr>
        <p:txBody>
          <a:bodyPr>
            <a:normAutofit fontScale="92500" lnSpcReduction="10000"/>
          </a:bodyPr>
          <a:lstStyle/>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Eu dal eu hun ac eraill yn gyfrifol am greu diwylliant cynhwysol</a:t>
            </a:r>
          </a:p>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 Gwahodd ymgysylltu a deialog</a:t>
            </a:r>
          </a:p>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Modelu dod â’i hun i’r gwaith a rhoi caniatâd i bobl eraill wneud a’u hannog i wneud</a:t>
            </a:r>
          </a:p>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Meithrin gwneud penderfyniadau mewn modd tryloyw</a:t>
            </a:r>
          </a:p>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Deall ac ymgysylltu â gwrthwynebiad</a:t>
            </a:r>
          </a:p>
          <a:p>
            <a:pPr algn="l">
              <a:lnSpc>
                <a:spcPct val="100000"/>
              </a:lnSpc>
              <a:spcBef>
                <a:spcPts val="600"/>
              </a:spcBef>
              <a:spcAft>
                <a:spcPts val="600"/>
              </a:spcAft>
            </a:pPr>
            <a:r>
              <a:rPr lang="cy-GB" b="0" i="0" noProof="0" dirty="0">
                <a:solidFill>
                  <a:srgbClr val="000000"/>
                </a:solidFill>
                <a:effectLst/>
                <a:latin typeface="Arial" panose="020B0604020202020204" pitchFamily="34" charset="0"/>
                <a:cs typeface="Arial" panose="020B0604020202020204" pitchFamily="34" charset="0"/>
              </a:rPr>
              <a:t>Deall sut mae cynhwysiant yn cysylltu â chenhadaeth a gweledigaeth [y lle Blynyddoedd Cynnar]</a:t>
            </a:r>
          </a:p>
          <a:p>
            <a:pPr marL="0" indent="0" algn="r">
              <a:lnSpc>
                <a:spcPct val="100000"/>
              </a:lnSpc>
              <a:spcBef>
                <a:spcPts val="600"/>
              </a:spcBef>
              <a:spcAft>
                <a:spcPts val="600"/>
              </a:spcAft>
              <a:buNone/>
            </a:pPr>
            <a:r>
              <a:rPr lang="en-GB" dirty="0"/>
              <a:t>(Ferdman, 2021 p.20-21)</a:t>
            </a:r>
            <a:endParaRPr lang="en-GB" b="0" i="0" dirty="0">
              <a:solidFill>
                <a:srgbClr val="000000"/>
              </a:solidFill>
              <a:effectLst/>
              <a:latin typeface="Times New Roman" panose="02020603050405020304" pitchFamily="18" charset="0"/>
            </a:endParaRPr>
          </a:p>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41095424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77301-43E6-F4AF-D05D-7C2A97911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E9E09D-793B-BB30-ED84-BB3833AA76CA}"/>
              </a:ext>
            </a:extLst>
          </p:cNvPr>
          <p:cNvSpPr>
            <a:spLocks noGrp="1"/>
          </p:cNvSpPr>
          <p:nvPr>
            <p:ph type="title"/>
          </p:nvPr>
        </p:nvSpPr>
        <p:spPr>
          <a:xfrm>
            <a:off x="386425" y="68401"/>
            <a:ext cx="7886700" cy="820241"/>
          </a:xfrm>
        </p:spPr>
        <p:txBody>
          <a:bodyPr>
            <a:normAutofit/>
          </a:bodyPr>
          <a:lstStyle/>
          <a:p>
            <a:r>
              <a:rPr lang="en-GB" sz="2800" b="1" dirty="0">
                <a:solidFill>
                  <a:srgbClr val="0070C0"/>
                </a:solidFill>
              </a:rPr>
              <a:t>Inclusive leaders: </a:t>
            </a:r>
          </a:p>
        </p:txBody>
      </p:sp>
      <p:sp>
        <p:nvSpPr>
          <p:cNvPr id="3" name="Content Placeholder 2">
            <a:extLst>
              <a:ext uri="{FF2B5EF4-FFF2-40B4-BE49-F238E27FC236}">
                <a16:creationId xmlns:a16="http://schemas.microsoft.com/office/drawing/2014/main" id="{9237AF50-528C-C7CE-A09D-8408B54D71AF}"/>
              </a:ext>
            </a:extLst>
          </p:cNvPr>
          <p:cNvSpPr>
            <a:spLocks noGrp="1"/>
          </p:cNvSpPr>
          <p:nvPr>
            <p:ph sz="half" idx="1"/>
          </p:nvPr>
        </p:nvSpPr>
        <p:spPr>
          <a:xfrm>
            <a:off x="314325" y="994212"/>
            <a:ext cx="8515350" cy="4351338"/>
          </a:xfrm>
        </p:spPr>
        <p:txBody>
          <a:bodyPr>
            <a:normAutofit fontScale="92500" lnSpcReduction="10000"/>
          </a:bodyPr>
          <a:lstStyle/>
          <a:p>
            <a:r>
              <a:rPr lang="en-GB" dirty="0">
                <a:solidFill>
                  <a:srgbClr val="0070C0"/>
                </a:solidFill>
              </a:rPr>
              <a:t>Hold themselves and others accountable for creating an inclusive culture</a:t>
            </a:r>
          </a:p>
          <a:p>
            <a:r>
              <a:rPr lang="en-GB" dirty="0">
                <a:solidFill>
                  <a:srgbClr val="0070C0"/>
                </a:solidFill>
              </a:rPr>
              <a:t>Invite engagement and dialogue</a:t>
            </a:r>
          </a:p>
          <a:p>
            <a:r>
              <a:rPr lang="en-GB" dirty="0">
                <a:solidFill>
                  <a:srgbClr val="0070C0"/>
                </a:solidFill>
              </a:rPr>
              <a:t>Model brining one’s own self to work and give permission for and encourage others to do so</a:t>
            </a:r>
          </a:p>
          <a:p>
            <a:r>
              <a:rPr lang="en-GB" dirty="0">
                <a:solidFill>
                  <a:srgbClr val="0070C0"/>
                </a:solidFill>
              </a:rPr>
              <a:t>Foster transparent decision making</a:t>
            </a:r>
          </a:p>
          <a:p>
            <a:r>
              <a:rPr lang="en-GB" dirty="0">
                <a:solidFill>
                  <a:srgbClr val="0070C0"/>
                </a:solidFill>
              </a:rPr>
              <a:t>Understand and engage with resistance</a:t>
            </a:r>
          </a:p>
          <a:p>
            <a:r>
              <a:rPr lang="en-GB" dirty="0">
                <a:solidFill>
                  <a:srgbClr val="0070C0"/>
                </a:solidFill>
              </a:rPr>
              <a:t>Understand how inclusion connects to the mission and vision  [of the EY space]            </a:t>
            </a:r>
          </a:p>
          <a:p>
            <a:pPr marL="0" indent="0">
              <a:buNone/>
            </a:pPr>
            <a:r>
              <a:rPr lang="en-GB" dirty="0">
                <a:solidFill>
                  <a:srgbClr val="0070C0"/>
                </a:solidFill>
              </a:rPr>
              <a:t>                                                      (Ferdman, 2021 p.20-21)</a:t>
            </a:r>
          </a:p>
        </p:txBody>
      </p:sp>
    </p:spTree>
    <p:extLst>
      <p:ext uri="{BB962C8B-B14F-4D97-AF65-F5344CB8AC3E}">
        <p14:creationId xmlns:p14="http://schemas.microsoft.com/office/powerpoint/2010/main" val="13847014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96ED0-49EC-3291-0725-5959801DF9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67BAA-4901-4921-4E6B-4BA52533629A}"/>
              </a:ext>
            </a:extLst>
          </p:cNvPr>
          <p:cNvSpPr>
            <a:spLocks noGrp="1"/>
          </p:cNvSpPr>
          <p:nvPr>
            <p:ph type="title"/>
          </p:nvPr>
        </p:nvSpPr>
        <p:spPr>
          <a:xfrm>
            <a:off x="547215" y="22684"/>
            <a:ext cx="7886700" cy="483630"/>
          </a:xfrm>
        </p:spPr>
        <p:txBody>
          <a:bodyPr>
            <a:noAutofit/>
          </a:bodyPr>
          <a:lstStyle/>
          <a:p>
            <a:pPr algn="ctr"/>
            <a:r>
              <a:rPr lang="en-GB" sz="3200" b="1" dirty="0" err="1"/>
              <a:t>Ymddygiadau</a:t>
            </a:r>
            <a:r>
              <a:rPr lang="en-GB" sz="3200" b="1" dirty="0"/>
              <a:t> </a:t>
            </a:r>
            <a:r>
              <a:rPr lang="en-GB" sz="3200" b="1" dirty="0" err="1"/>
              <a:t>arweinwyr</a:t>
            </a:r>
            <a:r>
              <a:rPr lang="en-GB" sz="3200" b="1" dirty="0"/>
              <a:t> </a:t>
            </a:r>
            <a:r>
              <a:rPr lang="en-GB" sz="3200" b="1" dirty="0" err="1"/>
              <a:t>cynhwysol</a:t>
            </a:r>
            <a:endParaRPr lang="en-GB" sz="3200" b="1" dirty="0"/>
          </a:p>
        </p:txBody>
      </p:sp>
      <p:sp>
        <p:nvSpPr>
          <p:cNvPr id="3" name="Content Placeholder 2">
            <a:extLst>
              <a:ext uri="{FF2B5EF4-FFF2-40B4-BE49-F238E27FC236}">
                <a16:creationId xmlns:a16="http://schemas.microsoft.com/office/drawing/2014/main" id="{A3FFA8D0-1333-6B6E-9DDA-F9A827E39F81}"/>
              </a:ext>
            </a:extLst>
          </p:cNvPr>
          <p:cNvSpPr>
            <a:spLocks noGrp="1"/>
          </p:cNvSpPr>
          <p:nvPr>
            <p:ph sz="half" idx="1"/>
          </p:nvPr>
        </p:nvSpPr>
        <p:spPr>
          <a:xfrm>
            <a:off x="282194" y="667129"/>
            <a:ext cx="8416743" cy="4881312"/>
          </a:xfrm>
        </p:spPr>
        <p:txBody>
          <a:bodyPr>
            <a:noAutofit/>
          </a:bodyPr>
          <a:lstStyle/>
          <a:p>
            <a:r>
              <a:rPr lang="cy-GB" sz="1900" b="1" dirty="0">
                <a:solidFill>
                  <a:srgbClr val="282828"/>
                </a:solidFill>
              </a:rPr>
              <a:t>Ymrwymiad gweladwy:</a:t>
            </a:r>
            <a:r>
              <a:rPr lang="cy-GB" sz="1900" dirty="0">
                <a:solidFill>
                  <a:srgbClr val="282828"/>
                </a:solidFill>
              </a:rPr>
              <a:t> Maent yn mynegi ymrwymiad dilys i amrywiaeth, yn herio'r statws </a:t>
            </a:r>
            <a:r>
              <a:rPr lang="cy-GB" sz="1900" dirty="0" err="1">
                <a:solidFill>
                  <a:srgbClr val="282828"/>
                </a:solidFill>
              </a:rPr>
              <a:t>quo</a:t>
            </a:r>
            <a:r>
              <a:rPr lang="cy-GB" sz="1900" dirty="0">
                <a:solidFill>
                  <a:srgbClr val="282828"/>
                </a:solidFill>
              </a:rPr>
              <a:t>, yn dal eraill yn atebol ac yn gwneud amrywiaeth a chynhwysiant yn flaenoriaeth bersonol.</a:t>
            </a:r>
            <a:endParaRPr lang="cy-GB" sz="1900" b="0" i="0" dirty="0">
              <a:solidFill>
                <a:srgbClr val="282828"/>
              </a:solidFill>
              <a:effectLst/>
            </a:endParaRPr>
          </a:p>
          <a:p>
            <a:r>
              <a:rPr lang="cy-GB" sz="1900" b="1" dirty="0">
                <a:solidFill>
                  <a:srgbClr val="282828"/>
                </a:solidFill>
              </a:rPr>
              <a:t>Gostyngeiddrwydd:</a:t>
            </a:r>
            <a:r>
              <a:rPr lang="cy-GB" sz="1900" dirty="0">
                <a:solidFill>
                  <a:srgbClr val="282828"/>
                </a:solidFill>
              </a:rPr>
              <a:t> Maent yn ddiymhongar am alluoedd, yn cyfaddef camgymeriadau, ac yn creu lle i eraill gyfrannu.</a:t>
            </a:r>
            <a:endParaRPr lang="cy-GB" sz="1900" b="0" i="0" dirty="0">
              <a:solidFill>
                <a:srgbClr val="282828"/>
              </a:solidFill>
              <a:effectLst/>
            </a:endParaRPr>
          </a:p>
          <a:p>
            <a:r>
              <a:rPr lang="cy-GB" sz="1900" b="1" dirty="0">
                <a:solidFill>
                  <a:srgbClr val="282828"/>
                </a:solidFill>
              </a:rPr>
              <a:t>Ymwybyddiaeth o ragfarn:</a:t>
            </a:r>
            <a:r>
              <a:rPr lang="cy-GB" sz="1900" dirty="0">
                <a:solidFill>
                  <a:srgbClr val="282828"/>
                </a:solidFill>
              </a:rPr>
              <a:t> Maent yn dangos ymwybyddiaeth o fannau dall personol yn ogystal â diffygion yn y system ac yn gweithio'n galed i sicrhau meritocratiaeth.</a:t>
            </a:r>
            <a:endParaRPr lang="cy-GB" sz="1900" b="0" i="0" dirty="0">
              <a:solidFill>
                <a:srgbClr val="282828"/>
              </a:solidFill>
              <a:effectLst/>
            </a:endParaRPr>
          </a:p>
          <a:p>
            <a:r>
              <a:rPr lang="cy-GB" sz="1900" b="1" dirty="0">
                <a:solidFill>
                  <a:srgbClr val="282828"/>
                </a:solidFill>
              </a:rPr>
              <a:t>Chwilfrydedd ynghylch eraill:</a:t>
            </a:r>
            <a:r>
              <a:rPr lang="cy-GB" sz="1900" dirty="0">
                <a:solidFill>
                  <a:srgbClr val="282828"/>
                </a:solidFill>
              </a:rPr>
              <a:t> Maent yn dangos meddylfryd agored a chwilfrydedd dwfn ynghylch eraill, yn gwrando heb farnu, ac yn ceisio gydag empathi i ddeall y rhai o'u cwmpas.</a:t>
            </a:r>
            <a:endParaRPr lang="cy-GB" sz="1900" b="0" i="0" dirty="0">
              <a:solidFill>
                <a:srgbClr val="282828"/>
              </a:solidFill>
              <a:effectLst/>
            </a:endParaRPr>
          </a:p>
          <a:p>
            <a:r>
              <a:rPr lang="cy-GB" sz="1900" b="1" dirty="0">
                <a:solidFill>
                  <a:srgbClr val="282828"/>
                </a:solidFill>
              </a:rPr>
              <a:t>Deallusrwydd diwylliannol:</a:t>
            </a:r>
            <a:r>
              <a:rPr lang="cy-GB" sz="1900" dirty="0">
                <a:solidFill>
                  <a:srgbClr val="282828"/>
                </a:solidFill>
              </a:rPr>
              <a:t> Maent yn rhoi sylw i ddiwylliannau pobl eraill ac yn addasu yn ôl y gofyn.</a:t>
            </a:r>
            <a:endParaRPr lang="cy-GB" sz="1900" b="0" i="0" dirty="0">
              <a:solidFill>
                <a:srgbClr val="282828"/>
              </a:solidFill>
              <a:effectLst/>
            </a:endParaRPr>
          </a:p>
          <a:p>
            <a:r>
              <a:rPr lang="cy-GB" sz="1900" b="1" dirty="0">
                <a:solidFill>
                  <a:srgbClr val="282828"/>
                </a:solidFill>
              </a:rPr>
              <a:t>Cydweithio’n effeithiol:</a:t>
            </a:r>
            <a:r>
              <a:rPr lang="cy-GB" sz="1900" dirty="0">
                <a:solidFill>
                  <a:srgbClr val="282828"/>
                </a:solidFill>
              </a:rPr>
              <a:t> Maent yn grymuso eraill, yn rhoi sylw i amrywiaeth meddwl a diogelwch seicolegol, ac yn canolbwyntio ar </a:t>
            </a:r>
            <a:r>
              <a:rPr lang="cy-GB" sz="1900" dirty="0" err="1">
                <a:solidFill>
                  <a:srgbClr val="282828"/>
                </a:solidFill>
              </a:rPr>
              <a:t>gydlyniant</a:t>
            </a:r>
            <a:r>
              <a:rPr lang="cy-GB" sz="1900" dirty="0">
                <a:solidFill>
                  <a:srgbClr val="282828"/>
                </a:solidFill>
              </a:rPr>
              <a:t> tîm</a:t>
            </a:r>
          </a:p>
          <a:p>
            <a:pPr marL="0" indent="0" algn="r">
              <a:buNone/>
            </a:pPr>
            <a:r>
              <a:rPr lang="en-GB" sz="2000" dirty="0"/>
              <a:t>(Bourke a Titus, 2019)</a:t>
            </a:r>
            <a:endParaRPr lang="cy-GB" sz="1900" dirty="0"/>
          </a:p>
        </p:txBody>
      </p:sp>
    </p:spTree>
    <p:extLst>
      <p:ext uri="{BB962C8B-B14F-4D97-AF65-F5344CB8AC3E}">
        <p14:creationId xmlns:p14="http://schemas.microsoft.com/office/powerpoint/2010/main" val="37387330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E630D-517F-4047-06F0-4586F35F49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81A29F-FB6A-308C-D078-984477AE4F9B}"/>
              </a:ext>
            </a:extLst>
          </p:cNvPr>
          <p:cNvSpPr>
            <a:spLocks noGrp="1"/>
          </p:cNvSpPr>
          <p:nvPr>
            <p:ph type="title"/>
          </p:nvPr>
        </p:nvSpPr>
        <p:spPr>
          <a:xfrm>
            <a:off x="481728" y="25262"/>
            <a:ext cx="7886700" cy="589734"/>
          </a:xfrm>
        </p:spPr>
        <p:txBody>
          <a:bodyPr>
            <a:normAutofit fontScale="90000"/>
          </a:bodyPr>
          <a:lstStyle/>
          <a:p>
            <a:pPr algn="ctr"/>
            <a:r>
              <a:rPr lang="en-GB" sz="4400" b="1" dirty="0">
                <a:solidFill>
                  <a:schemeClr val="accent1">
                    <a:lumMod val="75000"/>
                  </a:schemeClr>
                </a:solidFill>
              </a:rPr>
              <a:t>The Behaviours of Inclusive Leaders</a:t>
            </a: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4BB5E734-9D38-9804-A50F-BE97DF662930}"/>
              </a:ext>
            </a:extLst>
          </p:cNvPr>
          <p:cNvSpPr>
            <a:spLocks noGrp="1"/>
          </p:cNvSpPr>
          <p:nvPr>
            <p:ph sz="half" idx="1"/>
          </p:nvPr>
        </p:nvSpPr>
        <p:spPr>
          <a:xfrm>
            <a:off x="353520" y="752559"/>
            <a:ext cx="8143116" cy="5027894"/>
          </a:xfrm>
        </p:spPr>
        <p:txBody>
          <a:bodyPr>
            <a:noAutofit/>
          </a:bodyPr>
          <a:lstStyle/>
          <a:p>
            <a:pPr algn="l"/>
            <a:r>
              <a:rPr lang="en-GB" sz="2000" b="1" i="0" dirty="0">
                <a:solidFill>
                  <a:schemeClr val="accent1">
                    <a:lumMod val="75000"/>
                  </a:schemeClr>
                </a:solidFill>
                <a:effectLst/>
              </a:rPr>
              <a:t>Visible commitment:</a:t>
            </a:r>
            <a:r>
              <a:rPr lang="en-GB" sz="2000" b="0" i="0" dirty="0">
                <a:solidFill>
                  <a:schemeClr val="accent1">
                    <a:lumMod val="75000"/>
                  </a:schemeClr>
                </a:solidFill>
                <a:effectLst/>
              </a:rPr>
              <a:t> They articulate authentic commitment to diversity, challenge the status quo, hold others accountable and make diversity and inclusion a personal priority.</a:t>
            </a:r>
          </a:p>
          <a:p>
            <a:pPr algn="l"/>
            <a:r>
              <a:rPr lang="en-GB" sz="2000" b="1" i="0" dirty="0">
                <a:solidFill>
                  <a:schemeClr val="accent1">
                    <a:lumMod val="75000"/>
                  </a:schemeClr>
                </a:solidFill>
                <a:effectLst/>
              </a:rPr>
              <a:t>Humility:</a:t>
            </a:r>
            <a:r>
              <a:rPr lang="en-GB" sz="2000" b="0" i="0" dirty="0">
                <a:solidFill>
                  <a:schemeClr val="accent1">
                    <a:lumMod val="75000"/>
                  </a:schemeClr>
                </a:solidFill>
                <a:effectLst/>
              </a:rPr>
              <a:t> They are modest about capabilities, admit mistakes, and create the space for others to contribute.</a:t>
            </a:r>
          </a:p>
          <a:p>
            <a:pPr algn="l"/>
            <a:r>
              <a:rPr lang="en-GB" sz="2000" b="1" i="0" dirty="0">
                <a:solidFill>
                  <a:schemeClr val="accent1">
                    <a:lumMod val="75000"/>
                  </a:schemeClr>
                </a:solidFill>
                <a:effectLst/>
              </a:rPr>
              <a:t>Awareness of bias:</a:t>
            </a:r>
            <a:r>
              <a:rPr lang="en-GB" sz="2000" b="0" i="0" dirty="0">
                <a:solidFill>
                  <a:schemeClr val="accent1">
                    <a:lumMod val="75000"/>
                  </a:schemeClr>
                </a:solidFill>
                <a:effectLst/>
              </a:rPr>
              <a:t> They show awareness of personal blind spots as well as flaws in the system and work hard to ensure meritocracy.</a:t>
            </a:r>
          </a:p>
          <a:p>
            <a:pPr algn="l"/>
            <a:r>
              <a:rPr lang="en-GB" sz="2000" b="1" i="0" dirty="0">
                <a:solidFill>
                  <a:schemeClr val="accent1">
                    <a:lumMod val="75000"/>
                  </a:schemeClr>
                </a:solidFill>
                <a:effectLst/>
              </a:rPr>
              <a:t>Curiosity about others:</a:t>
            </a:r>
            <a:r>
              <a:rPr lang="en-GB" sz="2000" b="0" i="0" dirty="0">
                <a:solidFill>
                  <a:schemeClr val="accent1">
                    <a:lumMod val="75000"/>
                  </a:schemeClr>
                </a:solidFill>
                <a:effectLst/>
              </a:rPr>
              <a:t> They demonstrate an open mindset and deep curiosity about others, listen without judgment, and seek with empathy to understand those around them.</a:t>
            </a:r>
          </a:p>
          <a:p>
            <a:pPr algn="l"/>
            <a:r>
              <a:rPr lang="en-GB" sz="2000" b="1" i="0" dirty="0">
                <a:solidFill>
                  <a:schemeClr val="accent1">
                    <a:lumMod val="75000"/>
                  </a:schemeClr>
                </a:solidFill>
                <a:effectLst/>
              </a:rPr>
              <a:t>Cultural intelligence:</a:t>
            </a:r>
            <a:r>
              <a:rPr lang="en-GB" sz="2000" b="0" i="0" dirty="0">
                <a:solidFill>
                  <a:schemeClr val="accent1">
                    <a:lumMod val="75000"/>
                  </a:schemeClr>
                </a:solidFill>
                <a:effectLst/>
              </a:rPr>
              <a:t> They are attentive to others’ cultures and adapt as required.</a:t>
            </a:r>
          </a:p>
          <a:p>
            <a:pPr algn="l"/>
            <a:r>
              <a:rPr lang="en-GB" sz="2000" b="1" i="0" dirty="0">
                <a:solidFill>
                  <a:schemeClr val="accent1">
                    <a:lumMod val="75000"/>
                  </a:schemeClr>
                </a:solidFill>
                <a:effectLst/>
              </a:rPr>
              <a:t>Effective collaboration:</a:t>
            </a:r>
            <a:r>
              <a:rPr lang="en-GB" sz="2000" b="0" i="0" dirty="0">
                <a:solidFill>
                  <a:schemeClr val="accent1">
                    <a:lumMod val="75000"/>
                  </a:schemeClr>
                </a:solidFill>
                <a:effectLst/>
              </a:rPr>
              <a:t> They empower others, pay attention to diversity of thinking and psychological safety, and focus on team cohesion.</a:t>
            </a:r>
          </a:p>
          <a:p>
            <a:pPr marL="0" indent="0" algn="r">
              <a:buNone/>
            </a:pPr>
            <a:r>
              <a:rPr lang="en-GB" sz="2000" dirty="0">
                <a:solidFill>
                  <a:schemeClr val="accent1">
                    <a:lumMod val="75000"/>
                  </a:schemeClr>
                </a:solidFill>
              </a:rPr>
              <a:t>(Bourke and Titus, 2019)</a:t>
            </a:r>
          </a:p>
        </p:txBody>
      </p:sp>
    </p:spTree>
    <p:extLst>
      <p:ext uri="{BB962C8B-B14F-4D97-AF65-F5344CB8AC3E}">
        <p14:creationId xmlns:p14="http://schemas.microsoft.com/office/powerpoint/2010/main" val="210183217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0B1EA-44B7-EB29-5D8D-0F23FA3AB2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F63108-7BED-B812-31F7-40119D5D0C62}"/>
              </a:ext>
            </a:extLst>
          </p:cNvPr>
          <p:cNvSpPr>
            <a:spLocks noGrp="1"/>
          </p:cNvSpPr>
          <p:nvPr>
            <p:ph type="title"/>
          </p:nvPr>
        </p:nvSpPr>
        <p:spPr>
          <a:xfrm>
            <a:off x="193183" y="365127"/>
            <a:ext cx="8757634" cy="639426"/>
          </a:xfrm>
        </p:spPr>
        <p:txBody>
          <a:bodyPr>
            <a:noAutofit/>
          </a:bodyPr>
          <a:lstStyle/>
          <a:p>
            <a:pPr algn="ctr"/>
            <a:r>
              <a:rPr lang="en-GB" sz="3200" b="1" dirty="0"/>
              <a:t>Meysydd </a:t>
            </a:r>
            <a:r>
              <a:rPr lang="en-GB" sz="3200" b="1" dirty="0" err="1"/>
              <a:t>Datblygu</a:t>
            </a:r>
            <a:r>
              <a:rPr lang="en-GB" sz="3200" b="1" dirty="0"/>
              <a:t> </a:t>
            </a:r>
            <a:r>
              <a:rPr lang="en-GB" sz="3200" b="1" dirty="0" err="1"/>
              <a:t>ar</a:t>
            </a:r>
            <a:r>
              <a:rPr lang="en-GB" sz="3200" b="1" dirty="0"/>
              <a:t> </a:t>
            </a:r>
            <a:r>
              <a:rPr lang="en-GB" sz="3200" b="1" dirty="0" err="1"/>
              <a:t>gyfer</a:t>
            </a:r>
            <a:r>
              <a:rPr lang="en-GB" sz="3200" b="1" dirty="0"/>
              <a:t> </a:t>
            </a:r>
            <a:r>
              <a:rPr lang="en-GB" sz="3200" b="1" dirty="0" err="1"/>
              <a:t>Arweinwyr</a:t>
            </a:r>
            <a:r>
              <a:rPr lang="en-GB" sz="3200" b="1" dirty="0"/>
              <a:t> </a:t>
            </a:r>
            <a:r>
              <a:rPr lang="en-GB" sz="3200" b="1" dirty="0" err="1"/>
              <a:t>Cynhwysol</a:t>
            </a:r>
            <a:r>
              <a:rPr lang="en-GB" sz="3200" b="1" dirty="0"/>
              <a:t>
</a:t>
            </a:r>
            <a:endParaRPr lang="en-GB" sz="3200" b="1" dirty="0">
              <a:highlight>
                <a:srgbClr val="FFFF00"/>
              </a:highlight>
            </a:endParaRPr>
          </a:p>
        </p:txBody>
      </p:sp>
      <p:pic>
        <p:nvPicPr>
          <p:cNvPr id="5" name="Picture 2">
            <a:extLst>
              <a:ext uri="{FF2B5EF4-FFF2-40B4-BE49-F238E27FC236}">
                <a16:creationId xmlns:a16="http://schemas.microsoft.com/office/drawing/2014/main" id="{41236F75-9036-3142-624D-DAE12CACC217}"/>
              </a:ext>
            </a:extLst>
          </p:cNvPr>
          <p:cNvPicPr>
            <a:picLocks noGrp="1" noChangeAspect="1" noChangeArrowheads="1"/>
          </p:cNvPicPr>
          <p:nvPr>
            <p:ph sz="half" idx="1"/>
          </p:nvPr>
        </p:nvPicPr>
        <p:blipFill>
          <a:blip r:embed="rId2" cstate="screen">
            <a:extLst>
              <a:ext uri="{28A0092B-C50C-407E-A947-70E740481C1C}">
                <a14:useLocalDpi xmlns:a14="http://schemas.microsoft.com/office/drawing/2010/main"/>
              </a:ext>
            </a:extLst>
          </a:blip>
          <a:srcRect/>
          <a:stretch>
            <a:fillRect/>
          </a:stretch>
        </p:blipFill>
        <p:spPr bwMode="auto">
          <a:xfrm>
            <a:off x="334851" y="1101252"/>
            <a:ext cx="4179999" cy="407794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BD612849-7B80-F411-9EEE-12245DE25903}"/>
              </a:ext>
            </a:extLst>
          </p:cNvPr>
          <p:cNvSpPr>
            <a:spLocks noGrp="1"/>
          </p:cNvSpPr>
          <p:nvPr>
            <p:ph sz="half" idx="2"/>
          </p:nvPr>
        </p:nvSpPr>
        <p:spPr>
          <a:xfrm>
            <a:off x="4686300" y="1387878"/>
            <a:ext cx="3886200" cy="4351338"/>
          </a:xfrm>
        </p:spPr>
        <p:txBody>
          <a:bodyPr>
            <a:normAutofit/>
          </a:bodyPr>
          <a:lstStyle/>
          <a:p>
            <a:r>
              <a:rPr lang="en-GB" sz="2600" dirty="0" err="1">
                <a:latin typeface="Arial" panose="020B0604020202020204" pitchFamily="34" charset="0"/>
                <a:cs typeface="Arial" panose="020B0604020202020204" pitchFamily="34" charset="0"/>
              </a:rPr>
              <a:t>Ymarfer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hunanymwybyddiaeth</a:t>
            </a:r>
            <a:r>
              <a:rPr lang="en-GB" sz="2600" dirty="0">
                <a:latin typeface="Arial" panose="020B0604020202020204" pitchFamily="34" charset="0"/>
                <a:cs typeface="Arial" panose="020B0604020202020204" pitchFamily="34" charset="0"/>
              </a:rPr>
              <a:t>,</a:t>
            </a:r>
            <a:endParaRPr lang="en-GB" sz="2600" b="0" i="0" dirty="0">
              <a:effectLst/>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Byw</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gweledigaeth</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rennir</a:t>
            </a:r>
            <a:r>
              <a:rPr lang="en-GB" sz="2600" dirty="0">
                <a:latin typeface="Arial" panose="020B0604020202020204" pitchFamily="34" charset="0"/>
                <a:cs typeface="Arial" panose="020B0604020202020204" pitchFamily="34" charset="0"/>
              </a:rPr>
              <a:t>,</a:t>
            </a:r>
            <a:endParaRPr lang="en-GB" sz="2600" b="0" i="0" dirty="0">
              <a:effectLst/>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Meithrin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perthnasoedd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newid</a:t>
            </a:r>
            <a:r>
              <a:rPr lang="en-GB" sz="2600" b="0" i="0" dirty="0">
                <a:effectLst/>
                <a:latin typeface="Arial" panose="020B0604020202020204" pitchFamily="34" charset="0"/>
                <a:cs typeface="Arial" panose="020B0604020202020204" pitchFamily="34" charset="0"/>
              </a:rPr>
              <a:t>.</a:t>
            </a:r>
          </a:p>
          <a:p>
            <a:pPr marL="0" indent="0">
              <a:buNone/>
            </a:pPr>
            <a:endParaRPr lang="en-GB" dirty="0"/>
          </a:p>
          <a:p>
            <a:pPr marL="0" indent="0" algn="r">
              <a:buNone/>
            </a:pPr>
            <a:r>
              <a:rPr lang="en-GB" sz="2800" dirty="0"/>
              <a:t>(Bortini</a:t>
            </a:r>
            <a:r>
              <a:rPr lang="en-GB" sz="2800" i="1" dirty="0"/>
              <a:t> et al., </a:t>
            </a:r>
            <a:r>
              <a:rPr lang="en-GB" sz="2800" dirty="0"/>
              <a:t>2018)</a:t>
            </a:r>
          </a:p>
          <a:p>
            <a:pPr marL="0" indent="0" algn="r">
              <a:buNone/>
            </a:pPr>
            <a:endParaRPr lang="en-GB" sz="2800" dirty="0"/>
          </a:p>
          <a:p>
            <a:endParaRPr lang="en-GB" dirty="0"/>
          </a:p>
        </p:txBody>
      </p:sp>
    </p:spTree>
    <p:extLst>
      <p:ext uri="{BB962C8B-B14F-4D97-AF65-F5344CB8AC3E}">
        <p14:creationId xmlns:p14="http://schemas.microsoft.com/office/powerpoint/2010/main" val="38080808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0F8AA-6090-195A-B7F5-178AD797F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AA8A0-97E3-34FB-27E2-0C365A2E8282}"/>
              </a:ext>
            </a:extLst>
          </p:cNvPr>
          <p:cNvSpPr>
            <a:spLocks noGrp="1"/>
          </p:cNvSpPr>
          <p:nvPr>
            <p:ph type="title"/>
          </p:nvPr>
        </p:nvSpPr>
        <p:spPr>
          <a:xfrm>
            <a:off x="571500" y="171943"/>
            <a:ext cx="7886700" cy="626547"/>
          </a:xfrm>
        </p:spPr>
        <p:txBody>
          <a:bodyPr>
            <a:normAutofit/>
          </a:bodyPr>
          <a:lstStyle/>
          <a:p>
            <a:pPr algn="ctr"/>
            <a:r>
              <a:rPr lang="en-GB" sz="3200" b="1" dirty="0">
                <a:solidFill>
                  <a:srgbClr val="0070C0"/>
                </a:solidFill>
              </a:rPr>
              <a:t>Development Areas for Inclusive Leaders</a:t>
            </a:r>
          </a:p>
        </p:txBody>
      </p:sp>
      <p:pic>
        <p:nvPicPr>
          <p:cNvPr id="1026" name="Picture 2">
            <a:extLst>
              <a:ext uri="{FF2B5EF4-FFF2-40B4-BE49-F238E27FC236}">
                <a16:creationId xmlns:a16="http://schemas.microsoft.com/office/drawing/2014/main" id="{2FCFEC11-E187-3792-7F26-F0253FCD6EF2}"/>
              </a:ext>
            </a:extLst>
          </p:cNvPr>
          <p:cNvPicPr>
            <a:picLocks noGrp="1" noChangeAspect="1" noChangeArrowheads="1"/>
          </p:cNvPicPr>
          <p:nvPr>
            <p:ph sz="half" idx="1"/>
          </p:nvPr>
        </p:nvPicPr>
        <p:blipFill>
          <a:blip r:embed="rId3" cstate="screen">
            <a:extLst>
              <a:ext uri="{28A0092B-C50C-407E-A947-70E740481C1C}">
                <a14:useLocalDpi xmlns:a14="http://schemas.microsoft.com/office/drawing/2010/main"/>
              </a:ext>
            </a:extLst>
          </a:blip>
          <a:srcRect/>
          <a:stretch>
            <a:fillRect/>
          </a:stretch>
        </p:blipFill>
        <p:spPr bwMode="auto">
          <a:xfrm>
            <a:off x="354749" y="952793"/>
            <a:ext cx="4217251" cy="411429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3D4374F-DC2A-2B74-3ED2-ACC29D24331E}"/>
              </a:ext>
            </a:extLst>
          </p:cNvPr>
          <p:cNvSpPr>
            <a:spLocks noGrp="1"/>
          </p:cNvSpPr>
          <p:nvPr>
            <p:ph sz="half" idx="2"/>
          </p:nvPr>
        </p:nvSpPr>
        <p:spPr>
          <a:xfrm>
            <a:off x="4903051" y="1555169"/>
            <a:ext cx="3886200" cy="3364561"/>
          </a:xfrm>
        </p:spPr>
        <p:txBody>
          <a:bodyPr>
            <a:normAutofit/>
          </a:bodyPr>
          <a:lstStyle/>
          <a:p>
            <a:pPr algn="l">
              <a:buFont typeface="Arial" panose="020B0604020202020204" pitchFamily="34" charset="0"/>
              <a:buChar char="•"/>
            </a:pPr>
            <a:r>
              <a:rPr lang="en-GB" sz="2600" b="0" i="0" dirty="0">
                <a:solidFill>
                  <a:srgbClr val="0070C0"/>
                </a:solidFill>
                <a:effectLst/>
                <a:latin typeface="Titillium Web"/>
              </a:rPr>
              <a:t>Practicing self-awareness,</a:t>
            </a:r>
          </a:p>
          <a:p>
            <a:pPr algn="l">
              <a:buFont typeface="Arial" panose="020B0604020202020204" pitchFamily="34" charset="0"/>
              <a:buChar char="•"/>
            </a:pPr>
            <a:r>
              <a:rPr lang="en-GB" sz="2600" b="0" i="0" dirty="0">
                <a:solidFill>
                  <a:srgbClr val="0070C0"/>
                </a:solidFill>
                <a:effectLst/>
                <a:latin typeface="Titillium Web"/>
              </a:rPr>
              <a:t>Living a shared vision,</a:t>
            </a:r>
          </a:p>
          <a:p>
            <a:pPr algn="l">
              <a:buFont typeface="Arial" panose="020B0604020202020204" pitchFamily="34" charset="0"/>
              <a:buChar char="•"/>
            </a:pPr>
            <a:r>
              <a:rPr lang="en-GB" sz="2600" b="0" i="0" dirty="0">
                <a:solidFill>
                  <a:srgbClr val="0070C0"/>
                </a:solidFill>
                <a:effectLst/>
                <a:latin typeface="Titillium Web"/>
              </a:rPr>
              <a:t>Building relationships </a:t>
            </a:r>
          </a:p>
          <a:p>
            <a:pPr algn="l">
              <a:buFont typeface="Arial" panose="020B0604020202020204" pitchFamily="34" charset="0"/>
              <a:buChar char="•"/>
            </a:pPr>
            <a:r>
              <a:rPr lang="en-GB" sz="2600" b="0" i="0" dirty="0">
                <a:solidFill>
                  <a:srgbClr val="0070C0"/>
                </a:solidFill>
                <a:effectLst/>
                <a:latin typeface="Titillium Web"/>
              </a:rPr>
              <a:t>Creating change.</a:t>
            </a:r>
          </a:p>
          <a:p>
            <a:pPr marL="0" indent="0">
              <a:buNone/>
            </a:pPr>
            <a:endParaRPr lang="en-GB" sz="2600" dirty="0">
              <a:solidFill>
                <a:srgbClr val="0070C0"/>
              </a:solidFill>
            </a:endParaRPr>
          </a:p>
          <a:p>
            <a:pPr marL="0" indent="0" algn="r">
              <a:buNone/>
            </a:pPr>
            <a:r>
              <a:rPr lang="en-GB" sz="2600" dirty="0">
                <a:solidFill>
                  <a:srgbClr val="0070C0"/>
                </a:solidFill>
              </a:rPr>
              <a:t>(Bortini</a:t>
            </a:r>
            <a:r>
              <a:rPr lang="en-GB" sz="2600" i="1" dirty="0">
                <a:solidFill>
                  <a:srgbClr val="0070C0"/>
                </a:solidFill>
              </a:rPr>
              <a:t> et al., </a:t>
            </a:r>
            <a:r>
              <a:rPr lang="en-GB" sz="2600" dirty="0">
                <a:solidFill>
                  <a:srgbClr val="0070C0"/>
                </a:solidFill>
              </a:rPr>
              <a:t>2018)</a:t>
            </a:r>
          </a:p>
          <a:p>
            <a:pPr marL="0" indent="0" algn="r">
              <a:buNone/>
            </a:pPr>
            <a:endParaRPr lang="en-GB" sz="2600" dirty="0"/>
          </a:p>
          <a:p>
            <a:pPr marL="0" indent="0" algn="r">
              <a:buNone/>
            </a:pPr>
            <a:endParaRPr lang="en-GB" sz="2600" dirty="0"/>
          </a:p>
        </p:txBody>
      </p:sp>
    </p:spTree>
    <p:extLst>
      <p:ext uri="{BB962C8B-B14F-4D97-AF65-F5344CB8AC3E}">
        <p14:creationId xmlns:p14="http://schemas.microsoft.com/office/powerpoint/2010/main" val="57696482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ACAC2-D591-F915-F233-D555D13DFC4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6D228536-950D-8BEA-2C56-6EEEC6ED8430}"/>
              </a:ext>
            </a:extLst>
          </p:cNvPr>
          <p:cNvSpPr>
            <a:spLocks noGrp="1"/>
          </p:cNvSpPr>
          <p:nvPr>
            <p:ph type="title"/>
          </p:nvPr>
        </p:nvSpPr>
        <p:spPr>
          <a:xfrm>
            <a:off x="309093" y="163582"/>
            <a:ext cx="8466382" cy="974278"/>
          </a:xfrm>
        </p:spPr>
        <p:txBody>
          <a:bodyPr>
            <a:normAutofit fontScale="90000"/>
          </a:bodyPr>
          <a:lstStyle/>
          <a:p>
            <a:pPr algn="ctr"/>
            <a:r>
              <a:rPr lang="en-GB" sz="3400" b="1" dirty="0" err="1"/>
              <a:t>Gweithgaredd</a:t>
            </a:r>
            <a:r>
              <a:rPr lang="en-GB" sz="3400" b="1" dirty="0"/>
              <a:t> </a:t>
            </a:r>
            <a:r>
              <a:rPr lang="en-GB" sz="3400" b="1" dirty="0" err="1"/>
              <a:t>Ychwanegol</a:t>
            </a:r>
            <a:r>
              <a:rPr lang="en-GB" sz="3400" b="1" dirty="0"/>
              <a:t>* / </a:t>
            </a:r>
            <a:r>
              <a:rPr lang="en-GB" sz="3400" b="1" dirty="0">
                <a:solidFill>
                  <a:schemeClr val="accent1">
                    <a:lumMod val="75000"/>
                  </a:schemeClr>
                </a:solidFill>
              </a:rPr>
              <a:t>Additional Activity*</a:t>
            </a:r>
          </a:p>
        </p:txBody>
      </p:sp>
      <p:sp>
        <p:nvSpPr>
          <p:cNvPr id="8" name="TextBox 7">
            <a:extLst>
              <a:ext uri="{FF2B5EF4-FFF2-40B4-BE49-F238E27FC236}">
                <a16:creationId xmlns:a16="http://schemas.microsoft.com/office/drawing/2014/main" id="{73DC44C9-7742-CDBB-27E7-91705FC51FF7}"/>
              </a:ext>
            </a:extLst>
          </p:cNvPr>
          <p:cNvSpPr txBox="1"/>
          <p:nvPr/>
        </p:nvSpPr>
        <p:spPr>
          <a:xfrm>
            <a:off x="540913" y="1287887"/>
            <a:ext cx="7881870" cy="954107"/>
          </a:xfrm>
          <a:prstGeom prst="rect">
            <a:avLst/>
          </a:prstGeom>
          <a:noFill/>
        </p:spPr>
        <p:txBody>
          <a:bodyPr wrap="square" rtlCol="0">
            <a:spAutoFit/>
          </a:bodyPr>
          <a:lstStyle/>
          <a:p>
            <a:pPr algn="ctr"/>
            <a:r>
              <a:rPr lang="en-GB" sz="2800" dirty="0" err="1">
                <a:latin typeface="Arial" panose="020B0604020202020204" pitchFamily="34" charset="0"/>
              </a:rPr>
              <a:t>Ydych</a:t>
            </a:r>
            <a:r>
              <a:rPr lang="en-GB" sz="2800" dirty="0">
                <a:latin typeface="Arial" panose="020B0604020202020204" pitchFamily="34" charset="0"/>
              </a:rPr>
              <a:t> </a:t>
            </a:r>
            <a:r>
              <a:rPr lang="en-GB" sz="2800" dirty="0" err="1">
                <a:latin typeface="Arial" panose="020B0604020202020204" pitchFamily="34" charset="0"/>
              </a:rPr>
              <a:t>chi'n</a:t>
            </a:r>
            <a:r>
              <a:rPr lang="en-GB" sz="2800" dirty="0">
                <a:latin typeface="Arial" panose="020B0604020202020204" pitchFamily="34" charset="0"/>
              </a:rPr>
              <a:t> </a:t>
            </a:r>
            <a:r>
              <a:rPr lang="en-GB" sz="2800" dirty="0" err="1">
                <a:latin typeface="Arial" panose="020B0604020202020204" pitchFamily="34" charset="0"/>
              </a:rPr>
              <a:t>arweinydd</a:t>
            </a:r>
            <a:r>
              <a:rPr lang="en-GB" sz="2800" dirty="0">
                <a:latin typeface="Arial" panose="020B0604020202020204" pitchFamily="34" charset="0"/>
              </a:rPr>
              <a:t> </a:t>
            </a:r>
            <a:r>
              <a:rPr lang="en-GB" sz="2800" dirty="0" err="1">
                <a:latin typeface="Arial" panose="020B0604020202020204" pitchFamily="34" charset="0"/>
              </a:rPr>
              <a:t>cynhwysol</a:t>
            </a:r>
            <a:r>
              <a:rPr lang="en-GB" sz="2800" dirty="0">
                <a:latin typeface="Arial" panose="020B0604020202020204" pitchFamily="34" charset="0"/>
              </a:rPr>
              <a:t>?: </a:t>
            </a:r>
            <a:r>
              <a:rPr lang="en-GB" sz="2800" dirty="0" err="1">
                <a:latin typeface="Arial" panose="020B0604020202020204" pitchFamily="34" charset="0"/>
              </a:rPr>
              <a:t>Gwnewch</a:t>
            </a:r>
            <a:r>
              <a:rPr lang="en-GB" sz="2800" dirty="0">
                <a:latin typeface="Arial" panose="020B0604020202020204" pitchFamily="34" charset="0"/>
              </a:rPr>
              <a:t> y </a:t>
            </a:r>
            <a:r>
              <a:rPr lang="en-GB" sz="2800" dirty="0" err="1">
                <a:latin typeface="Arial" panose="020B0604020202020204" pitchFamily="34" charset="0"/>
              </a:rPr>
              <a:t>prawf</a:t>
            </a:r>
            <a:r>
              <a:rPr lang="en-GB" sz="2800" dirty="0">
                <a:latin typeface="Arial" panose="020B0604020202020204" pitchFamily="34" charset="0"/>
              </a:rPr>
              <a:t>!</a:t>
            </a:r>
          </a:p>
        </p:txBody>
      </p:sp>
      <p:sp>
        <p:nvSpPr>
          <p:cNvPr id="9" name="TextBox 8">
            <a:extLst>
              <a:ext uri="{FF2B5EF4-FFF2-40B4-BE49-F238E27FC236}">
                <a16:creationId xmlns:a16="http://schemas.microsoft.com/office/drawing/2014/main" id="{D0EBD323-14BD-1F25-4A6E-795D606F3D11}"/>
              </a:ext>
            </a:extLst>
          </p:cNvPr>
          <p:cNvSpPr txBox="1"/>
          <p:nvPr/>
        </p:nvSpPr>
        <p:spPr>
          <a:xfrm>
            <a:off x="540913" y="2113501"/>
            <a:ext cx="7881870" cy="523220"/>
          </a:xfrm>
          <a:prstGeom prst="rect">
            <a:avLst/>
          </a:prstGeom>
          <a:noFill/>
        </p:spPr>
        <p:txBody>
          <a:bodyPr wrap="square" rtlCol="0">
            <a:spAutoFit/>
          </a:bodyPr>
          <a:lstStyle/>
          <a:p>
            <a:pPr algn="ctr"/>
            <a:r>
              <a:rPr lang="en-GB" sz="2800" dirty="0">
                <a:solidFill>
                  <a:schemeClr val="accent1">
                    <a:lumMod val="75000"/>
                  </a:schemeClr>
                </a:solidFill>
                <a:latin typeface="Arial" panose="020B0604020202020204" pitchFamily="34" charset="0"/>
              </a:rPr>
              <a:t>Are you an Inclusive Leader?: Take the test</a:t>
            </a:r>
          </a:p>
        </p:txBody>
      </p:sp>
      <p:pic>
        <p:nvPicPr>
          <p:cNvPr id="11" name="Picture 10" descr="A button with a check mark on it&#10;&#10;AI-generated content may be incorrect.">
            <a:hlinkClick r:id="rId2"/>
            <a:extLst>
              <a:ext uri="{FF2B5EF4-FFF2-40B4-BE49-F238E27FC236}">
                <a16:creationId xmlns:a16="http://schemas.microsoft.com/office/drawing/2014/main" id="{8879B5AD-487F-ECBC-92BF-6832950A4BE0}"/>
              </a:ext>
            </a:extLst>
          </p:cNvPr>
          <p:cNvPicPr>
            <a:picLocks noChangeAspect="1"/>
          </p:cNvPicPr>
          <p:nvPr/>
        </p:nvPicPr>
        <p:blipFill>
          <a:blip r:embed="rId3"/>
          <a:stretch>
            <a:fillRect/>
          </a:stretch>
        </p:blipFill>
        <p:spPr>
          <a:xfrm>
            <a:off x="3536975" y="2939115"/>
            <a:ext cx="2096524" cy="2096524"/>
          </a:xfrm>
          <a:prstGeom prst="rect">
            <a:avLst/>
          </a:prstGeom>
        </p:spPr>
      </p:pic>
    </p:spTree>
    <p:extLst>
      <p:ext uri="{BB962C8B-B14F-4D97-AF65-F5344CB8AC3E}">
        <p14:creationId xmlns:p14="http://schemas.microsoft.com/office/powerpoint/2010/main" val="112248599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81687-2268-0AF7-04E2-204C26B6EE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A2C890-06FD-4F5F-835B-450C823FC9FF}"/>
              </a:ext>
            </a:extLst>
          </p:cNvPr>
          <p:cNvSpPr>
            <a:spLocks noGrp="1"/>
          </p:cNvSpPr>
          <p:nvPr>
            <p:ph type="title"/>
          </p:nvPr>
        </p:nvSpPr>
        <p:spPr>
          <a:xfrm>
            <a:off x="656926" y="114272"/>
            <a:ext cx="7886700" cy="671339"/>
          </a:xfrm>
        </p:spPr>
        <p:txBody>
          <a:bodyPr>
            <a:normAutofit/>
          </a:bodyPr>
          <a:lstStyle/>
          <a:p>
            <a:pPr algn="ctr"/>
            <a:r>
              <a:rPr lang="en-GB" sz="2800" b="1" dirty="0" err="1"/>
              <a:t>Cyfeiriadau</a:t>
            </a:r>
            <a:r>
              <a:rPr lang="en-GB" sz="2800" b="1" dirty="0"/>
              <a:t>/ </a:t>
            </a:r>
            <a:r>
              <a:rPr lang="en-GB" sz="2800" b="1" dirty="0">
                <a:solidFill>
                  <a:srgbClr val="0070C0"/>
                </a:solidFill>
              </a:rPr>
              <a:t>References</a:t>
            </a:r>
          </a:p>
        </p:txBody>
      </p:sp>
      <p:sp>
        <p:nvSpPr>
          <p:cNvPr id="5" name="Rectangle 1">
            <a:extLst>
              <a:ext uri="{FF2B5EF4-FFF2-40B4-BE49-F238E27FC236}">
                <a16:creationId xmlns:a16="http://schemas.microsoft.com/office/drawing/2014/main" id="{6BF4A150-A821-4EBE-5D55-261A9FBE92E6}"/>
              </a:ext>
            </a:extLst>
          </p:cNvPr>
          <p:cNvSpPr>
            <a:spLocks noGrp="1" noChangeArrowheads="1"/>
          </p:cNvSpPr>
          <p:nvPr>
            <p:ph sz="half" idx="1"/>
          </p:nvPr>
        </p:nvSpPr>
        <p:spPr bwMode="auto">
          <a:xfrm>
            <a:off x="151270" y="1072227"/>
            <a:ext cx="8841459" cy="4216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Arnold, R</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et al.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(1991)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Educating for a change.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Toronto: Between the Lines</a:t>
            </a:r>
            <a:endPar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https://files.eric.ed.gov/fulltext/ED336628.pdf (Accessed: 2/8/2021)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BBC Wales News (2021)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BAME teacher shortage at ‘crisis point in </a:t>
            </a:r>
            <a:r>
              <a:rPr kumimoji="0" lang="en-GB" altLang="en-US" sz="1200" b="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Wales</a:t>
            </a:r>
            <a:r>
              <a:rPr kumimoji="0" lang="en-GB" altLang="en-US" sz="12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BBC Wales News.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27</a:t>
            </a:r>
            <a:r>
              <a:rPr kumimoji="0" lang="en-GB" altLang="en-US" sz="1200" b="0" u="none" strike="noStrike" cap="none" normalizeH="0" baseline="3000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July 2021.</a:t>
            </a:r>
            <a:b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12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2"/>
              </a:rPr>
              <a:t>https://www.bbc.co.uk/news/uk-wales-57978728</a:t>
            </a:r>
            <a:r>
              <a:rPr kumimoji="0" lang="en-GB" altLang="en-US" sz="12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[Last Accessed 08/10/2025]</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lvl="0" indent="0" eaLnBrk="0" fontAlgn="base" hangingPunct="0">
              <a:lnSpc>
                <a:spcPct val="100000"/>
              </a:lnSpc>
              <a:spcBef>
                <a:spcPct val="0"/>
              </a:spcBef>
              <a:spcAft>
                <a:spcPct val="0"/>
              </a:spcAft>
              <a:buNone/>
            </a:pPr>
            <a:r>
              <a:rPr lang="en-GB" altLang="en-US" sz="1200" dirty="0">
                <a:latin typeface="Arial" panose="020B0604020202020204" pitchFamily="34" charset="0"/>
                <a:ea typeface="DengXian" panose="02010600030101010101" pitchFamily="2" charset="-122"/>
                <a:cs typeface="Arial" panose="020B0604020202020204" pitchFamily="34" charset="0"/>
              </a:rPr>
              <a:t>i</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 Available at: </a:t>
            </a:r>
          </a:p>
          <a:p>
            <a:pPr marL="0" lvl="0" indent="0" eaLnBrk="0" fontAlgn="base" hangingPunct="0">
              <a:lnSpc>
                <a:spcPct val="100000"/>
              </a:lnSpc>
              <a:spcBef>
                <a:spcPct val="0"/>
              </a:spcBef>
              <a:spcAft>
                <a:spcPct val="0"/>
              </a:spcAft>
              <a:buNone/>
            </a:pPr>
            <a:r>
              <a:rPr lang="en-GB" sz="1200" dirty="0">
                <a:hlinkClick r:id="rId3"/>
              </a:rPr>
              <a:t>The Development of Inclusive Leadership Practice and Processes - Diversity at Work: The Practice of Inclusion - Wiley Online Library</a:t>
            </a:r>
            <a:r>
              <a:rPr lang="en-GB" sz="1200" dirty="0"/>
              <a:t> </a:t>
            </a:r>
          </a:p>
          <a:p>
            <a:pPr marL="0" lvl="0" indent="0" eaLnBrk="0" fontAlgn="base" hangingPunct="0">
              <a:lnSpc>
                <a:spcPct val="100000"/>
              </a:lnSpc>
              <a:spcBef>
                <a:spcPct val="0"/>
              </a:spcBef>
              <a:spcAft>
                <a:spcPct val="0"/>
              </a:spcAft>
              <a:buNone/>
            </a:pPr>
            <a:r>
              <a:rPr lang="en-GB" sz="1200" dirty="0"/>
              <a:t>[Last Accessed 08/10/2025]</a:t>
            </a: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Bortini, P.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et al.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2018).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Theoretical framework.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lang="en-GB" sz="1200" dirty="0">
                <a:hlinkClick r:id="rId4"/>
              </a:rPr>
              <a:t>il_theoreticalframework_EN.pdf</a:t>
            </a:r>
            <a:r>
              <a:rPr lang="en-GB" sz="1200" dirty="0"/>
              <a:t> </a:t>
            </a:r>
            <a:r>
              <a:rPr lang="en-GB" sz="1200" dirty="0">
                <a:latin typeface="Arial" panose="020B0604020202020204" pitchFamily="34" charset="0"/>
                <a:ea typeface="DengXian" panose="02010600030101010101" pitchFamily="2" charset="-122"/>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lang="en-GB" sz="1200" dirty="0">
                <a:latin typeface="Arial" panose="020B0604020202020204" pitchFamily="34" charset="0"/>
                <a:ea typeface="DengXian" panose="02010600030101010101" pitchFamily="2" charset="-122"/>
                <a:cs typeface="Arial" panose="020B0604020202020204" pitchFamily="34" charset="0"/>
              </a:rPr>
              <a:t>Last Accessed 08/10/2025]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Bourke, J, and Titus, A . (2019) </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Why inclusive leaders are good for organisations, and how to become one’,</a:t>
            </a:r>
            <a:r>
              <a:rPr lang="en-GB" altLang="en-US" sz="1200" dirty="0">
                <a:latin typeface="Arial" panose="020B0604020202020204" pitchFamily="34" charset="0"/>
                <a:ea typeface="DengXian" panose="02010600030101010101" pitchFamily="2" charset="-122"/>
                <a:cs typeface="Arial" panose="020B0604020202020204" pitchFamily="34" charset="0"/>
              </a:rPr>
              <a:t>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Harvard Business Review, </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lang="en-GB" sz="1200" dirty="0">
                <a:hlinkClick r:id="rId5"/>
              </a:rPr>
              <a:t>Why Inclusive Leaders Are Good for Organizations, and How to Become One</a:t>
            </a:r>
            <a:r>
              <a:rPr lang="en-GB" sz="1200" dirty="0"/>
              <a:t> </a:t>
            </a:r>
            <a:r>
              <a:rPr lang="en-GB" sz="1200" dirty="0">
                <a:latin typeface="Arial" panose="020B0604020202020204" pitchFamily="34" charset="0"/>
                <a:ea typeface="DengXian" panose="02010600030101010101" pitchFamily="2" charset="-122"/>
                <a:cs typeface="Arial" panose="020B0604020202020204" pitchFamily="34" charset="0"/>
              </a:rPr>
              <a:t>[Last Accessed 08/10/205]</a:t>
            </a:r>
          </a:p>
          <a:p>
            <a:pPr marL="0" lvl="0" indent="0" eaLnBrk="0" fontAlgn="base" hangingPunct="0">
              <a:lnSpc>
                <a:spcPct val="100000"/>
              </a:lnSpc>
              <a:spcBef>
                <a:spcPct val="0"/>
              </a:spcBef>
              <a:spcAft>
                <a:spcPct val="0"/>
              </a:spcAft>
              <a:buNone/>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Brown, B.,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Dare to lead.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lang="en-GB" sz="1200" dirty="0">
                <a:hlinkClick r:id="rId6"/>
              </a:rPr>
              <a:t>Brené Brown on Power and Leadership - Brené Brown</a:t>
            </a:r>
            <a:r>
              <a:rPr lang="en-GB" sz="1200" dirty="0"/>
              <a:t> [Last Accessed 08/10/2025]</a:t>
            </a:r>
          </a:p>
          <a:p>
            <a:pPr marL="0" lvl="0" indent="0" eaLnBrk="0" fontAlgn="base" hangingPunct="0">
              <a:lnSpc>
                <a:spcPct val="100000"/>
              </a:lnSpc>
              <a:spcBef>
                <a:spcPct val="0"/>
              </a:spcBef>
              <a:spcAft>
                <a:spcPct val="0"/>
              </a:spcAft>
              <a:buNone/>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rPr>
              <a:t>Calder, M., McKinnon, M. and Sneddon, R., (2012). National risk framework to support the assessment of children and young people.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rPr>
              <a:t>Available at: https://dera.ioe.ac.uk/16053/1/00408604.pdf (Accessed: 1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18788902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B4694F-FDD7-49A6-94D3-940C9B44670B}"/>
              </a:ext>
            </a:extLst>
          </p:cNvPr>
          <p:cNvSpPr>
            <a:spLocks noGrp="1"/>
          </p:cNvSpPr>
          <p:nvPr>
            <p:ph sz="half" idx="1"/>
          </p:nvPr>
        </p:nvSpPr>
        <p:spPr>
          <a:xfrm>
            <a:off x="314325" y="204041"/>
            <a:ext cx="8515350" cy="4908872"/>
          </a:xfrm>
        </p:spPr>
        <p:txBody>
          <a:bodyPr>
            <a:normAutofit fontScale="25000" lnSpcReduction="20000"/>
          </a:bodyPr>
          <a:lstStyle/>
          <a:p>
            <a:pPr marL="0" marR="0" lvl="0" indent="0" algn="l" defTabSz="914400" rtl="0" eaLnBrk="0" fontAlgn="base" latinLnBrk="0" hangingPunct="0">
              <a:lnSpc>
                <a:spcPct val="12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Dangos</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Cerdyn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Coch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2020).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Nhymu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Archwilio</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rhagfard</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system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addysg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Nghymru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marL="0" marR="0" lvl="0" indent="0" algn="l" defTabSz="914400" rtl="0" eaLnBrk="0" fontAlgn="base" latinLnBrk="0" hangingPunct="0">
              <a:lnSpc>
                <a:spcPct val="12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gael</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https://www.theredcard.org/publications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Cyrchwyd</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Awst</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2021): </a:t>
            </a:r>
          </a:p>
          <a:p>
            <a:pPr marL="0" marR="0" lvl="0" indent="0" algn="l" defTabSz="914400" rtl="0" eaLnBrk="0" fontAlgn="base" latinLnBrk="0" hangingPunct="0">
              <a:lnSpc>
                <a:spcPct val="12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20000"/>
              </a:lnSpc>
              <a:spcBef>
                <a:spcPct val="0"/>
              </a:spcBef>
              <a:spcAft>
                <a:spcPct val="0"/>
              </a:spcAft>
              <a:buNone/>
            </a:pPr>
            <a:r>
              <a:rPr lang="en-GB" sz="4800" dirty="0">
                <a:latin typeface="Arial" panose="020B0604020202020204" pitchFamily="34" charset="0"/>
                <a:cs typeface="Arial" panose="020B0604020202020204" pitchFamily="34" charset="0"/>
              </a:rPr>
              <a:t>Egilsson, Einarsdóttir and Dockett (2021) ‘Parental experiences of belonging within the preschool community.’ </a:t>
            </a:r>
            <a:r>
              <a:rPr lang="en-GB" sz="4800" i="1" dirty="0">
                <a:latin typeface="Arial" panose="020B0604020202020204" pitchFamily="34" charset="0"/>
                <a:cs typeface="Arial" panose="020B0604020202020204" pitchFamily="34" charset="0"/>
              </a:rPr>
              <a:t>International Journal of Early Childhood</a:t>
            </a:r>
            <a:r>
              <a:rPr lang="en-GB" sz="4800" dirty="0">
                <a:latin typeface="Arial" panose="020B0604020202020204" pitchFamily="34" charset="0"/>
                <a:cs typeface="Arial" panose="020B0604020202020204" pitchFamily="34" charset="0"/>
              </a:rPr>
              <a:t> (2021) 53:31–47 Available at: </a:t>
            </a:r>
            <a:r>
              <a:rPr lang="en-GB" sz="4800" dirty="0">
                <a:hlinkClick r:id="rId2"/>
              </a:rPr>
              <a:t>Parental Experiences of Belonging within the Preschool Community. – EBSCO</a:t>
            </a:r>
            <a:r>
              <a:rPr lang="en-GB" sz="4800" dirty="0"/>
              <a:t> [Last accessed 08/10/2025]</a:t>
            </a:r>
            <a:endParaRPr lang="en-GB" sz="48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20000"/>
              </a:lnSpc>
              <a:spcBef>
                <a:spcPct val="0"/>
              </a:spcBef>
              <a:spcAft>
                <a:spcPct val="0"/>
              </a:spcAft>
              <a:buNone/>
            </a:pPr>
            <a:r>
              <a:rPr lang="en-GB" altLang="en-US" sz="4800" dirty="0">
                <a:latin typeface="Arial" panose="020B0604020202020204" pitchFamily="34" charset="0"/>
                <a:ea typeface="DengXian" panose="02010600030101010101" pitchFamily="2" charset="-122"/>
                <a:cs typeface="Arial" panose="020B0604020202020204" pitchFamily="34" charset="0"/>
              </a:rPr>
              <a:t>Equality Hub (2022) </a:t>
            </a:r>
            <a:r>
              <a:rPr lang="en-GB" altLang="en-US" sz="4800" i="1" dirty="0">
                <a:latin typeface="Arial" panose="020B0604020202020204" pitchFamily="34" charset="0"/>
                <a:ea typeface="DengXian" panose="02010600030101010101" pitchFamily="2" charset="-122"/>
                <a:cs typeface="Arial" panose="020B0604020202020204" pitchFamily="34" charset="0"/>
              </a:rPr>
              <a:t>Why we no longer use the term ‘BAME’ in government</a:t>
            </a:r>
            <a:r>
              <a:rPr lang="en-GB" altLang="en-US" sz="4800" dirty="0">
                <a:latin typeface="Arial" panose="020B0604020202020204" pitchFamily="34" charset="0"/>
                <a:ea typeface="DengXian" panose="02010600030101010101" pitchFamily="2" charset="-122"/>
                <a:cs typeface="Arial" panose="020B0604020202020204" pitchFamily="34" charset="0"/>
              </a:rPr>
              <a:t> UK Government Available at: </a:t>
            </a:r>
            <a:r>
              <a:rPr lang="en-GB" sz="4800" dirty="0">
                <a:hlinkClick r:id="rId3"/>
              </a:rPr>
              <a:t>Why we no longer use the term ‘BAME’ in government – Equality Hub</a:t>
            </a:r>
            <a:r>
              <a:rPr lang="en-GB" sz="4800" dirty="0"/>
              <a:t> [Last Accessed 08/10/2025]</a:t>
            </a:r>
            <a:endPar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(2017</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‘Paradoxes of Inclusion: Understanding and Managing the Tensions of Diversity and Multiculturalism’, </a:t>
            </a:r>
          </a:p>
          <a:p>
            <a:pPr marL="0" marR="0" lvl="0" indent="0" algn="l" defTabSz="914400" rtl="0" eaLnBrk="0" fontAlgn="base" latinLnBrk="0" hangingPunct="0">
              <a:lnSpc>
                <a:spcPct val="120000"/>
              </a:lnSpc>
              <a:spcBef>
                <a:spcPct val="0"/>
              </a:spcBef>
              <a:spcAft>
                <a:spcPct val="0"/>
              </a:spcAft>
              <a:buClrTx/>
              <a:buSzTx/>
              <a:buFontTx/>
              <a:buNone/>
              <a:tabLst/>
            </a:pP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 Journal of Applied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Behavioral</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Science,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53 (2) Available at: </a:t>
            </a:r>
          </a:p>
          <a:p>
            <a:pPr marL="0" marR="0" lvl="0" indent="0" algn="l" defTabSz="914400" rtl="0" eaLnBrk="0" fontAlgn="base" latinLnBrk="0" hangingPunct="0">
              <a:lnSpc>
                <a:spcPct val="12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4"/>
              </a:rPr>
              <a:t>https://ideas.wharton.upenn.edu/wp-content/uploads/2018/07/Ferdman-2017.pdf</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2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(2021)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Transforming diverse lives, workplaces and societies.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Routledge. Available at: </a:t>
            </a:r>
            <a:r>
              <a:rPr lang="en-GB" sz="4800" dirty="0">
                <a:hlinkClick r:id="rId5"/>
              </a:rPr>
              <a:t>Inclusive Leadership | Transforming Diverse Lives, Workplaces, and Soc</a:t>
            </a:r>
            <a:r>
              <a:rPr lang="en-GB" sz="4800" dirty="0"/>
              <a:t> [Last Accessed 08/10/2025]</a:t>
            </a: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2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(1977)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Discipline and Punish. </a:t>
            </a:r>
            <a:r>
              <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Allen Lane Available at: </a:t>
            </a:r>
            <a:r>
              <a:rPr lang="en-GB" sz="4800" dirty="0">
                <a:hlinkClick r:id="rId6"/>
              </a:rPr>
              <a:t>michel-foucault-discipline-and-punish-the-birth-of-the-prison.pdf</a:t>
            </a:r>
            <a:r>
              <a:rPr lang="en-GB" sz="4800" dirty="0"/>
              <a:t>  [Last Accessed 08/10/2025]</a:t>
            </a: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2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a:t>
            </a:r>
            <a:r>
              <a:rPr lang="en-GB" altLang="en-US" sz="4800" dirty="0">
                <a:latin typeface="Arial" panose="020B0604020202020204" pitchFamily="34" charset="0"/>
                <a:ea typeface="DengXian" panose="02010600030101010101" pitchFamily="2" charset="-122"/>
                <a:cs typeface="Arial" panose="020B0604020202020204" pitchFamily="34" charset="0"/>
              </a:rPr>
              <a:t>(1979) </a:t>
            </a:r>
            <a:r>
              <a:rPr lang="en-GB" sz="4800" i="1" dirty="0">
                <a:latin typeface="Arial" panose="020B0604020202020204" pitchFamily="34" charset="0"/>
                <a:cs typeface="Arial" panose="020B0604020202020204" pitchFamily="34" charset="0"/>
              </a:rPr>
              <a:t>The History of Sexuality: Volume 1.</a:t>
            </a:r>
            <a:r>
              <a:rPr lang="en-GB" sz="4800" dirty="0">
                <a:latin typeface="Arial" panose="020B0604020202020204" pitchFamily="34" charset="0"/>
                <a:cs typeface="Arial" panose="020B0604020202020204" pitchFamily="34" charset="0"/>
              </a:rPr>
              <a:t> London), Allen Lane Available at: </a:t>
            </a:r>
            <a:r>
              <a:rPr lang="en-GB" sz="4800" dirty="0">
                <a:hlinkClick r:id="rId7"/>
              </a:rPr>
              <a:t>Foucault_Michel_The_History_of_Sexuality_1_An_Introduction.pdf</a:t>
            </a:r>
            <a:r>
              <a:rPr lang="en-GB" sz="4800" dirty="0"/>
              <a:t> [Last Accessed 08/10/2025]</a:t>
            </a: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2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Freire, P. (2005)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Pedagogy of the oppressed: 30th Anniversary edition.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London: Continuum. Available at: </a:t>
            </a:r>
            <a:r>
              <a:rPr lang="en-GB" sz="4800" dirty="0">
                <a:hlinkClick r:id="rId8"/>
              </a:rPr>
              <a:t>Paulo Freire, Myra Bergman Ramos, Donaldo Macedo - Pedagogy of the Oppressed, 30th Anniversary Edition (2000, Bloomsbury Academic).pdf</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08/10/2025]</a:t>
            </a:r>
          </a:p>
          <a:p>
            <a:pPr marL="0" lvl="0" indent="0" eaLnBrk="0" fontAlgn="base" hangingPunct="0">
              <a:lnSpc>
                <a:spcPct val="120000"/>
              </a:lnSpc>
              <a:spcBef>
                <a:spcPct val="0"/>
              </a:spcBef>
              <a:spcAft>
                <a:spcPct val="0"/>
              </a:spcAft>
              <a:buNone/>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Greenleaf, R. K. (2003). The servant leader within: A transformative path. New Jersey: PaulistPress</a:t>
            </a:r>
          </a:p>
          <a:p>
            <a:pPr marL="0" lvl="0" indent="0" eaLnBrk="0" fontAlgn="base" hangingPunct="0">
              <a:lnSpc>
                <a:spcPct val="120000"/>
              </a:lnSpc>
              <a:spcBef>
                <a:spcPct val="0"/>
              </a:spcBef>
              <a:spcAft>
                <a:spcPct val="0"/>
              </a:spcAft>
              <a:buNone/>
            </a:pPr>
            <a:endParaRPr kumimoji="0" lang="en-GB" altLang="en-US" sz="4800" b="0" i="0" u="none" strike="noStrike" cap="none" normalizeH="0" baseline="0" dirty="0">
              <a:ln>
                <a:noFill/>
              </a:ln>
              <a:solidFill>
                <a:schemeClr val="tx1"/>
              </a:solidFill>
              <a:effectLst/>
              <a:highlight>
                <a:srgbClr val="00FF00"/>
              </a:highligh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9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447688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97EC7-3571-8339-4F40-BA8F8EEC6E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6D666B-B79E-C957-E3E0-78F13C041E6F}"/>
              </a:ext>
            </a:extLst>
          </p:cNvPr>
          <p:cNvSpPr>
            <a:spLocks noGrp="1"/>
          </p:cNvSpPr>
          <p:nvPr>
            <p:ph sz="half" idx="1"/>
          </p:nvPr>
        </p:nvSpPr>
        <p:spPr>
          <a:xfrm>
            <a:off x="355184" y="507339"/>
            <a:ext cx="8698664" cy="4966182"/>
          </a:xfrm>
        </p:spPr>
        <p:txBody>
          <a:bodyPr>
            <a:normAutofit fontScale="25000" lnSpcReduction="20000"/>
          </a:bodyPr>
          <a:lstStyle/>
          <a:p>
            <a:pPr marL="0" indent="0" eaLnBrk="0" fontAlgn="base" hangingPunct="0">
              <a:lnSpc>
                <a:spcPct val="100000"/>
              </a:lnSpc>
              <a:spcBef>
                <a:spcPct val="0"/>
              </a:spcBef>
              <a:spcAft>
                <a:spcPct val="0"/>
              </a:spcAft>
              <a:buNone/>
            </a:pPr>
            <a:r>
              <a:rPr lang="en-GB" altLang="en-US" sz="4800" dirty="0">
                <a:latin typeface="Arial" panose="020B0604020202020204" pitchFamily="34" charset="0"/>
                <a:ea typeface="DengXian" panose="02010600030101010101" pitchFamily="2" charset="-122"/>
                <a:cs typeface="Arial" panose="020B0604020202020204" pitchFamily="34" charset="0"/>
              </a:rPr>
              <a:t>Hadfield, M., Jopling, M. and Needham, M. (2015) </a:t>
            </a:r>
            <a:r>
              <a:rPr lang="en-GB" altLang="en-US" sz="4800" i="1" dirty="0">
                <a:latin typeface="Arial" panose="020B0604020202020204" pitchFamily="34" charset="0"/>
                <a:ea typeface="DengXian" panose="02010600030101010101" pitchFamily="2" charset="-122"/>
                <a:cs typeface="Arial" panose="020B0604020202020204" pitchFamily="34" charset="0"/>
              </a:rPr>
              <a:t>Practice leadership in the early years: becoming, being and developing as a leader. </a:t>
            </a:r>
            <a:r>
              <a:rPr lang="en-GB" altLang="en-US" sz="4800" dirty="0">
                <a:latin typeface="Arial" panose="020B0604020202020204" pitchFamily="34" charset="0"/>
                <a:ea typeface="DengXian" panose="02010600030101010101" pitchFamily="2" charset="-122"/>
                <a:cs typeface="Arial" panose="020B0604020202020204" pitchFamily="34" charset="0"/>
              </a:rPr>
              <a:t>Maidenhead, Berkshire: McGraw-Hill Education/Open University Press..</a:t>
            </a:r>
          </a:p>
          <a:p>
            <a:pPr marL="0" indent="0" eaLnBrk="0" fontAlgn="base" hangingPunct="0">
              <a:lnSpc>
                <a:spcPct val="100000"/>
              </a:lnSpc>
              <a:spcBef>
                <a:spcPct val="0"/>
              </a:spcBef>
              <a:spcAft>
                <a:spcPct val="0"/>
              </a:spcAft>
              <a:buNone/>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r>
              <a:rPr lang="en-GB" altLang="en-US" sz="4800" dirty="0">
                <a:latin typeface="Arial" panose="020B0604020202020204" pitchFamily="34" charset="0"/>
                <a:ea typeface="DengXian" panose="02010600030101010101" pitchFamily="2" charset="-122"/>
                <a:cs typeface="Arial" panose="020B0604020202020204" pitchFamily="34" charset="0"/>
              </a:rPr>
              <a:t>Hallet, E. (2013) ‘“We all share a common vision and passion”: Early years professionals reflect upon their leadership of practice role’, Journal of early childhood research : ECR, 11(3), pp. 312–325. Available at: </a:t>
            </a:r>
            <a:r>
              <a:rPr lang="en-GB" sz="4800" dirty="0">
                <a:hlinkClick r:id="rId2"/>
              </a:rPr>
              <a:t>‘We all share a common vision and passion’: Early years professionals reflect upon their leadership of practice role - Elaine Hallet, 2013</a:t>
            </a:r>
            <a:r>
              <a:rPr lang="en-GB" sz="4800" dirty="0"/>
              <a:t> [Last Accessed 08/10/2025]</a:t>
            </a: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r>
              <a:rPr lang="en-GB" altLang="en-US" sz="4800" dirty="0">
                <a:latin typeface="Arial" panose="020B0604020202020204" pitchFamily="34" charset="0"/>
                <a:ea typeface="DengXian" panose="02010600030101010101" pitchFamily="2" charset="-122"/>
                <a:cs typeface="Arial" panose="020B0604020202020204" pitchFamily="34" charset="0"/>
              </a:rPr>
              <a:t>Hollander, E. (2009) </a:t>
            </a:r>
            <a:r>
              <a:rPr lang="en-GB" altLang="en-US" sz="4800" i="1" dirty="0">
                <a:latin typeface="Arial" panose="020B0604020202020204" pitchFamily="34" charset="0"/>
                <a:ea typeface="DengXian" panose="02010600030101010101" pitchFamily="2" charset="-122"/>
                <a:cs typeface="Arial" panose="020B0604020202020204" pitchFamily="34" charset="0"/>
              </a:rPr>
              <a:t>Inclusive Leadership. The Essential Leader-Follower-Relationships. </a:t>
            </a:r>
            <a:r>
              <a:rPr lang="en-GB" altLang="en-US" sz="4800" dirty="0">
                <a:latin typeface="Arial" panose="020B0604020202020204" pitchFamily="34" charset="0"/>
                <a:ea typeface="DengXian" panose="02010600030101010101" pitchFamily="2" charset="-122"/>
                <a:cs typeface="Arial" panose="020B0604020202020204" pitchFamily="34" charset="0"/>
              </a:rPr>
              <a:t>Oxon: Routledge.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International Childhood Education, (2021)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in education’.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3"/>
              </a:rPr>
              <a:t>https://ceinternational1892.org/wp-content/uploads/2021/07/InclusiveLeadershipBriefJuly2021.pdf</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Leadbetter, M. (2002) ‘Empowerment and advocacy’. in  Adams, R,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Dominelli</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and Payne (eds)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Social work: Themes, issues and critical debates.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Basingstoke: Palgrave Macmillan. Available at: </a:t>
            </a:r>
            <a:r>
              <a:rPr lang="en-GB" sz="4800" dirty="0">
                <a:hlinkClick r:id="rId4"/>
              </a:rPr>
              <a:t>Full details and actions for Social work: themes, issues and critical debates</a:t>
            </a:r>
            <a:r>
              <a:rPr lang="en-GB" sz="4800" dirty="0"/>
              <a:t> [Last Accessed 08/10/2025]</a:t>
            </a: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Miller, V. </a:t>
            </a:r>
            <a:r>
              <a:rPr lang="en-GB" altLang="en-US" sz="4800" i="1" dirty="0">
                <a:latin typeface="Arial" panose="020B0604020202020204" pitchFamily="34" charset="0"/>
                <a:ea typeface="DengXian" panose="02010600030101010101" pitchFamily="2" charset="-122"/>
                <a:cs typeface="Arial" panose="020B0604020202020204" pitchFamily="34" charset="0"/>
              </a:rPr>
              <a:t>et al.</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2006).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Making change happen: Power.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lang="en-GB" sz="4800" dirty="0">
                <a:hlinkClick r:id="rId5"/>
              </a:rPr>
              <a:t>mch3_2011_final_0.pdf</a:t>
            </a:r>
            <a:r>
              <a:rPr lang="en-GB" sz="4800" dirty="0"/>
              <a:t> </a:t>
            </a:r>
            <a:r>
              <a:rPr lang="en-GB" sz="4800" dirty="0">
                <a:latin typeface="Arial" panose="020B0604020202020204" pitchFamily="34" charset="0"/>
                <a:ea typeface="DengXian" panose="02010600030101010101" pitchFamily="2" charset="-122"/>
                <a:cs typeface="Arial" panose="020B0604020202020204" pitchFamily="34" charset="0"/>
              </a:rPr>
              <a:t>[Last Accessed 08/10/2025]</a:t>
            </a:r>
          </a:p>
          <a:p>
            <a:pPr marL="0" lvl="0" indent="0" eaLnBrk="0" fontAlgn="base" hangingPunct="0">
              <a:lnSpc>
                <a:spcPct val="100000"/>
              </a:lnSpc>
              <a:spcBef>
                <a:spcPct val="0"/>
              </a:spcBef>
              <a:spcAft>
                <a:spcPct val="0"/>
              </a:spcAft>
              <a:buNone/>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lvl="0" indent="0" eaLnBrk="0" fontAlgn="base" hangingPunct="0">
              <a:lnSpc>
                <a:spcPct val="100000"/>
              </a:lnSpc>
              <a:spcBef>
                <a:spcPct val="0"/>
              </a:spcBef>
              <a:spcAft>
                <a:spcPct val="0"/>
              </a:spcAft>
              <a:buNone/>
            </a:pPr>
            <a:r>
              <a:rPr lang="en-GB" altLang="en-US" sz="4800" dirty="0">
                <a:latin typeface="Arial" panose="020B0604020202020204" pitchFamily="34" charset="0"/>
                <a:ea typeface="DengXian" panose="02010600030101010101" pitchFamily="2" charset="-122"/>
                <a:cs typeface="Arial" panose="020B0604020202020204" pitchFamily="34" charset="0"/>
              </a:rPr>
              <a:t>Mitchell, L. and Bateman, A. </a:t>
            </a:r>
            <a:r>
              <a:rPr lang="en-GB" sz="4800" dirty="0">
                <a:latin typeface="Arial" panose="020B0604020202020204" pitchFamily="34" charset="0"/>
                <a:cs typeface="Arial" panose="020B0604020202020204" pitchFamily="34" charset="0"/>
              </a:rPr>
              <a:t>(2018). ‘Belonging and culturally nuanced communication in a refugee early childhood centre in Aotearoa New Zealand’. </a:t>
            </a:r>
            <a:r>
              <a:rPr lang="en-GB" sz="4800" i="1" dirty="0">
                <a:latin typeface="Arial" panose="020B0604020202020204" pitchFamily="34" charset="0"/>
                <a:cs typeface="Arial" panose="020B0604020202020204" pitchFamily="34" charset="0"/>
              </a:rPr>
              <a:t>Contemporary Issues in Early Childhood</a:t>
            </a:r>
            <a:r>
              <a:rPr lang="en-GB" sz="4800" dirty="0">
                <a:latin typeface="Arial" panose="020B0604020202020204" pitchFamily="34" charset="0"/>
                <a:cs typeface="Arial" panose="020B0604020202020204" pitchFamily="34" charset="0"/>
              </a:rPr>
              <a:t>, 19(4), 379– 391. Available at: </a:t>
            </a:r>
            <a:r>
              <a:rPr lang="en-GB" sz="4800" dirty="0">
                <a:latin typeface="Arial" panose="020B0604020202020204" pitchFamily="34" charset="0"/>
                <a:cs typeface="Arial" panose="020B0604020202020204" pitchFamily="34" charset="0"/>
                <a:hlinkClick r:id="rId6"/>
              </a:rPr>
              <a:t>Belonging and culturally nuanced communication in a refugee early childhood centre in Aotearoa New Zealand - Linda Mitchell, Amanda Bateman, 2018</a:t>
            </a:r>
            <a:r>
              <a:rPr lang="en-GB" sz="4800" dirty="0">
                <a:latin typeface="Arial" panose="020B0604020202020204" pitchFamily="34" charset="0"/>
                <a:cs typeface="Arial" panose="020B0604020202020204" pitchFamily="34" charset="0"/>
              </a:rPr>
              <a:t> [Last Accessed 08/10/2025]</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4800" dirty="0">
                <a:latin typeface="Arial" panose="020B0604020202020204" pitchFamily="34" charset="0"/>
                <a:cs typeface="Arial" panose="020B0604020202020204" pitchFamily="34" charset="0"/>
              </a:rPr>
              <a:t>Mitchell, L . </a:t>
            </a:r>
            <a:r>
              <a:rPr lang="en-GB" sz="4800" i="1" dirty="0">
                <a:latin typeface="Arial" panose="020B0604020202020204" pitchFamily="34" charset="0"/>
                <a:cs typeface="Arial" panose="020B0604020202020204" pitchFamily="34" charset="0"/>
              </a:rPr>
              <a:t>et al</a:t>
            </a:r>
            <a:r>
              <a:rPr lang="en-GB" sz="4800" dirty="0">
                <a:latin typeface="Arial" panose="020B0604020202020204" pitchFamily="34" charset="0"/>
                <a:cs typeface="Arial" panose="020B0604020202020204" pitchFamily="34" charset="0"/>
              </a:rPr>
              <a:t>. (2017). Bridging transition through cultural understanding and identity. In N. Ballam, B. Perry, &amp; A. </a:t>
            </a:r>
            <a:r>
              <a:rPr lang="en-GB" sz="4800" dirty="0" err="1">
                <a:latin typeface="Arial" panose="020B0604020202020204" pitchFamily="34" charset="0"/>
                <a:cs typeface="Arial" panose="020B0604020202020204" pitchFamily="34" charset="0"/>
              </a:rPr>
              <a:t>Garpelin</a:t>
            </a:r>
            <a:r>
              <a:rPr lang="en-GB" sz="4800" dirty="0">
                <a:latin typeface="Arial" panose="020B0604020202020204" pitchFamily="34" charset="0"/>
                <a:cs typeface="Arial" panose="020B0604020202020204" pitchFamily="34" charset="0"/>
              </a:rPr>
              <a:t> (Eds.), Pedagogies of educational transitions (Vol. 16, pp. 29–42). Springer.</a:t>
            </a: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7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7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highlight>
                <a:srgbClr val="00FF00"/>
              </a:highligh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6649141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72425-58EE-A3AC-D3E7-0863A08F9D8A}"/>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02E13A8-A31E-1746-1D23-60600D849837}"/>
              </a:ext>
            </a:extLst>
          </p:cNvPr>
          <p:cNvSpPr>
            <a:spLocks noGrp="1"/>
          </p:cNvSpPr>
          <p:nvPr>
            <p:ph sz="half" idx="1"/>
          </p:nvPr>
        </p:nvSpPr>
        <p:spPr>
          <a:xfrm>
            <a:off x="432706" y="545465"/>
            <a:ext cx="8018961" cy="4351338"/>
          </a:xfrm>
        </p:spPr>
        <p:txBody>
          <a:bodyPr>
            <a:normAutofit/>
          </a:bodyPr>
          <a:lstStyle/>
          <a:p>
            <a:pPr marL="0" indent="0" eaLnBrk="0" fontAlgn="base" hangingPunct="0">
              <a:lnSpc>
                <a:spcPct val="100000"/>
              </a:lnSpc>
              <a:spcBef>
                <a:spcPct val="0"/>
              </a:spcBef>
              <a:spcAft>
                <a:spcPct val="0"/>
              </a:spcAft>
              <a:buNone/>
            </a:pPr>
            <a:r>
              <a:rPr lang="en-GB" altLang="en-US" sz="1200" dirty="0">
                <a:latin typeface="Arial" panose="020B0604020202020204" pitchFamily="34" charset="0"/>
                <a:ea typeface="DengXian" panose="02010600030101010101" pitchFamily="2" charset="-122"/>
                <a:cs typeface="Arial" panose="020B0604020202020204" pitchFamily="34" charset="0"/>
              </a:rPr>
              <a:t>Randel, A. </a:t>
            </a:r>
            <a:r>
              <a:rPr lang="en-GB" altLang="en-US" sz="1200" i="1" dirty="0">
                <a:latin typeface="Arial" panose="020B0604020202020204" pitchFamily="34" charset="0"/>
                <a:ea typeface="DengXian" panose="02010600030101010101" pitchFamily="2" charset="-122"/>
                <a:cs typeface="Arial" panose="020B0604020202020204" pitchFamily="34" charset="0"/>
              </a:rPr>
              <a:t>et al. </a:t>
            </a:r>
            <a:r>
              <a:rPr lang="en-GB" altLang="en-US" sz="1200" dirty="0">
                <a:latin typeface="Arial" panose="020B0604020202020204" pitchFamily="34" charset="0"/>
                <a:ea typeface="DengXian" panose="02010600030101010101" pitchFamily="2" charset="-122"/>
                <a:cs typeface="Arial" panose="020B0604020202020204" pitchFamily="34" charset="0"/>
              </a:rPr>
              <a:t>(2018) ‘Inclusive leadership: Realizing positive outcomes through belongingness and being valued for uniqueness’ </a:t>
            </a:r>
            <a:r>
              <a:rPr lang="en-GB" altLang="en-US" sz="1200" i="1" dirty="0">
                <a:latin typeface="Arial" panose="020B0604020202020204" pitchFamily="34" charset="0"/>
                <a:ea typeface="DengXian" panose="02010600030101010101" pitchFamily="2" charset="-122"/>
                <a:cs typeface="Arial" panose="020B0604020202020204" pitchFamily="34" charset="0"/>
              </a:rPr>
              <a:t>Human Resource Management Review</a:t>
            </a:r>
            <a:r>
              <a:rPr lang="en-GB" altLang="en-US" sz="1200" dirty="0">
                <a:latin typeface="Arial" panose="020B0604020202020204" pitchFamily="34" charset="0"/>
                <a:ea typeface="DengXian" panose="02010600030101010101" pitchFamily="2" charset="-122"/>
                <a:cs typeface="Arial" panose="020B0604020202020204" pitchFamily="34" charset="0"/>
              </a:rPr>
              <a:t>. 28. pp 190-223  Available at </a:t>
            </a:r>
            <a:r>
              <a:rPr lang="en-GB" sz="1200" dirty="0">
                <a:hlinkClick r:id="rId2"/>
              </a:rPr>
              <a:t>Inclusive leadership: Realizing positive outcomes through belongingness and being valued for uniqueness – ScienceDirect</a:t>
            </a:r>
            <a:r>
              <a:rPr lang="en-GB" sz="1200" dirty="0"/>
              <a:t> [Last Accessed 08/10/2025]</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Re</a:t>
            </a:r>
            <a:r>
              <a:rPr lang="en-GB" altLang="en-US" sz="1200" dirty="0">
                <a:latin typeface="Arial" panose="020B0604020202020204" pitchFamily="34" charset="0"/>
                <a:ea typeface="DengXian" panose="02010600030101010101" pitchFamily="2" charset="-122"/>
                <a:cs typeface="Arial" panose="020B0604020202020204" pitchFamily="34" charset="0"/>
              </a:rPr>
              <a:t>z</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 F. (2021</a:t>
            </a:r>
            <a:r>
              <a:rPr kumimoji="0" lang="en-GB" altLang="en-US" sz="12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120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lang="en-GB" sz="1200" dirty="0">
                <a:solidFill>
                  <a:srgbClr val="212121"/>
                </a:solidFill>
                <a:effectLst/>
                <a:latin typeface="Arial" panose="020B0604020202020204" pitchFamily="34" charset="0"/>
                <a:cs typeface="Arial" panose="020B0604020202020204" pitchFamily="34" charset="0"/>
              </a:rPr>
              <a:t>An Expert’s Insight: </a:t>
            </a:r>
            <a:r>
              <a:rPr lang="en-GB" sz="1200" dirty="0" err="1">
                <a:solidFill>
                  <a:srgbClr val="212121"/>
                </a:solidFill>
                <a:effectLst/>
                <a:latin typeface="Arial" panose="020B0604020202020204" pitchFamily="34" charset="0"/>
                <a:cs typeface="Arial" panose="020B0604020202020204" pitchFamily="34" charset="0"/>
              </a:rPr>
              <a:t>Dr.</a:t>
            </a:r>
            <a:r>
              <a:rPr lang="en-GB" sz="1200" dirty="0">
                <a:solidFill>
                  <a:srgbClr val="212121"/>
                </a:solidFill>
                <a:effectLst/>
                <a:latin typeface="Arial" panose="020B0604020202020204" pitchFamily="34" charset="0"/>
                <a:cs typeface="Arial" panose="020B0604020202020204" pitchFamily="34" charset="0"/>
              </a:rPr>
              <a:t> </a:t>
            </a:r>
            <a:r>
              <a:rPr lang="en-GB" sz="1200" dirty="0" err="1">
                <a:solidFill>
                  <a:srgbClr val="212121"/>
                </a:solidFill>
                <a:effectLst/>
                <a:latin typeface="Arial" panose="020B0604020202020204" pitchFamily="34" charset="0"/>
                <a:cs typeface="Arial" panose="020B0604020202020204" pitchFamily="34" charset="0"/>
              </a:rPr>
              <a:t>Fawzia</a:t>
            </a:r>
            <a:r>
              <a:rPr lang="en-GB" sz="1200" dirty="0">
                <a:solidFill>
                  <a:srgbClr val="212121"/>
                </a:solidFill>
                <a:effectLst/>
                <a:latin typeface="Arial" panose="020B0604020202020204" pitchFamily="34" charset="0"/>
                <a:cs typeface="Arial" panose="020B0604020202020204" pitchFamily="34" charset="0"/>
              </a:rPr>
              <a:t> Reza on Diversity and Inclusion in Early Education</a:t>
            </a:r>
            <a:r>
              <a:rPr lang="en-GB" sz="1200" i="1" dirty="0">
                <a:solidFill>
                  <a:srgbClr val="212121"/>
                </a:solidFill>
                <a:effectLst/>
                <a:latin typeface="Arial" panose="020B0604020202020204" pitchFamily="34" charset="0"/>
                <a:cs typeface="Arial" panose="020B0604020202020204" pitchFamily="34" charset="0"/>
              </a:rPr>
              <a:t>’. Childhood Education International </a:t>
            </a:r>
            <a:r>
              <a:rPr lang="en-GB" sz="1200" i="1" dirty="0">
                <a:solidFill>
                  <a:srgbClr val="212121"/>
                </a:solidFill>
                <a:latin typeface="Arial" panose="020B0604020202020204" pitchFamily="34" charset="0"/>
                <a:cs typeface="Arial" panose="020B0604020202020204" pitchFamily="34" charset="0"/>
              </a:rPr>
              <a:t> </a:t>
            </a:r>
            <a:r>
              <a:rPr lang="en-GB" sz="1200" dirty="0">
                <a:solidFill>
                  <a:srgbClr val="212121"/>
                </a:solidFill>
                <a:latin typeface="Arial" panose="020B0604020202020204" pitchFamily="34" charset="0"/>
                <a:cs typeface="Arial" panose="020B0604020202020204" pitchFamily="34" charset="0"/>
              </a:rPr>
              <a:t> </a:t>
            </a:r>
            <a:r>
              <a:rPr lang="en-GB" sz="1200" i="0" dirty="0">
                <a:solidFill>
                  <a:srgbClr val="212121"/>
                </a:solidFill>
                <a:effectLst/>
                <a:latin typeface="Arial" panose="020B0604020202020204" pitchFamily="34" charset="0"/>
                <a:cs typeface="Arial" panose="020B0604020202020204" pitchFamily="34" charset="0"/>
              </a:rPr>
              <a:t>Available at: </a:t>
            </a:r>
            <a:r>
              <a:rPr lang="en-GB" sz="1200" dirty="0">
                <a:hlinkClick r:id="rId3"/>
              </a:rPr>
              <a:t>An Expert’s Insight: Diversity and Inclusion in Early Education</a:t>
            </a:r>
            <a:r>
              <a:rPr lang="en-GB" sz="1200" dirty="0"/>
              <a:t> </a:t>
            </a:r>
            <a:r>
              <a:rPr lang="en-GB" sz="1200" dirty="0">
                <a:solidFill>
                  <a:srgbClr val="212121"/>
                </a:solidFill>
                <a:latin typeface="Arial" panose="020B0604020202020204" pitchFamily="34" charset="0"/>
                <a:cs typeface="Arial" panose="020B0604020202020204" pitchFamily="34" charset="0"/>
              </a:rPr>
              <a:t>[</a:t>
            </a:r>
            <a:r>
              <a:rPr lang="en-GB" sz="1200" i="0" dirty="0">
                <a:solidFill>
                  <a:srgbClr val="212121"/>
                </a:solidFill>
                <a:effectLst/>
                <a:latin typeface="Arial" panose="020B0604020202020204" pitchFamily="34" charset="0"/>
                <a:cs typeface="Arial" panose="020B0604020202020204" pitchFamily="34" charset="0"/>
              </a:rPr>
              <a:t>Last Accesse</a:t>
            </a:r>
            <a:r>
              <a:rPr lang="en-GB" sz="1200" dirty="0">
                <a:solidFill>
                  <a:srgbClr val="212121"/>
                </a:solidFill>
                <a:latin typeface="Arial" panose="020B0604020202020204" pitchFamily="34" charset="0"/>
                <a:cs typeface="Arial" panose="020B0604020202020204" pitchFamily="34" charset="0"/>
              </a:rPr>
              <a:t>d </a:t>
            </a:r>
            <a:r>
              <a:rPr lang="en-GB" sz="1200" i="0" dirty="0">
                <a:solidFill>
                  <a:srgbClr val="212121"/>
                </a:solidFill>
                <a:effectLst/>
                <a:latin typeface="Arial" panose="020B0604020202020204" pitchFamily="34" charset="0"/>
                <a:cs typeface="Arial" panose="020B0604020202020204" pitchFamily="34" charset="0"/>
              </a:rPr>
              <a:t> </a:t>
            </a:r>
            <a:r>
              <a:rPr lang="en-GB" sz="1200" dirty="0">
                <a:solidFill>
                  <a:srgbClr val="212121"/>
                </a:solidFill>
                <a:latin typeface="Arial" panose="020B0604020202020204" pitchFamily="34" charset="0"/>
                <a:cs typeface="Arial" panose="020B0604020202020204" pitchFamily="34" charset="0"/>
              </a:rPr>
              <a:t>08/10/2025]</a:t>
            </a:r>
            <a:endParaRPr lang="en-GB" sz="1200" i="0" dirty="0">
              <a:solidFill>
                <a:srgbClr val="21212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Scanlan, M. and Johnson, L. (2015</a:t>
            </a: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Inclusive leadership on the social frontiers: Family and community engagement. in: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Theoharis</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G and Scanlan, M.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Leadership for increasingly diverse schools.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 ed. New York: Routledge. Available at: </a:t>
            </a:r>
            <a:r>
              <a:rPr lang="en-GB" sz="1200" dirty="0">
                <a:hlinkClick r:id="rId4"/>
              </a:rPr>
              <a:t>ProQuest </a:t>
            </a:r>
            <a:r>
              <a:rPr lang="en-GB" sz="1200" dirty="0" err="1">
                <a:hlinkClick r:id="rId4"/>
              </a:rPr>
              <a:t>Ebook</a:t>
            </a:r>
            <a:r>
              <a:rPr lang="en-GB" sz="1200" dirty="0">
                <a:hlinkClick r:id="rId4"/>
              </a:rPr>
              <a:t> Central - Book Details</a:t>
            </a:r>
            <a:r>
              <a:rPr lang="en-GB" sz="1200" dirty="0"/>
              <a:t> [Last Accessed 08/10/2025]</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Show Racism the Red Card,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Racism in Wales? Exploring prejudice in the Welsh education system. </a:t>
            </a:r>
            <a:r>
              <a:rPr lang="en-GB" altLang="en-US" sz="1200" dirty="0">
                <a:latin typeface="Arial" panose="020B0604020202020204" pitchFamily="34" charset="0"/>
                <a:ea typeface="DengXian" panose="02010600030101010101" pitchFamily="2" charset="-122"/>
                <a:cs typeface="Arial" panose="020B0604020202020204" pitchFamily="34" charset="0"/>
              </a:rPr>
              <a:t>A</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vailable at: </a:t>
            </a:r>
            <a:r>
              <a:rPr lang="en-GB" sz="1200" dirty="0">
                <a:hlinkClick r:id="rId5"/>
              </a:rPr>
              <a:t>Publications - Show Racism the Red Card</a:t>
            </a:r>
            <a:r>
              <a:rPr lang="en-GB" sz="1200" dirty="0"/>
              <a:t>[Last Accessed 08/10/2025]</a:t>
            </a: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Siraj, I. and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Hallet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 (2014)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Effective and caring leadership in the early years.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SAGE. Available at: </a:t>
            </a:r>
            <a:r>
              <a:rPr lang="en-GB" sz="1200" dirty="0">
                <a:hlinkClick r:id="rId6"/>
              </a:rPr>
              <a:t>‪Effective and Caring Leadership in the Early Years‬‎ - ‪Record details‬‎ - ‪EBSCOhost Research Databases‬‎</a:t>
            </a:r>
            <a:r>
              <a:rPr lang="en-GB" sz="1200" dirty="0"/>
              <a:t> [Last Accessed 08/10/2025]</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701907484"/>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0A647C-70E8-4659-9076-F0AF24D2395F}">
  <ds:schemaRefs>
    <ds:schemaRef ds:uri="http://schemas.microsoft.com/sharepoint/v3/contenttype/forms"/>
  </ds:schemaRefs>
</ds:datastoreItem>
</file>

<file path=customXml/itemProps3.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6705</Words>
  <Application>Microsoft Office PowerPoint</Application>
  <PresentationFormat>On-screen Show (4:3)</PresentationFormat>
  <Paragraphs>532</Paragraphs>
  <Slides>77</Slides>
  <Notes>45</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77</vt:i4>
      </vt:variant>
    </vt:vector>
  </HeadingPairs>
  <TitlesOfParts>
    <vt:vector size="92" baseType="lpstr">
      <vt:lpstr>dejarip</vt:lpstr>
      <vt:lpstr>DengXian</vt:lpstr>
      <vt:lpstr>GDS Transport</vt:lpstr>
      <vt:lpstr>inherit</vt:lpstr>
      <vt:lpstr>Arial</vt:lpstr>
      <vt:lpstr>Calibri</vt:lpstr>
      <vt:lpstr>Calibri Light</vt:lpstr>
      <vt:lpstr>Helvetica</vt:lpstr>
      <vt:lpstr>Times New Roman</vt:lpstr>
      <vt:lpstr>Titillium Web</vt:lpstr>
      <vt:lpstr>Verdana</vt:lpstr>
      <vt:lpstr>Sub Title 1</vt:lpstr>
      <vt:lpstr>Accessible 2</vt:lpstr>
      <vt:lpstr>1_Sub Title 1</vt:lpstr>
      <vt:lpstr>1_Accessible 2</vt:lpstr>
      <vt:lpstr>ECEY6004C Arweinyddiaeth Gynhwysol: Gweithio gyda’n gilydd i gefnogi teuluoedd  ECEY6004 Inclusive Leadership: Working together to support families  Thema 2/ Theme 2    </vt:lpstr>
      <vt:lpstr>PowerPoint Presentation</vt:lpstr>
      <vt:lpstr>Cynnwys    /           Content</vt:lpstr>
      <vt:lpstr>Adnoddau  Resources</vt:lpstr>
      <vt:lpstr>Rheolau i'r modwl Rules for module</vt:lpstr>
      <vt:lpstr>(Reza, 2021) </vt:lpstr>
      <vt:lpstr>PowerPoint Presentation</vt:lpstr>
      <vt:lpstr>PowerPoint Presentation</vt:lpstr>
      <vt:lpstr>Mae Arweinyddiaeth Gynhwysol yn.../  Inclusive leadership is:</vt:lpstr>
      <vt:lpstr>PowerPoint Presentation</vt:lpstr>
      <vt:lpstr>Astudiaethau achos (bywyd go iawn) i’w hystyried (Real life) case studies to consider</vt:lpstr>
      <vt:lpstr>Astudiaethau achos (bywyd go iawn) i’w hystyried (Real life) case studies to consider</vt:lpstr>
      <vt:lpstr>Astudiaethau achos (bywyd go iawn) i’w hystyried (Real life) case studies to consider</vt:lpstr>
      <vt:lpstr>Astudiaethau achos (bywyd go iawn) i’w hystyried (Real life) case studies to consider</vt:lpstr>
      <vt:lpstr>Termau cyffredin eraill sydd â chysylltiad agos ag arweinyddiaeth gynhwysol </vt:lpstr>
      <vt:lpstr>Beth ydy’n ni’n gwybod yn barod?</vt:lpstr>
      <vt:lpstr>What do we know already? </vt:lpstr>
      <vt:lpstr>Beth mae arweinwyr gynhwysol yn ei wneud? What do inclusive leaders do?</vt:lpstr>
      <vt:lpstr>Pwy sy'n ymwneud ag Arweinyddiaeth Gynhwysol? Who is involved in Inclusive Leadership?</vt:lpstr>
      <vt:lpstr>PowerPoint Presentation</vt:lpstr>
      <vt:lpstr>Cysyniadau Allweddol mewn Ymarfer Cynhwysol  Key Concepts in Inclusive Practice</vt:lpstr>
      <vt:lpstr>Effaith / Agency</vt:lpstr>
      <vt:lpstr>Arweinyddiaeth gynhwysol Inclusive Leadership</vt:lpstr>
      <vt:lpstr>PowerPoint Presentation</vt:lpstr>
      <vt:lpstr>Theori: Croestoriadoldeb  Theory: Intersectionality</vt:lpstr>
      <vt:lpstr> </vt:lpstr>
      <vt:lpstr>PowerPoint Presentation</vt:lpstr>
      <vt:lpstr>Sut allwn ni ddatblygu lleoliadau cynhwysol?</vt:lpstr>
      <vt:lpstr>How can we develop inclusive settings?</vt:lpstr>
      <vt:lpstr>Gweithgaredd Ychwanegol / Extension Activity</vt:lpstr>
      <vt:lpstr>Cydnabod Amrywiaeth</vt:lpstr>
      <vt:lpstr>Recognising Diversity</vt:lpstr>
      <vt:lpstr>PowerPoint Presentation</vt:lpstr>
      <vt:lpstr>PowerPoint Presentation</vt:lpstr>
      <vt:lpstr>PowerPoint Presentation</vt:lpstr>
      <vt:lpstr>PowerPoint Presentation</vt:lpstr>
      <vt:lpstr>PowerPoint Presentation</vt:lpstr>
      <vt:lpstr>PowerPoint Presentation</vt:lpstr>
      <vt:lpstr>Cynhwysiant: Cwestiwn Allweddol  Inclusion: A Key Question</vt:lpstr>
      <vt:lpstr>PowerPoint Presentation</vt:lpstr>
      <vt:lpstr>PowerPoint Presentation</vt:lpstr>
      <vt:lpstr>PowerPoint Presentation</vt:lpstr>
      <vt:lpstr>Hynny yw/ In other words</vt:lpstr>
      <vt:lpstr> I gynhwysiant ddigwydd mae’n rhaid… For inclusion to happen there has to be… </vt:lpstr>
      <vt:lpstr>Cydraddoldeb mewn arweinyddiaeth gynhwysol Equality in inclusive leadership</vt:lpstr>
      <vt:lpstr>Pŵer / Power</vt:lpstr>
      <vt:lpstr>Ystyriwch                Consider</vt:lpstr>
      <vt:lpstr>Gweithgaredd Ychwanegol* / Additional Activity*</vt:lpstr>
      <vt:lpstr>Pŵer/ Power</vt:lpstr>
      <vt:lpstr>Pŵer</vt:lpstr>
      <vt:lpstr>Power</vt:lpstr>
      <vt:lpstr>Rhai Meddyliau ar Bŵer Some Thoughts On Power</vt:lpstr>
      <vt:lpstr>PowerPoint Presentation</vt:lpstr>
      <vt:lpstr>PowerPoint Presentation</vt:lpstr>
      <vt:lpstr>PowerPoint Presentation</vt:lpstr>
      <vt:lpstr>Brené Brown (2020)</vt:lpstr>
      <vt:lpstr>PowerPoint Presentation</vt:lpstr>
      <vt:lpstr>PowerPoint Presentation</vt:lpstr>
      <vt:lpstr>PŴER I’ wneud rhywbeth: Y gallu i wneud penderfyniad      a gweithredu. Mae’n cynnwys sicrhau newidiadau ym mywydau pobl.  ‘PŴER ODDI MEWN’ i berson: Hunan hyder a hunan ymwybyddiaeth, sydd, yn aml, yn gysylltiedig â ffydd a diwylliant. Mae unigolion sydd â ‘phŵer oddi mewn’ yn credu y gallent wneud newidiadau cadarnhaol yn eu bywydau eu hunain. Weithiau byddwn yn dweud bod pobl felly ‘wedi eu grymuso </vt:lpstr>
      <vt:lpstr>‘PŴER GYDAG’ eraill: Pŵer ar y cyd, sy’n dod i fod trwy weithredu a chodi llais ar y cyd, mae’n cynnwys cydweithredu, trefnu a chadernid.  ‘PŴER DROS’ eraill: Pŵer y cryf dros y gwan. Mae’n ffurf ar reolaeth gan un person, neu grŵp o bobl, dros eraill. Mae’n cynnwys y pŵer i eithrio eraill. </vt:lpstr>
      <vt:lpstr>PowerPoint Presentation</vt:lpstr>
      <vt:lpstr>PowerPoint Presentation</vt:lpstr>
      <vt:lpstr>PowerPoint Presentation</vt:lpstr>
      <vt:lpstr>Meddwl Beirniadol</vt:lpstr>
      <vt:lpstr>Critical Thinking</vt:lpstr>
      <vt:lpstr>Nodweddion arweinyddiaeth gynhwysol  Inclusive leadership characteristics</vt:lpstr>
      <vt:lpstr>Mae arweinwyr cynhwysol yn: </vt:lpstr>
      <vt:lpstr>Inclusive leaders: </vt:lpstr>
      <vt:lpstr>Ymddygiadau arweinwyr cynhwysol</vt:lpstr>
      <vt:lpstr>The Behaviours of Inclusive Leaders</vt:lpstr>
      <vt:lpstr>Meysydd Datblygu ar gyfer Arweinwyr Cynhwysol
</vt:lpstr>
      <vt:lpstr>Development Areas for Inclusive Leaders</vt:lpstr>
      <vt:lpstr>Gweithgaredd Ychwanegol* / Additional Activity*</vt:lpstr>
      <vt:lpstr>Cyfeiriadau/ 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133</cp:revision>
  <dcterms:created xsi:type="dcterms:W3CDTF">2017-02-08T11:33:06Z</dcterms:created>
  <dcterms:modified xsi:type="dcterms:W3CDTF">2026-09-25T10:42:00Z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