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65" r:id="rId1"/>
  </p:sldMasterIdLst>
  <p:notesMasterIdLst>
    <p:notesMasterId r:id="rId14"/>
  </p:notesMasterIdLst>
  <p:sldIdLst>
    <p:sldId id="258" r:id="rId2"/>
    <p:sldId id="257" r:id="rId3"/>
    <p:sldId id="259" r:id="rId4"/>
    <p:sldId id="260" r:id="rId5"/>
    <p:sldId id="261" r:id="rId6"/>
    <p:sldId id="263" r:id="rId7"/>
    <p:sldId id="264" r:id="rId8"/>
    <p:sldId id="265" r:id="rId9"/>
    <p:sldId id="266" r:id="rId10"/>
    <p:sldId id="267" r:id="rId11"/>
    <p:sldId id="268" r:id="rId12"/>
    <p:sldId id="269" r:id="rId13"/>
  </p:sldIdLst>
  <p:sldSz cx="12192000" cy="6858000"/>
  <p:notesSz cx="70104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5F5FB"/>
    <a:srgbClr val="38D0EE"/>
    <a:srgbClr val="74F7FA"/>
    <a:srgbClr val="7AE0F4"/>
    <a:srgbClr val="D2F7FE"/>
    <a:srgbClr val="A7C0F7"/>
    <a:srgbClr val="8DCBE7"/>
    <a:srgbClr val="A2C6FC"/>
    <a:srgbClr val="33CCFF"/>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122" d="100"/>
          <a:sy n="122" d="100"/>
        </p:scale>
        <p:origin x="96"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37840" cy="466434"/>
          </a:xfrm>
          <a:prstGeom prst="rect">
            <a:avLst/>
          </a:prstGeom>
        </p:spPr>
        <p:txBody>
          <a:bodyPr vert="horz" lIns="93177" tIns="46589" rIns="93177" bIns="46589" rtlCol="0"/>
          <a:lstStyle>
            <a:lvl1pPr algn="l">
              <a:defRPr sz="1200"/>
            </a:lvl1pPr>
          </a:lstStyle>
          <a:p>
            <a:endParaRPr lang="en-GB"/>
          </a:p>
        </p:txBody>
      </p:sp>
      <p:sp>
        <p:nvSpPr>
          <p:cNvPr id="3" name="Date Placeholder 2"/>
          <p:cNvSpPr>
            <a:spLocks noGrp="1"/>
          </p:cNvSpPr>
          <p:nvPr>
            <p:ph type="dt" idx="1"/>
          </p:nvPr>
        </p:nvSpPr>
        <p:spPr>
          <a:xfrm>
            <a:off x="3970938" y="0"/>
            <a:ext cx="3037840" cy="466434"/>
          </a:xfrm>
          <a:prstGeom prst="rect">
            <a:avLst/>
          </a:prstGeom>
        </p:spPr>
        <p:txBody>
          <a:bodyPr vert="horz" lIns="93177" tIns="46589" rIns="93177" bIns="46589" rtlCol="0"/>
          <a:lstStyle>
            <a:lvl1pPr algn="r">
              <a:defRPr sz="1200"/>
            </a:lvl1pPr>
          </a:lstStyle>
          <a:p>
            <a:fld id="{45414C76-882E-4426-BADB-5FE2A7CE082D}" type="datetimeFigureOut">
              <a:rPr lang="en-GB" smtClean="0"/>
              <a:t>06/01/2021</a:t>
            </a:fld>
            <a:endParaRPr lang="en-GB"/>
          </a:p>
        </p:txBody>
      </p:sp>
      <p:sp>
        <p:nvSpPr>
          <p:cNvPr id="4" name="Slide Image Placeholder 3"/>
          <p:cNvSpPr>
            <a:spLocks noGrp="1" noRot="1" noChangeAspect="1"/>
          </p:cNvSpPr>
          <p:nvPr>
            <p:ph type="sldImg" idx="2"/>
          </p:nvPr>
        </p:nvSpPr>
        <p:spPr>
          <a:xfrm>
            <a:off x="717550" y="1162050"/>
            <a:ext cx="5575300" cy="3136900"/>
          </a:xfrm>
          <a:prstGeom prst="rect">
            <a:avLst/>
          </a:prstGeom>
          <a:noFill/>
          <a:ln w="12700">
            <a:solidFill>
              <a:prstClr val="black"/>
            </a:solidFill>
          </a:ln>
        </p:spPr>
        <p:txBody>
          <a:bodyPr vert="horz" lIns="93177" tIns="46589" rIns="93177" bIns="46589" rtlCol="0" anchor="ctr"/>
          <a:lstStyle/>
          <a:p>
            <a:endParaRPr lang="en-GB"/>
          </a:p>
        </p:txBody>
      </p:sp>
      <p:sp>
        <p:nvSpPr>
          <p:cNvPr id="5" name="Notes Placeholder 4"/>
          <p:cNvSpPr>
            <a:spLocks noGrp="1"/>
          </p:cNvSpPr>
          <p:nvPr>
            <p:ph type="body" sz="quarter" idx="3"/>
          </p:nvPr>
        </p:nvSpPr>
        <p:spPr>
          <a:xfrm>
            <a:off x="701040" y="4473892"/>
            <a:ext cx="5608320" cy="3660458"/>
          </a:xfrm>
          <a:prstGeom prst="rect">
            <a:avLst/>
          </a:prstGeom>
        </p:spPr>
        <p:txBody>
          <a:bodyPr vert="horz" lIns="93177" tIns="46589" rIns="93177" bIns="46589"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829967"/>
            <a:ext cx="3037840" cy="466433"/>
          </a:xfrm>
          <a:prstGeom prst="rect">
            <a:avLst/>
          </a:prstGeom>
        </p:spPr>
        <p:txBody>
          <a:bodyPr vert="horz" lIns="93177" tIns="46589" rIns="93177" bIns="46589" rtlCol="0" anchor="b"/>
          <a:lstStyle>
            <a:lvl1pPr algn="l">
              <a:defRPr sz="1200"/>
            </a:lvl1pPr>
          </a:lstStyle>
          <a:p>
            <a:endParaRPr lang="en-GB"/>
          </a:p>
        </p:txBody>
      </p:sp>
      <p:sp>
        <p:nvSpPr>
          <p:cNvPr id="7" name="Slide Number Placeholder 6"/>
          <p:cNvSpPr>
            <a:spLocks noGrp="1"/>
          </p:cNvSpPr>
          <p:nvPr>
            <p:ph type="sldNum" sz="quarter" idx="5"/>
          </p:nvPr>
        </p:nvSpPr>
        <p:spPr>
          <a:xfrm>
            <a:off x="3970938" y="8829967"/>
            <a:ext cx="3037840" cy="466433"/>
          </a:xfrm>
          <a:prstGeom prst="rect">
            <a:avLst/>
          </a:prstGeom>
        </p:spPr>
        <p:txBody>
          <a:bodyPr vert="horz" lIns="93177" tIns="46589" rIns="93177" bIns="46589" rtlCol="0" anchor="b"/>
          <a:lstStyle>
            <a:lvl1pPr algn="r">
              <a:defRPr sz="1200"/>
            </a:lvl1pPr>
          </a:lstStyle>
          <a:p>
            <a:fld id="{2F5CF891-3B85-4B95-A41F-CEE2BB9FEC9A}" type="slidenum">
              <a:rPr lang="en-GB" smtClean="0"/>
              <a:t>‹#›</a:t>
            </a:fld>
            <a:endParaRPr lang="en-GB"/>
          </a:p>
        </p:txBody>
      </p:sp>
    </p:spTree>
    <p:extLst>
      <p:ext uri="{BB962C8B-B14F-4D97-AF65-F5344CB8AC3E}">
        <p14:creationId xmlns:p14="http://schemas.microsoft.com/office/powerpoint/2010/main" val="1979270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CA71A0C-2DFE-4D82-9F1E-4345F507A330}"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41329476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F595DCC-D8C9-4B8A-999F-86AFA4C0F0B2}"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4179107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7CB826F-21DD-4C63-9885-DE00A2214179}"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9991100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CC820C-3CEE-4636-B566-23C73FD2F0A5}" type="datetime1">
              <a:rPr lang="en-US" smtClean="0"/>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9504374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65CD58B-1D14-4DB8-8538-710B2C2BB088}" type="datetime1">
              <a:rPr lang="en-US" smtClean="0"/>
              <a:t>1/6/2021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4589777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703AE2-D3BC-4AD0-A7E6-F86BBEFE1C88}" type="datetime1">
              <a:rPr lang="en-US" smtClean="0"/>
              <a:t>1/6/2021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11859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89557A9-6173-4327-ABB8-E0EBBA83DBFC}" type="datetime1">
              <a:rPr lang="en-US" smtClean="0"/>
              <a:t>1/6/2021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87427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163CC2-E0D1-4498-A729-37519EB53BA4}" type="datetime1">
              <a:rPr lang="en-US" smtClean="0"/>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6886082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393BFBE-DD1F-4374-8BF8-F3A39EA7B325}" type="datetime1">
              <a:rPr lang="en-US" smtClean="0"/>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8299739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3BAA7E1-7EE9-4821-B2FF-4D3426CC8A1F}"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5562224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4763FE-1340-4469-8BE4-0ECEDE5EF0D1}"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157747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95DE836D-476D-4DAA-B30B-F3F624AD08D9}" type="datetime1">
              <a:rPr lang="en-US" smtClean="0"/>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3091730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0D2F52B6-0DBA-4E55-AF9F-467E8570ED1A}" type="datetime1">
              <a:rPr lang="en-US" smtClean="0"/>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33507319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7558D657-62FE-4214-A73B-51834BACDA1F}" type="datetime1">
              <a:rPr lang="en-US" smtClean="0"/>
              <a:t>1/6/2021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93850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8EB7F2-8D13-4160-986C-29225F325B35}"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5509726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E4E5D0-9531-4E01-BC75-8D6975884B8A}" type="datetime1">
              <a:rPr lang="en-US" smtClean="0"/>
              <a:t>1/6/2021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193702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157"/>
            <a:ext cx="2356674" cy="6853096"/>
            <a:chOff x="6627813" y="195610"/>
            <a:chExt cx="1952625" cy="5678141"/>
          </a:xfrm>
        </p:grpSpPr>
        <p:sp>
          <p:nvSpPr>
            <p:cNvPr id="11" name="Freeform 27"/>
            <p:cNvSpPr/>
            <p:nvPr/>
          </p:nvSpPr>
          <p:spPr bwMode="auto">
            <a:xfrm>
              <a:off x="6627813" y="195610"/>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96C5B0A0-4ADD-4392-924C-EA645D257A5E}" type="datetime1">
              <a:rPr lang="en-US" smtClean="0"/>
              <a:t>1/6/2021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3871605616"/>
      </p:ext>
    </p:extLst>
  </p:cSld>
  <p:clrMap bg1="lt1" tx1="dk1" bg2="lt2" tx2="dk2" accent1="accent1" accent2="accent2" accent3="accent3" accent4="accent4" accent5="accent5" accent6="accent6" hlink="hlink" folHlink="folHlink"/>
  <p:sldLayoutIdLst>
    <p:sldLayoutId id="2147483666" r:id="rId1"/>
    <p:sldLayoutId id="2147483667" r:id="rId2"/>
    <p:sldLayoutId id="2147483668" r:id="rId3"/>
    <p:sldLayoutId id="2147483669" r:id="rId4"/>
    <p:sldLayoutId id="2147483670" r:id="rId5"/>
    <p:sldLayoutId id="2147483671" r:id="rId6"/>
    <p:sldLayoutId id="2147483672" r:id="rId7"/>
    <p:sldLayoutId id="2147483673" r:id="rId8"/>
    <p:sldLayoutId id="2147483674" r:id="rId9"/>
    <p:sldLayoutId id="2147483675" r:id="rId10"/>
    <p:sldLayoutId id="2147483676" r:id="rId11"/>
    <p:sldLayoutId id="2147483677" r:id="rId12"/>
    <p:sldLayoutId id="2147483678" r:id="rId13"/>
    <p:sldLayoutId id="2147483679" r:id="rId14"/>
    <p:sldLayoutId id="2147483680" r:id="rId15"/>
    <p:sldLayoutId id="2147483681" r:id="rId16"/>
  </p:sldLayoutIdLst>
  <p:hf hdr="0" ftr="0" dt="0"/>
  <p:txStyles>
    <p:title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emf"/><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boys-brigade.org.uk/our-history/nggallery/page/1" TargetMode="External"/><Relationship Id="rId2" Type="http://schemas.openxmlformats.org/officeDocument/2006/relationships/hyperlink" Target="https://www.bl.uk/romantics-and-victorians/articles/child-labour" TargetMode="External"/><Relationship Id="rId1" Type="http://schemas.openxmlformats.org/officeDocument/2006/relationships/slideLayout" Target="../slideLayouts/slideLayout2.xml"/><Relationship Id="rId5" Type="http://schemas.openxmlformats.org/officeDocument/2006/relationships/hyperlink" Target="https://www.scout.org/node/52292/introduction" TargetMode="External"/><Relationship Id="rId4" Type="http://schemas.openxmlformats.org/officeDocument/2006/relationships/hyperlink" Target="https://www.barnardos.org.uk/who-we-are/our-history"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infed.org/mobi/what-is-youth-work-exploring-the-history-theory-and-practice-of-work-with-young-people/" TargetMode="External"/><Relationship Id="rId2" Type="http://schemas.openxmlformats.org/officeDocument/2006/relationships/hyperlink" Target="https://infed.org/mobi/the-albemarle-report-and-the-development-of-youth-work-in-england-and-wales/" TargetMode="External"/><Relationship Id="rId1" Type="http://schemas.openxmlformats.org/officeDocument/2006/relationships/slideLayout" Target="../slideLayouts/slideLayout2.xml"/><Relationship Id="rId6" Type="http://schemas.openxmlformats.org/officeDocument/2006/relationships/hyperlink" Target="https://www.rcpch.ac.uk/resources/rights-matter-what-un-convention-rights-child-means-us" TargetMode="External"/><Relationship Id="rId5" Type="http://schemas.openxmlformats.org/officeDocument/2006/relationships/hyperlink" Target="https://www.savethechildren.org.uk/what-we-do/childrens-rights/united-nations-convention-of-the-rights-of-the-child" TargetMode="External"/><Relationship Id="rId4" Type="http://schemas.openxmlformats.org/officeDocument/2006/relationships/hyperlink" Target="https://infed.org/mobi/developing-youth-work-chapter-4-demise-of-the-youth-servic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familylawweek.co.uk/site.aspx?i=ho0" TargetMode="External"/><Relationship Id="rId2" Type="http://schemas.openxmlformats.org/officeDocument/2006/relationships/hyperlink" Target="https://www.rcpch.ac.uk/resources/rights-matter-what-un-convention-rights-child-means-us" TargetMode="External"/><Relationship Id="rId1" Type="http://schemas.openxmlformats.org/officeDocument/2006/relationships/slideLayout" Target="../slideLayouts/slideLayout2.xml"/><Relationship Id="rId5" Type="http://schemas.openxmlformats.org/officeDocument/2006/relationships/hyperlink" Target="https://gov.wales/new-projects-prevent-youth-homelessness-announced-first-minister" TargetMode="External"/><Relationship Id="rId4" Type="http://schemas.openxmlformats.org/officeDocument/2006/relationships/hyperlink" Target="https://www.nhas.org.uk/docs/G_v_Southwark_briefing_revised_Nov_11.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46995B4-62E8-4A34-846B-7E80F7BB4C84}"/>
              </a:ext>
            </a:extLst>
          </p:cNvPr>
          <p:cNvSpPr>
            <a:spLocks noGrp="1"/>
          </p:cNvSpPr>
          <p:nvPr>
            <p:ph type="sldNum" sz="quarter" idx="12"/>
          </p:nvPr>
        </p:nvSpPr>
        <p:spPr/>
        <p:txBody>
          <a:bodyPr/>
          <a:lstStyle/>
          <a:p>
            <a:fld id="{D57F1E4F-1CFF-5643-939E-217C01CDF565}" type="slidenum">
              <a:rPr lang="en-US" smtClean="0"/>
              <a:pPr/>
              <a:t>1</a:t>
            </a:fld>
            <a:endParaRPr lang="en-US" dirty="0"/>
          </a:p>
        </p:txBody>
      </p:sp>
      <p:sp>
        <p:nvSpPr>
          <p:cNvPr id="6" name="Text Box 2">
            <a:extLst>
              <a:ext uri="{FF2B5EF4-FFF2-40B4-BE49-F238E27FC236}">
                <a16:creationId xmlns:a16="http://schemas.microsoft.com/office/drawing/2014/main" id="{059E90EC-DCCF-47B0-9EF8-34906C721B01}"/>
              </a:ext>
            </a:extLst>
          </p:cNvPr>
          <p:cNvSpPr txBox="1">
            <a:spLocks noChangeArrowheads="1"/>
          </p:cNvSpPr>
          <p:nvPr/>
        </p:nvSpPr>
        <p:spPr bwMode="auto">
          <a:xfrm>
            <a:off x="8388578" y="3939080"/>
            <a:ext cx="3270022" cy="2721439"/>
          </a:xfrm>
          <a:prstGeom prst="rect">
            <a:avLst/>
          </a:prstGeom>
          <a:solidFill>
            <a:schemeClr val="accent4">
              <a:lumMod val="40000"/>
              <a:lumOff val="60000"/>
            </a:schemeClr>
          </a:solidFill>
          <a:ln w="9525">
            <a:solidFill>
              <a:srgbClr val="92D050"/>
            </a:solidFill>
            <a:miter lim="800000"/>
            <a:headEnd/>
            <a:tailEnd/>
          </a:ln>
          <a:scene3d>
            <a:camera prst="orthographicFront"/>
            <a:lightRig rig="threePt" dir="t"/>
          </a:scene3d>
          <a:sp3d>
            <a:bevelT/>
          </a:sp3d>
        </p:spPr>
        <p:txBody>
          <a:bodyPr rot="0" vert="horz" wrap="square" lIns="91440" tIns="45720" rIns="91440" bIns="45720" anchor="t" anchorCtr="0">
            <a:noAutofit/>
          </a:bodyPr>
          <a:lstStyle/>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100" dirty="0">
                <a:latin typeface="Calibri" panose="020F0502020204030204" pitchFamily="34" charset="0"/>
                <a:ea typeface="Calibri" panose="020F0502020204030204" pitchFamily="34" charset="0"/>
                <a:cs typeface="Times New Roman" panose="02020603050405020304" pitchFamily="18" charset="0"/>
              </a:rPr>
              <a:t>                                    </a:t>
            </a: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r>
              <a:rPr lang="en-GB" sz="2000" b="1" dirty="0">
                <a:effectLst/>
                <a:latin typeface="Comic Sans MS" panose="030F0702030302020204" pitchFamily="66" charset="0"/>
                <a:ea typeface="Calibri" panose="020F0502020204030204" pitchFamily="34" charset="0"/>
                <a:cs typeface="Times New Roman" panose="02020603050405020304" pitchFamily="18" charset="0"/>
              </a:rPr>
              <a:t>Society</a:t>
            </a:r>
            <a:endParaRPr lang="en-GB" sz="2000" dirty="0">
              <a:effectLst/>
              <a:latin typeface="Comic Sans MS" panose="030F0702030302020204" pitchFamily="66"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p>
          <a:p>
            <a:pPr algn="just">
              <a:lnSpc>
                <a:spcPct val="107000"/>
              </a:lnSpc>
              <a:spcAft>
                <a:spcPts val="800"/>
              </a:spcAft>
            </a:pPr>
            <a:endParaRPr lang="en-GB" sz="1200" b="1"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2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2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2000" b="1" dirty="0">
                <a:latin typeface="Comic Sans MS" panose="030F0702030302020204" pitchFamily="66" charset="0"/>
                <a:ea typeface="Calibri" panose="020F0502020204030204" pitchFamily="34" charset="0"/>
                <a:cs typeface="Times New Roman" panose="02020603050405020304" pitchFamily="18" charset="0"/>
              </a:rPr>
              <a:t>Governm</a:t>
            </a:r>
            <a:r>
              <a:rPr lang="en-GB" sz="2000" b="1" dirty="0">
                <a:effectLst/>
                <a:latin typeface="Comic Sans MS" panose="030F0702030302020204" pitchFamily="66" charset="0"/>
                <a:ea typeface="Calibri" panose="020F0502020204030204" pitchFamily="34" charset="0"/>
                <a:cs typeface="Times New Roman" panose="02020603050405020304" pitchFamily="18" charset="0"/>
              </a:rPr>
              <a:t>ent</a:t>
            </a:r>
          </a:p>
          <a:p>
            <a:pPr algn="just">
              <a:lnSpc>
                <a:spcPct val="107000"/>
              </a:lnSpc>
              <a:spcAft>
                <a:spcPts val="800"/>
              </a:spcAft>
            </a:pPr>
            <a:endParaRPr lang="en-GB" sz="11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1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100" b="1" dirty="0">
              <a:latin typeface="Arial" panose="020B0604020202020204" pitchFamily="34" charset="0"/>
              <a:ea typeface="Calibri" panose="020F0502020204030204" pitchFamily="34" charset="0"/>
              <a:cs typeface="Times New Roman" panose="02020603050405020304" pitchFamily="18" charset="0"/>
            </a:endParaRPr>
          </a:p>
          <a:p>
            <a:pPr algn="just">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20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100" dirty="0">
                <a:effectLst/>
                <a:latin typeface="Calibri" panose="020F0502020204030204" pitchFamily="34" charset="0"/>
                <a:ea typeface="Calibri" panose="020F0502020204030204" pitchFamily="34" charset="0"/>
                <a:cs typeface="Times New Roman" panose="02020603050405020304" pitchFamily="18" charset="0"/>
              </a:rPr>
              <a:t> </a:t>
            </a:r>
            <a:endParaRPr lang="en-GB" sz="1100" dirty="0">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7" name="Picture 6">
            <a:extLst>
              <a:ext uri="{FF2B5EF4-FFF2-40B4-BE49-F238E27FC236}">
                <a16:creationId xmlns:a16="http://schemas.microsoft.com/office/drawing/2014/main" id="{12B8FA29-723C-428E-8554-A020D02DD6FC}"/>
              </a:ext>
            </a:extLst>
          </p:cNvPr>
          <p:cNvPicPr/>
          <p:nvPr/>
        </p:nvPicPr>
        <p:blipFill>
          <a:blip r:embed="rId2">
            <a:extLst>
              <a:ext uri="{28A0092B-C50C-407E-A947-70E740481C1C}">
                <a14:useLocalDpi xmlns:a14="http://schemas.microsoft.com/office/drawing/2010/main" val="0"/>
              </a:ext>
            </a:extLst>
          </a:blip>
          <a:srcRect/>
          <a:stretch>
            <a:fillRect/>
          </a:stretch>
        </p:blipFill>
        <p:spPr bwMode="auto">
          <a:xfrm>
            <a:off x="9099293" y="4421066"/>
            <a:ext cx="1325537" cy="1201899"/>
          </a:xfrm>
          <a:prstGeom prst="rect">
            <a:avLst/>
          </a:prstGeom>
          <a:noFill/>
          <a:ln>
            <a:noFill/>
          </a:ln>
        </p:spPr>
      </p:pic>
      <p:sp>
        <p:nvSpPr>
          <p:cNvPr id="12" name="TextBox 11">
            <a:extLst>
              <a:ext uri="{FF2B5EF4-FFF2-40B4-BE49-F238E27FC236}">
                <a16:creationId xmlns:a16="http://schemas.microsoft.com/office/drawing/2014/main" id="{623EA6B2-F72F-4852-993D-10A3C548763B}"/>
              </a:ext>
            </a:extLst>
          </p:cNvPr>
          <p:cNvSpPr txBox="1"/>
          <p:nvPr/>
        </p:nvSpPr>
        <p:spPr>
          <a:xfrm>
            <a:off x="531812" y="1723328"/>
            <a:ext cx="11126788" cy="2062103"/>
          </a:xfrm>
          <a:prstGeom prst="rect">
            <a:avLst/>
          </a:prstGeom>
          <a:solidFill>
            <a:schemeClr val="tx2">
              <a:lumMod val="40000"/>
              <a:lumOff val="60000"/>
            </a:schemeClr>
          </a:solidFill>
          <a:scene3d>
            <a:camera prst="orthographicFront"/>
            <a:lightRig rig="threePt" dir="t"/>
          </a:scene3d>
          <a:sp3d>
            <a:bevelT/>
          </a:sp3d>
        </p:spPr>
        <p:txBody>
          <a:bodyPr wrap="square" rtlCol="0">
            <a:spAutoFit/>
          </a:bodyPr>
          <a:lstStyle/>
          <a:p>
            <a:r>
              <a:rPr lang="en-GB" sz="3200" dirty="0">
                <a:effectLst/>
                <a:latin typeface="Comic Sans MS" panose="030F0702030302020204" pitchFamily="66" charset="0"/>
                <a:ea typeface="Calibri" panose="020F0502020204030204" pitchFamily="34" charset="0"/>
              </a:rPr>
              <a:t>Like acts on a stage this presentation covers some of the historical milestones in the development of youth work from the 1830’s to the present day, with a special focus on the 1980’s. </a:t>
            </a:r>
          </a:p>
        </p:txBody>
      </p:sp>
      <p:sp>
        <p:nvSpPr>
          <p:cNvPr id="16" name="TextBox 15">
            <a:extLst>
              <a:ext uri="{FF2B5EF4-FFF2-40B4-BE49-F238E27FC236}">
                <a16:creationId xmlns:a16="http://schemas.microsoft.com/office/drawing/2014/main" id="{53CF58B7-43D0-4B6D-B9F9-BC9A225F87CF}"/>
              </a:ext>
            </a:extLst>
          </p:cNvPr>
          <p:cNvSpPr txBox="1"/>
          <p:nvPr/>
        </p:nvSpPr>
        <p:spPr>
          <a:xfrm>
            <a:off x="532676" y="4287912"/>
            <a:ext cx="7584496" cy="1569660"/>
          </a:xfrm>
          <a:prstGeom prst="rect">
            <a:avLst/>
          </a:prstGeom>
          <a:solidFill>
            <a:schemeClr val="accent2">
              <a:lumMod val="40000"/>
              <a:lumOff val="60000"/>
            </a:schemeClr>
          </a:solidFill>
          <a:ln>
            <a:solidFill>
              <a:srgbClr val="92D050"/>
            </a:solidFill>
          </a:ln>
          <a:scene3d>
            <a:camera prst="orthographicFront"/>
            <a:lightRig rig="threePt" dir="t"/>
          </a:scene3d>
          <a:sp3d>
            <a:bevelT/>
          </a:sp3d>
        </p:spPr>
        <p:txBody>
          <a:bodyPr wrap="square" rtlCol="0">
            <a:spAutoFit/>
          </a:bodyPr>
          <a:lstStyle/>
          <a:p>
            <a:r>
              <a:rPr lang="en-GB" sz="3200" dirty="0">
                <a:effectLst/>
                <a:latin typeface="Comic Sans MS" panose="030F0702030302020204" pitchFamily="66" charset="0"/>
                <a:ea typeface="Calibri" panose="020F0502020204030204" pitchFamily="34" charset="0"/>
              </a:rPr>
              <a:t>If these decades are the acts on stage, then Society, Government and Young people are the actors. </a:t>
            </a:r>
          </a:p>
        </p:txBody>
      </p:sp>
      <p:sp>
        <p:nvSpPr>
          <p:cNvPr id="17" name="TextBox 16">
            <a:extLst>
              <a:ext uri="{FF2B5EF4-FFF2-40B4-BE49-F238E27FC236}">
                <a16:creationId xmlns:a16="http://schemas.microsoft.com/office/drawing/2014/main" id="{F7C6A0A5-20A3-4C40-9978-AF4C3D23453E}"/>
              </a:ext>
            </a:extLst>
          </p:cNvPr>
          <p:cNvSpPr txBox="1"/>
          <p:nvPr/>
        </p:nvSpPr>
        <p:spPr>
          <a:xfrm>
            <a:off x="10424830" y="5299800"/>
            <a:ext cx="1383323" cy="646331"/>
          </a:xfrm>
          <a:prstGeom prst="rect">
            <a:avLst/>
          </a:prstGeom>
          <a:noFill/>
        </p:spPr>
        <p:txBody>
          <a:bodyPr wrap="square" rtlCol="0">
            <a:spAutoFit/>
          </a:bodyPr>
          <a:lstStyle/>
          <a:p>
            <a:r>
              <a:rPr lang="en-GB" sz="1800" b="1" dirty="0">
                <a:effectLst/>
                <a:latin typeface="Comic Sans MS" panose="030F0702030302020204" pitchFamily="66" charset="0"/>
                <a:ea typeface="Calibri" panose="020F0502020204030204" pitchFamily="34" charset="0"/>
                <a:cs typeface="Times New Roman" panose="02020603050405020304" pitchFamily="18" charset="0"/>
              </a:rPr>
              <a:t>Young People</a:t>
            </a:r>
            <a:endParaRPr lang="en-GB" dirty="0"/>
          </a:p>
        </p:txBody>
      </p:sp>
      <p:sp>
        <p:nvSpPr>
          <p:cNvPr id="19" name="TextBox 18">
            <a:extLst>
              <a:ext uri="{FF2B5EF4-FFF2-40B4-BE49-F238E27FC236}">
                <a16:creationId xmlns:a16="http://schemas.microsoft.com/office/drawing/2014/main" id="{EABEA8AD-B4F2-4E00-9BD1-2D8F59A34708}"/>
              </a:ext>
            </a:extLst>
          </p:cNvPr>
          <p:cNvSpPr txBox="1"/>
          <p:nvPr/>
        </p:nvSpPr>
        <p:spPr>
          <a:xfrm>
            <a:off x="6269477" y="6332035"/>
            <a:ext cx="1725662" cy="307777"/>
          </a:xfrm>
          <a:prstGeom prst="rect">
            <a:avLst/>
          </a:prstGeom>
          <a:noFill/>
        </p:spPr>
        <p:txBody>
          <a:bodyPr wrap="square" rtlCol="0">
            <a:spAutoFit/>
          </a:bodyPr>
          <a:lstStyle/>
          <a:p>
            <a:r>
              <a:rPr lang="en-GB" sz="1400" dirty="0">
                <a:latin typeface="Arial" panose="020B0604020202020204" pitchFamily="34" charset="0"/>
                <a:ea typeface="Calibri" panose="020F0502020204030204" pitchFamily="34" charset="0"/>
                <a:cs typeface="Times New Roman" panose="02020603050405020304" pitchFamily="18" charset="0"/>
              </a:rPr>
              <a:t>(Lewis 2020 p. 13).</a:t>
            </a:r>
            <a:endParaRPr lang="en-GB" sz="1400" dirty="0"/>
          </a:p>
        </p:txBody>
      </p:sp>
      <p:sp>
        <p:nvSpPr>
          <p:cNvPr id="11" name="TextBox 10">
            <a:extLst>
              <a:ext uri="{FF2B5EF4-FFF2-40B4-BE49-F238E27FC236}">
                <a16:creationId xmlns:a16="http://schemas.microsoft.com/office/drawing/2014/main" id="{63D5CAD3-06CE-4F01-A863-4D8A49041A04}"/>
              </a:ext>
            </a:extLst>
          </p:cNvPr>
          <p:cNvSpPr txBox="1"/>
          <p:nvPr/>
        </p:nvSpPr>
        <p:spPr>
          <a:xfrm>
            <a:off x="1274971" y="6316647"/>
            <a:ext cx="4398998" cy="646331"/>
          </a:xfrm>
          <a:prstGeom prst="rect">
            <a:avLst/>
          </a:prstGeom>
          <a:noFill/>
        </p:spPr>
        <p:txBody>
          <a:bodyPr wrap="square">
            <a:spAutoFit/>
          </a:bodyPr>
          <a:lstStyle/>
          <a:p>
            <a:r>
              <a:rPr lang="en-US" sz="3600" dirty="0">
                <a:solidFill>
                  <a:schemeClr val="tx1"/>
                </a:solidFill>
                <a:latin typeface="Blackadder ITC" panose="04020505051007020D02" pitchFamily="82" charset="0"/>
              </a:rPr>
              <a:t>Nicholas Sutton.  </a:t>
            </a:r>
            <a:r>
              <a:rPr lang="en-US" sz="2800" dirty="0">
                <a:solidFill>
                  <a:schemeClr val="tx1"/>
                </a:solidFill>
                <a:latin typeface="Angsana New" panose="02020603050405020304" pitchFamily="18" charset="-34"/>
                <a:cs typeface="Angsana New" panose="02020603050405020304" pitchFamily="18" charset="-34"/>
              </a:rPr>
              <a:t>-</a:t>
            </a:r>
            <a:r>
              <a:rPr lang="en-US" dirty="0">
                <a:solidFill>
                  <a:schemeClr val="tx1"/>
                </a:solidFill>
              </a:rPr>
              <a:t>2012183</a:t>
            </a:r>
          </a:p>
        </p:txBody>
      </p:sp>
      <p:sp>
        <p:nvSpPr>
          <p:cNvPr id="13" name="Title 1">
            <a:extLst>
              <a:ext uri="{FF2B5EF4-FFF2-40B4-BE49-F238E27FC236}">
                <a16:creationId xmlns:a16="http://schemas.microsoft.com/office/drawing/2014/main" id="{4FC4F11D-FDEA-40A6-87E9-497B17F53DDB}"/>
              </a:ext>
            </a:extLst>
          </p:cNvPr>
          <p:cNvSpPr txBox="1">
            <a:spLocks/>
          </p:cNvSpPr>
          <p:nvPr/>
        </p:nvSpPr>
        <p:spPr>
          <a:xfrm>
            <a:off x="2407137" y="88738"/>
            <a:ext cx="6366899" cy="1484850"/>
          </a:xfrm>
          <a:prstGeom prst="rect">
            <a:avLst/>
          </a:prstGeom>
          <a:solidFill>
            <a:schemeClr val="accent2">
              <a:lumMod val="75000"/>
            </a:schemeClr>
          </a:solidFill>
          <a:ln>
            <a:solidFill>
              <a:schemeClr val="accent2">
                <a:lumMod val="75000"/>
              </a:schemeClr>
            </a:solidFill>
          </a:ln>
          <a:scene3d>
            <a:camera prst="orthographicFront"/>
            <a:lightRig rig="threePt" dir="t"/>
          </a:scene3d>
          <a:sp3d>
            <a:bevelT/>
          </a:sp3d>
        </p:spPr>
        <p:txBody>
          <a:bodyPr vert="horz" lIns="91440" tIns="45720" rIns="91440" bIns="45720" rtlCol="0" anchor="t">
            <a:normAutofit/>
          </a:bodyPr>
          <a:lstStyle>
            <a:lvl1pPr algn="l" defTabSz="457200" rtl="0" eaLnBrk="1" latinLnBrk="0" hangingPunct="1">
              <a:spcBef>
                <a:spcPct val="0"/>
              </a:spcBef>
              <a:buNone/>
              <a:defRPr sz="3600" kern="1200">
                <a:solidFill>
                  <a:schemeClr val="accent2">
                    <a:lumMod val="7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gn="ctr"/>
            <a:r>
              <a:rPr lang="en-US" sz="4000" dirty="0">
                <a:solidFill>
                  <a:schemeClr val="accent3">
                    <a:lumMod val="20000"/>
                    <a:lumOff val="80000"/>
                  </a:schemeClr>
                </a:solidFill>
                <a:latin typeface="Comic Sans MS" panose="030F0702030302020204" pitchFamily="66" charset="0"/>
              </a:rPr>
              <a:t>Professional Practice Seminar Presentation.</a:t>
            </a:r>
            <a:endParaRPr lang="en-GB" sz="4000" dirty="0">
              <a:solidFill>
                <a:schemeClr val="accent3">
                  <a:lumMod val="20000"/>
                  <a:lumOff val="80000"/>
                </a:schemeClr>
              </a:solidFill>
              <a:latin typeface="Comic Sans MS" panose="030F0702030302020204" pitchFamily="66" charset="0"/>
            </a:endParaRPr>
          </a:p>
        </p:txBody>
      </p:sp>
    </p:spTree>
    <p:extLst>
      <p:ext uri="{BB962C8B-B14F-4D97-AF65-F5344CB8AC3E}">
        <p14:creationId xmlns:p14="http://schemas.microsoft.com/office/powerpoint/2010/main" val="14657797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210A-8664-404D-94E9-18997A3F8ECD}"/>
              </a:ext>
            </a:extLst>
          </p:cNvPr>
          <p:cNvSpPr>
            <a:spLocks noGrp="1"/>
          </p:cNvSpPr>
          <p:nvPr>
            <p:ph type="title"/>
          </p:nvPr>
        </p:nvSpPr>
        <p:spPr>
          <a:xfrm>
            <a:off x="3477846" y="236220"/>
            <a:ext cx="4486397" cy="751691"/>
          </a:xfrm>
          <a:solidFill>
            <a:schemeClr val="accent2">
              <a:lumMod val="75000"/>
            </a:schemeClr>
          </a:solidFill>
          <a:ln>
            <a:solidFill>
              <a:srgbClr val="92D050"/>
            </a:solidFill>
          </a:ln>
          <a:scene3d>
            <a:camera prst="orthographicFront"/>
            <a:lightRig rig="threePt" dir="t"/>
          </a:scene3d>
          <a:sp3d>
            <a:bevelT/>
          </a:sp3d>
        </p:spPr>
        <p:txBody>
          <a:bodyPr>
            <a:normAutofit/>
          </a:bodyPr>
          <a:lstStyle/>
          <a:p>
            <a:pPr algn="ctr"/>
            <a:r>
              <a:rPr lang="en-US" sz="4000" dirty="0">
                <a:solidFill>
                  <a:schemeClr val="accent3">
                    <a:lumMod val="20000"/>
                    <a:lumOff val="80000"/>
                  </a:schemeClr>
                </a:solidFill>
                <a:latin typeface="Comic Sans MS" panose="030F0702030302020204" pitchFamily="66" charset="0"/>
              </a:rPr>
              <a:t>The early 1800’s.</a:t>
            </a:r>
            <a:endParaRPr lang="en-GB" sz="4000" dirty="0">
              <a:solidFill>
                <a:schemeClr val="accent3">
                  <a:lumMod val="20000"/>
                  <a:lumOff val="80000"/>
                </a:schemeClr>
              </a:solidFill>
              <a:latin typeface="Comic Sans MS" panose="030F0702030302020204" pitchFamily="66" charset="0"/>
            </a:endParaRPr>
          </a:p>
        </p:txBody>
      </p:sp>
      <p:sp>
        <p:nvSpPr>
          <p:cNvPr id="4" name="Slide Number Placeholder 3">
            <a:extLst>
              <a:ext uri="{FF2B5EF4-FFF2-40B4-BE49-F238E27FC236}">
                <a16:creationId xmlns:a16="http://schemas.microsoft.com/office/drawing/2014/main" id="{346995B4-62E8-4A34-846B-7E80F7BB4C84}"/>
              </a:ext>
            </a:extLst>
          </p:cNvPr>
          <p:cNvSpPr>
            <a:spLocks noGrp="1"/>
          </p:cNvSpPr>
          <p:nvPr>
            <p:ph type="sldNum" sz="quarter" idx="12"/>
          </p:nvPr>
        </p:nvSpPr>
        <p:spPr/>
        <p:txBody>
          <a:bodyPr/>
          <a:lstStyle/>
          <a:p>
            <a:fld id="{D57F1E4F-1CFF-5643-939E-217C01CDF565}" type="slidenum">
              <a:rPr lang="en-US" smtClean="0"/>
              <a:pPr/>
              <a:t>2</a:t>
            </a:fld>
            <a:endParaRPr lang="en-US" dirty="0"/>
          </a:p>
        </p:txBody>
      </p:sp>
      <p:sp>
        <p:nvSpPr>
          <p:cNvPr id="6" name="TextBox 5">
            <a:extLst>
              <a:ext uri="{FF2B5EF4-FFF2-40B4-BE49-F238E27FC236}">
                <a16:creationId xmlns:a16="http://schemas.microsoft.com/office/drawing/2014/main" id="{19F71443-7611-435B-B24D-A5F3D3027611}"/>
              </a:ext>
            </a:extLst>
          </p:cNvPr>
          <p:cNvSpPr txBox="1"/>
          <p:nvPr/>
        </p:nvSpPr>
        <p:spPr>
          <a:xfrm>
            <a:off x="1203650" y="1343068"/>
            <a:ext cx="4822128" cy="1138773"/>
          </a:xfrm>
          <a:prstGeom prst="rect">
            <a:avLst/>
          </a:prstGeom>
          <a:solidFill>
            <a:schemeClr val="bg2">
              <a:lumMod val="90000"/>
            </a:schemeClr>
          </a:solidFill>
          <a:ln>
            <a:solidFill>
              <a:srgbClr val="92D050"/>
            </a:solidFill>
          </a:ln>
          <a:scene3d>
            <a:camera prst="orthographicFront"/>
            <a:lightRig rig="threePt" dir="t"/>
          </a:scene3d>
          <a:sp3d>
            <a:bevelT/>
          </a:sp3d>
        </p:spPr>
        <p:txBody>
          <a:bodyPr wrap="square" rtlCol="0">
            <a:spAutoFit/>
          </a:bodyPr>
          <a:lstStyle/>
          <a:p>
            <a:pPr algn="ctr"/>
            <a:r>
              <a:rPr lang="en-US" sz="2800" dirty="0">
                <a:latin typeface="Comic Sans MS" panose="030F0702030302020204" pitchFamily="66" charset="0"/>
              </a:rPr>
              <a:t>Elizabeth Barrett Browning</a:t>
            </a:r>
          </a:p>
          <a:p>
            <a:pPr algn="ctr"/>
            <a:endParaRPr lang="en-US" sz="1200" dirty="0">
              <a:latin typeface="Comic Sans MS" panose="030F0702030302020204" pitchFamily="66" charset="0"/>
            </a:endParaRPr>
          </a:p>
          <a:p>
            <a:pPr algn="ctr"/>
            <a:r>
              <a:rPr lang="en-US" sz="2800" dirty="0">
                <a:latin typeface="Comic Sans MS" panose="030F0702030302020204" pitchFamily="66" charset="0"/>
              </a:rPr>
              <a:t>The cry of the children</a:t>
            </a:r>
            <a:endParaRPr lang="en-GB" sz="2800" dirty="0">
              <a:latin typeface="Comic Sans MS" panose="030F0702030302020204" pitchFamily="66" charset="0"/>
            </a:endParaRPr>
          </a:p>
        </p:txBody>
      </p:sp>
      <p:sp>
        <p:nvSpPr>
          <p:cNvPr id="7" name="TextBox 6">
            <a:extLst>
              <a:ext uri="{FF2B5EF4-FFF2-40B4-BE49-F238E27FC236}">
                <a16:creationId xmlns:a16="http://schemas.microsoft.com/office/drawing/2014/main" id="{D92D9701-1A1B-4B9D-B490-53BF2FA97D1F}"/>
              </a:ext>
            </a:extLst>
          </p:cNvPr>
          <p:cNvSpPr txBox="1"/>
          <p:nvPr/>
        </p:nvSpPr>
        <p:spPr>
          <a:xfrm>
            <a:off x="7091391" y="1343068"/>
            <a:ext cx="4822128" cy="1138773"/>
          </a:xfrm>
          <a:prstGeom prst="rect">
            <a:avLst/>
          </a:prstGeom>
          <a:solidFill>
            <a:schemeClr val="bg2">
              <a:lumMod val="90000"/>
            </a:schemeClr>
          </a:solidFill>
          <a:ln>
            <a:solidFill>
              <a:srgbClr val="92D050"/>
            </a:solidFill>
          </a:ln>
          <a:scene3d>
            <a:camera prst="orthographicFront"/>
            <a:lightRig rig="threePt" dir="t"/>
          </a:scene3d>
          <a:sp3d>
            <a:bevelT/>
          </a:sp3d>
        </p:spPr>
        <p:txBody>
          <a:bodyPr wrap="square" rtlCol="0">
            <a:spAutoFit/>
          </a:bodyPr>
          <a:lstStyle/>
          <a:p>
            <a:pPr algn="ctr"/>
            <a:r>
              <a:rPr lang="en-US" sz="2800" dirty="0">
                <a:latin typeface="Comic Sans MS" panose="030F0702030302020204" pitchFamily="66" charset="0"/>
              </a:rPr>
              <a:t>Charles Dickens</a:t>
            </a:r>
          </a:p>
          <a:p>
            <a:pPr algn="ctr"/>
            <a:endParaRPr lang="en-US" sz="1200" dirty="0">
              <a:latin typeface="Comic Sans MS" panose="030F0702030302020204" pitchFamily="66" charset="0"/>
            </a:endParaRPr>
          </a:p>
          <a:p>
            <a:pPr algn="ctr"/>
            <a:r>
              <a:rPr lang="en-US" sz="2800" dirty="0">
                <a:latin typeface="Comic Sans MS" panose="030F0702030302020204" pitchFamily="66" charset="0"/>
              </a:rPr>
              <a:t>Oliver Twist</a:t>
            </a:r>
            <a:endParaRPr lang="en-GB" sz="2800" dirty="0">
              <a:latin typeface="Comic Sans MS" panose="030F0702030302020204" pitchFamily="66" charset="0"/>
            </a:endParaRPr>
          </a:p>
        </p:txBody>
      </p:sp>
      <p:pic>
        <p:nvPicPr>
          <p:cNvPr id="1026" name="Picture 2" descr="Bancrofts from Yorkshire: Bancroft child labour in the Yorkshire Mills">
            <a:extLst>
              <a:ext uri="{FF2B5EF4-FFF2-40B4-BE49-F238E27FC236}">
                <a16:creationId xmlns:a16="http://schemas.microsoft.com/office/drawing/2014/main" id="{8B5BFDA9-78E0-4791-AD09-6D47917387F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03650" y="2731891"/>
            <a:ext cx="5651451" cy="3514043"/>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1A3F6E55-792D-412C-8BC0-2616F49DE062}"/>
              </a:ext>
            </a:extLst>
          </p:cNvPr>
          <p:cNvSpPr txBox="1"/>
          <p:nvPr/>
        </p:nvSpPr>
        <p:spPr>
          <a:xfrm>
            <a:off x="396848" y="4572199"/>
            <a:ext cx="688657" cy="1569660"/>
          </a:xfrm>
          <a:prstGeom prst="rect">
            <a:avLst/>
          </a:prstGeom>
          <a:noFill/>
        </p:spPr>
        <p:txBody>
          <a:bodyPr wrap="square">
            <a:spAutoFit/>
          </a:bodyPr>
          <a:lstStyle/>
          <a:p>
            <a:r>
              <a:rPr lang="en-GB" sz="800" b="1" dirty="0"/>
              <a:t>Photo</a:t>
            </a:r>
          </a:p>
          <a:p>
            <a:r>
              <a:rPr lang="en-GB" sz="800" dirty="0"/>
              <a:t>http://bancroftsfromyorkshire.blogspot.com/2015/05/bancroft-child-labour-in-yorkshire-mills.html</a:t>
            </a:r>
          </a:p>
        </p:txBody>
      </p:sp>
      <p:sp>
        <p:nvSpPr>
          <p:cNvPr id="11" name="Content Placeholder 10">
            <a:extLst>
              <a:ext uri="{FF2B5EF4-FFF2-40B4-BE49-F238E27FC236}">
                <a16:creationId xmlns:a16="http://schemas.microsoft.com/office/drawing/2014/main" id="{A87E588F-A641-486F-AD4A-8EAD1FB8DFD3}"/>
              </a:ext>
            </a:extLst>
          </p:cNvPr>
          <p:cNvSpPr>
            <a:spLocks noGrp="1"/>
          </p:cNvSpPr>
          <p:nvPr>
            <p:ph idx="1"/>
          </p:nvPr>
        </p:nvSpPr>
        <p:spPr>
          <a:xfrm>
            <a:off x="1785768" y="6428889"/>
            <a:ext cx="3657892" cy="382024"/>
          </a:xfrm>
          <a:solidFill>
            <a:schemeClr val="tx1">
              <a:lumMod val="50000"/>
              <a:lumOff val="50000"/>
            </a:schemeClr>
          </a:solidFill>
          <a:ln>
            <a:solidFill>
              <a:srgbClr val="92D050"/>
            </a:solidFill>
          </a:ln>
          <a:scene3d>
            <a:camera prst="orthographicFront"/>
            <a:lightRig rig="threePt" dir="t"/>
          </a:scene3d>
          <a:sp3d>
            <a:bevelT/>
          </a:sp3d>
        </p:spPr>
        <p:txBody>
          <a:bodyPr>
            <a:noAutofit/>
          </a:bodyPr>
          <a:lstStyle/>
          <a:p>
            <a:pPr marL="0" indent="0" algn="ctr">
              <a:buNone/>
            </a:pPr>
            <a:r>
              <a:rPr lang="en-GB" sz="2000" b="0" i="0" dirty="0">
                <a:solidFill>
                  <a:schemeClr val="tx1"/>
                </a:solidFill>
                <a:effectLst/>
                <a:latin typeface="Comic Sans MS" panose="030F0702030302020204" pitchFamily="66" charset="0"/>
              </a:rPr>
              <a:t>Mill girl -  circa  1900</a:t>
            </a:r>
            <a:endParaRPr lang="en-GB" sz="2000" dirty="0">
              <a:solidFill>
                <a:schemeClr val="tx1"/>
              </a:solidFill>
              <a:latin typeface="Comic Sans MS" panose="030F0702030302020204" pitchFamily="66" charset="0"/>
            </a:endParaRPr>
          </a:p>
        </p:txBody>
      </p:sp>
      <p:sp>
        <p:nvSpPr>
          <p:cNvPr id="10" name="TextBox 9">
            <a:extLst>
              <a:ext uri="{FF2B5EF4-FFF2-40B4-BE49-F238E27FC236}">
                <a16:creationId xmlns:a16="http://schemas.microsoft.com/office/drawing/2014/main" id="{DB22E237-16FA-45C7-BF1E-DAF8B03FB47C}"/>
              </a:ext>
            </a:extLst>
          </p:cNvPr>
          <p:cNvSpPr txBox="1"/>
          <p:nvPr/>
        </p:nvSpPr>
        <p:spPr>
          <a:xfrm>
            <a:off x="7091391" y="3031150"/>
            <a:ext cx="4822128" cy="523220"/>
          </a:xfrm>
          <a:prstGeom prst="rect">
            <a:avLst/>
          </a:prstGeom>
          <a:solidFill>
            <a:schemeClr val="tx2">
              <a:lumMod val="60000"/>
              <a:lumOff val="40000"/>
            </a:schemeClr>
          </a:solidFill>
          <a:ln>
            <a:solidFill>
              <a:srgbClr val="92D050"/>
            </a:solidFill>
          </a:ln>
          <a:scene3d>
            <a:camera prst="orthographicFront"/>
            <a:lightRig rig="threePt" dir="t"/>
          </a:scene3d>
          <a:sp3d>
            <a:bevelT/>
          </a:sp3d>
        </p:spPr>
        <p:txBody>
          <a:bodyPr wrap="square" rtlCol="0">
            <a:spAutoFit/>
          </a:bodyPr>
          <a:lstStyle/>
          <a:p>
            <a:pPr algn="ctr"/>
            <a:r>
              <a:rPr lang="en-US" sz="2800" dirty="0">
                <a:solidFill>
                  <a:schemeClr val="tx1"/>
                </a:solidFill>
                <a:latin typeface="Comic Sans MS" panose="030F0702030302020204" pitchFamily="66" charset="0"/>
              </a:rPr>
              <a:t>The Factory Act 1833</a:t>
            </a:r>
            <a:endParaRPr lang="en-GB" sz="2800" dirty="0">
              <a:latin typeface="Comic Sans MS" panose="030F0702030302020204" pitchFamily="66" charset="0"/>
            </a:endParaRPr>
          </a:p>
        </p:txBody>
      </p:sp>
      <p:sp>
        <p:nvSpPr>
          <p:cNvPr id="12" name="TextBox 11">
            <a:extLst>
              <a:ext uri="{FF2B5EF4-FFF2-40B4-BE49-F238E27FC236}">
                <a16:creationId xmlns:a16="http://schemas.microsoft.com/office/drawing/2014/main" id="{0C6F318B-10DE-4683-9F3F-8CD6B66E472A}"/>
              </a:ext>
            </a:extLst>
          </p:cNvPr>
          <p:cNvSpPr txBox="1"/>
          <p:nvPr/>
        </p:nvSpPr>
        <p:spPr>
          <a:xfrm>
            <a:off x="7091391" y="4825526"/>
            <a:ext cx="4822128" cy="523220"/>
          </a:xfrm>
          <a:prstGeom prst="rect">
            <a:avLst/>
          </a:prstGeom>
          <a:solidFill>
            <a:schemeClr val="tx2">
              <a:lumMod val="60000"/>
              <a:lumOff val="40000"/>
            </a:schemeClr>
          </a:solidFill>
          <a:ln>
            <a:solidFill>
              <a:srgbClr val="92D050"/>
            </a:solidFill>
          </a:ln>
          <a:scene3d>
            <a:camera prst="orthographicFront"/>
            <a:lightRig rig="threePt" dir="t"/>
          </a:scene3d>
          <a:sp3d>
            <a:bevelT/>
          </a:sp3d>
        </p:spPr>
        <p:txBody>
          <a:bodyPr wrap="square" rtlCol="0">
            <a:spAutoFit/>
          </a:bodyPr>
          <a:lstStyle/>
          <a:p>
            <a:pPr algn="ctr"/>
            <a:r>
              <a:rPr lang="en-US" sz="2800" dirty="0">
                <a:latin typeface="Comic Sans MS" panose="030F0702030302020204" pitchFamily="66" charset="0"/>
              </a:rPr>
              <a:t>The Y.M.CA - 1844</a:t>
            </a:r>
            <a:endParaRPr lang="en-GB" sz="2800" dirty="0">
              <a:latin typeface="Comic Sans MS" panose="030F0702030302020204" pitchFamily="66" charset="0"/>
            </a:endParaRPr>
          </a:p>
        </p:txBody>
      </p:sp>
      <p:sp>
        <p:nvSpPr>
          <p:cNvPr id="13" name="TextBox 12">
            <a:extLst>
              <a:ext uri="{FF2B5EF4-FFF2-40B4-BE49-F238E27FC236}">
                <a16:creationId xmlns:a16="http://schemas.microsoft.com/office/drawing/2014/main" id="{62C8C9BF-7B2E-4935-B6C0-EB610B15B7E7}"/>
              </a:ext>
            </a:extLst>
          </p:cNvPr>
          <p:cNvSpPr txBox="1"/>
          <p:nvPr/>
        </p:nvSpPr>
        <p:spPr>
          <a:xfrm>
            <a:off x="7091391" y="3928338"/>
            <a:ext cx="4822128" cy="523220"/>
          </a:xfrm>
          <a:prstGeom prst="rect">
            <a:avLst/>
          </a:prstGeom>
          <a:solidFill>
            <a:schemeClr val="tx2">
              <a:lumMod val="60000"/>
              <a:lumOff val="40000"/>
            </a:schemeClr>
          </a:solidFill>
          <a:ln>
            <a:solidFill>
              <a:srgbClr val="92D050"/>
            </a:solidFill>
          </a:ln>
          <a:scene3d>
            <a:camera prst="orthographicFront"/>
            <a:lightRig rig="threePt" dir="t"/>
          </a:scene3d>
          <a:sp3d>
            <a:bevelT/>
          </a:sp3d>
        </p:spPr>
        <p:txBody>
          <a:bodyPr wrap="square" rtlCol="0">
            <a:spAutoFit/>
          </a:bodyPr>
          <a:lstStyle/>
          <a:p>
            <a:pPr algn="ctr"/>
            <a:r>
              <a:rPr lang="en-US" sz="2800" dirty="0">
                <a:latin typeface="Comic Sans MS" panose="030F0702030302020204" pitchFamily="66" charset="0"/>
              </a:rPr>
              <a:t>Th</a:t>
            </a:r>
            <a:r>
              <a:rPr lang="en-US" sz="2800" dirty="0">
                <a:solidFill>
                  <a:schemeClr val="tx1"/>
                </a:solidFill>
                <a:latin typeface="Comic Sans MS" panose="030F0702030302020204" pitchFamily="66" charset="0"/>
              </a:rPr>
              <a:t>e Mines Act 1842</a:t>
            </a:r>
            <a:endParaRPr lang="en-GB" sz="2800" dirty="0">
              <a:latin typeface="Comic Sans MS" panose="030F0702030302020204" pitchFamily="66" charset="0"/>
            </a:endParaRPr>
          </a:p>
        </p:txBody>
      </p:sp>
      <p:sp>
        <p:nvSpPr>
          <p:cNvPr id="14" name="TextBox 13">
            <a:extLst>
              <a:ext uri="{FF2B5EF4-FFF2-40B4-BE49-F238E27FC236}">
                <a16:creationId xmlns:a16="http://schemas.microsoft.com/office/drawing/2014/main" id="{946C529B-A992-4071-9B73-193538812B26}"/>
              </a:ext>
            </a:extLst>
          </p:cNvPr>
          <p:cNvSpPr txBox="1"/>
          <p:nvPr/>
        </p:nvSpPr>
        <p:spPr>
          <a:xfrm>
            <a:off x="7091391" y="5722714"/>
            <a:ext cx="4822128" cy="523220"/>
          </a:xfrm>
          <a:prstGeom prst="rect">
            <a:avLst/>
          </a:prstGeom>
          <a:solidFill>
            <a:schemeClr val="tx2">
              <a:lumMod val="60000"/>
              <a:lumOff val="40000"/>
            </a:schemeClr>
          </a:solidFill>
          <a:ln>
            <a:solidFill>
              <a:srgbClr val="92D050"/>
            </a:solidFill>
          </a:ln>
          <a:scene3d>
            <a:camera prst="orthographicFront"/>
            <a:lightRig rig="threePt" dir="t"/>
          </a:scene3d>
          <a:sp3d>
            <a:bevelT/>
          </a:sp3d>
        </p:spPr>
        <p:txBody>
          <a:bodyPr wrap="square" rtlCol="0">
            <a:spAutoFit/>
          </a:bodyPr>
          <a:lstStyle/>
          <a:p>
            <a:pPr algn="ctr"/>
            <a:r>
              <a:rPr lang="en-US" sz="2800" dirty="0">
                <a:latin typeface="Comic Sans MS" panose="030F0702030302020204" pitchFamily="66" charset="0"/>
              </a:rPr>
              <a:t>Dr Barnardo – 1867 &amp; 1870</a:t>
            </a:r>
            <a:endParaRPr lang="en-GB" sz="2800" dirty="0">
              <a:latin typeface="Comic Sans MS" panose="030F0702030302020204" pitchFamily="66" charset="0"/>
            </a:endParaRPr>
          </a:p>
        </p:txBody>
      </p:sp>
      <p:sp>
        <p:nvSpPr>
          <p:cNvPr id="15" name="TextBox 14">
            <a:extLst>
              <a:ext uri="{FF2B5EF4-FFF2-40B4-BE49-F238E27FC236}">
                <a16:creationId xmlns:a16="http://schemas.microsoft.com/office/drawing/2014/main" id="{BF121F4E-4406-4570-A027-E50A8852E06E}"/>
              </a:ext>
            </a:extLst>
          </p:cNvPr>
          <p:cNvSpPr txBox="1"/>
          <p:nvPr/>
        </p:nvSpPr>
        <p:spPr>
          <a:xfrm>
            <a:off x="6475114" y="6466013"/>
            <a:ext cx="5651451" cy="307777"/>
          </a:xfrm>
          <a:prstGeom prst="rect">
            <a:avLst/>
          </a:prstGeom>
          <a:noFill/>
        </p:spPr>
        <p:txBody>
          <a:bodyPr wrap="square">
            <a:spAutoFit/>
          </a:bodyPr>
          <a:lstStyle/>
          <a:p>
            <a:r>
              <a:rPr lang="en-GB" sz="1400" dirty="0">
                <a:effectLst/>
                <a:latin typeface="Arial" panose="020B0604020202020204" pitchFamily="34" charset="0"/>
                <a:ea typeface="Calibri" panose="020F0502020204030204" pitchFamily="34" charset="0"/>
              </a:rPr>
              <a:t>(Griffin </a:t>
            </a:r>
            <a:r>
              <a:rPr lang="en-GB" sz="1400" dirty="0">
                <a:solidFill>
                  <a:srgbClr val="000000"/>
                </a:solidFill>
                <a:effectLst/>
                <a:latin typeface="Arial" panose="020B0604020202020204" pitchFamily="34" charset="0"/>
                <a:ea typeface="Calibri" panose="020F0502020204030204" pitchFamily="34" charset="0"/>
              </a:rPr>
              <a:t>2014</a:t>
            </a:r>
            <a:r>
              <a:rPr lang="en-GB" sz="1400" dirty="0">
                <a:effectLst/>
                <a:latin typeface="Arial" panose="020B0604020202020204" pitchFamily="34" charset="0"/>
                <a:ea typeface="Calibri" panose="020F0502020204030204" pitchFamily="34" charset="0"/>
              </a:rPr>
              <a:t>). (YMCA, 2020). (Davies, 2008 p. 4). (Barnardo’s 2020).</a:t>
            </a:r>
            <a:endParaRPr lang="en-GB" sz="1400" dirty="0"/>
          </a:p>
        </p:txBody>
      </p:sp>
    </p:spTree>
    <p:extLst>
      <p:ext uri="{BB962C8B-B14F-4D97-AF65-F5344CB8AC3E}">
        <p14:creationId xmlns:p14="http://schemas.microsoft.com/office/powerpoint/2010/main" val="3125452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210A-8664-404D-94E9-18997A3F8ECD}"/>
              </a:ext>
            </a:extLst>
          </p:cNvPr>
          <p:cNvSpPr>
            <a:spLocks noGrp="1"/>
          </p:cNvSpPr>
          <p:nvPr>
            <p:ph type="title"/>
          </p:nvPr>
        </p:nvSpPr>
        <p:spPr>
          <a:xfrm>
            <a:off x="2665047" y="523626"/>
            <a:ext cx="5541107" cy="687760"/>
          </a:xfrm>
          <a:solidFill>
            <a:schemeClr val="accent2">
              <a:lumMod val="75000"/>
            </a:schemeClr>
          </a:solidFill>
          <a:ln>
            <a:solidFill>
              <a:srgbClr val="92D050"/>
            </a:solidFill>
          </a:ln>
          <a:scene3d>
            <a:camera prst="orthographicFront"/>
            <a:lightRig rig="threePt" dir="t"/>
          </a:scene3d>
          <a:sp3d>
            <a:bevelT/>
          </a:sp3d>
        </p:spPr>
        <p:txBody>
          <a:bodyPr>
            <a:normAutofit fontScale="90000"/>
          </a:bodyPr>
          <a:lstStyle/>
          <a:p>
            <a:r>
              <a:rPr lang="en-US" sz="4000" dirty="0">
                <a:solidFill>
                  <a:schemeClr val="tx1"/>
                </a:solidFill>
                <a:latin typeface="Comic Sans MS" panose="030F0702030302020204" pitchFamily="66" charset="0"/>
              </a:rPr>
              <a:t> </a:t>
            </a:r>
            <a:r>
              <a:rPr lang="en-US" sz="4000" dirty="0">
                <a:solidFill>
                  <a:schemeClr val="accent3">
                    <a:lumMod val="20000"/>
                    <a:lumOff val="80000"/>
                  </a:schemeClr>
                </a:solidFill>
                <a:latin typeface="Comic Sans MS" panose="030F0702030302020204" pitchFamily="66" charset="0"/>
              </a:rPr>
              <a:t>The late 1800’s to 1910.</a:t>
            </a:r>
            <a:endParaRPr lang="en-GB" sz="4000" dirty="0">
              <a:solidFill>
                <a:schemeClr val="accent3">
                  <a:lumMod val="20000"/>
                  <a:lumOff val="80000"/>
                </a:schemeClr>
              </a:solidFill>
              <a:latin typeface="Comic Sans MS" panose="030F0702030302020204" pitchFamily="66" charset="0"/>
            </a:endParaRPr>
          </a:p>
        </p:txBody>
      </p:sp>
      <p:sp>
        <p:nvSpPr>
          <p:cNvPr id="4" name="Slide Number Placeholder 3">
            <a:extLst>
              <a:ext uri="{FF2B5EF4-FFF2-40B4-BE49-F238E27FC236}">
                <a16:creationId xmlns:a16="http://schemas.microsoft.com/office/drawing/2014/main" id="{346995B4-62E8-4A34-846B-7E80F7BB4C84}"/>
              </a:ext>
            </a:extLst>
          </p:cNvPr>
          <p:cNvSpPr>
            <a:spLocks noGrp="1"/>
          </p:cNvSpPr>
          <p:nvPr>
            <p:ph type="sldNum" sz="quarter" idx="12"/>
          </p:nvPr>
        </p:nvSpPr>
        <p:spPr/>
        <p:txBody>
          <a:bodyPr/>
          <a:lstStyle/>
          <a:p>
            <a:fld id="{D57F1E4F-1CFF-5643-939E-217C01CDF565}" type="slidenum">
              <a:rPr lang="en-US" smtClean="0"/>
              <a:pPr/>
              <a:t>3</a:t>
            </a:fld>
            <a:endParaRPr lang="en-US" dirty="0"/>
          </a:p>
        </p:txBody>
      </p:sp>
      <p:sp>
        <p:nvSpPr>
          <p:cNvPr id="5" name="TextBox 4">
            <a:extLst>
              <a:ext uri="{FF2B5EF4-FFF2-40B4-BE49-F238E27FC236}">
                <a16:creationId xmlns:a16="http://schemas.microsoft.com/office/drawing/2014/main" id="{9484EFB6-E3A6-4715-879F-E41E9058A295}"/>
              </a:ext>
            </a:extLst>
          </p:cNvPr>
          <p:cNvSpPr txBox="1"/>
          <p:nvPr/>
        </p:nvSpPr>
        <p:spPr>
          <a:xfrm>
            <a:off x="1031028" y="5543623"/>
            <a:ext cx="10473579" cy="584775"/>
          </a:xfrm>
          <a:prstGeom prst="rect">
            <a:avLst/>
          </a:prstGeom>
          <a:solidFill>
            <a:schemeClr val="accent2">
              <a:lumMod val="60000"/>
              <a:lumOff val="40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The Scouts started in 1907</a:t>
            </a:r>
          </a:p>
        </p:txBody>
      </p:sp>
      <p:sp>
        <p:nvSpPr>
          <p:cNvPr id="6" name="TextBox 5">
            <a:extLst>
              <a:ext uri="{FF2B5EF4-FFF2-40B4-BE49-F238E27FC236}">
                <a16:creationId xmlns:a16="http://schemas.microsoft.com/office/drawing/2014/main" id="{E23062E8-062A-4162-8590-5F992A96FDB1}"/>
              </a:ext>
            </a:extLst>
          </p:cNvPr>
          <p:cNvSpPr txBox="1"/>
          <p:nvPr/>
        </p:nvSpPr>
        <p:spPr>
          <a:xfrm>
            <a:off x="1031030" y="1677178"/>
            <a:ext cx="10473579" cy="584775"/>
          </a:xfrm>
          <a:prstGeom prst="rect">
            <a:avLst/>
          </a:prstGeom>
          <a:solidFill>
            <a:schemeClr val="accent4">
              <a:lumMod val="60000"/>
              <a:lumOff val="40000"/>
            </a:schemeClr>
          </a:solidFill>
          <a:ln>
            <a:solidFill>
              <a:srgbClr val="92D050"/>
            </a:solidFill>
          </a:ln>
          <a:scene3d>
            <a:camera prst="orthographicFront"/>
            <a:lightRig rig="threePt" dir="t"/>
          </a:scene3d>
          <a:sp3d>
            <a:bevelT/>
          </a:sp3d>
        </p:spPr>
        <p:txBody>
          <a:bodyPr wrap="square" rtlCol="0">
            <a:spAutoFit/>
          </a:bodyPr>
          <a:lstStyle/>
          <a:p>
            <a:r>
              <a:rPr lang="en-US" sz="3200" dirty="0">
                <a:solidFill>
                  <a:schemeClr val="tx1"/>
                </a:solidFill>
                <a:latin typeface="Comic Sans MS" panose="030F0702030302020204" pitchFamily="66" charset="0"/>
              </a:rPr>
              <a:t>The Education Act 1880-</a:t>
            </a:r>
            <a:r>
              <a:rPr lang="en-US" dirty="0">
                <a:latin typeface="Comic Sans MS" panose="030F0702030302020204" pitchFamily="66" charset="0"/>
              </a:rPr>
              <a:t>Compulsory schooling for children up to 12 yrs. Old.</a:t>
            </a:r>
          </a:p>
        </p:txBody>
      </p:sp>
      <p:sp>
        <p:nvSpPr>
          <p:cNvPr id="7" name="TextBox 6">
            <a:extLst>
              <a:ext uri="{FF2B5EF4-FFF2-40B4-BE49-F238E27FC236}">
                <a16:creationId xmlns:a16="http://schemas.microsoft.com/office/drawing/2014/main" id="{616CA74A-D962-4C24-9737-61230177B8EC}"/>
              </a:ext>
            </a:extLst>
          </p:cNvPr>
          <p:cNvSpPr txBox="1"/>
          <p:nvPr/>
        </p:nvSpPr>
        <p:spPr>
          <a:xfrm>
            <a:off x="1031028" y="3483396"/>
            <a:ext cx="10473579" cy="584775"/>
          </a:xfrm>
          <a:prstGeom prst="rect">
            <a:avLst/>
          </a:prstGeom>
          <a:solidFill>
            <a:schemeClr val="accent4">
              <a:lumMod val="40000"/>
              <a:lumOff val="60000"/>
            </a:schemeClr>
          </a:solidFill>
          <a:ln>
            <a:solidFill>
              <a:srgbClr val="92D050"/>
            </a:solidFill>
          </a:ln>
          <a:scene3d>
            <a:camera prst="orthographicFront"/>
            <a:lightRig rig="threePt" dir="t"/>
          </a:scene3d>
          <a:sp3d>
            <a:bevelT/>
          </a:sp3d>
        </p:spPr>
        <p:txBody>
          <a:bodyPr wrap="square" rtlCol="0">
            <a:spAutoFit/>
          </a:bodyPr>
          <a:lstStyle/>
          <a:p>
            <a:pPr algn="ctr"/>
            <a:r>
              <a:rPr lang="en-GB" sz="3200" dirty="0">
                <a:effectLst/>
                <a:latin typeface="Comic Sans MS" panose="030F0702030302020204" pitchFamily="66" charset="0"/>
                <a:ea typeface="Calibri" panose="020F0502020204030204" pitchFamily="34" charset="0"/>
              </a:rPr>
              <a:t>Boys Brigade founded in 1884 </a:t>
            </a:r>
            <a:endParaRPr lang="en-US" sz="3200" dirty="0">
              <a:latin typeface="Comic Sans MS" panose="030F0702030302020204" pitchFamily="66" charset="0"/>
            </a:endParaRPr>
          </a:p>
        </p:txBody>
      </p:sp>
      <p:sp>
        <p:nvSpPr>
          <p:cNvPr id="8" name="TextBox 7">
            <a:extLst>
              <a:ext uri="{FF2B5EF4-FFF2-40B4-BE49-F238E27FC236}">
                <a16:creationId xmlns:a16="http://schemas.microsoft.com/office/drawing/2014/main" id="{85E8DDBC-0E4D-4ED0-A46E-FFEDEEF1860C}"/>
              </a:ext>
            </a:extLst>
          </p:cNvPr>
          <p:cNvSpPr txBox="1"/>
          <p:nvPr/>
        </p:nvSpPr>
        <p:spPr>
          <a:xfrm>
            <a:off x="1031028" y="4615224"/>
            <a:ext cx="10473579" cy="584775"/>
          </a:xfrm>
          <a:prstGeom prst="rect">
            <a:avLst/>
          </a:prstGeom>
          <a:solidFill>
            <a:schemeClr val="accent2">
              <a:lumMod val="75000"/>
            </a:schemeClr>
          </a:solidFill>
          <a:ln>
            <a:solidFill>
              <a:srgbClr val="92D050"/>
            </a:solidFill>
          </a:ln>
          <a:scene3d>
            <a:camera prst="orthographicFront"/>
            <a:lightRig rig="threePt" dir="t"/>
          </a:scene3d>
          <a:sp3d>
            <a:bevelT/>
          </a:sp3d>
        </p:spPr>
        <p:txBody>
          <a:bodyPr wrap="square" rtlCol="0">
            <a:spAutoFit/>
          </a:bodyPr>
          <a:lstStyle/>
          <a:p>
            <a:pPr algn="ctr"/>
            <a:r>
              <a:rPr lang="en-US" sz="3200" b="0" i="0" dirty="0">
                <a:solidFill>
                  <a:srgbClr val="1A1A1A"/>
                </a:solidFill>
                <a:effectLst/>
                <a:latin typeface="Comic Sans MS" panose="030F0702030302020204" pitchFamily="66" charset="0"/>
              </a:rPr>
              <a:t>British defeat in Boer War1899-1902</a:t>
            </a:r>
            <a:endParaRPr lang="en-GB" sz="3200" dirty="0">
              <a:solidFill>
                <a:schemeClr val="tx1"/>
              </a:solidFill>
              <a:latin typeface="Comic Sans MS" panose="030F0702030302020204" pitchFamily="66" charset="0"/>
            </a:endParaRPr>
          </a:p>
        </p:txBody>
      </p:sp>
      <p:sp>
        <p:nvSpPr>
          <p:cNvPr id="9" name="TextBox 8">
            <a:extLst>
              <a:ext uri="{FF2B5EF4-FFF2-40B4-BE49-F238E27FC236}">
                <a16:creationId xmlns:a16="http://schemas.microsoft.com/office/drawing/2014/main" id="{8A11C8D1-79E7-464C-82B3-9612AB450E84}"/>
              </a:ext>
            </a:extLst>
          </p:cNvPr>
          <p:cNvSpPr txBox="1"/>
          <p:nvPr/>
        </p:nvSpPr>
        <p:spPr>
          <a:xfrm>
            <a:off x="1031030" y="2580287"/>
            <a:ext cx="10473579" cy="584775"/>
          </a:xfrm>
          <a:prstGeom prst="rect">
            <a:avLst/>
          </a:prstGeom>
          <a:solidFill>
            <a:schemeClr val="accent4">
              <a:lumMod val="40000"/>
              <a:lumOff val="60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1880’s The formation of the idea of the adolescent</a:t>
            </a:r>
          </a:p>
        </p:txBody>
      </p:sp>
      <p:sp>
        <p:nvSpPr>
          <p:cNvPr id="10" name="TextBox 9">
            <a:extLst>
              <a:ext uri="{FF2B5EF4-FFF2-40B4-BE49-F238E27FC236}">
                <a16:creationId xmlns:a16="http://schemas.microsoft.com/office/drawing/2014/main" id="{2F068FC1-04E9-4DF7-9879-C0DBE896A702}"/>
              </a:ext>
            </a:extLst>
          </p:cNvPr>
          <p:cNvSpPr txBox="1"/>
          <p:nvPr/>
        </p:nvSpPr>
        <p:spPr>
          <a:xfrm>
            <a:off x="1181610" y="6374348"/>
            <a:ext cx="10473578"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a:t>
            </a:r>
            <a:r>
              <a:rPr lang="en-GB" sz="1600" dirty="0">
                <a:effectLst/>
                <a:latin typeface="Arial" panose="020B0604020202020204" pitchFamily="34" charset="0"/>
                <a:ea typeface="Calibri" panose="020F0502020204030204" pitchFamily="34" charset="0"/>
              </a:rPr>
              <a:t>Griffin </a:t>
            </a:r>
            <a:r>
              <a:rPr lang="en-GB" sz="1600" dirty="0">
                <a:solidFill>
                  <a:srgbClr val="000000"/>
                </a:solidFill>
                <a:effectLst/>
                <a:latin typeface="Arial" panose="020B0604020202020204" pitchFamily="34" charset="0"/>
                <a:ea typeface="Calibri" panose="020F0502020204030204" pitchFamily="34" charset="0"/>
              </a:rPr>
              <a:t>2014</a:t>
            </a:r>
            <a:r>
              <a:rPr lang="en-GB" sz="1600" dirty="0">
                <a:effectLst/>
                <a:latin typeface="Arial" panose="020B0604020202020204" pitchFamily="34" charset="0"/>
                <a:ea typeface="Calibri" panose="020F0502020204030204" pitchFamily="34" charset="0"/>
              </a:rPr>
              <a:t>).( Kehily</a:t>
            </a:r>
            <a:r>
              <a:rPr lang="en-GB" sz="1600" dirty="0">
                <a:latin typeface="Arial" panose="020B0604020202020204" pitchFamily="34" charset="0"/>
                <a:ea typeface="Calibri" panose="020F0502020204030204" pitchFamily="34" charset="0"/>
              </a:rPr>
              <a:t>, </a:t>
            </a:r>
            <a:r>
              <a:rPr lang="en-GB" sz="1600" dirty="0">
                <a:effectLst/>
                <a:latin typeface="Arial" panose="020B0604020202020204" pitchFamily="34" charset="0"/>
                <a:ea typeface="Calibri" panose="020F0502020204030204" pitchFamily="34" charset="0"/>
              </a:rPr>
              <a:t>2013, p.14) (Davies 2008, p. 14) </a:t>
            </a:r>
            <a:r>
              <a:rPr lang="en-GB" sz="1600" dirty="0">
                <a:solidFill>
                  <a:srgbClr val="192235"/>
                </a:solidFill>
                <a:effectLst/>
                <a:latin typeface="Arial" panose="020B0604020202020204" pitchFamily="34" charset="0"/>
                <a:ea typeface="Calibri" panose="020F0502020204030204" pitchFamily="34" charset="0"/>
              </a:rPr>
              <a:t>(Boys Brigade, 2020, p 1). </a:t>
            </a:r>
            <a:r>
              <a:rPr lang="en-GB" sz="1600" dirty="0">
                <a:solidFill>
                  <a:srgbClr val="2C2C2C"/>
                </a:solidFill>
                <a:effectLst/>
                <a:latin typeface="Arial" panose="020B0604020202020204" pitchFamily="34" charset="0"/>
                <a:ea typeface="Calibri" panose="020F0502020204030204" pitchFamily="34" charset="0"/>
              </a:rPr>
              <a:t>(Scouts, 2020). </a:t>
            </a:r>
            <a:endParaRPr lang="en-GB" sz="1600" dirty="0"/>
          </a:p>
        </p:txBody>
      </p:sp>
    </p:spTree>
    <p:extLst>
      <p:ext uri="{BB962C8B-B14F-4D97-AF65-F5344CB8AC3E}">
        <p14:creationId xmlns:p14="http://schemas.microsoft.com/office/powerpoint/2010/main" val="28647937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C6210A-8664-404D-94E9-18997A3F8ECD}"/>
              </a:ext>
            </a:extLst>
          </p:cNvPr>
          <p:cNvSpPr>
            <a:spLocks noGrp="1"/>
          </p:cNvSpPr>
          <p:nvPr>
            <p:ph type="title"/>
          </p:nvPr>
        </p:nvSpPr>
        <p:spPr>
          <a:xfrm>
            <a:off x="3556663" y="442098"/>
            <a:ext cx="5078674" cy="722369"/>
          </a:xfrm>
          <a:solidFill>
            <a:schemeClr val="accent2">
              <a:lumMod val="75000"/>
            </a:schemeClr>
          </a:solidFill>
          <a:ln>
            <a:solidFill>
              <a:srgbClr val="92D050"/>
            </a:solidFill>
          </a:ln>
          <a:scene3d>
            <a:camera prst="orthographicFront"/>
            <a:lightRig rig="threePt" dir="t"/>
          </a:scene3d>
          <a:sp3d>
            <a:bevelT/>
          </a:sp3d>
        </p:spPr>
        <p:txBody>
          <a:bodyPr>
            <a:normAutofit/>
          </a:bodyPr>
          <a:lstStyle/>
          <a:p>
            <a:pPr algn="ctr"/>
            <a:r>
              <a:rPr lang="en-US" sz="4000" dirty="0">
                <a:solidFill>
                  <a:schemeClr val="accent3">
                    <a:lumMod val="20000"/>
                    <a:lumOff val="80000"/>
                  </a:schemeClr>
                </a:solidFill>
                <a:latin typeface="Comic Sans MS" panose="030F0702030302020204" pitchFamily="66" charset="0"/>
              </a:rPr>
              <a:t>The 2</a:t>
            </a:r>
            <a:r>
              <a:rPr lang="en-US" sz="4000" baseline="30000" dirty="0">
                <a:solidFill>
                  <a:schemeClr val="accent3">
                    <a:lumMod val="20000"/>
                    <a:lumOff val="80000"/>
                  </a:schemeClr>
                </a:solidFill>
                <a:latin typeface="Comic Sans MS" panose="030F0702030302020204" pitchFamily="66" charset="0"/>
              </a:rPr>
              <a:t>nd</a:t>
            </a:r>
            <a:r>
              <a:rPr lang="en-US" sz="4000" dirty="0">
                <a:solidFill>
                  <a:schemeClr val="accent3">
                    <a:lumMod val="20000"/>
                    <a:lumOff val="80000"/>
                  </a:schemeClr>
                </a:solidFill>
                <a:latin typeface="Comic Sans MS" panose="030F0702030302020204" pitchFamily="66" charset="0"/>
              </a:rPr>
              <a:t> World War.</a:t>
            </a:r>
            <a:endParaRPr lang="en-GB" sz="4000" dirty="0">
              <a:solidFill>
                <a:schemeClr val="accent3">
                  <a:lumMod val="20000"/>
                  <a:lumOff val="80000"/>
                </a:schemeClr>
              </a:solidFill>
              <a:latin typeface="Comic Sans MS" panose="030F0702030302020204" pitchFamily="66" charset="0"/>
            </a:endParaRPr>
          </a:p>
        </p:txBody>
      </p:sp>
      <p:sp>
        <p:nvSpPr>
          <p:cNvPr id="4" name="Slide Number Placeholder 3">
            <a:extLst>
              <a:ext uri="{FF2B5EF4-FFF2-40B4-BE49-F238E27FC236}">
                <a16:creationId xmlns:a16="http://schemas.microsoft.com/office/drawing/2014/main" id="{346995B4-62E8-4A34-846B-7E80F7BB4C84}"/>
              </a:ext>
            </a:extLst>
          </p:cNvPr>
          <p:cNvSpPr>
            <a:spLocks noGrp="1"/>
          </p:cNvSpPr>
          <p:nvPr>
            <p:ph type="sldNum" sz="quarter" idx="12"/>
          </p:nvPr>
        </p:nvSpPr>
        <p:spPr/>
        <p:txBody>
          <a:bodyPr/>
          <a:lstStyle/>
          <a:p>
            <a:fld id="{D57F1E4F-1CFF-5643-939E-217C01CDF565}" type="slidenum">
              <a:rPr lang="en-US" smtClean="0"/>
              <a:pPr/>
              <a:t>4</a:t>
            </a:fld>
            <a:endParaRPr lang="en-US" dirty="0"/>
          </a:p>
        </p:txBody>
      </p:sp>
      <p:sp>
        <p:nvSpPr>
          <p:cNvPr id="5" name="TextBox 4">
            <a:extLst>
              <a:ext uri="{FF2B5EF4-FFF2-40B4-BE49-F238E27FC236}">
                <a16:creationId xmlns:a16="http://schemas.microsoft.com/office/drawing/2014/main" id="{D0270074-A568-4CBC-B9E3-4F23F2F81075}"/>
              </a:ext>
            </a:extLst>
          </p:cNvPr>
          <p:cNvSpPr txBox="1"/>
          <p:nvPr/>
        </p:nvSpPr>
        <p:spPr>
          <a:xfrm>
            <a:off x="1096972" y="1368139"/>
            <a:ext cx="10473579" cy="1077218"/>
          </a:xfrm>
          <a:prstGeom prst="rect">
            <a:avLst/>
          </a:prstGeom>
          <a:solidFill>
            <a:srgbClr val="B0D5EE"/>
          </a:solidFill>
          <a:ln>
            <a:solidFill>
              <a:srgbClr val="92D050"/>
            </a:solidFill>
          </a:ln>
          <a:scene3d>
            <a:camera prst="orthographicFront"/>
            <a:lightRig rig="threePt" dir="t"/>
          </a:scene3d>
          <a:sp3d>
            <a:bevelT/>
          </a:sp3d>
        </p:spPr>
        <p:txBody>
          <a:bodyPr wrap="square" rtlCol="0">
            <a:spAutoFit/>
          </a:bodyPr>
          <a:lstStyle/>
          <a:p>
            <a:pPr algn="ctr"/>
            <a:r>
              <a:rPr lang="en-US" sz="3200" dirty="0">
                <a:solidFill>
                  <a:schemeClr val="tx1"/>
                </a:solidFill>
                <a:latin typeface="Comic Sans MS" panose="030F0702030302020204" pitchFamily="66" charset="0"/>
              </a:rPr>
              <a:t>1936</a:t>
            </a:r>
            <a:endParaRPr lang="en-US" dirty="0">
              <a:latin typeface="Comic Sans MS" panose="030F0702030302020204" pitchFamily="66" charset="0"/>
            </a:endParaRPr>
          </a:p>
          <a:p>
            <a:r>
              <a:rPr lang="en-US" sz="3200" dirty="0">
                <a:latin typeface="Comic Sans MS" panose="030F0702030302020204" pitchFamily="66" charset="0"/>
              </a:rPr>
              <a:t>Youth Organisations set up independent coalition.</a:t>
            </a:r>
          </a:p>
        </p:txBody>
      </p:sp>
      <p:sp>
        <p:nvSpPr>
          <p:cNvPr id="6" name="TextBox 5">
            <a:extLst>
              <a:ext uri="{FF2B5EF4-FFF2-40B4-BE49-F238E27FC236}">
                <a16:creationId xmlns:a16="http://schemas.microsoft.com/office/drawing/2014/main" id="{D1DB9E58-3B3E-4232-8BB3-DB2D6C1197E2}"/>
              </a:ext>
            </a:extLst>
          </p:cNvPr>
          <p:cNvSpPr txBox="1"/>
          <p:nvPr/>
        </p:nvSpPr>
        <p:spPr>
          <a:xfrm>
            <a:off x="1096971" y="2660589"/>
            <a:ext cx="10473579" cy="1569660"/>
          </a:xfrm>
          <a:prstGeom prst="rect">
            <a:avLst/>
          </a:prstGeom>
          <a:solidFill>
            <a:srgbClr val="A7C0F7"/>
          </a:solidFill>
          <a:ln>
            <a:solidFill>
              <a:srgbClr val="92D050"/>
            </a:solidFill>
          </a:ln>
          <a:scene3d>
            <a:camera prst="orthographicFront"/>
            <a:lightRig rig="threePt" dir="t"/>
          </a:scene3d>
          <a:sp3d>
            <a:bevelT/>
          </a:sp3d>
        </p:spPr>
        <p:txBody>
          <a:bodyPr wrap="square" rtlCol="0">
            <a:spAutoFit/>
          </a:bodyPr>
          <a:lstStyle/>
          <a:p>
            <a:pPr algn="ctr"/>
            <a:r>
              <a:rPr lang="en-US" sz="3200" dirty="0">
                <a:solidFill>
                  <a:schemeClr val="tx1"/>
                </a:solidFill>
                <a:latin typeface="Comic Sans MS" panose="030F0702030302020204" pitchFamily="66" charset="0"/>
              </a:rPr>
              <a:t>1939</a:t>
            </a:r>
            <a:endParaRPr lang="en-US" dirty="0">
              <a:latin typeface="Comic Sans MS" panose="030F0702030302020204" pitchFamily="66" charset="0"/>
            </a:endParaRPr>
          </a:p>
          <a:p>
            <a:r>
              <a:rPr lang="en-US" sz="3200" dirty="0">
                <a:latin typeface="Comic Sans MS" panose="030F0702030302020204" pitchFamily="66" charset="0"/>
              </a:rPr>
              <a:t>Ministry of Education brought together 14 voluntary Youth organisations and formed the Youth Service </a:t>
            </a:r>
          </a:p>
        </p:txBody>
      </p:sp>
      <p:sp>
        <p:nvSpPr>
          <p:cNvPr id="7" name="TextBox 6">
            <a:extLst>
              <a:ext uri="{FF2B5EF4-FFF2-40B4-BE49-F238E27FC236}">
                <a16:creationId xmlns:a16="http://schemas.microsoft.com/office/drawing/2014/main" id="{5F92FBF9-6C47-4940-A2E8-4F24A43A8607}"/>
              </a:ext>
            </a:extLst>
          </p:cNvPr>
          <p:cNvSpPr txBox="1"/>
          <p:nvPr/>
        </p:nvSpPr>
        <p:spPr>
          <a:xfrm>
            <a:off x="1096970" y="4448890"/>
            <a:ext cx="10473579" cy="1569660"/>
          </a:xfrm>
          <a:prstGeom prst="rect">
            <a:avLst/>
          </a:prstGeom>
          <a:solidFill>
            <a:srgbClr val="8DCBE7"/>
          </a:solidFill>
          <a:ln>
            <a:solidFill>
              <a:srgbClr val="92D050"/>
            </a:solidFill>
          </a:ln>
          <a:scene3d>
            <a:camera prst="orthographicFront"/>
            <a:lightRig rig="threePt" dir="t"/>
          </a:scene3d>
          <a:sp3d>
            <a:bevelT/>
          </a:sp3d>
        </p:spPr>
        <p:txBody>
          <a:bodyPr wrap="square" rtlCol="0">
            <a:spAutoFit/>
          </a:bodyPr>
          <a:lstStyle/>
          <a:p>
            <a:pPr algn="ctr"/>
            <a:r>
              <a:rPr lang="en-US" sz="3200" dirty="0">
                <a:solidFill>
                  <a:schemeClr val="tx1"/>
                </a:solidFill>
                <a:latin typeface="Comic Sans MS" panose="030F0702030302020204" pitchFamily="66" charset="0"/>
              </a:rPr>
              <a:t>1944</a:t>
            </a:r>
            <a:endParaRPr lang="en-US" dirty="0">
              <a:latin typeface="Comic Sans MS" panose="030F0702030302020204" pitchFamily="66" charset="0"/>
            </a:endParaRPr>
          </a:p>
          <a:p>
            <a:pPr algn="ctr"/>
            <a:r>
              <a:rPr lang="en-US" dirty="0">
                <a:latin typeface="Comic Sans MS" panose="030F0702030302020204" pitchFamily="66" charset="0"/>
              </a:rPr>
              <a:t> </a:t>
            </a:r>
            <a:r>
              <a:rPr lang="en-US" sz="3200" dirty="0">
                <a:latin typeface="Comic Sans MS" panose="030F0702030302020204" pitchFamily="66" charset="0"/>
              </a:rPr>
              <a:t>Local Councils required to facilitate leisure amenities for young people, creating the ‘Service of Youth’</a:t>
            </a:r>
          </a:p>
        </p:txBody>
      </p:sp>
      <p:sp>
        <p:nvSpPr>
          <p:cNvPr id="8" name="TextBox 7">
            <a:extLst>
              <a:ext uri="{FF2B5EF4-FFF2-40B4-BE49-F238E27FC236}">
                <a16:creationId xmlns:a16="http://schemas.microsoft.com/office/drawing/2014/main" id="{0F0F6D2A-D543-4C33-A73C-30767F4502F5}"/>
              </a:ext>
            </a:extLst>
          </p:cNvPr>
          <p:cNvSpPr txBox="1"/>
          <p:nvPr/>
        </p:nvSpPr>
        <p:spPr>
          <a:xfrm>
            <a:off x="1096970" y="6207129"/>
            <a:ext cx="10473579" cy="369332"/>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a:t>
            </a:r>
            <a:r>
              <a:rPr lang="en-GB" sz="1400" dirty="0">
                <a:effectLst/>
                <a:latin typeface="Arial" panose="020B0604020202020204" pitchFamily="34" charset="0"/>
                <a:ea typeface="Calibri" panose="020F0502020204030204" pitchFamily="34" charset="0"/>
              </a:rPr>
              <a:t>Davies, 2008, p. 15), (Clements, 2019, p 819). </a:t>
            </a:r>
            <a:endParaRPr lang="en-GB" sz="1400" dirty="0"/>
          </a:p>
        </p:txBody>
      </p:sp>
    </p:spTree>
    <p:extLst>
      <p:ext uri="{BB962C8B-B14F-4D97-AF65-F5344CB8AC3E}">
        <p14:creationId xmlns:p14="http://schemas.microsoft.com/office/powerpoint/2010/main" val="39921292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8D0308-7933-4D95-B79E-6C313F8EADA7}"/>
              </a:ext>
            </a:extLst>
          </p:cNvPr>
          <p:cNvSpPr>
            <a:spLocks noGrp="1"/>
          </p:cNvSpPr>
          <p:nvPr>
            <p:ph type="title"/>
          </p:nvPr>
        </p:nvSpPr>
        <p:spPr>
          <a:xfrm>
            <a:off x="2696919" y="579575"/>
            <a:ext cx="6785536" cy="781537"/>
          </a:xfrm>
          <a:solidFill>
            <a:schemeClr val="accent2">
              <a:lumMod val="75000"/>
            </a:schemeClr>
          </a:solidFill>
          <a:scene3d>
            <a:camera prst="orthographicFront"/>
            <a:lightRig rig="threePt" dir="t"/>
          </a:scene3d>
          <a:sp3d>
            <a:bevelT/>
          </a:sp3d>
        </p:spPr>
        <p:txBody>
          <a:bodyPr>
            <a:normAutofit fontScale="90000"/>
          </a:bodyPr>
          <a:lstStyle/>
          <a:p>
            <a:pPr algn="ctr"/>
            <a:r>
              <a:rPr lang="en-US" sz="4000" dirty="0">
                <a:solidFill>
                  <a:schemeClr val="accent3">
                    <a:lumMod val="20000"/>
                    <a:lumOff val="80000"/>
                  </a:schemeClr>
                </a:solidFill>
                <a:latin typeface="Comic Sans MS" panose="030F0702030302020204" pitchFamily="66" charset="0"/>
              </a:rPr>
              <a:t>The Albermarle report (1960).</a:t>
            </a:r>
            <a:endParaRPr lang="en-GB" sz="4000" dirty="0">
              <a:solidFill>
                <a:schemeClr val="accent3">
                  <a:lumMod val="20000"/>
                  <a:lumOff val="80000"/>
                </a:schemeClr>
              </a:solidFill>
              <a:latin typeface="Comic Sans MS" panose="030F0702030302020204" pitchFamily="66" charset="0"/>
            </a:endParaRPr>
          </a:p>
        </p:txBody>
      </p:sp>
      <p:sp>
        <p:nvSpPr>
          <p:cNvPr id="4" name="Slide Number Placeholder 3">
            <a:extLst>
              <a:ext uri="{FF2B5EF4-FFF2-40B4-BE49-F238E27FC236}">
                <a16:creationId xmlns:a16="http://schemas.microsoft.com/office/drawing/2014/main" id="{E0937DCB-CC3E-40D7-9774-3124C2914031}"/>
              </a:ext>
            </a:extLst>
          </p:cNvPr>
          <p:cNvSpPr>
            <a:spLocks noGrp="1"/>
          </p:cNvSpPr>
          <p:nvPr>
            <p:ph type="sldNum" sz="quarter" idx="12"/>
          </p:nvPr>
        </p:nvSpPr>
        <p:spPr/>
        <p:txBody>
          <a:bodyPr/>
          <a:lstStyle/>
          <a:p>
            <a:fld id="{D57F1E4F-1CFF-5643-939E-217C01CDF565}" type="slidenum">
              <a:rPr lang="en-US" smtClean="0"/>
              <a:pPr/>
              <a:t>5</a:t>
            </a:fld>
            <a:endParaRPr lang="en-US" dirty="0"/>
          </a:p>
        </p:txBody>
      </p:sp>
      <p:sp>
        <p:nvSpPr>
          <p:cNvPr id="5" name="TextBox 4">
            <a:extLst>
              <a:ext uri="{FF2B5EF4-FFF2-40B4-BE49-F238E27FC236}">
                <a16:creationId xmlns:a16="http://schemas.microsoft.com/office/drawing/2014/main" id="{DA489D50-074F-44AC-A23D-E31BBA7BAB59}"/>
              </a:ext>
            </a:extLst>
          </p:cNvPr>
          <p:cNvSpPr txBox="1"/>
          <p:nvPr/>
        </p:nvSpPr>
        <p:spPr>
          <a:xfrm>
            <a:off x="1185342" y="2021988"/>
            <a:ext cx="10473579" cy="584775"/>
          </a:xfrm>
          <a:prstGeom prst="rect">
            <a:avLst/>
          </a:prstGeom>
          <a:solidFill>
            <a:schemeClr val="tx2">
              <a:lumMod val="20000"/>
              <a:lumOff val="80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solidFill>
                  <a:schemeClr val="tx1"/>
                </a:solidFill>
                <a:latin typeface="Comic Sans MS" panose="030F0702030302020204" pitchFamily="66" charset="0"/>
              </a:rPr>
              <a:t>Old values appeared outdated.</a:t>
            </a:r>
            <a:endParaRPr lang="en-US" dirty="0">
              <a:latin typeface="Comic Sans MS" panose="030F0702030302020204" pitchFamily="66" charset="0"/>
            </a:endParaRPr>
          </a:p>
        </p:txBody>
      </p:sp>
      <p:sp>
        <p:nvSpPr>
          <p:cNvPr id="7" name="TextBox 6">
            <a:extLst>
              <a:ext uri="{FF2B5EF4-FFF2-40B4-BE49-F238E27FC236}">
                <a16:creationId xmlns:a16="http://schemas.microsoft.com/office/drawing/2014/main" id="{DEE558A6-5FA1-4266-8744-BFE17A6DC2B9}"/>
              </a:ext>
            </a:extLst>
          </p:cNvPr>
          <p:cNvSpPr txBox="1"/>
          <p:nvPr/>
        </p:nvSpPr>
        <p:spPr>
          <a:xfrm>
            <a:off x="1185343" y="5388891"/>
            <a:ext cx="10473579" cy="584775"/>
          </a:xfrm>
          <a:prstGeom prst="rect">
            <a:avLst/>
          </a:prstGeom>
          <a:solidFill>
            <a:schemeClr val="bg2">
              <a:lumMod val="50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Perceived as a watershed moment in Youth Work.</a:t>
            </a:r>
          </a:p>
        </p:txBody>
      </p:sp>
      <p:sp>
        <p:nvSpPr>
          <p:cNvPr id="8" name="TextBox 7">
            <a:extLst>
              <a:ext uri="{FF2B5EF4-FFF2-40B4-BE49-F238E27FC236}">
                <a16:creationId xmlns:a16="http://schemas.microsoft.com/office/drawing/2014/main" id="{5A8E8999-506C-4593-8979-BFB831A346A6}"/>
              </a:ext>
            </a:extLst>
          </p:cNvPr>
          <p:cNvSpPr txBox="1"/>
          <p:nvPr/>
        </p:nvSpPr>
        <p:spPr>
          <a:xfrm>
            <a:off x="1185344" y="4266590"/>
            <a:ext cx="10473579" cy="584775"/>
          </a:xfrm>
          <a:prstGeom prst="rect">
            <a:avLst/>
          </a:prstGeom>
          <a:solidFill>
            <a:schemeClr val="tx2">
              <a:lumMod val="60000"/>
              <a:lumOff val="40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Highlighted several concerns with the Youth Service.</a:t>
            </a:r>
            <a:endParaRPr lang="en-US" sz="3200" dirty="0"/>
          </a:p>
        </p:txBody>
      </p:sp>
      <p:sp>
        <p:nvSpPr>
          <p:cNvPr id="9" name="TextBox 8">
            <a:extLst>
              <a:ext uri="{FF2B5EF4-FFF2-40B4-BE49-F238E27FC236}">
                <a16:creationId xmlns:a16="http://schemas.microsoft.com/office/drawing/2014/main" id="{08958D12-A5BF-4329-88E8-2ABD81679F73}"/>
              </a:ext>
            </a:extLst>
          </p:cNvPr>
          <p:cNvSpPr txBox="1"/>
          <p:nvPr/>
        </p:nvSpPr>
        <p:spPr>
          <a:xfrm>
            <a:off x="1185344" y="3144289"/>
            <a:ext cx="10473579" cy="584775"/>
          </a:xfrm>
          <a:prstGeom prst="rect">
            <a:avLst/>
          </a:prstGeom>
          <a:solidFill>
            <a:schemeClr val="tx2">
              <a:lumMod val="40000"/>
              <a:lumOff val="60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Breakdown in class structure.</a:t>
            </a:r>
          </a:p>
        </p:txBody>
      </p:sp>
      <p:sp>
        <p:nvSpPr>
          <p:cNvPr id="10" name="TextBox 9">
            <a:extLst>
              <a:ext uri="{FF2B5EF4-FFF2-40B4-BE49-F238E27FC236}">
                <a16:creationId xmlns:a16="http://schemas.microsoft.com/office/drawing/2014/main" id="{03BC118E-30F4-4E31-9EEB-48F4D8BDCA0B}"/>
              </a:ext>
            </a:extLst>
          </p:cNvPr>
          <p:cNvSpPr txBox="1"/>
          <p:nvPr/>
        </p:nvSpPr>
        <p:spPr>
          <a:xfrm>
            <a:off x="2777466" y="6209333"/>
            <a:ext cx="6624442" cy="646331"/>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Bernard, 2008, p. 15). </a:t>
            </a:r>
            <a:r>
              <a:rPr lang="en-GB" sz="14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(Davies, 2011, p. 8).</a:t>
            </a:r>
            <a:r>
              <a:rPr lang="en-GB" sz="1400" dirty="0">
                <a:effectLst/>
                <a:latin typeface="Arial" panose="020B0604020202020204" pitchFamily="34" charset="0"/>
                <a:ea typeface="Calibri" panose="020F0502020204030204" pitchFamily="34" charset="0"/>
                <a:cs typeface="Arial" panose="020B0604020202020204" pitchFamily="34" charset="0"/>
              </a:rPr>
              <a:t> (Smith &amp; Doyle 2002, p 1-22).</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46861071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324BD-F7D6-4968-AAA1-D65C1F86CA2A}"/>
              </a:ext>
            </a:extLst>
          </p:cNvPr>
          <p:cNvSpPr>
            <a:spLocks noGrp="1"/>
          </p:cNvSpPr>
          <p:nvPr>
            <p:ph type="title"/>
          </p:nvPr>
        </p:nvSpPr>
        <p:spPr>
          <a:xfrm>
            <a:off x="3726156" y="614886"/>
            <a:ext cx="4464367" cy="621311"/>
          </a:xfrm>
          <a:solidFill>
            <a:schemeClr val="accent2">
              <a:lumMod val="75000"/>
            </a:schemeClr>
          </a:solidFill>
          <a:ln>
            <a:solidFill>
              <a:srgbClr val="92D050"/>
            </a:solidFill>
          </a:ln>
          <a:scene3d>
            <a:camera prst="orthographicFront"/>
            <a:lightRig rig="threePt" dir="t"/>
          </a:scene3d>
          <a:sp3d>
            <a:bevelT/>
          </a:sp3d>
        </p:spPr>
        <p:txBody>
          <a:bodyPr>
            <a:normAutofit fontScale="90000"/>
          </a:bodyPr>
          <a:lstStyle/>
          <a:p>
            <a:pPr algn="ctr"/>
            <a:r>
              <a:rPr lang="en-US" sz="4000" dirty="0">
                <a:solidFill>
                  <a:schemeClr val="accent3">
                    <a:lumMod val="20000"/>
                    <a:lumOff val="80000"/>
                  </a:schemeClr>
                </a:solidFill>
                <a:latin typeface="Comic Sans MS" panose="030F0702030302020204" pitchFamily="66" charset="0"/>
              </a:rPr>
              <a:t>The 1980’s.</a:t>
            </a:r>
            <a:endParaRPr lang="en-GB" sz="4000" dirty="0">
              <a:solidFill>
                <a:schemeClr val="accent3">
                  <a:lumMod val="20000"/>
                  <a:lumOff val="80000"/>
                </a:schemeClr>
              </a:solidFill>
              <a:latin typeface="Comic Sans MS" panose="030F0702030302020204" pitchFamily="66" charset="0"/>
            </a:endParaRPr>
          </a:p>
        </p:txBody>
      </p:sp>
      <p:sp>
        <p:nvSpPr>
          <p:cNvPr id="4" name="Slide Number Placeholder 3">
            <a:extLst>
              <a:ext uri="{FF2B5EF4-FFF2-40B4-BE49-F238E27FC236}">
                <a16:creationId xmlns:a16="http://schemas.microsoft.com/office/drawing/2014/main" id="{A5A48601-3BBE-42DA-BED5-5AA548E70759}"/>
              </a:ext>
            </a:extLst>
          </p:cNvPr>
          <p:cNvSpPr>
            <a:spLocks noGrp="1"/>
          </p:cNvSpPr>
          <p:nvPr>
            <p:ph type="sldNum" sz="quarter" idx="12"/>
          </p:nvPr>
        </p:nvSpPr>
        <p:spPr/>
        <p:txBody>
          <a:bodyPr/>
          <a:lstStyle/>
          <a:p>
            <a:fld id="{D57F1E4F-1CFF-5643-939E-217C01CDF565}" type="slidenum">
              <a:rPr lang="en-US" smtClean="0"/>
              <a:pPr/>
              <a:t>6</a:t>
            </a:fld>
            <a:endParaRPr lang="en-US" dirty="0"/>
          </a:p>
        </p:txBody>
      </p:sp>
      <p:sp>
        <p:nvSpPr>
          <p:cNvPr id="6" name="TextBox 5">
            <a:extLst>
              <a:ext uri="{FF2B5EF4-FFF2-40B4-BE49-F238E27FC236}">
                <a16:creationId xmlns:a16="http://schemas.microsoft.com/office/drawing/2014/main" id="{C1A4B355-E963-4F4D-8305-F8DDCEA4A4EB}"/>
              </a:ext>
            </a:extLst>
          </p:cNvPr>
          <p:cNvSpPr txBox="1"/>
          <p:nvPr/>
        </p:nvSpPr>
        <p:spPr>
          <a:xfrm>
            <a:off x="531806" y="2481231"/>
            <a:ext cx="11361573" cy="584775"/>
          </a:xfrm>
          <a:prstGeom prst="rect">
            <a:avLst/>
          </a:prstGeom>
          <a:solidFill>
            <a:schemeClr val="bg1">
              <a:lumMod val="75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Mass Unemployment.</a:t>
            </a:r>
          </a:p>
        </p:txBody>
      </p:sp>
      <p:sp>
        <p:nvSpPr>
          <p:cNvPr id="7" name="TextBox 6">
            <a:extLst>
              <a:ext uri="{FF2B5EF4-FFF2-40B4-BE49-F238E27FC236}">
                <a16:creationId xmlns:a16="http://schemas.microsoft.com/office/drawing/2014/main" id="{A0DDF041-E771-4E9F-ABA7-86FB2A65C9C4}"/>
              </a:ext>
            </a:extLst>
          </p:cNvPr>
          <p:cNvSpPr txBox="1"/>
          <p:nvPr/>
        </p:nvSpPr>
        <p:spPr>
          <a:xfrm>
            <a:off x="531806" y="3392543"/>
            <a:ext cx="11361573" cy="584775"/>
          </a:xfrm>
          <a:prstGeom prst="rect">
            <a:avLst/>
          </a:prstGeom>
          <a:solidFill>
            <a:schemeClr val="bg1">
              <a:lumMod val="75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Low morale of Youth Workers.</a:t>
            </a:r>
          </a:p>
        </p:txBody>
      </p:sp>
      <p:sp>
        <p:nvSpPr>
          <p:cNvPr id="8" name="TextBox 7">
            <a:extLst>
              <a:ext uri="{FF2B5EF4-FFF2-40B4-BE49-F238E27FC236}">
                <a16:creationId xmlns:a16="http://schemas.microsoft.com/office/drawing/2014/main" id="{CB05EBE3-C7FE-495D-A927-E80B4B070862}"/>
              </a:ext>
            </a:extLst>
          </p:cNvPr>
          <p:cNvSpPr txBox="1"/>
          <p:nvPr/>
        </p:nvSpPr>
        <p:spPr>
          <a:xfrm>
            <a:off x="531806" y="1571958"/>
            <a:ext cx="11361573" cy="584775"/>
          </a:xfrm>
          <a:prstGeom prst="rect">
            <a:avLst/>
          </a:prstGeom>
          <a:solidFill>
            <a:schemeClr val="bg1">
              <a:lumMod val="75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Low numbers of Young People available.</a:t>
            </a:r>
          </a:p>
        </p:txBody>
      </p:sp>
      <p:sp>
        <p:nvSpPr>
          <p:cNvPr id="9" name="TextBox 8">
            <a:extLst>
              <a:ext uri="{FF2B5EF4-FFF2-40B4-BE49-F238E27FC236}">
                <a16:creationId xmlns:a16="http://schemas.microsoft.com/office/drawing/2014/main" id="{15A34E61-AFEE-48DB-9D1E-FEE5C797FA8F}"/>
              </a:ext>
            </a:extLst>
          </p:cNvPr>
          <p:cNvSpPr txBox="1"/>
          <p:nvPr/>
        </p:nvSpPr>
        <p:spPr>
          <a:xfrm>
            <a:off x="531805" y="4303855"/>
            <a:ext cx="11361573" cy="584775"/>
          </a:xfrm>
          <a:prstGeom prst="rect">
            <a:avLst/>
          </a:prstGeom>
          <a:solidFill>
            <a:schemeClr val="bg1">
              <a:lumMod val="75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Other agencies prioritised at the expense of Youth Work.  </a:t>
            </a:r>
          </a:p>
        </p:txBody>
      </p:sp>
      <p:sp>
        <p:nvSpPr>
          <p:cNvPr id="10" name="TextBox 9">
            <a:extLst>
              <a:ext uri="{FF2B5EF4-FFF2-40B4-BE49-F238E27FC236}">
                <a16:creationId xmlns:a16="http://schemas.microsoft.com/office/drawing/2014/main" id="{AED0B945-8754-43A7-9A9E-C897C4152742}"/>
              </a:ext>
            </a:extLst>
          </p:cNvPr>
          <p:cNvSpPr txBox="1"/>
          <p:nvPr/>
        </p:nvSpPr>
        <p:spPr>
          <a:xfrm>
            <a:off x="531805" y="5213128"/>
            <a:ext cx="11361573" cy="584775"/>
          </a:xfrm>
          <a:prstGeom prst="rect">
            <a:avLst/>
          </a:prstGeom>
          <a:solidFill>
            <a:schemeClr val="bg1">
              <a:lumMod val="75000"/>
            </a:schemeClr>
          </a:solidFill>
          <a:ln>
            <a:solidFill>
              <a:srgbClr val="92D050"/>
            </a:solidFill>
          </a:ln>
          <a:scene3d>
            <a:camera prst="orthographicFront"/>
            <a:lightRig rig="threePt" dir="t"/>
          </a:scene3d>
          <a:sp3d>
            <a:bevelT/>
          </a:sp3d>
        </p:spPr>
        <p:txBody>
          <a:bodyPr wrap="square" rtlCol="0">
            <a:spAutoFit/>
          </a:bodyPr>
          <a:lstStyle/>
          <a:p>
            <a:pPr algn="ctr"/>
            <a:r>
              <a:rPr lang="en-US" sz="3200" dirty="0">
                <a:latin typeface="Comic Sans MS" panose="030F0702030302020204" pitchFamily="66" charset="0"/>
              </a:rPr>
              <a:t>Detached Youth Work ad Youth Cafes developed.</a:t>
            </a:r>
          </a:p>
        </p:txBody>
      </p:sp>
      <p:sp>
        <p:nvSpPr>
          <p:cNvPr id="11" name="TextBox 10">
            <a:extLst>
              <a:ext uri="{FF2B5EF4-FFF2-40B4-BE49-F238E27FC236}">
                <a16:creationId xmlns:a16="http://schemas.microsoft.com/office/drawing/2014/main" id="{B5896A39-4062-486E-A190-ED80F17BEA67}"/>
              </a:ext>
            </a:extLst>
          </p:cNvPr>
          <p:cNvSpPr txBox="1"/>
          <p:nvPr/>
        </p:nvSpPr>
        <p:spPr>
          <a:xfrm>
            <a:off x="4129870" y="6178072"/>
            <a:ext cx="3932260" cy="646331"/>
          </a:xfrm>
          <a:prstGeom prst="rect">
            <a:avLst/>
          </a:prstGeom>
          <a:noFill/>
        </p:spPr>
        <p:txBody>
          <a:bodyPr wrap="square">
            <a:spAutoFit/>
          </a:bodyPr>
          <a:lstStyle/>
          <a:p>
            <a:r>
              <a:rPr lang="en-GB" sz="1800" dirty="0">
                <a:effectLst/>
                <a:latin typeface="Arial" panose="020B0604020202020204" pitchFamily="34" charset="0"/>
                <a:ea typeface="Calibri" panose="020F0502020204030204" pitchFamily="34" charset="0"/>
              </a:rPr>
              <a:t>(</a:t>
            </a:r>
            <a:r>
              <a:rPr lang="en-GB" sz="1400" dirty="0">
                <a:effectLst/>
                <a:latin typeface="Arial" panose="020B0604020202020204" pitchFamily="34" charset="0"/>
                <a:ea typeface="Calibri" panose="020F0502020204030204" pitchFamily="34" charset="0"/>
              </a:rPr>
              <a:t>Smith, 2012, p. 12). (Smith 1988 pgs. 1-34). </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124322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00810-CA77-448E-8A87-FE5FA5D7B8CE}"/>
              </a:ext>
            </a:extLst>
          </p:cNvPr>
          <p:cNvSpPr>
            <a:spLocks noGrp="1"/>
          </p:cNvSpPr>
          <p:nvPr>
            <p:ph type="title"/>
          </p:nvPr>
        </p:nvSpPr>
        <p:spPr>
          <a:xfrm>
            <a:off x="1715276" y="512462"/>
            <a:ext cx="8911687" cy="1280890"/>
          </a:xfrm>
          <a:solidFill>
            <a:schemeClr val="accent2">
              <a:lumMod val="75000"/>
            </a:schemeClr>
          </a:solidFill>
          <a:ln>
            <a:solidFill>
              <a:srgbClr val="92D050"/>
            </a:solidFill>
          </a:ln>
          <a:scene3d>
            <a:camera prst="orthographicFront"/>
            <a:lightRig rig="threePt" dir="t"/>
          </a:scene3d>
          <a:sp3d>
            <a:bevelT/>
          </a:sp3d>
        </p:spPr>
        <p:txBody>
          <a:bodyPr>
            <a:noAutofit/>
          </a:bodyPr>
          <a:lstStyle/>
          <a:p>
            <a:pPr algn="ctr"/>
            <a:r>
              <a:rPr lang="en-US" sz="4000" dirty="0">
                <a:solidFill>
                  <a:schemeClr val="accent3">
                    <a:lumMod val="20000"/>
                    <a:lumOff val="80000"/>
                  </a:schemeClr>
                </a:solidFill>
                <a:latin typeface="Comic Sans MS" panose="030F0702030302020204" pitchFamily="66" charset="0"/>
              </a:rPr>
              <a:t>The United Nations Convention on the Rights of the Child (1989) </a:t>
            </a:r>
            <a:endParaRPr lang="en-GB" sz="4000" dirty="0">
              <a:solidFill>
                <a:schemeClr val="accent3">
                  <a:lumMod val="20000"/>
                  <a:lumOff val="80000"/>
                </a:schemeClr>
              </a:solidFill>
              <a:latin typeface="Comic Sans MS" panose="030F0702030302020204" pitchFamily="66" charset="0"/>
            </a:endParaRPr>
          </a:p>
        </p:txBody>
      </p:sp>
      <p:sp>
        <p:nvSpPr>
          <p:cNvPr id="3" name="Content Placeholder 2">
            <a:extLst>
              <a:ext uri="{FF2B5EF4-FFF2-40B4-BE49-F238E27FC236}">
                <a16:creationId xmlns:a16="http://schemas.microsoft.com/office/drawing/2014/main" id="{C9B86F86-B4B3-44CF-BBF5-C2B90260AD94}"/>
              </a:ext>
            </a:extLst>
          </p:cNvPr>
          <p:cNvSpPr>
            <a:spLocks noGrp="1"/>
          </p:cNvSpPr>
          <p:nvPr>
            <p:ph idx="1"/>
          </p:nvPr>
        </p:nvSpPr>
        <p:spPr>
          <a:xfrm>
            <a:off x="764275" y="2358904"/>
            <a:ext cx="10813691" cy="3613950"/>
          </a:xfrm>
          <a:solidFill>
            <a:schemeClr val="accent3">
              <a:lumMod val="20000"/>
              <a:lumOff val="80000"/>
            </a:schemeClr>
          </a:solidFill>
          <a:ln>
            <a:solidFill>
              <a:srgbClr val="00B050"/>
            </a:solidFill>
          </a:ln>
          <a:scene3d>
            <a:camera prst="orthographicFront"/>
            <a:lightRig rig="threePt" dir="t"/>
          </a:scene3d>
          <a:sp3d>
            <a:bevelT/>
          </a:sp3d>
        </p:spPr>
        <p:txBody>
          <a:bodyPr>
            <a:normAutofit fontScale="47500" lnSpcReduction="20000"/>
          </a:bodyPr>
          <a:lstStyle/>
          <a:p>
            <a:pPr algn="just">
              <a:lnSpc>
                <a:spcPct val="200000"/>
              </a:lnSpc>
            </a:pPr>
            <a:r>
              <a:rPr lang="en-GB" sz="6000" b="0" dirty="0">
                <a:solidFill>
                  <a:srgbClr val="000000"/>
                </a:solidFill>
                <a:effectLst/>
                <a:latin typeface="Comic Sans MS" panose="030F0702030302020204" pitchFamily="66" charset="0"/>
                <a:ea typeface="Times New Roman" panose="02020603050405020304" pitchFamily="18" charset="0"/>
              </a:rPr>
              <a:t>The United Nations Convention on the Rights of the Child (UNCRC) came into being in 1989 and made UK law in 1992. It is a legally binding document and relates to children and young people under 18 years old. </a:t>
            </a:r>
            <a:endParaRPr lang="en-GB" sz="6000" b="1" dirty="0">
              <a:effectLst/>
              <a:latin typeface="Comic Sans MS" panose="030F0702030302020204" pitchFamily="66" charset="0"/>
              <a:ea typeface="Times New Roman" panose="02020603050405020304" pitchFamily="18" charset="0"/>
            </a:endParaRPr>
          </a:p>
          <a:p>
            <a:endParaRPr lang="en-GB" dirty="0"/>
          </a:p>
        </p:txBody>
      </p:sp>
      <p:sp>
        <p:nvSpPr>
          <p:cNvPr id="4" name="Slide Number Placeholder 3">
            <a:extLst>
              <a:ext uri="{FF2B5EF4-FFF2-40B4-BE49-F238E27FC236}">
                <a16:creationId xmlns:a16="http://schemas.microsoft.com/office/drawing/2014/main" id="{85DC41BA-FFDE-44F2-8637-B93C215C3D3A}"/>
              </a:ext>
            </a:extLst>
          </p:cNvPr>
          <p:cNvSpPr>
            <a:spLocks noGrp="1"/>
          </p:cNvSpPr>
          <p:nvPr>
            <p:ph type="sldNum" sz="quarter" idx="12"/>
          </p:nvPr>
        </p:nvSpPr>
        <p:spPr/>
        <p:txBody>
          <a:bodyPr/>
          <a:lstStyle/>
          <a:p>
            <a:fld id="{D57F1E4F-1CFF-5643-939E-217C01CDF565}" type="slidenum">
              <a:rPr lang="en-US" smtClean="0"/>
              <a:pPr/>
              <a:t>7</a:t>
            </a:fld>
            <a:endParaRPr lang="en-US" dirty="0"/>
          </a:p>
        </p:txBody>
      </p:sp>
      <p:sp>
        <p:nvSpPr>
          <p:cNvPr id="5" name="TextBox 4">
            <a:extLst>
              <a:ext uri="{FF2B5EF4-FFF2-40B4-BE49-F238E27FC236}">
                <a16:creationId xmlns:a16="http://schemas.microsoft.com/office/drawing/2014/main" id="{78647359-FE86-46AF-AE4C-DA26FF18F93C}"/>
              </a:ext>
            </a:extLst>
          </p:cNvPr>
          <p:cNvSpPr txBox="1"/>
          <p:nvPr/>
        </p:nvSpPr>
        <p:spPr>
          <a:xfrm>
            <a:off x="5318425" y="6345538"/>
            <a:ext cx="1705387" cy="584775"/>
          </a:xfrm>
          <a:prstGeom prst="rect">
            <a:avLst/>
          </a:prstGeom>
          <a:noFill/>
        </p:spPr>
        <p:txBody>
          <a:bodyPr wrap="square">
            <a:spAutoFit/>
          </a:bodyPr>
          <a:lstStyle/>
          <a:p>
            <a:r>
              <a:rPr lang="en-GB" sz="1400" dirty="0">
                <a:effectLst/>
                <a:latin typeface="Arial" panose="020B0604020202020204" pitchFamily="34" charset="0"/>
                <a:ea typeface="Calibri" panose="020F0502020204030204" pitchFamily="34" charset="0"/>
              </a:rPr>
              <a:t>(RCPCH, 2020).</a:t>
            </a:r>
            <a:endParaRPr lang="en-GB" sz="1400" b="1" dirty="0">
              <a:effectLst/>
              <a:latin typeface="Arial" panose="020B0604020202020204" pitchFamily="34" charset="0"/>
              <a:ea typeface="Times New Roman" panose="02020603050405020304" pitchFamily="18" charset="0"/>
              <a:cs typeface="Arial" panose="020B0604020202020204" pitchFamily="34" charset="0"/>
            </a:endParaRPr>
          </a:p>
          <a:p>
            <a:endParaRPr lang="en-GB" dirty="0"/>
          </a:p>
        </p:txBody>
      </p:sp>
    </p:spTree>
    <p:extLst>
      <p:ext uri="{BB962C8B-B14F-4D97-AF65-F5344CB8AC3E}">
        <p14:creationId xmlns:p14="http://schemas.microsoft.com/office/powerpoint/2010/main" val="32094164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E765-4DC6-4AB0-9441-9EA2C13A9843}"/>
              </a:ext>
            </a:extLst>
          </p:cNvPr>
          <p:cNvSpPr>
            <a:spLocks noGrp="1"/>
          </p:cNvSpPr>
          <p:nvPr>
            <p:ph type="title"/>
          </p:nvPr>
        </p:nvSpPr>
        <p:spPr>
          <a:xfrm>
            <a:off x="2814697" y="442245"/>
            <a:ext cx="7101865" cy="1056198"/>
          </a:xfrm>
          <a:solidFill>
            <a:schemeClr val="accent2">
              <a:lumMod val="75000"/>
            </a:schemeClr>
          </a:solidFill>
          <a:ln>
            <a:solidFill>
              <a:srgbClr val="92D050"/>
            </a:solidFill>
          </a:ln>
          <a:scene3d>
            <a:camera prst="orthographicFront"/>
            <a:lightRig rig="threePt" dir="t"/>
          </a:scene3d>
          <a:sp3d>
            <a:bevelT/>
          </a:sp3d>
        </p:spPr>
        <p:txBody>
          <a:bodyPr>
            <a:normAutofit fontScale="90000"/>
          </a:bodyPr>
          <a:lstStyle/>
          <a:p>
            <a:pPr algn="ctr"/>
            <a:r>
              <a:rPr lang="en-US" dirty="0">
                <a:solidFill>
                  <a:schemeClr val="accent3">
                    <a:lumMod val="20000"/>
                    <a:lumOff val="80000"/>
                  </a:schemeClr>
                </a:solidFill>
                <a:latin typeface="Comic Sans MS" panose="030F0702030302020204" pitchFamily="66" charset="0"/>
              </a:rPr>
              <a:t>The Children’s Act (1989 S. 20) </a:t>
            </a:r>
            <a:br>
              <a:rPr lang="en-US" dirty="0">
                <a:solidFill>
                  <a:schemeClr val="accent3">
                    <a:lumMod val="20000"/>
                    <a:lumOff val="80000"/>
                  </a:schemeClr>
                </a:solidFill>
                <a:latin typeface="Comic Sans MS" panose="030F0702030302020204" pitchFamily="66" charset="0"/>
              </a:rPr>
            </a:br>
            <a:r>
              <a:rPr lang="en-US" dirty="0">
                <a:solidFill>
                  <a:schemeClr val="accent3">
                    <a:lumMod val="20000"/>
                    <a:lumOff val="80000"/>
                  </a:schemeClr>
                </a:solidFill>
                <a:latin typeface="Comic Sans MS" panose="030F0702030302020204" pitchFamily="66" charset="0"/>
              </a:rPr>
              <a:t>till the present day</a:t>
            </a:r>
            <a:endParaRPr lang="en-GB" dirty="0">
              <a:solidFill>
                <a:schemeClr val="accent3">
                  <a:lumMod val="20000"/>
                  <a:lumOff val="80000"/>
                </a:schemeClr>
              </a:solidFill>
              <a:latin typeface="Comic Sans MS" panose="030F0702030302020204" pitchFamily="66" charset="0"/>
            </a:endParaRPr>
          </a:p>
        </p:txBody>
      </p:sp>
      <p:sp>
        <p:nvSpPr>
          <p:cNvPr id="3" name="Content Placeholder 2">
            <a:extLst>
              <a:ext uri="{FF2B5EF4-FFF2-40B4-BE49-F238E27FC236}">
                <a16:creationId xmlns:a16="http://schemas.microsoft.com/office/drawing/2014/main" id="{56702673-A0F1-4024-B605-B957F2752E27}"/>
              </a:ext>
            </a:extLst>
          </p:cNvPr>
          <p:cNvSpPr>
            <a:spLocks noGrp="1"/>
          </p:cNvSpPr>
          <p:nvPr>
            <p:ph idx="1"/>
          </p:nvPr>
        </p:nvSpPr>
        <p:spPr>
          <a:xfrm>
            <a:off x="1133231" y="2133601"/>
            <a:ext cx="10464799" cy="1531814"/>
          </a:xfrm>
          <a:solidFill>
            <a:schemeClr val="accent4">
              <a:lumMod val="20000"/>
              <a:lumOff val="80000"/>
            </a:schemeClr>
          </a:solidFill>
          <a:ln>
            <a:solidFill>
              <a:srgbClr val="92D050"/>
            </a:solidFill>
          </a:ln>
          <a:scene3d>
            <a:camera prst="orthographicFront"/>
            <a:lightRig rig="threePt" dir="t"/>
          </a:scene3d>
          <a:sp3d>
            <a:bevelT/>
          </a:sp3d>
        </p:spPr>
        <p:txBody>
          <a:bodyPr>
            <a:noAutofit/>
          </a:bodyPr>
          <a:lstStyle/>
          <a:p>
            <a:pPr marL="0" indent="0" algn="just">
              <a:buNone/>
            </a:pPr>
            <a:r>
              <a:rPr lang="en-US" sz="3200" dirty="0">
                <a:solidFill>
                  <a:schemeClr val="tx1"/>
                </a:solidFill>
                <a:latin typeface="Comic Sans MS" panose="030F0702030302020204" pitchFamily="66" charset="0"/>
              </a:rPr>
              <a:t>Children’s Act (1989 section 20) made the Local Council responsible for homeless Young people between the ages of 16 – 18.</a:t>
            </a:r>
            <a:endParaRPr lang="en-GB" sz="3200" dirty="0">
              <a:solidFill>
                <a:schemeClr val="tx1"/>
              </a:solidFill>
              <a:latin typeface="Comic Sans MS" panose="030F0702030302020204" pitchFamily="66" charset="0"/>
            </a:endParaRPr>
          </a:p>
        </p:txBody>
      </p:sp>
      <p:sp>
        <p:nvSpPr>
          <p:cNvPr id="4" name="Slide Number Placeholder 3">
            <a:extLst>
              <a:ext uri="{FF2B5EF4-FFF2-40B4-BE49-F238E27FC236}">
                <a16:creationId xmlns:a16="http://schemas.microsoft.com/office/drawing/2014/main" id="{DCA44CF6-E1BD-4A80-9512-331E86EB56B5}"/>
              </a:ext>
            </a:extLst>
          </p:cNvPr>
          <p:cNvSpPr>
            <a:spLocks noGrp="1"/>
          </p:cNvSpPr>
          <p:nvPr>
            <p:ph type="sldNum" sz="quarter" idx="12"/>
          </p:nvPr>
        </p:nvSpPr>
        <p:spPr/>
        <p:txBody>
          <a:bodyPr/>
          <a:lstStyle/>
          <a:p>
            <a:fld id="{D57F1E4F-1CFF-5643-939E-217C01CDF565}" type="slidenum">
              <a:rPr lang="en-US" smtClean="0"/>
              <a:pPr/>
              <a:t>8</a:t>
            </a:fld>
            <a:endParaRPr lang="en-US" dirty="0"/>
          </a:p>
        </p:txBody>
      </p:sp>
      <p:sp>
        <p:nvSpPr>
          <p:cNvPr id="5" name="Content Placeholder 2">
            <a:extLst>
              <a:ext uri="{FF2B5EF4-FFF2-40B4-BE49-F238E27FC236}">
                <a16:creationId xmlns:a16="http://schemas.microsoft.com/office/drawing/2014/main" id="{48543C70-8C91-40D9-AE22-AB7AE30AF08A}"/>
              </a:ext>
            </a:extLst>
          </p:cNvPr>
          <p:cNvSpPr txBox="1">
            <a:spLocks/>
          </p:cNvSpPr>
          <p:nvPr/>
        </p:nvSpPr>
        <p:spPr>
          <a:xfrm>
            <a:off x="1133231" y="4122615"/>
            <a:ext cx="10464799" cy="1613877"/>
          </a:xfrm>
          <a:prstGeom prst="rect">
            <a:avLst/>
          </a:prstGeom>
          <a:solidFill>
            <a:schemeClr val="accent5">
              <a:lumMod val="20000"/>
              <a:lumOff val="80000"/>
            </a:schemeClr>
          </a:solidFill>
          <a:ln>
            <a:solidFill>
              <a:srgbClr val="92D050"/>
            </a:solidFill>
          </a:ln>
          <a:scene3d>
            <a:camera prst="orthographicFront"/>
            <a:lightRig rig="threePt" dir="t"/>
          </a:scene3d>
          <a:sp3d>
            <a:bevelT/>
          </a:sp3d>
        </p:spPr>
        <p:txBody>
          <a:bodyPr vert="horz" lIns="91440" tIns="45720" rIns="91440" bIns="45720" rtlCol="0">
            <a:noAutofit/>
          </a:bodyPr>
          <a:lst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a:lstStyle>
          <a:p>
            <a:pPr marL="0" indent="0" algn="just">
              <a:buFont typeface="Wingdings 3" charset="2"/>
              <a:buNone/>
            </a:pPr>
            <a:r>
              <a:rPr lang="en-GB" sz="3200" dirty="0">
                <a:effectLst/>
                <a:latin typeface="Comic Sans MS" panose="030F0702030302020204" pitchFamily="66" charset="0"/>
                <a:ea typeface="Calibri" panose="020F0502020204030204" pitchFamily="34" charset="0"/>
              </a:rPr>
              <a:t>The Southwark Judgement (2009) made it clear that the homeless young person was the Children’s services responsibility.</a:t>
            </a:r>
            <a:endParaRPr lang="en-GB" sz="3200" dirty="0">
              <a:latin typeface="Comic Sans MS" panose="030F0702030302020204" pitchFamily="66" charset="0"/>
            </a:endParaRPr>
          </a:p>
        </p:txBody>
      </p:sp>
      <p:sp>
        <p:nvSpPr>
          <p:cNvPr id="7" name="TextBox 6">
            <a:extLst>
              <a:ext uri="{FF2B5EF4-FFF2-40B4-BE49-F238E27FC236}">
                <a16:creationId xmlns:a16="http://schemas.microsoft.com/office/drawing/2014/main" id="{1FAE4113-9EB7-4102-916E-EDBB9E8BBB2F}"/>
              </a:ext>
            </a:extLst>
          </p:cNvPr>
          <p:cNvSpPr txBox="1"/>
          <p:nvPr/>
        </p:nvSpPr>
        <p:spPr>
          <a:xfrm>
            <a:off x="4564082" y="6118865"/>
            <a:ext cx="3063835" cy="584775"/>
          </a:xfrm>
          <a:prstGeom prst="rect">
            <a:avLst/>
          </a:prstGeom>
          <a:noFill/>
        </p:spPr>
        <p:txBody>
          <a:bodyPr wrap="square">
            <a:spAutoFit/>
          </a:bodyPr>
          <a:lstStyle/>
          <a:p>
            <a:r>
              <a:rPr lang="en-GB" sz="1400" b="0" dirty="0">
                <a:solidFill>
                  <a:srgbClr val="000000"/>
                </a:solidFill>
                <a:effectLst/>
                <a:latin typeface="Arial" panose="020B0604020202020204" pitchFamily="34" charset="0"/>
                <a:ea typeface="Times New Roman" panose="02020603050405020304" pitchFamily="18" charset="0"/>
              </a:rPr>
              <a:t>(</a:t>
            </a:r>
            <a:r>
              <a:rPr lang="en-GB" sz="1400" b="0" dirty="0" err="1">
                <a:solidFill>
                  <a:srgbClr val="000000"/>
                </a:solidFill>
                <a:effectLst/>
                <a:latin typeface="Arial" panose="020B0604020202020204" pitchFamily="34" charset="0"/>
                <a:ea typeface="Times New Roman" panose="02020603050405020304" pitchFamily="18" charset="0"/>
              </a:rPr>
              <a:t>Shelter.Org</a:t>
            </a:r>
            <a:r>
              <a:rPr lang="en-GB" sz="1400" b="0" dirty="0">
                <a:solidFill>
                  <a:srgbClr val="000000"/>
                </a:solidFill>
                <a:effectLst/>
                <a:latin typeface="Arial" panose="020B0604020202020204" pitchFamily="34" charset="0"/>
                <a:ea typeface="Times New Roman" panose="02020603050405020304" pitchFamily="18" charset="0"/>
              </a:rPr>
              <a:t>, 2009). </a:t>
            </a:r>
            <a:r>
              <a:rPr lang="en-GB" sz="1400" dirty="0">
                <a:effectLst/>
                <a:latin typeface="Arial" panose="020B0604020202020204" pitchFamily="34" charset="0"/>
                <a:ea typeface="Calibri" panose="020F0502020204030204" pitchFamily="34" charset="0"/>
              </a:rPr>
              <a:t>(Jones, 2019).</a:t>
            </a:r>
            <a:r>
              <a:rPr lang="en-GB" sz="1400" b="0" dirty="0">
                <a:solidFill>
                  <a:srgbClr val="000000"/>
                </a:solidFill>
                <a:effectLst/>
                <a:latin typeface="Arial" panose="020B0604020202020204" pitchFamily="34" charset="0"/>
                <a:ea typeface="Times New Roman" panose="02020603050405020304" pitchFamily="18" charset="0"/>
              </a:rPr>
              <a:t>    </a:t>
            </a:r>
            <a:endParaRPr lang="en-GB" sz="1400" b="1"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4229297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8CA3E4-BE8E-41F5-A8D9-EC36D42F2FD3}"/>
              </a:ext>
            </a:extLst>
          </p:cNvPr>
          <p:cNvSpPr>
            <a:spLocks noGrp="1"/>
          </p:cNvSpPr>
          <p:nvPr>
            <p:ph type="title"/>
          </p:nvPr>
        </p:nvSpPr>
        <p:spPr>
          <a:xfrm>
            <a:off x="4836832" y="621999"/>
            <a:ext cx="2518336" cy="696690"/>
          </a:xfrm>
          <a:solidFill>
            <a:schemeClr val="accent2">
              <a:lumMod val="75000"/>
            </a:schemeClr>
          </a:solidFill>
          <a:scene3d>
            <a:camera prst="orthographicFront"/>
            <a:lightRig rig="threePt" dir="t"/>
          </a:scene3d>
          <a:sp3d>
            <a:bevelT/>
          </a:sp3d>
        </p:spPr>
        <p:txBody>
          <a:bodyPr>
            <a:normAutofit fontScale="90000"/>
          </a:bodyPr>
          <a:lstStyle/>
          <a:p>
            <a:r>
              <a:rPr lang="en-US" sz="4000" dirty="0">
                <a:solidFill>
                  <a:schemeClr val="tx2">
                    <a:lumMod val="20000"/>
                    <a:lumOff val="80000"/>
                  </a:schemeClr>
                </a:solidFill>
                <a:latin typeface="Comic Sans MS" panose="030F0702030302020204" pitchFamily="66" charset="0"/>
              </a:rPr>
              <a:t>Conclusion.</a:t>
            </a:r>
            <a:endParaRPr lang="en-GB" sz="4000" dirty="0">
              <a:solidFill>
                <a:schemeClr val="tx2">
                  <a:lumMod val="20000"/>
                  <a:lumOff val="80000"/>
                </a:schemeClr>
              </a:solidFill>
              <a:latin typeface="Comic Sans MS" panose="030F0702030302020204" pitchFamily="66" charset="0"/>
            </a:endParaRPr>
          </a:p>
        </p:txBody>
      </p:sp>
      <p:sp>
        <p:nvSpPr>
          <p:cNvPr id="3" name="Content Placeholder 2">
            <a:extLst>
              <a:ext uri="{FF2B5EF4-FFF2-40B4-BE49-F238E27FC236}">
                <a16:creationId xmlns:a16="http://schemas.microsoft.com/office/drawing/2014/main" id="{54EFA94A-EF66-4668-9689-9C9B26DD1C55}"/>
              </a:ext>
            </a:extLst>
          </p:cNvPr>
          <p:cNvSpPr>
            <a:spLocks noGrp="1"/>
          </p:cNvSpPr>
          <p:nvPr>
            <p:ph idx="1"/>
          </p:nvPr>
        </p:nvSpPr>
        <p:spPr>
          <a:xfrm>
            <a:off x="664309" y="1680307"/>
            <a:ext cx="10840304" cy="4986215"/>
          </a:xfrm>
          <a:solidFill>
            <a:schemeClr val="bg1">
              <a:lumMod val="85000"/>
            </a:schemeClr>
          </a:solidFill>
          <a:ln>
            <a:solidFill>
              <a:srgbClr val="92D050"/>
            </a:solidFill>
          </a:ln>
          <a:scene3d>
            <a:camera prst="orthographicFront"/>
            <a:lightRig rig="threePt" dir="t"/>
          </a:scene3d>
          <a:sp3d>
            <a:bevelT/>
          </a:sp3d>
        </p:spPr>
        <p:txBody>
          <a:bodyPr>
            <a:normAutofit fontScale="85000" lnSpcReduction="10000"/>
          </a:bodyPr>
          <a:lstStyle/>
          <a:p>
            <a:pPr algn="just">
              <a:lnSpc>
                <a:spcPct val="200000"/>
              </a:lnSpc>
            </a:pPr>
            <a:r>
              <a:rPr lang="en-GB" sz="2400" b="0" dirty="0">
                <a:solidFill>
                  <a:srgbClr val="000000"/>
                </a:solidFill>
                <a:effectLst/>
                <a:latin typeface="Comic Sans MS" panose="030F0702030302020204" pitchFamily="66" charset="0"/>
                <a:ea typeface="Times New Roman" panose="02020603050405020304" pitchFamily="18" charset="0"/>
              </a:rPr>
              <a:t>Within the theatre of 1800’s, the plight of working children was immortalised in literature, influencing the middle classes to petitioned Government for reform. This influence extended to new volunteer organisations being started. </a:t>
            </a:r>
            <a:endParaRPr lang="en-GB" sz="2400" b="1" dirty="0">
              <a:effectLst/>
              <a:latin typeface="Comic Sans MS" panose="030F0702030302020204" pitchFamily="66" charset="0"/>
              <a:ea typeface="Times New Roman" panose="02020603050405020304" pitchFamily="18" charset="0"/>
            </a:endParaRPr>
          </a:p>
          <a:p>
            <a:pPr algn="just">
              <a:lnSpc>
                <a:spcPct val="200000"/>
              </a:lnSpc>
            </a:pPr>
            <a:r>
              <a:rPr lang="en-GB" sz="2400" b="0" dirty="0">
                <a:solidFill>
                  <a:srgbClr val="000000"/>
                </a:solidFill>
                <a:effectLst/>
                <a:latin typeface="Comic Sans MS" panose="030F0702030302020204" pitchFamily="66" charset="0"/>
                <a:ea typeface="Times New Roman" panose="02020603050405020304" pitchFamily="18" charset="0"/>
              </a:rPr>
              <a:t>The Boer war influenced to start of the Scouting movement, while</a:t>
            </a:r>
            <a:r>
              <a:rPr lang="en-GB" sz="2400" b="0" dirty="0">
                <a:solidFill>
                  <a:srgbClr val="2C2C2C"/>
                </a:solidFill>
                <a:effectLst/>
                <a:latin typeface="Comic Sans MS" panose="030F0702030302020204" pitchFamily="66" charset="0"/>
                <a:ea typeface="Times New Roman" panose="02020603050405020304" pitchFamily="18" charset="0"/>
              </a:rPr>
              <a:t> 2</a:t>
            </a:r>
            <a:r>
              <a:rPr lang="en-GB" sz="2400" b="0" baseline="30000" dirty="0">
                <a:solidFill>
                  <a:srgbClr val="2C2C2C"/>
                </a:solidFill>
                <a:effectLst/>
                <a:latin typeface="Comic Sans MS" panose="030F0702030302020204" pitchFamily="66" charset="0"/>
                <a:ea typeface="Times New Roman" panose="02020603050405020304" pitchFamily="18" charset="0"/>
              </a:rPr>
              <a:t>nd</a:t>
            </a:r>
            <a:r>
              <a:rPr lang="en-GB" sz="2400" b="0" dirty="0">
                <a:solidFill>
                  <a:srgbClr val="2C2C2C"/>
                </a:solidFill>
                <a:effectLst/>
                <a:latin typeface="Comic Sans MS" panose="030F0702030302020204" pitchFamily="66" charset="0"/>
                <a:ea typeface="Times New Roman" panose="02020603050405020304" pitchFamily="18" charset="0"/>
              </a:rPr>
              <a:t> World War influenced the Government in partnering a national Youth Service.</a:t>
            </a:r>
            <a:endParaRPr lang="en-GB" sz="2400" b="1" dirty="0">
              <a:effectLst/>
              <a:latin typeface="Comic Sans MS" panose="030F0702030302020204" pitchFamily="66" charset="0"/>
              <a:ea typeface="Times New Roman" panose="02020603050405020304" pitchFamily="18" charset="0"/>
            </a:endParaRPr>
          </a:p>
          <a:p>
            <a:pPr algn="just">
              <a:lnSpc>
                <a:spcPct val="200000"/>
              </a:lnSpc>
            </a:pPr>
            <a:r>
              <a:rPr lang="en-GB" sz="2400" b="0" dirty="0">
                <a:solidFill>
                  <a:srgbClr val="2C2C2C"/>
                </a:solidFill>
                <a:effectLst/>
                <a:latin typeface="Comic Sans MS" panose="030F0702030302020204" pitchFamily="66" charset="0"/>
                <a:ea typeface="Times New Roman" panose="02020603050405020304" pitchFamily="18" charset="0"/>
              </a:rPr>
              <a:t>The media, and society’s unease at the perceived problem youth, influenced the government to commission, and act on, the </a:t>
            </a:r>
            <a:r>
              <a:rPr lang="en-GB" sz="2400" b="0" dirty="0" err="1">
                <a:solidFill>
                  <a:srgbClr val="2C2C2C"/>
                </a:solidFill>
                <a:effectLst/>
                <a:latin typeface="Comic Sans MS" panose="030F0702030302020204" pitchFamily="66" charset="0"/>
                <a:ea typeface="Times New Roman" panose="02020603050405020304" pitchFamily="18" charset="0"/>
              </a:rPr>
              <a:t>Albermarle</a:t>
            </a:r>
            <a:r>
              <a:rPr lang="en-GB" sz="2400" b="0" dirty="0">
                <a:solidFill>
                  <a:srgbClr val="2C2C2C"/>
                </a:solidFill>
                <a:effectLst/>
                <a:latin typeface="Comic Sans MS" panose="030F0702030302020204" pitchFamily="66" charset="0"/>
                <a:ea typeface="Times New Roman" panose="02020603050405020304" pitchFamily="18" charset="0"/>
              </a:rPr>
              <a:t> report (1960), with an enduring legacy within the youth work sector</a:t>
            </a:r>
            <a:r>
              <a:rPr lang="en-GB" sz="1800" b="0" dirty="0">
                <a:solidFill>
                  <a:srgbClr val="2C2C2C"/>
                </a:solidFill>
                <a:effectLst/>
                <a:latin typeface="Arial" panose="020B0604020202020204" pitchFamily="34" charset="0"/>
                <a:ea typeface="Times New Roman" panose="02020603050405020304" pitchFamily="18" charset="0"/>
              </a:rPr>
              <a:t>.                                                                                                                                            </a:t>
            </a:r>
            <a:endParaRPr lang="en-GB" sz="1800" b="1" dirty="0">
              <a:effectLst/>
              <a:latin typeface="Times New Roman" panose="02020603050405020304" pitchFamily="18" charset="0"/>
              <a:ea typeface="Times New Roman" panose="02020603050405020304" pitchFamily="18" charset="0"/>
            </a:endParaRPr>
          </a:p>
          <a:p>
            <a:pPr marL="0" indent="0">
              <a:buNone/>
            </a:pPr>
            <a:endParaRPr lang="en-GB" dirty="0"/>
          </a:p>
        </p:txBody>
      </p:sp>
      <p:sp>
        <p:nvSpPr>
          <p:cNvPr id="4" name="Slide Number Placeholder 3">
            <a:extLst>
              <a:ext uri="{FF2B5EF4-FFF2-40B4-BE49-F238E27FC236}">
                <a16:creationId xmlns:a16="http://schemas.microsoft.com/office/drawing/2014/main" id="{A7120E1C-6800-4FEE-AAA2-2242540DD872}"/>
              </a:ext>
            </a:extLst>
          </p:cNvPr>
          <p:cNvSpPr>
            <a:spLocks noGrp="1"/>
          </p:cNvSpPr>
          <p:nvPr>
            <p:ph type="sldNum" sz="quarter" idx="12"/>
          </p:nvPr>
        </p:nvSpPr>
        <p:spPr/>
        <p:txBody>
          <a:bodyPr/>
          <a:lstStyle/>
          <a:p>
            <a:fld id="{D57F1E4F-1CFF-5643-939E-217C01CDF565}" type="slidenum">
              <a:rPr lang="en-US" smtClean="0"/>
              <a:pPr/>
              <a:t>9</a:t>
            </a:fld>
            <a:endParaRPr lang="en-US" dirty="0"/>
          </a:p>
        </p:txBody>
      </p:sp>
    </p:spTree>
    <p:extLst>
      <p:ext uri="{BB962C8B-B14F-4D97-AF65-F5344CB8AC3E}">
        <p14:creationId xmlns:p14="http://schemas.microsoft.com/office/powerpoint/2010/main" val="7991926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7F00E-8D52-49B1-B481-DFB312AE2DB6}"/>
              </a:ext>
            </a:extLst>
          </p:cNvPr>
          <p:cNvSpPr>
            <a:spLocks noGrp="1"/>
          </p:cNvSpPr>
          <p:nvPr>
            <p:ph type="title"/>
          </p:nvPr>
        </p:nvSpPr>
        <p:spPr>
          <a:xfrm>
            <a:off x="3194710" y="336404"/>
            <a:ext cx="4667567" cy="703042"/>
          </a:xfrm>
          <a:solidFill>
            <a:schemeClr val="accent2">
              <a:lumMod val="75000"/>
            </a:schemeClr>
          </a:solidFill>
          <a:ln>
            <a:solidFill>
              <a:srgbClr val="92D050"/>
            </a:solidFill>
          </a:ln>
          <a:scene3d>
            <a:camera prst="orthographicFront"/>
            <a:lightRig rig="threePt" dir="t"/>
          </a:scene3d>
          <a:sp3d>
            <a:bevelT/>
          </a:sp3d>
        </p:spPr>
        <p:txBody>
          <a:bodyPr>
            <a:noAutofit/>
          </a:bodyPr>
          <a:lstStyle/>
          <a:p>
            <a:r>
              <a:rPr lang="en-GB" b="1" dirty="0">
                <a:solidFill>
                  <a:schemeClr val="tx2">
                    <a:lumMod val="20000"/>
                    <a:lumOff val="80000"/>
                  </a:schemeClr>
                </a:solidFill>
                <a:effectLst/>
                <a:latin typeface="Comic Sans MS" panose="030F0702030302020204" pitchFamily="66" charset="0"/>
                <a:ea typeface="Times New Roman" panose="02020603050405020304" pitchFamily="18" charset="0"/>
              </a:rPr>
              <a:t>References (page 1)</a:t>
            </a:r>
            <a:br>
              <a:rPr lang="en-GB" b="1" dirty="0">
                <a:effectLst/>
                <a:latin typeface="Comic Sans MS" panose="030F0702030302020204" pitchFamily="66" charset="0"/>
                <a:ea typeface="Times New Roman" panose="02020603050405020304" pitchFamily="18" charset="0"/>
              </a:rPr>
            </a:br>
            <a:endParaRPr lang="en-GB" dirty="0">
              <a:latin typeface="Comic Sans MS" panose="030F0702030302020204" pitchFamily="66" charset="0"/>
            </a:endParaRPr>
          </a:p>
        </p:txBody>
      </p:sp>
      <p:sp>
        <p:nvSpPr>
          <p:cNvPr id="3" name="Content Placeholder 2">
            <a:extLst>
              <a:ext uri="{FF2B5EF4-FFF2-40B4-BE49-F238E27FC236}">
                <a16:creationId xmlns:a16="http://schemas.microsoft.com/office/drawing/2014/main" id="{121A110C-DDD7-4AD4-8D29-A9D4C3EFF3B5}"/>
              </a:ext>
            </a:extLst>
          </p:cNvPr>
          <p:cNvSpPr>
            <a:spLocks noGrp="1"/>
          </p:cNvSpPr>
          <p:nvPr>
            <p:ph idx="1"/>
          </p:nvPr>
        </p:nvSpPr>
        <p:spPr>
          <a:xfrm>
            <a:off x="687754" y="1375508"/>
            <a:ext cx="10816858" cy="5126892"/>
          </a:xfrm>
        </p:spPr>
        <p:txBody>
          <a:bodyPr>
            <a:normAutofit fontScale="92500" lnSpcReduction="20000"/>
          </a:bodyPr>
          <a:lstStyle/>
          <a:p>
            <a:pPr algn="just"/>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Lewis, A. (2020) </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Milestones in Youth Work’s History</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(P.13) Carmarthen. Trinity St. David.</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r>
              <a:rPr lang="en-GB" sz="1600" b="0" dirty="0">
                <a:effectLst/>
                <a:latin typeface="Arial" panose="020B0604020202020204" pitchFamily="34" charset="0"/>
                <a:ea typeface="Times New Roman" panose="02020603050405020304" pitchFamily="18" charset="0"/>
                <a:cs typeface="Arial" panose="020B0604020202020204" pitchFamily="34" charset="0"/>
              </a:rPr>
              <a:t>Griffin, E. (</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2014) ‘</a:t>
            </a:r>
            <a:r>
              <a:rPr lang="en-GB" sz="1600" b="0" dirty="0">
                <a:effectLst/>
                <a:latin typeface="Arial" panose="020B0604020202020204" pitchFamily="34" charset="0"/>
                <a:ea typeface="Times New Roman" panose="02020603050405020304" pitchFamily="18" charset="0"/>
                <a:cs typeface="Arial" panose="020B0604020202020204" pitchFamily="34" charset="0"/>
              </a:rPr>
              <a:t>Child labour’. </a:t>
            </a:r>
            <a:r>
              <a:rPr lang="en-GB" sz="1600" b="0" i="1" dirty="0">
                <a:effectLst/>
                <a:latin typeface="Arial" panose="020B0604020202020204" pitchFamily="34" charset="0"/>
                <a:ea typeface="Times New Roman" panose="02020603050405020304" pitchFamily="18" charset="0"/>
                <a:cs typeface="Arial" panose="020B0604020202020204" pitchFamily="34" charset="0"/>
              </a:rPr>
              <a:t>Discovering Literature: Romantics &amp; Victorians. </a:t>
            </a:r>
            <a:r>
              <a:rPr lang="en-GB" sz="1600" b="0" dirty="0">
                <a:effectLst/>
                <a:latin typeface="Arial" panose="020B0604020202020204" pitchFamily="34" charset="0"/>
                <a:ea typeface="Times New Roman" panose="02020603050405020304" pitchFamily="18" charset="0"/>
                <a:cs typeface="Arial" panose="020B0604020202020204" pitchFamily="34" charset="0"/>
              </a:rPr>
              <a:t>British Library. [Online].</a:t>
            </a:r>
            <a:r>
              <a:rPr lang="en-GB" sz="1600" b="0" i="1" dirty="0">
                <a:effectLst/>
                <a:latin typeface="Arial" panose="020B0604020202020204" pitchFamily="34" charset="0"/>
                <a:ea typeface="Times New Roman" panose="02020603050405020304" pitchFamily="18" charset="0"/>
                <a:cs typeface="Arial" panose="020B0604020202020204" pitchFamily="34" charset="0"/>
              </a:rPr>
              <a:t> </a:t>
            </a:r>
            <a:r>
              <a:rPr lang="en-GB" sz="1600" b="0" dirty="0">
                <a:effectLst/>
                <a:latin typeface="Arial" panose="020B0604020202020204" pitchFamily="34" charset="0"/>
                <a:ea typeface="Times New Roman" panose="02020603050405020304" pitchFamily="18" charset="0"/>
                <a:cs typeface="Arial" panose="020B0604020202020204" pitchFamily="34" charset="0"/>
              </a:rPr>
              <a:t>Available at: </a:t>
            </a:r>
            <a:r>
              <a:rPr lang="en-GB" sz="1600" b="0" u="none" strike="noStrike" dirty="0">
                <a:solidFill>
                  <a:srgbClr val="0563C1"/>
                </a:solidFill>
                <a:effectLst/>
                <a:latin typeface="Arial" panose="020B0604020202020204" pitchFamily="34" charset="0"/>
                <a:ea typeface="Times New Roman" panose="02020603050405020304" pitchFamily="18" charset="0"/>
                <a:cs typeface="Arial" panose="020B0604020202020204" pitchFamily="34" charset="0"/>
                <a:hlinkClick r:id="rId2"/>
              </a:rPr>
              <a:t>https://www.bl.uk/romantics-and-victorians/articles/child-labour</a:t>
            </a:r>
            <a:r>
              <a:rPr lang="en-GB" sz="1600" b="0" dirty="0">
                <a:effectLst/>
                <a:latin typeface="Arial" panose="020B0604020202020204" pitchFamily="34" charset="0"/>
                <a:ea typeface="Times New Roman" panose="02020603050405020304" pitchFamily="18" charset="0"/>
                <a:cs typeface="Arial" panose="020B0604020202020204" pitchFamily="34" charset="0"/>
              </a:rPr>
              <a:t> (Accessed 29</a:t>
            </a:r>
            <a:r>
              <a:rPr lang="en-GB" sz="1600" b="0" baseline="30000" dirty="0">
                <a:effectLst/>
                <a:latin typeface="Arial" panose="020B0604020202020204" pitchFamily="34" charset="0"/>
                <a:ea typeface="Times New Roman" panose="02020603050405020304" pitchFamily="18" charset="0"/>
                <a:cs typeface="Arial" panose="020B0604020202020204" pitchFamily="34" charset="0"/>
              </a:rPr>
              <a:t>th</a:t>
            </a:r>
            <a:r>
              <a:rPr lang="en-GB" sz="1600" b="0" dirty="0">
                <a:effectLst/>
                <a:latin typeface="Arial" panose="020B0604020202020204" pitchFamily="34" charset="0"/>
                <a:ea typeface="Times New Roman" panose="02020603050405020304" pitchFamily="18" charset="0"/>
                <a:cs typeface="Arial" panose="020B0604020202020204" pitchFamily="34" charset="0"/>
              </a:rPr>
              <a:t> December 2020).</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r>
              <a:rPr lang="en-GB" sz="1600" b="0" dirty="0">
                <a:effectLst/>
                <a:latin typeface="Arial" panose="020B0604020202020204" pitchFamily="34" charset="0"/>
                <a:ea typeface="Times New Roman" panose="02020603050405020304" pitchFamily="18" charset="0"/>
                <a:cs typeface="Arial" panose="020B0604020202020204" pitchFamily="34" charset="0"/>
              </a:rPr>
              <a:t> </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Kehily, M,J (2013) ‘Youth as a social Construction’. Curran, S. Harrison, R. &amp; Mackinnon, D (eds.) </a:t>
            </a:r>
            <a:r>
              <a:rPr lang="en-GB" sz="1600" i="1" dirty="0">
                <a:effectLst/>
                <a:latin typeface="Arial" panose="020B0604020202020204" pitchFamily="34" charset="0"/>
                <a:ea typeface="Calibri" panose="020F0502020204030204" pitchFamily="34" charset="0"/>
                <a:cs typeface="Arial" panose="020B0604020202020204" pitchFamily="34" charset="0"/>
              </a:rPr>
              <a:t>Working with young people</a:t>
            </a:r>
            <a:r>
              <a:rPr lang="en-GB" sz="1600" dirty="0">
                <a:effectLst/>
                <a:latin typeface="Arial" panose="020B0604020202020204" pitchFamily="34" charset="0"/>
                <a:ea typeface="Calibri" panose="020F0502020204030204" pitchFamily="34" charset="0"/>
                <a:cs typeface="Arial" panose="020B0604020202020204" pitchFamily="34" charset="0"/>
              </a:rPr>
              <a:t>. 2</a:t>
            </a:r>
            <a:r>
              <a:rPr lang="en-GB" sz="1600" baseline="30000" dirty="0">
                <a:effectLst/>
                <a:latin typeface="Arial" panose="020B0604020202020204" pitchFamily="34" charset="0"/>
                <a:ea typeface="Calibri" panose="020F0502020204030204" pitchFamily="34" charset="0"/>
                <a:cs typeface="Arial" panose="020B0604020202020204" pitchFamily="34" charset="0"/>
              </a:rPr>
              <a:t>nd</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dirty="0" err="1">
                <a:effectLst/>
                <a:latin typeface="Arial" panose="020B0604020202020204" pitchFamily="34" charset="0"/>
                <a:ea typeface="Calibri" panose="020F0502020204030204" pitchFamily="34" charset="0"/>
                <a:cs typeface="Arial" panose="020B0604020202020204" pitchFamily="34" charset="0"/>
              </a:rPr>
              <a:t>edn</a:t>
            </a:r>
            <a:r>
              <a:rPr lang="en-GB" sz="1600" dirty="0">
                <a:effectLst/>
                <a:latin typeface="Arial" panose="020B0604020202020204" pitchFamily="34" charset="0"/>
                <a:ea typeface="Calibri" panose="020F0502020204030204" pitchFamily="34" charset="0"/>
                <a:cs typeface="Arial" panose="020B0604020202020204" pitchFamily="34" charset="0"/>
              </a:rPr>
              <a:t>.  London: Sage.</a:t>
            </a: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Davies, B. (2008) ‘Defined by history: youth work in the UK’. </a:t>
            </a:r>
            <a:r>
              <a:rPr lang="en-GB" sz="1600" i="1" dirty="0">
                <a:effectLst/>
                <a:latin typeface="Arial" panose="020B0604020202020204" pitchFamily="34" charset="0"/>
                <a:ea typeface="Calibri" panose="020F0502020204030204" pitchFamily="34" charset="0"/>
                <a:cs typeface="Arial" panose="020B0604020202020204" pitchFamily="34" charset="0"/>
              </a:rPr>
              <a:t>In Defence of Youth Work</a:t>
            </a:r>
            <a:r>
              <a:rPr lang="en-GB" sz="1600" dirty="0">
                <a:effectLst/>
                <a:latin typeface="Arial" panose="020B0604020202020204" pitchFamily="34" charset="0"/>
                <a:ea typeface="Calibri" panose="020F0502020204030204" pitchFamily="34" charset="0"/>
                <a:cs typeface="Arial" panose="020B0604020202020204" pitchFamily="34" charset="0"/>
              </a:rPr>
              <a:t>. [Online].</a:t>
            </a:r>
            <a:r>
              <a:rPr lang="en-GB" sz="1600" i="1"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 Available at: https://indefenceofyouthwork.com/2010/10/12/defined-by-history-youth-work-in-the-uk/ (Accessed 29</a:t>
            </a:r>
            <a:r>
              <a:rPr lang="en-GB" sz="1600" baseline="30000" dirty="0">
                <a:effectLst/>
                <a:latin typeface="Arial" panose="020B0604020202020204" pitchFamily="34" charset="0"/>
                <a:ea typeface="Calibri" panose="020F0502020204030204" pitchFamily="34" charset="0"/>
                <a:cs typeface="Arial" panose="020B0604020202020204" pitchFamily="34" charset="0"/>
              </a:rPr>
              <a:t>th</a:t>
            </a:r>
            <a:r>
              <a:rPr lang="en-GB" sz="1600" dirty="0">
                <a:effectLst/>
                <a:latin typeface="Arial" panose="020B0604020202020204" pitchFamily="34" charset="0"/>
                <a:ea typeface="Calibri" panose="020F0502020204030204" pitchFamily="34" charset="0"/>
                <a:cs typeface="Arial" panose="020B0604020202020204" pitchFamily="34" charset="0"/>
              </a:rPr>
              <a:t> December 2020).</a:t>
            </a:r>
          </a:p>
          <a:p>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Boys Brigade. </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Our History</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600" b="0" i="1"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3"/>
              </a:rPr>
              <a:t>https://boys-brigade.org.uk/our-history/nggallery/page/1</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30</a:t>
            </a:r>
            <a:r>
              <a:rPr lang="en-GB" sz="1600" b="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December 2020).</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Barnardo’s (2020) </a:t>
            </a:r>
            <a:r>
              <a:rPr lang="en-GB" sz="16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Our History</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600" b="0" i="1"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4"/>
              </a:rPr>
              <a:t>https://www.barnardos.org.uk/who-we-are/our-history</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29</a:t>
            </a:r>
            <a:r>
              <a:rPr lang="en-GB" sz="1600" b="0"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December 2020).</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Scouts. </a:t>
            </a:r>
            <a:r>
              <a:rPr lang="en-GB" sz="1600" b="0" i="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Introduction</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[Online]. </a:t>
            </a:r>
            <a:r>
              <a:rPr lang="en-GB" sz="16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600" b="0" i="1" u="none" strike="noStrike" dirty="0">
                <a:solidFill>
                  <a:srgbClr val="000000"/>
                </a:solidFill>
                <a:effectLst/>
                <a:latin typeface="Arial" panose="020B0604020202020204" pitchFamily="34" charset="0"/>
                <a:ea typeface="Times New Roman" panose="02020603050405020304" pitchFamily="18" charset="0"/>
                <a:cs typeface="Arial" panose="020B0604020202020204" pitchFamily="34" charset="0"/>
                <a:hlinkClick r:id="rId5"/>
              </a:rPr>
              <a:t>https://www.scout.org/node/52292/introduction</a:t>
            </a:r>
            <a:r>
              <a:rPr lang="en-GB" sz="1600" b="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6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(Accessed 30</a:t>
            </a:r>
            <a:r>
              <a:rPr lang="en-GB" sz="1600" b="0" u="sng" baseline="300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
            <a:r>
              <a:rPr lang="en-GB" sz="1600" b="0" u="sng"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December 2020).</a:t>
            </a:r>
            <a:endParaRPr lang="en-GB" sz="1600" b="1" dirty="0">
              <a:effectLst/>
              <a:latin typeface="Arial" panose="020B0604020202020204" pitchFamily="34" charset="0"/>
              <a:ea typeface="Times New Roman" panose="02020603050405020304" pitchFamily="18" charset="0"/>
              <a:cs typeface="Arial" panose="020B0604020202020204" pitchFamily="34" charset="0"/>
            </a:endParaRPr>
          </a:p>
          <a:p>
            <a:pPr>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Clements, C. (2019) </a:t>
            </a:r>
            <a:r>
              <a:rPr lang="en-GB" sz="1600" i="1" dirty="0">
                <a:effectLst/>
                <a:latin typeface="Arial" panose="020B0604020202020204" pitchFamily="34" charset="0"/>
                <a:ea typeface="Calibri" panose="020F0502020204030204" pitchFamily="34" charset="0"/>
                <a:cs typeface="Arial" panose="020B0604020202020204" pitchFamily="34" charset="0"/>
              </a:rPr>
              <a:t>Lady </a:t>
            </a:r>
            <a:r>
              <a:rPr lang="en-GB" sz="1600" i="1" dirty="0" err="1">
                <a:effectLst/>
                <a:latin typeface="Arial" panose="020B0604020202020204" pitchFamily="34" charset="0"/>
                <a:ea typeface="Calibri" panose="020F0502020204030204" pitchFamily="34" charset="0"/>
                <a:cs typeface="Arial" panose="020B0604020202020204" pitchFamily="34" charset="0"/>
              </a:rPr>
              <a:t>Albermarle’s</a:t>
            </a:r>
            <a:r>
              <a:rPr lang="en-GB" sz="1600" i="1" dirty="0">
                <a:effectLst/>
                <a:latin typeface="Arial" panose="020B0604020202020204" pitchFamily="34" charset="0"/>
                <a:ea typeface="Calibri" panose="020F0502020204030204" pitchFamily="34" charset="0"/>
                <a:cs typeface="Arial" panose="020B0604020202020204" pitchFamily="34" charset="0"/>
              </a:rPr>
              <a:t> youth workers: contested professional identities in youth work 1958-1985,</a:t>
            </a:r>
            <a:r>
              <a:rPr lang="en-GB" sz="1600" dirty="0">
                <a:effectLst/>
                <a:latin typeface="Arial" panose="020B0604020202020204" pitchFamily="34" charset="0"/>
                <a:ea typeface="Calibri" panose="020F0502020204030204" pitchFamily="34" charset="0"/>
                <a:cs typeface="Arial" panose="020B0604020202020204" pitchFamily="34" charset="0"/>
              </a:rPr>
              <a:t> </a:t>
            </a:r>
            <a:r>
              <a:rPr lang="en-GB" sz="1600" i="1" dirty="0">
                <a:effectLst/>
                <a:latin typeface="Arial" panose="020B0604020202020204" pitchFamily="34" charset="0"/>
                <a:ea typeface="Calibri" panose="020F0502020204030204" pitchFamily="34" charset="0"/>
                <a:cs typeface="Arial" panose="020B0604020202020204" pitchFamily="34" charset="0"/>
              </a:rPr>
              <a:t>History of Education,</a:t>
            </a:r>
            <a:r>
              <a:rPr lang="en-GB" sz="1600" dirty="0">
                <a:effectLst/>
                <a:latin typeface="Arial" panose="020B0604020202020204" pitchFamily="34" charset="0"/>
                <a:ea typeface="Calibri" panose="020F0502020204030204" pitchFamily="34" charset="0"/>
                <a:cs typeface="Arial" panose="020B0604020202020204" pitchFamily="34" charset="0"/>
              </a:rPr>
              <a:t> 48:6, 819-836, [Online].</a:t>
            </a:r>
            <a:r>
              <a:rPr lang="en-GB" sz="1600" i="1" dirty="0">
                <a:effectLst/>
                <a:latin typeface="Arial" panose="020B0604020202020204" pitchFamily="34" charset="0"/>
                <a:ea typeface="Calibri" panose="020F0502020204030204" pitchFamily="34" charset="0"/>
                <a:cs typeface="Arial" panose="020B0604020202020204" pitchFamily="34" charset="0"/>
              </a:rPr>
              <a:t> </a:t>
            </a:r>
            <a:r>
              <a:rPr lang="en-GB" sz="1600" dirty="0">
                <a:effectLst/>
                <a:latin typeface="Arial" panose="020B0604020202020204" pitchFamily="34" charset="0"/>
                <a:ea typeface="Calibri" panose="020F0502020204030204" pitchFamily="34" charset="0"/>
                <a:cs typeface="Arial" panose="020B0604020202020204" pitchFamily="34" charset="0"/>
              </a:rPr>
              <a:t> DOI:101080/0046760X2019.1588395. (accessed 23</a:t>
            </a:r>
            <a:r>
              <a:rPr lang="en-GB" sz="1600" baseline="30000" dirty="0">
                <a:effectLst/>
                <a:latin typeface="Arial" panose="020B0604020202020204" pitchFamily="34" charset="0"/>
                <a:ea typeface="Calibri" panose="020F0502020204030204" pitchFamily="34" charset="0"/>
                <a:cs typeface="Arial" panose="020B0604020202020204" pitchFamily="34" charset="0"/>
              </a:rPr>
              <a:t>rd</a:t>
            </a:r>
            <a:r>
              <a:rPr lang="en-GB" sz="1600" dirty="0">
                <a:effectLst/>
                <a:latin typeface="Arial" panose="020B0604020202020204" pitchFamily="34" charset="0"/>
                <a:ea typeface="Calibri" panose="020F0502020204030204" pitchFamily="34" charset="0"/>
                <a:cs typeface="Arial" panose="020B0604020202020204" pitchFamily="34" charset="0"/>
              </a:rPr>
              <a:t> December 2020).</a:t>
            </a:r>
          </a:p>
          <a:p>
            <a:pPr algn="just">
              <a:lnSpc>
                <a:spcPct val="107000"/>
              </a:lnSpc>
              <a:spcAft>
                <a:spcPts val="800"/>
              </a:spcAft>
            </a:pPr>
            <a:r>
              <a:rPr lang="en-GB" sz="1600" dirty="0">
                <a:effectLst/>
                <a:latin typeface="Arial" panose="020B0604020202020204" pitchFamily="34" charset="0"/>
                <a:ea typeface="Calibri" panose="020F0502020204030204" pitchFamily="34" charset="0"/>
                <a:cs typeface="Arial" panose="020B0604020202020204" pitchFamily="34" charset="0"/>
              </a:rPr>
              <a:t>Davies, B. (2012) ‘Policy analysis: a first and vital skill of practice’, in </a:t>
            </a:r>
            <a:r>
              <a:rPr lang="en-GB" sz="1600" dirty="0" err="1">
                <a:effectLst/>
                <a:latin typeface="Arial" panose="020B0604020202020204" pitchFamily="34" charset="0"/>
                <a:ea typeface="Calibri" panose="020F0502020204030204" pitchFamily="34" charset="0"/>
                <a:cs typeface="Arial" panose="020B0604020202020204" pitchFamily="34" charset="0"/>
              </a:rPr>
              <a:t>Batsleer</a:t>
            </a:r>
            <a:r>
              <a:rPr lang="en-GB" sz="1600" dirty="0">
                <a:effectLst/>
                <a:latin typeface="Arial" panose="020B0604020202020204" pitchFamily="34" charset="0"/>
                <a:ea typeface="Calibri" panose="020F0502020204030204" pitchFamily="34" charset="0"/>
                <a:cs typeface="Arial" panose="020B0604020202020204" pitchFamily="34" charset="0"/>
              </a:rPr>
              <a:t>, J. &amp; Davies, B.(eds.) (2011) </a:t>
            </a:r>
            <a:r>
              <a:rPr lang="en-GB" sz="1600" i="1" dirty="0">
                <a:effectLst/>
                <a:latin typeface="Arial" panose="020B0604020202020204" pitchFamily="34" charset="0"/>
                <a:ea typeface="Calibri" panose="020F0502020204030204" pitchFamily="34" charset="0"/>
                <a:cs typeface="Arial" panose="020B0604020202020204" pitchFamily="34" charset="0"/>
              </a:rPr>
              <a:t>What is youth work</a:t>
            </a:r>
            <a:r>
              <a:rPr lang="en-GB" sz="1600" dirty="0">
                <a:effectLst/>
                <a:latin typeface="Arial" panose="020B0604020202020204" pitchFamily="34" charset="0"/>
                <a:ea typeface="Calibri" panose="020F0502020204030204" pitchFamily="34" charset="0"/>
                <a:cs typeface="Arial" panose="020B0604020202020204" pitchFamily="34" charset="0"/>
              </a:rPr>
              <a:t>? Exeter: Learning Matters.</a:t>
            </a:r>
          </a:p>
          <a:p>
            <a:endParaRPr lang="en-GB" dirty="0"/>
          </a:p>
        </p:txBody>
      </p:sp>
      <p:sp>
        <p:nvSpPr>
          <p:cNvPr id="4" name="Slide Number Placeholder 3">
            <a:extLst>
              <a:ext uri="{FF2B5EF4-FFF2-40B4-BE49-F238E27FC236}">
                <a16:creationId xmlns:a16="http://schemas.microsoft.com/office/drawing/2014/main" id="{52F96172-C93E-4A3C-9DAB-D0B37CA8E119}"/>
              </a:ext>
            </a:extLst>
          </p:cNvPr>
          <p:cNvSpPr>
            <a:spLocks noGrp="1"/>
          </p:cNvSpPr>
          <p:nvPr>
            <p:ph type="sldNum" sz="quarter" idx="12"/>
          </p:nvPr>
        </p:nvSpPr>
        <p:spPr/>
        <p:txBody>
          <a:bodyPr/>
          <a:lstStyle/>
          <a:p>
            <a:fld id="{D57F1E4F-1CFF-5643-939E-217C01CDF565}" type="slidenum">
              <a:rPr lang="en-US" smtClean="0"/>
              <a:pPr/>
              <a:t>10</a:t>
            </a:fld>
            <a:endParaRPr lang="en-US" dirty="0"/>
          </a:p>
        </p:txBody>
      </p:sp>
    </p:spTree>
    <p:extLst>
      <p:ext uri="{BB962C8B-B14F-4D97-AF65-F5344CB8AC3E}">
        <p14:creationId xmlns:p14="http://schemas.microsoft.com/office/powerpoint/2010/main" val="13153460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50DB26F-2DAC-459E-8DD5-A2D624CFE919}"/>
              </a:ext>
            </a:extLst>
          </p:cNvPr>
          <p:cNvSpPr>
            <a:spLocks noGrp="1"/>
          </p:cNvSpPr>
          <p:nvPr>
            <p:ph idx="1"/>
          </p:nvPr>
        </p:nvSpPr>
        <p:spPr>
          <a:xfrm>
            <a:off x="828431" y="1289537"/>
            <a:ext cx="10676181" cy="4321909"/>
          </a:xfrm>
        </p:spPr>
        <p:txBody>
          <a:bodyPr>
            <a:normAutofit/>
          </a:bodyPr>
          <a:lstStyle/>
          <a:p>
            <a:pPr algn="just">
              <a:lnSpc>
                <a:spcPct val="107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Smith, M. K. and Doyle M. E. (2002). ‘The Albemarle Report and the development of youth work in England and Wales’,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encyclopaedia of pedagogy and informal education</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(Pgs. 1-22) [Online].</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Available at:</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2"/>
              </a:rPr>
              <a:t>https://infed.org/mobi/the-albemarle-report-and-the-development-of-youth-work-in-england-and-wales/</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 Retrieved: 29</a:t>
            </a:r>
            <a:r>
              <a:rPr lang="en-GB" sz="14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December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Smith, M. K. (2013) ‘What is youth work? Exploring the history, theory and practice of youth work’,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The encyclopaedia of pedagogy and informal education</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(pgs. 1-32) [Online].</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dirty="0">
                <a:effectLst/>
                <a:latin typeface="Arial" panose="020B0604020202020204" pitchFamily="34" charset="0"/>
                <a:ea typeface="Calibri" panose="020F0502020204030204" pitchFamily="34" charset="0"/>
                <a:cs typeface="Arial" panose="020B0604020202020204" pitchFamily="34" charset="0"/>
              </a:rPr>
              <a:t>Available at: </a:t>
            </a:r>
            <a:r>
              <a:rPr lang="en-GB" sz="14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tooltip="What is youth work? Exploring the history, theory and practice of work with young people"/>
              </a:rPr>
              <a:t>www.infed.org/mobi/what-is-youth-work-exploring-the-history-theory-and-practice-of-work-with-young-people/</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(Retrieved: 30</a:t>
            </a:r>
            <a:r>
              <a:rPr lang="en-GB" sz="14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December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Smith, M.(1988) ‘Ch 4, The demise of the youth work service’ In Smith, M.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Developing youth work, Informal education, mutual aid and popular practice</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Milton Keynes: Open University press. (Pgs. 1 -34). [Online].</a:t>
            </a:r>
            <a:r>
              <a:rPr lang="en-GB" sz="1400" dirty="0">
                <a:effectLst/>
                <a:latin typeface="Arial" panose="020B0604020202020204" pitchFamily="34" charset="0"/>
                <a:ea typeface="Calibri" panose="020F0502020204030204" pitchFamily="34" charset="0"/>
                <a:cs typeface="Arial" panose="020B0604020202020204" pitchFamily="34" charset="0"/>
              </a:rPr>
              <a:t> Available at: </a:t>
            </a:r>
            <a:r>
              <a:rPr lang="en-GB" sz="1400" u="none" strike="noStrike"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4"/>
              </a:rPr>
              <a:t>https://infed.org/mobi/developing-youth-work-chapter-4-demise-of-the-youth-service/</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(Retrieved: 29</a:t>
            </a:r>
            <a:r>
              <a:rPr lang="en-GB" sz="1400" baseline="30000" dirty="0">
                <a:solidFill>
                  <a:srgbClr val="000000"/>
                </a:solidFill>
                <a:effectLst/>
                <a:latin typeface="Arial" panose="020B0604020202020204" pitchFamily="34" charset="0"/>
                <a:ea typeface="Calibri" panose="020F0502020204030204" pitchFamily="34" charset="0"/>
                <a:cs typeface="Arial" panose="020B0604020202020204" pitchFamily="34" charset="0"/>
              </a:rPr>
              <a:t>th</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December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Save the Children (2020) </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UN convention on the rights of the child (UNCRC): An international agreement for child rights.</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[Online].</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 </a:t>
            </a:r>
            <a:r>
              <a:rPr lang="en-GB" sz="14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https://www.savethechildren.org.uk/what-we-do/childrens-rights/united-nations-convention-of-the-rights-of-the-child</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(Accessed 30th December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07000"/>
              </a:lnSpc>
              <a:spcAft>
                <a:spcPts val="800"/>
              </a:spcAft>
            </a:pPr>
            <a:r>
              <a:rPr lang="en-GB" sz="1400" dirty="0">
                <a:effectLst/>
                <a:latin typeface="Arial" panose="020B0604020202020204" pitchFamily="34" charset="0"/>
                <a:ea typeface="Calibri" panose="020F0502020204030204" pitchFamily="34" charset="0"/>
                <a:cs typeface="Arial" panose="020B0604020202020204" pitchFamily="34" charset="0"/>
              </a:rPr>
              <a:t>RCPCH (2020) </a:t>
            </a:r>
            <a:r>
              <a:rPr lang="en-GB" sz="1400" i="1" dirty="0">
                <a:effectLst/>
                <a:latin typeface="Arial" panose="020B0604020202020204" pitchFamily="34" charset="0"/>
                <a:ea typeface="Calibri" panose="020F0502020204030204" pitchFamily="34" charset="0"/>
                <a:cs typeface="Arial" panose="020B0604020202020204" pitchFamily="34" charset="0"/>
              </a:rPr>
              <a:t>Royal College of paediatrics and Child Care.</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[Online].</a:t>
            </a:r>
            <a:r>
              <a:rPr lang="en-GB" sz="14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Available at:</a:t>
            </a:r>
            <a:r>
              <a:rPr lang="en-GB" sz="1400" b="1" i="1"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GB" sz="1400" b="1" dirty="0">
                <a:effectLst/>
                <a:latin typeface="Arial" panose="020B0604020202020204" pitchFamily="34" charset="0"/>
                <a:ea typeface="Calibri" panose="020F0502020204030204" pitchFamily="34" charset="0"/>
                <a:cs typeface="Arial" panose="020B0604020202020204" pitchFamily="34" charset="0"/>
              </a:rPr>
              <a:t> </a:t>
            </a:r>
            <a:r>
              <a:rPr lang="en-GB" sz="1400" u="none" strike="noStrike"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https://www.rcpch.ac.uk/resources/rights-matter-what-un-convention-rights-child-means-us</a:t>
            </a:r>
            <a:r>
              <a:rPr lang="en-GB" sz="1400" dirty="0">
                <a:effectLst/>
                <a:latin typeface="Arial" panose="020B0604020202020204" pitchFamily="34" charset="0"/>
                <a:ea typeface="Calibri" panose="020F0502020204030204" pitchFamily="34" charset="0"/>
                <a:cs typeface="Arial" panose="020B0604020202020204" pitchFamily="34" charset="0"/>
              </a:rPr>
              <a:t>. </a:t>
            </a:r>
            <a:r>
              <a:rPr lang="en-GB" sz="1400" dirty="0">
                <a:solidFill>
                  <a:srgbClr val="000000"/>
                </a:solidFill>
                <a:effectLst/>
                <a:latin typeface="Arial" panose="020B0604020202020204" pitchFamily="34" charset="0"/>
                <a:ea typeface="Calibri" panose="020F0502020204030204" pitchFamily="34" charset="0"/>
                <a:cs typeface="Arial" panose="020B0604020202020204" pitchFamily="34" charset="0"/>
              </a:rPr>
              <a:t>(Accessed 24th December 2020).</a:t>
            </a:r>
            <a:endParaRPr lang="en-GB" sz="14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a:extLst>
              <a:ext uri="{FF2B5EF4-FFF2-40B4-BE49-F238E27FC236}">
                <a16:creationId xmlns:a16="http://schemas.microsoft.com/office/drawing/2014/main" id="{3D31B00F-FEE3-43F6-9861-3AFB0BF36FFF}"/>
              </a:ext>
            </a:extLst>
          </p:cNvPr>
          <p:cNvSpPr>
            <a:spLocks noGrp="1"/>
          </p:cNvSpPr>
          <p:nvPr>
            <p:ph type="sldNum" sz="quarter" idx="12"/>
          </p:nvPr>
        </p:nvSpPr>
        <p:spPr/>
        <p:txBody>
          <a:bodyPr/>
          <a:lstStyle/>
          <a:p>
            <a:fld id="{D57F1E4F-1CFF-5643-939E-217C01CDF565}" type="slidenum">
              <a:rPr lang="en-US" smtClean="0"/>
              <a:pPr/>
              <a:t>11</a:t>
            </a:fld>
            <a:endParaRPr lang="en-US" dirty="0"/>
          </a:p>
        </p:txBody>
      </p:sp>
      <p:sp>
        <p:nvSpPr>
          <p:cNvPr id="5" name="Title 1">
            <a:extLst>
              <a:ext uri="{FF2B5EF4-FFF2-40B4-BE49-F238E27FC236}">
                <a16:creationId xmlns:a16="http://schemas.microsoft.com/office/drawing/2014/main" id="{ACE33BE7-3FB4-49ED-8A53-6A2972A17BAE}"/>
              </a:ext>
            </a:extLst>
          </p:cNvPr>
          <p:cNvSpPr>
            <a:spLocks noGrp="1"/>
          </p:cNvSpPr>
          <p:nvPr>
            <p:ph type="title"/>
          </p:nvPr>
        </p:nvSpPr>
        <p:spPr>
          <a:xfrm>
            <a:off x="3194710" y="336404"/>
            <a:ext cx="4878582" cy="703042"/>
          </a:xfrm>
          <a:solidFill>
            <a:schemeClr val="accent2">
              <a:lumMod val="75000"/>
            </a:schemeClr>
          </a:solidFill>
          <a:ln>
            <a:solidFill>
              <a:srgbClr val="92D050"/>
            </a:solidFill>
          </a:ln>
          <a:scene3d>
            <a:camera prst="orthographicFront"/>
            <a:lightRig rig="threePt" dir="t"/>
          </a:scene3d>
          <a:sp3d>
            <a:bevelT/>
          </a:sp3d>
        </p:spPr>
        <p:txBody>
          <a:bodyPr>
            <a:noAutofit/>
          </a:bodyPr>
          <a:lstStyle/>
          <a:p>
            <a:r>
              <a:rPr lang="en-GB" b="1" dirty="0">
                <a:solidFill>
                  <a:schemeClr val="tx2">
                    <a:lumMod val="20000"/>
                    <a:lumOff val="80000"/>
                  </a:schemeClr>
                </a:solidFill>
                <a:effectLst/>
                <a:latin typeface="Comic Sans MS" panose="030F0702030302020204" pitchFamily="66" charset="0"/>
                <a:ea typeface="Times New Roman" panose="02020603050405020304" pitchFamily="18" charset="0"/>
              </a:rPr>
              <a:t>References (page 2).</a:t>
            </a:r>
            <a:br>
              <a:rPr lang="en-GB" b="1" dirty="0">
                <a:effectLst/>
                <a:latin typeface="Comic Sans MS" panose="030F0702030302020204" pitchFamily="66" charset="0"/>
                <a:ea typeface="Times New Roman" panose="02020603050405020304" pitchFamily="18" charset="0"/>
              </a:rPr>
            </a:br>
            <a:endParaRPr lang="en-GB" dirty="0">
              <a:latin typeface="Comic Sans MS" panose="030F0702030302020204" pitchFamily="66" charset="0"/>
            </a:endParaRPr>
          </a:p>
        </p:txBody>
      </p:sp>
    </p:spTree>
    <p:extLst>
      <p:ext uri="{BB962C8B-B14F-4D97-AF65-F5344CB8AC3E}">
        <p14:creationId xmlns:p14="http://schemas.microsoft.com/office/powerpoint/2010/main" val="1748426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03EF612-6405-43AB-AEC8-9D9679B2493F}"/>
              </a:ext>
            </a:extLst>
          </p:cNvPr>
          <p:cNvSpPr>
            <a:spLocks noGrp="1"/>
          </p:cNvSpPr>
          <p:nvPr>
            <p:ph idx="1"/>
          </p:nvPr>
        </p:nvSpPr>
        <p:spPr>
          <a:xfrm>
            <a:off x="875323" y="2133600"/>
            <a:ext cx="10629289" cy="3321538"/>
          </a:xfrm>
        </p:spPr>
        <p:txBody>
          <a:bodyPr>
            <a:normAutofit/>
          </a:bodyPr>
          <a:lstStyle/>
          <a:p>
            <a:pPr>
              <a:lnSpc>
                <a:spcPct val="107000"/>
              </a:lnSpc>
              <a:spcBef>
                <a:spcPts val="2250"/>
              </a:spcBef>
              <a:spcAft>
                <a:spcPts val="1350"/>
              </a:spcAft>
            </a:pP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(2020) </a:t>
            </a:r>
            <a:r>
              <a:rPr lang="en-GB"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Rights Matter - what the UN Convention on the Rights of the Child means to us. </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Royal College of Paediatrics and child Health. [Online].</a:t>
            </a:r>
            <a:r>
              <a:rPr lang="en-GB"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Available at: </a:t>
            </a:r>
            <a:r>
              <a:rPr lang="en-GB" sz="14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2">
                  <a:extLst>
                    <a:ext uri="{A12FA001-AC4F-418D-AE19-62706E023703}">
                      <ahyp:hlinkClr xmlns:ahyp="http://schemas.microsoft.com/office/drawing/2018/hyperlinkcolor" val="tx"/>
                    </a:ext>
                  </a:extLst>
                </a:hlinkClick>
              </a:rPr>
              <a:t>https://www.rcpch.ac.uk/resources/rights-matter-what-un-convention-rights-child-means-us</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(Accessed 30th December 2020).</a:t>
            </a:r>
          </a:p>
          <a:p>
            <a:r>
              <a:rPr lang="en-GB" sz="14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Bedingford</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D. </a:t>
            </a:r>
            <a:r>
              <a:rPr lang="en-GB"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The Child in Need and S.20 of the Children Act after Southwark.</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Family Law Week. [Online]. Available at: </a:t>
            </a:r>
            <a:r>
              <a:rPr lang="en-GB" sz="1400" i="1"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3">
                  <a:extLst>
                    <a:ext uri="{A12FA001-AC4F-418D-AE19-62706E023703}">
                      <ahyp:hlinkClr xmlns:ahyp="http://schemas.microsoft.com/office/drawing/2018/hyperlinkcolor" val="tx"/>
                    </a:ext>
                  </a:extLst>
                </a:hlinkClick>
              </a:rPr>
              <a:t>https://www.familylawweek.co.uk/site.aspx?i=ho0</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(Accessed 30th December 2020).</a:t>
            </a:r>
          </a:p>
          <a:p>
            <a:pPr>
              <a:lnSpc>
                <a:spcPct val="107000"/>
              </a:lnSpc>
              <a:spcAft>
                <a:spcPts val="800"/>
              </a:spcAft>
            </a:pP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Shelter.org (2009). </a:t>
            </a:r>
            <a:r>
              <a:rPr lang="en-GB" sz="1400" i="1" dirty="0">
                <a:solidFill>
                  <a:schemeClr val="tx1"/>
                </a:solidFill>
                <a:effectLst/>
                <a:latin typeface="Arial" panose="020B0604020202020204" pitchFamily="34" charset="0"/>
                <a:ea typeface="Calibri" panose="020F0502020204030204" pitchFamily="34" charset="0"/>
                <a:cs typeface="Arial" panose="020B0604020202020204" pitchFamily="34" charset="0"/>
              </a:rPr>
              <a:t>Responding to youth homelessness following the G v LB Southwark judgment. </a:t>
            </a: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Shelter Children’s Legal Service briefing. [Online].  Available at: </a:t>
            </a:r>
            <a:r>
              <a:rPr lang="en-GB" sz="1400" strike="noStrike" dirty="0">
                <a:solidFill>
                  <a:schemeClr val="tx1"/>
                </a:solidFill>
                <a:effectLst/>
                <a:latin typeface="Arial" panose="020B0604020202020204" pitchFamily="34" charset="0"/>
                <a:ea typeface="Calibri" panose="020F050202020403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https://www.nhas.org.uk/docs/G_v_Southwark_briefing_revised_Nov_11.pdf</a:t>
            </a:r>
            <a:r>
              <a:rPr lang="en-GB" sz="1400" dirty="0">
                <a:solidFill>
                  <a:schemeClr val="tx1"/>
                </a:solidFill>
                <a:effectLst/>
                <a:latin typeface="Arial" panose="020B0604020202020204" pitchFamily="34" charset="0"/>
                <a:ea typeface="Calibri" panose="020F0502020204030204" pitchFamily="34" charset="0"/>
                <a:cs typeface="Arial" panose="020B0604020202020204" pitchFamily="34" charset="0"/>
              </a:rPr>
              <a:t> (Accessed on 30th December 2020).</a:t>
            </a:r>
          </a:p>
          <a:p>
            <a:pPr>
              <a:spcAft>
                <a:spcPts val="1500"/>
              </a:spcAft>
            </a:pP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Jones, C. (2018) </a:t>
            </a:r>
            <a:r>
              <a:rPr lang="en-GB" sz="1400" i="1"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New projects to prevent youth homelessness announced by First Minister</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t>
            </a:r>
            <a:r>
              <a:rPr lang="en-GB" sz="1400" dirty="0" err="1">
                <a:solidFill>
                  <a:schemeClr val="tx1"/>
                </a:solidFill>
                <a:effectLst/>
                <a:latin typeface="Arial" panose="020B0604020202020204" pitchFamily="34" charset="0"/>
                <a:ea typeface="Times New Roman" panose="02020603050405020304" pitchFamily="18" charset="0"/>
                <a:cs typeface="Arial" panose="020B0604020202020204" pitchFamily="34" charset="0"/>
              </a:rPr>
              <a:t>Gov.Wales</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[Online].  Available at: </a:t>
            </a:r>
            <a:r>
              <a:rPr lang="en-GB" sz="1400" strike="noStrike" dirty="0">
                <a:solidFill>
                  <a:schemeClr val="tx1"/>
                </a:solidFill>
                <a:effectLst/>
                <a:latin typeface="Arial" panose="020B0604020202020204" pitchFamily="34" charset="0"/>
                <a:ea typeface="Times New Roman" panose="02020603050405020304" pitchFamily="18" charset="0"/>
                <a:cs typeface="Arial" panose="020B0604020202020204" pitchFamily="34" charset="0"/>
                <a:hlinkClick r:id="rId5">
                  <a:extLst>
                    <a:ext uri="{A12FA001-AC4F-418D-AE19-62706E023703}">
                      <ahyp:hlinkClr xmlns:ahyp="http://schemas.microsoft.com/office/drawing/2018/hyperlinkcolor" val="tx"/>
                    </a:ext>
                  </a:extLst>
                </a:hlinkClick>
              </a:rPr>
              <a:t>https://gov.wales/new-projects-prevent-youth-homelessness-announced-first-minister</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(Accessed 30</a:t>
            </a:r>
            <a:r>
              <a:rPr lang="en-GB" sz="1400" baseline="300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th</a:t>
            </a:r>
            <a:r>
              <a:rPr lang="en-GB" sz="140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 December 2020).</a:t>
            </a:r>
          </a:p>
          <a:p>
            <a:endParaRPr lang="en-GB" dirty="0"/>
          </a:p>
        </p:txBody>
      </p:sp>
      <p:sp>
        <p:nvSpPr>
          <p:cNvPr id="4" name="Slide Number Placeholder 3">
            <a:extLst>
              <a:ext uri="{FF2B5EF4-FFF2-40B4-BE49-F238E27FC236}">
                <a16:creationId xmlns:a16="http://schemas.microsoft.com/office/drawing/2014/main" id="{B5F1E475-8C75-4745-A660-9D80CC895F40}"/>
              </a:ext>
            </a:extLst>
          </p:cNvPr>
          <p:cNvSpPr>
            <a:spLocks noGrp="1"/>
          </p:cNvSpPr>
          <p:nvPr>
            <p:ph type="sldNum" sz="quarter" idx="12"/>
          </p:nvPr>
        </p:nvSpPr>
        <p:spPr/>
        <p:txBody>
          <a:bodyPr/>
          <a:lstStyle/>
          <a:p>
            <a:fld id="{D57F1E4F-1CFF-5643-939E-217C01CDF565}" type="slidenum">
              <a:rPr lang="en-US" smtClean="0"/>
              <a:pPr/>
              <a:t>12</a:t>
            </a:fld>
            <a:endParaRPr lang="en-US" dirty="0"/>
          </a:p>
        </p:txBody>
      </p:sp>
      <p:sp>
        <p:nvSpPr>
          <p:cNvPr id="5" name="Title 1">
            <a:extLst>
              <a:ext uri="{FF2B5EF4-FFF2-40B4-BE49-F238E27FC236}">
                <a16:creationId xmlns:a16="http://schemas.microsoft.com/office/drawing/2014/main" id="{9703C9BC-3ADE-42F1-AAB8-429F75DF76CB}"/>
              </a:ext>
            </a:extLst>
          </p:cNvPr>
          <p:cNvSpPr>
            <a:spLocks noGrp="1"/>
          </p:cNvSpPr>
          <p:nvPr>
            <p:ph type="title"/>
          </p:nvPr>
        </p:nvSpPr>
        <p:spPr>
          <a:xfrm>
            <a:off x="3577664" y="618823"/>
            <a:ext cx="4878582" cy="703042"/>
          </a:xfrm>
          <a:solidFill>
            <a:schemeClr val="accent2">
              <a:lumMod val="75000"/>
            </a:schemeClr>
          </a:solidFill>
          <a:ln>
            <a:solidFill>
              <a:srgbClr val="92D050"/>
            </a:solidFill>
          </a:ln>
          <a:scene3d>
            <a:camera prst="orthographicFront"/>
            <a:lightRig rig="threePt" dir="t"/>
          </a:scene3d>
          <a:sp3d>
            <a:bevelT/>
          </a:sp3d>
        </p:spPr>
        <p:txBody>
          <a:bodyPr>
            <a:noAutofit/>
          </a:bodyPr>
          <a:lstStyle/>
          <a:p>
            <a:r>
              <a:rPr lang="en-GB" b="1" dirty="0">
                <a:solidFill>
                  <a:schemeClr val="tx2">
                    <a:lumMod val="20000"/>
                    <a:lumOff val="80000"/>
                  </a:schemeClr>
                </a:solidFill>
                <a:effectLst/>
                <a:latin typeface="Comic Sans MS" panose="030F0702030302020204" pitchFamily="66" charset="0"/>
                <a:ea typeface="Times New Roman" panose="02020603050405020304" pitchFamily="18" charset="0"/>
              </a:rPr>
              <a:t>References (page 3).</a:t>
            </a:r>
            <a:br>
              <a:rPr lang="en-GB" b="1" dirty="0">
                <a:effectLst/>
                <a:latin typeface="Comic Sans MS" panose="030F0702030302020204" pitchFamily="66" charset="0"/>
                <a:ea typeface="Times New Roman" panose="02020603050405020304" pitchFamily="18" charset="0"/>
              </a:rPr>
            </a:br>
            <a:endParaRPr lang="en-GB" dirty="0">
              <a:latin typeface="Comic Sans MS" panose="030F0702030302020204" pitchFamily="66" charset="0"/>
            </a:endParaRPr>
          </a:p>
        </p:txBody>
      </p:sp>
    </p:spTree>
    <p:extLst>
      <p:ext uri="{BB962C8B-B14F-4D97-AF65-F5344CB8AC3E}">
        <p14:creationId xmlns:p14="http://schemas.microsoft.com/office/powerpoint/2010/main" val="3613899706"/>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E5369"/>
      </a:dk2>
      <a:lt2>
        <a:srgbClr val="CFE2E7"/>
      </a:lt2>
      <a:accent1>
        <a:srgbClr val="353535"/>
      </a:accent1>
      <a:accent2>
        <a:srgbClr val="31B4E6"/>
      </a:accent2>
      <a:accent3>
        <a:srgbClr val="265991"/>
      </a:accent3>
      <a:accent4>
        <a:srgbClr val="7E40CC"/>
      </a:accent4>
      <a:accent5>
        <a:srgbClr val="B927E9"/>
      </a:accent5>
      <a:accent6>
        <a:srgbClr val="E833BF"/>
      </a:accent6>
      <a:hlink>
        <a:srgbClr val="2DA0F1"/>
      </a:hlink>
      <a:folHlink>
        <a:srgbClr val="7ED1E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4F34B87B-9C7A-41AE-A6CB-48536223DFF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1374</TotalTime>
  <Words>1524</Words>
  <Application>Microsoft Office PowerPoint</Application>
  <PresentationFormat>Widescreen</PresentationFormat>
  <Paragraphs>107</Paragraphs>
  <Slides>12</Slides>
  <Notes>0</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12</vt:i4>
      </vt:variant>
    </vt:vector>
  </HeadingPairs>
  <TitlesOfParts>
    <vt:vector size="21" baseType="lpstr">
      <vt:lpstr>Angsana New</vt:lpstr>
      <vt:lpstr>Arial</vt:lpstr>
      <vt:lpstr>Blackadder ITC</vt:lpstr>
      <vt:lpstr>Calibri</vt:lpstr>
      <vt:lpstr>Century Gothic</vt:lpstr>
      <vt:lpstr>Comic Sans MS</vt:lpstr>
      <vt:lpstr>Times New Roman</vt:lpstr>
      <vt:lpstr>Wingdings 3</vt:lpstr>
      <vt:lpstr>Wisp</vt:lpstr>
      <vt:lpstr>PowerPoint Presentation</vt:lpstr>
      <vt:lpstr>The early 1800’s.</vt:lpstr>
      <vt:lpstr> The late 1800’s to 1910.</vt:lpstr>
      <vt:lpstr>The 2nd World War.</vt:lpstr>
      <vt:lpstr>The Albermarle report (1960).</vt:lpstr>
      <vt:lpstr>The 1980’s.</vt:lpstr>
      <vt:lpstr>The United Nations Convention on the Rights of the Child (1989) </vt:lpstr>
      <vt:lpstr>The Children’s Act (1989 S. 20)  till the present day</vt:lpstr>
      <vt:lpstr>Conclusion.</vt:lpstr>
      <vt:lpstr>References (page 1) </vt:lpstr>
      <vt:lpstr>References (page 2). </vt:lpstr>
      <vt:lpstr>References (page 3).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Nicholas Mark Sutton</dc:creator>
  <cp:lastModifiedBy>Nicholas Mark Sutton</cp:lastModifiedBy>
  <cp:revision>49</cp:revision>
  <cp:lastPrinted>2021-01-06T19:45:27Z</cp:lastPrinted>
  <dcterms:created xsi:type="dcterms:W3CDTF">2020-12-31T14:25:21Z</dcterms:created>
  <dcterms:modified xsi:type="dcterms:W3CDTF">2021-01-06T19:46:22Z</dcterms:modified>
</cp:coreProperties>
</file>