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139" r:id="rId1"/>
  </p:sldMasterIdLst>
  <p:notesMasterIdLst>
    <p:notesMasterId r:id="rId15"/>
  </p:notesMasterIdLst>
  <p:sldIdLst>
    <p:sldId id="277" r:id="rId2"/>
    <p:sldId id="278" r:id="rId3"/>
    <p:sldId id="279" r:id="rId4"/>
    <p:sldId id="280" r:id="rId5"/>
    <p:sldId id="281" r:id="rId6"/>
    <p:sldId id="282" r:id="rId7"/>
    <p:sldId id="283" r:id="rId8"/>
    <p:sldId id="284" r:id="rId9"/>
    <p:sldId id="285" r:id="rId10"/>
    <p:sldId id="286" r:id="rId11"/>
    <p:sldId id="287" r:id="rId12"/>
    <p:sldId id="267" r:id="rId13"/>
    <p:sldId id="28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75706" autoAdjust="0"/>
  </p:normalViewPr>
  <p:slideViewPr>
    <p:cSldViewPr snapToGrid="0">
      <p:cViewPr>
        <p:scale>
          <a:sx n="60" d="100"/>
          <a:sy n="60" d="100"/>
        </p:scale>
        <p:origin x="1914" y="186"/>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pPr/>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pPr/>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1" dirty="0"/>
              <a:t>Good morning/afternoon everyone. today I am going to speak about the ongoing crisis making mental health in the hospitality industry even deeper but speaking of employee burnout specifically. This is a problem that has been on the increase, and it is largely influencing not only the personal well-being but also the performance of the organizations in the sector. Within the next 15 minutes, I shall delve into the causes of burnout, effects it has on the industry and reactions of the business trying to mitigate this burgeoning crisis.</a:t>
            </a:r>
          </a:p>
        </p:txBody>
      </p:sp>
      <p:sp>
        <p:nvSpPr>
          <p:cNvPr id="4" name="Slide Number Placeholder 3"/>
          <p:cNvSpPr>
            <a:spLocks noGrp="1"/>
          </p:cNvSpPr>
          <p:nvPr>
            <p:ph type="sldNum" sz="quarter" idx="5"/>
          </p:nvPr>
        </p:nvSpPr>
        <p:spPr/>
        <p:txBody>
          <a:bodyPr/>
          <a:lstStyle/>
          <a:p>
            <a:fld id="{2C3A7DEE-AA22-4940-9E0D-CCCAC09DAAE1}" type="slidenum">
              <a:rPr lang="en-GB" smtClean="0"/>
              <a:pPr/>
              <a:t>1</a:t>
            </a:fld>
            <a:endParaRPr lang="en-GB"/>
          </a:p>
        </p:txBody>
      </p:sp>
    </p:spTree>
    <p:extLst>
      <p:ext uri="{BB962C8B-B14F-4D97-AF65-F5344CB8AC3E}">
        <p14:creationId xmlns:p14="http://schemas.microsoft.com/office/powerpoint/2010/main" val="1449839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a:t>To start with, it is first important to define the modern theme of the research that is employee burnout in the hospitality industry. Employee burnout can be described as a condition of employee emotional, physical, and mental fatigue, which is due to excessive stress at work, especially when employment demands are beyond the necessary resources to manage them. The relevance of this issue in the hospitality industry cannot be overestimated because the work in this sector is extremely demanding (Bernasek &amp; Perry, 2025). Employees in the hospitality sector are such that they tend to work long hours, have high rates of customer service and as well as emotional </a:t>
            </a:r>
            <a:r>
              <a:rPr lang="en-US" sz="2000" b="1" dirty="0" err="1"/>
              <a:t>labour</a:t>
            </a:r>
            <a:r>
              <a:rPr lang="en-US" sz="2000" b="1" dirty="0"/>
              <a:t> work, which can contribute to burnouts. The level of burnout has an overwhelming impact on the staff morale, retention and service quality (Zada et al., 2025).</a:t>
            </a:r>
          </a:p>
          <a:p>
            <a:r>
              <a:rPr lang="en-US" sz="2000" b="1" dirty="0"/>
              <a:t>As it is well known, the hospitality industry is a customer-oriented industry and therefore it becomes even more important to consider the well-being of employees. The quality of services offered by employees is compromised when they are too tired, depressed, and stressed. This will result in low customer satisfaction whose impact is on business performance (</a:t>
            </a:r>
            <a:r>
              <a:rPr lang="en-US" sz="2000" b="1" dirty="0" err="1"/>
              <a:t>Arjona</a:t>
            </a:r>
            <a:r>
              <a:rPr lang="en-US" sz="2000" b="1" dirty="0"/>
              <a:t>-Fuentes et al., 2022). It is not just a personal well-being issue but a business level move to act upon. We are going to explore the impact of burnout on employees, the way an </a:t>
            </a:r>
            <a:r>
              <a:rPr lang="en-US" sz="2000" b="1" dirty="0" err="1"/>
              <a:t>organisation</a:t>
            </a:r>
            <a:r>
              <a:rPr lang="en-US" sz="2000" b="1" dirty="0"/>
              <a:t> has reacted to the crisis, and the additional actions that need to be made by the industry to counter this problem today (Varghese &amp; </a:t>
            </a:r>
            <a:r>
              <a:rPr lang="en-US" sz="2000" b="1" dirty="0" err="1"/>
              <a:t>Chennattuserry</a:t>
            </a:r>
            <a:r>
              <a:rPr lang="en-US" sz="2000" b="1" dirty="0"/>
              <a:t>, 2022).</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2</a:t>
            </a:fld>
            <a:endParaRPr lang="en-GB"/>
          </a:p>
        </p:txBody>
      </p:sp>
    </p:spTree>
    <p:extLst>
      <p:ext uri="{BB962C8B-B14F-4D97-AF65-F5344CB8AC3E}">
        <p14:creationId xmlns:p14="http://schemas.microsoft.com/office/powerpoint/2010/main" val="511979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a:t>Hospitality industry is typified by special pressures that render the employees highly susceptible to burnout. These stresses encompass long working hours, weekend shifts, working on holidays, and face to face duties where the workers have to deal with the customers on an emotional level. The hospitality employees must often wear a kind of mask, which makes them look cheerful and enthusiastic even when they are tired, have a bad mood, or are not involved with their work. This is the emotional labor that has been known to lead to burnout (</a:t>
            </a:r>
            <a:r>
              <a:rPr lang="en-US" sz="2000" b="1" dirty="0" err="1"/>
              <a:t>Bhimavarapu</a:t>
            </a:r>
            <a:r>
              <a:rPr lang="en-US" sz="2000" b="1" dirty="0"/>
              <a:t>, 2025).</a:t>
            </a:r>
          </a:p>
          <a:p>
            <a:r>
              <a:rPr lang="en-US" sz="2000" b="1" dirty="0"/>
              <a:t>The industry also has a bad reputation in terms of high turnover. Employees of the hospitality industry, and in particular those with low compensation such as housekeepers and front-desk clerks, tend to experience job insecurity and career growth. This adds to the burnout experience as employees start experiencing the situation of being trapped with their roles with no hope of coming out. These attributes coupled with high demands and turnover of customers make the environment a burnout prone environment (Storm, 2024).</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3</a:t>
            </a:fld>
            <a:endParaRPr lang="en-GB"/>
          </a:p>
        </p:txBody>
      </p:sp>
    </p:spTree>
    <p:extLst>
      <p:ext uri="{BB962C8B-B14F-4D97-AF65-F5344CB8AC3E}">
        <p14:creationId xmlns:p14="http://schemas.microsoft.com/office/powerpoint/2010/main" val="3108012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t>This research has involved me reviewing a number of theories that aid in explaining why burnout has become common in the hospitality industry. The Job Demand Resources (JD-R) model is one of the most popular and helps to realize the correlation existing between job demands and job resources (Bhuiyan et al., 2024). This is because the JD-R model assumes the burnout to be caused by high job demands like emotional labor and extended work shifts without being compensated by sufficient resources. These resources may be physical like breaks and rest time or psychological like social support and career growth opportunities. The employees are at a greater risk of burnout in case resources are inadequate (</a:t>
            </a:r>
            <a:r>
              <a:rPr lang="en-US" sz="1800" b="1" dirty="0" err="1"/>
              <a:t>Remes</a:t>
            </a:r>
            <a:r>
              <a:rPr lang="en-US" sz="1800" b="1" dirty="0"/>
              <a:t>, 2025).</a:t>
            </a:r>
          </a:p>
          <a:p>
            <a:r>
              <a:rPr lang="en-US" sz="1800" b="1" dirty="0"/>
              <a:t>The other important framework to be employed in this study is the Maslach Burnout Inventory (MBI), a measure used in addressing burnout in three dimensions of emotional exhaustion, depersonalization and a decrease in personal accomplishment. It is a widely used instrument in the evaluation of burnout within different industries, among them the hospitality industry. Emotional exhaustion describes the state of feeling emotionally exhausted; </a:t>
            </a:r>
            <a:r>
              <a:rPr lang="en-US" sz="1800" b="1" dirty="0" err="1"/>
              <a:t>depersonalisation</a:t>
            </a:r>
            <a:r>
              <a:rPr lang="en-US" sz="1800" b="1" dirty="0"/>
              <a:t> is that of not being connected with the job, and a decrease in personal accomplishment defines a loss of personal achievement/feeling. The dimensions are especially pertinent to the sphere of hospitality when employees are frequently called to control their emotions and to take care of the guests first before their own comfort (Sikora, 2021).</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4</a:t>
            </a:fld>
            <a:endParaRPr lang="en-GB"/>
          </a:p>
        </p:txBody>
      </p:sp>
    </p:spTree>
    <p:extLst>
      <p:ext uri="{BB962C8B-B14F-4D97-AF65-F5344CB8AC3E}">
        <p14:creationId xmlns:p14="http://schemas.microsoft.com/office/powerpoint/2010/main" val="2742197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a:t>The research literature of employee burnout in hospitality industry has a couple of findings worthy of mention. Firstly, there are the high job demands, which include long hours, the necessity to work with customers all the time, and the emotional labor I should use which also lead to burnout (Brossard &amp; Chandler, 2022). Psychological effort to handle the expectations of the guests, on the one hand, and withholding personal feelings, which is necessary to control and suppress the emotions of the latter, on the other, has been demonstrated to cause emotional burnout, which is a fundamental element of burnout. In their efforts to achieve the high ratings of guests, workers neglect that they have a person of their own, who is often downgraded due to the lack of care they receive (</a:t>
            </a:r>
            <a:r>
              <a:rPr lang="en-US" sz="2000" b="1" dirty="0" err="1"/>
              <a:t>Rembisz</a:t>
            </a:r>
            <a:r>
              <a:rPr lang="en-US" sz="2000" b="1" dirty="0"/>
              <a:t> &amp; </a:t>
            </a:r>
            <a:r>
              <a:rPr lang="en-US" sz="2000" b="1" dirty="0" err="1"/>
              <a:t>Shahal</a:t>
            </a:r>
            <a:r>
              <a:rPr lang="en-US" sz="2000" b="1" dirty="0"/>
              <a:t>, 2024).</a:t>
            </a:r>
          </a:p>
          <a:p>
            <a:r>
              <a:rPr lang="en-US" sz="2000" b="1" dirty="0"/>
              <a:t>Second, burnout is mainly caused by the lack of appropriate resources. It is common to read about employees of the hospitality sector who complain that their managers do not support them, and do not provide chances of career advancement. This is mostly prevalent in low-paying jobs where workers may believe that they are not moving anywhere leaving their jobs without a definite way forward. Disengagement and burnout are caused by the absence of job security, as well as inadequate remunerations and support (</a:t>
            </a:r>
            <a:r>
              <a:rPr lang="en-US" sz="2000" b="1" dirty="0" err="1"/>
              <a:t>Šerić</a:t>
            </a:r>
            <a:r>
              <a:rPr lang="en-US" sz="2000" b="1" dirty="0"/>
              <a:t> et al., 2024).</a:t>
            </a:r>
          </a:p>
          <a:p>
            <a:r>
              <a:rPr lang="en-US" sz="2000" b="1" dirty="0"/>
              <a:t>Lastly, the effects of burnout in the hospitality sector do not only impact on the well-being of their employees. The organization is also directly impacted by burnout. Some of the most prevalent organizational outcomes are high turnover rates, absenteeism and reduction in the quality of service. Customer service is a key aspect of the hospitality industry, and this is reflected in the quality of services offered by the employees in case they are disengaged or mentally drained. This causes lack of customer satisfaction which harms the business image and profitability (</a:t>
            </a:r>
            <a:r>
              <a:rPr lang="en-US" sz="2000" b="1" dirty="0" err="1"/>
              <a:t>Podjed</a:t>
            </a:r>
            <a:r>
              <a:rPr lang="en-US" sz="2000" b="1" dirty="0"/>
              <a:t>, 2025).</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5</a:t>
            </a:fld>
            <a:endParaRPr lang="en-GB"/>
          </a:p>
        </p:txBody>
      </p:sp>
    </p:spTree>
    <p:extLst>
      <p:ext uri="{BB962C8B-B14F-4D97-AF65-F5344CB8AC3E}">
        <p14:creationId xmlns:p14="http://schemas.microsoft.com/office/powerpoint/2010/main" val="2693661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the analysis of the effect of burnout on the hospitality industry, I applied the PESTEL framework; this is a framework that investigates the political, economic, social, technological, environmental, and legal environment effects that can affect the industry.</a:t>
            </a:r>
          </a:p>
          <a:p>
            <a:r>
              <a:rPr lang="en-US" b="1" dirty="0"/>
              <a:t>Political: Political policies on </a:t>
            </a:r>
            <a:r>
              <a:rPr lang="en-US" b="1" dirty="0" err="1"/>
              <a:t>labour</a:t>
            </a:r>
            <a:r>
              <a:rPr lang="en-US" b="1" dirty="0"/>
              <a:t> laws, health, and safety regulations are important in defining the working conditions in hospitality industry. Tighter controls can be applied to reduce some of the stresses that workers are subjected to, although there is unequal enforcement and compliance across regions (Schnittker, 2025).</a:t>
            </a:r>
          </a:p>
          <a:p>
            <a:r>
              <a:rPr lang="en-US" b="1" dirty="0"/>
              <a:t>Economic: An increase in the cost of operations particularly labor costs has caused some organizations to lop off costs relating to employee-well being </a:t>
            </a:r>
            <a:r>
              <a:rPr lang="en-US" b="1" dirty="0" err="1"/>
              <a:t>programmes</a:t>
            </a:r>
            <a:r>
              <a:rPr lang="en-US" b="1" dirty="0"/>
              <a:t>. The small and independently operated businesses struggle to support the employees adequate when it comes to financial constraints.</a:t>
            </a:r>
          </a:p>
          <a:p>
            <a:r>
              <a:rPr lang="en-US" b="1" dirty="0"/>
              <a:t>Social: Society is changing its attitude to mental health, and there is more and more awareness of the necessity of work-life balance. Yet, a lot of hospitality workers continue to experience stigma in seeking assistance on the matters of mental-health.</a:t>
            </a:r>
          </a:p>
          <a:p>
            <a:r>
              <a:rPr lang="en-US" b="1" dirty="0"/>
              <a:t>Technological: Technological change, e.g. automation and AI, will assist in decreasing a portion of the manual work in hospitality jobs. Nevertheless, these technologies might also cause new problems, e.g. the displacement of laborers or an overload to match the technological progress (Oğuz, 2022).</a:t>
            </a:r>
          </a:p>
          <a:p>
            <a:r>
              <a:rPr lang="en-US" b="1" dirty="0"/>
              <a:t>Environmental: The sustainability drive in the hospitality industry can pose some strain on the employees who are usually expected to achieve sustainability targets in addition to the other responsibilities at work.</a:t>
            </a:r>
          </a:p>
          <a:p>
            <a:r>
              <a:rPr lang="en-US" b="1" dirty="0"/>
              <a:t>Legal: Employees mental health representative and legal legislation covering such matters as rights to counselling services and sick leaves are region-specific, and they may influence the possibilities of the workers to get support on combating burnout (Samuels, 2024).</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6</a:t>
            </a:fld>
            <a:endParaRPr lang="en-GB"/>
          </a:p>
        </p:txBody>
      </p:sp>
    </p:spTree>
    <p:extLst>
      <p:ext uri="{BB962C8B-B14F-4D97-AF65-F5344CB8AC3E}">
        <p14:creationId xmlns:p14="http://schemas.microsoft.com/office/powerpoint/2010/main" val="3054282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order to gain a deeper picture of the effects of burnout, I used the Job Demands- Resources (JD-R) model. The JD-R model aids us in the analysis of the discrepancy between the demands in the job and the available resources in the hospitality industry. In my research, my attention was paid to the role of emotional labor and the duration of working (long hours) combined with poor resources that should be provided to the employee, such as support and career development, in causing burnout. Based on this model, I had an opportunity to determine the important factors contributing to burnout and how the factors inter-relate (Burton &amp; </a:t>
            </a:r>
            <a:r>
              <a:rPr lang="en-US" b="1" dirty="0" err="1"/>
              <a:t>Dickinger</a:t>
            </a:r>
            <a:r>
              <a:rPr lang="en-US" b="1" dirty="0"/>
              <a:t>, 2025).</a:t>
            </a:r>
          </a:p>
          <a:p>
            <a:r>
              <a:rPr lang="en-US" b="1" dirty="0"/>
              <a:t>Academic journals, government and industry publications provided secondary data that was analyzed to gain an insight on the prevalence and effects of burnout in hospitality employees. This discussion demonstrated a strong relationship between high job demands, the scarcity of resources, and high burnout rates among employees in the hospitality sector, especially those who are in direct contact with customers, e.g., receptionists and house cleaners (</a:t>
            </a:r>
            <a:r>
              <a:rPr lang="en-US" b="1" dirty="0" err="1"/>
              <a:t>Morrall</a:t>
            </a:r>
            <a:r>
              <a:rPr lang="en-US" b="1" dirty="0"/>
              <a:t>, 2023).</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7</a:t>
            </a:fld>
            <a:endParaRPr lang="en-GB"/>
          </a:p>
        </p:txBody>
      </p:sp>
    </p:spTree>
    <p:extLst>
      <p:ext uri="{BB962C8B-B14F-4D97-AF65-F5344CB8AC3E}">
        <p14:creationId xmlns:p14="http://schemas.microsoft.com/office/powerpoint/2010/main" val="183834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 curb this rising problem, most organizations have put in place measures to counter burnout among the employees. Mental-health support, counselling services, and stress-management resources including the introduction of Employee Assistance </a:t>
            </a:r>
            <a:r>
              <a:rPr lang="en-US" b="1" dirty="0" err="1"/>
              <a:t>Programmes</a:t>
            </a:r>
            <a:r>
              <a:rPr lang="en-US" b="1" dirty="0"/>
              <a:t> (EAPs) is one of the most typical responses. These programmers will equip employees with resources with which to cope with stress and mental-health problems before they develop into burnout (Canady, 2023).</a:t>
            </a:r>
          </a:p>
          <a:p>
            <a:r>
              <a:rPr lang="en-US" b="1" dirty="0"/>
              <a:t>Some hospitality businesses have also introduced flexible work schedules as a means of ensuring a better work-life balance by employees. Employers expect to make shifts less stressful and prevent burnout by giving people more control over the shifts.</a:t>
            </a:r>
          </a:p>
          <a:p>
            <a:r>
              <a:rPr lang="en-US" b="1" dirty="0"/>
              <a:t>The second prevailing reaction is the offer of career development. Most hospitality organizations have training programmers, mentoring and well-defined career development. Through these opportunities, the businesses seek to encourage the employees and curb their sense of stagnation that are some of the most common causes of burnout (Lee et al., 2024).</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8</a:t>
            </a:fld>
            <a:endParaRPr lang="en-GB"/>
          </a:p>
        </p:txBody>
      </p:sp>
    </p:spTree>
    <p:extLst>
      <p:ext uri="{BB962C8B-B14F-4D97-AF65-F5344CB8AC3E}">
        <p14:creationId xmlns:p14="http://schemas.microsoft.com/office/powerpoint/2010/main" val="620254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a:t>Although some good effects have been witnessed based on the responses to burnout, they are usually small. The employees have received valuable support in terms of well-being programmers including counselling services. These programmers are however, underused especially in small establishments, owing to either stigma or ignorance.</a:t>
            </a:r>
          </a:p>
          <a:p>
            <a:r>
              <a:rPr lang="en-US" sz="2000" b="1" dirty="0"/>
              <a:t>The flexible working schedules have proved to relieve stress to some employees. Nevertheless, they cannot be applied in jobs with constant interactions with customers (service front-desk employees and housekeeping). In such instances, the question of burnout is normally not addressed (Costa &amp; Costa, 2022).</a:t>
            </a:r>
          </a:p>
          <a:p>
            <a:r>
              <a:rPr lang="en-US" sz="2000" b="1" dirty="0"/>
              <a:t>Practices of career development have been able to make the employees feel involved and motivated. Nevertheless, such solutions cannot counter the contribution of the main causes of burnout including emotional labor and job demands. Career development will not have a significant impact to mitigate burnout without the reduction of these pressures (</a:t>
            </a:r>
            <a:r>
              <a:rPr lang="en-US" sz="2000" b="1" dirty="0" err="1"/>
              <a:t>Kunjuraman</a:t>
            </a:r>
            <a:r>
              <a:rPr lang="en-US" sz="2000" b="1" dirty="0"/>
              <a:t> &amp; Matthew, 2022).</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9</a:t>
            </a:fld>
            <a:endParaRPr lang="en-GB"/>
          </a:p>
        </p:txBody>
      </p:sp>
    </p:spTree>
    <p:extLst>
      <p:ext uri="{BB962C8B-B14F-4D97-AF65-F5344CB8AC3E}">
        <p14:creationId xmlns:p14="http://schemas.microsoft.com/office/powerpoint/2010/main" val="2266025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1" dirty="0"/>
              <a:t>Summing up, burnout is a major challenge in the world of hospitality, and it impacts not only on the staff but on organizations. With the help of Job Demands and Resources (JD-R) model, we observe the relationship between burnout and high job demands and inadequate resources. Although well-being programmers, flexible work schedules, and career development opportunities are some of the factors that have been observed to positively influence them, they cannot be extremely useful on their own. This needs to be done in a more holistic way, one that talks about the structural requirements of the job as well as the emotional and physical burden it may have on the employees (</a:t>
            </a:r>
            <a:r>
              <a:rPr lang="en-US" sz="2000" b="1" dirty="0" err="1"/>
              <a:t>Hashimi</a:t>
            </a:r>
            <a:r>
              <a:rPr lang="en-US" sz="2000" b="1" dirty="0"/>
              <a:t>, 2025).</a:t>
            </a:r>
          </a:p>
        </p:txBody>
      </p:sp>
      <p:sp>
        <p:nvSpPr>
          <p:cNvPr id="4" name="Slide Number Placeholder 3"/>
          <p:cNvSpPr>
            <a:spLocks noGrp="1"/>
          </p:cNvSpPr>
          <p:nvPr>
            <p:ph type="sldNum" sz="quarter" idx="5"/>
          </p:nvPr>
        </p:nvSpPr>
        <p:spPr/>
        <p:txBody>
          <a:bodyPr/>
          <a:lstStyle/>
          <a:p>
            <a:fld id="{2C3A7DEE-AA22-4940-9E0D-CCCAC09DAAE1}" type="slidenum">
              <a:rPr lang="en-GB" smtClean="0"/>
              <a:pPr/>
              <a:t>10</a:t>
            </a:fld>
            <a:endParaRPr lang="en-GB"/>
          </a:p>
        </p:txBody>
      </p:sp>
    </p:spTree>
    <p:extLst>
      <p:ext uri="{BB962C8B-B14F-4D97-AF65-F5344CB8AC3E}">
        <p14:creationId xmlns:p14="http://schemas.microsoft.com/office/powerpoint/2010/main" val="2072241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According to this study, I would suggest the following solutions to the problem of burnout in relation to the hospitality industry:</a:t>
            </a:r>
          </a:p>
          <a:p>
            <a:r>
              <a:rPr lang="en-US" b="1" dirty="0"/>
              <a:t>Enhance Work-Life Balance: Introduce flexibility plans, work breaks and schedules so as to decrease stress and give employees time to rest.</a:t>
            </a:r>
          </a:p>
          <a:p>
            <a:r>
              <a:rPr lang="en-US" b="1" dirty="0"/>
              <a:t>Enlarge Mental Health Resources: The Mental-health facilities shall offer wide-ranging mental-health services such as counselling and stress-management seminars to enable employees to cope with stress before it burns them out (</a:t>
            </a:r>
            <a:r>
              <a:rPr lang="en-US" b="1" dirty="0" err="1"/>
              <a:t>Emmendoerfer</a:t>
            </a:r>
            <a:r>
              <a:rPr lang="en-US" b="1" dirty="0"/>
              <a:t> &amp; </a:t>
            </a:r>
            <a:r>
              <a:rPr lang="en-US" b="1" dirty="0" err="1"/>
              <a:t>Mediotte</a:t>
            </a:r>
            <a:r>
              <a:rPr lang="en-US" b="1" dirty="0"/>
              <a:t>, 2022).</a:t>
            </a:r>
          </a:p>
          <a:p>
            <a:r>
              <a:rPr lang="en-US" b="1" dirty="0"/>
              <a:t>Remember Career Development: Provide an opportunity of career development and appropriate training so that the employees feel valuable, and they are less likely to experience stagnation.</a:t>
            </a:r>
          </a:p>
          <a:p>
            <a:r>
              <a:rPr lang="en-US" b="1" dirty="0"/>
              <a:t>Develop a Caring Culture: Develop a workplace culture that is conducive to mental-health awareness and lowers stigma rates, so employees feel comfortable discussing with their managers how they are struggling with burnout.</a:t>
            </a:r>
          </a:p>
          <a:p>
            <a:r>
              <a:rPr lang="en-US" b="1" dirty="0"/>
              <a:t>Assess Job Demands: decrease emotional </a:t>
            </a:r>
            <a:r>
              <a:rPr lang="en-US" b="1" dirty="0" err="1"/>
              <a:t>labour</a:t>
            </a:r>
            <a:r>
              <a:rPr lang="en-US" b="1" dirty="0"/>
              <a:t> and high physical requirements through reviewing job descriptions as well as maintaining adequate staffing (Glass, 2024).</a:t>
            </a:r>
          </a:p>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11</a:t>
            </a:fld>
            <a:endParaRPr lang="en-GB"/>
          </a:p>
        </p:txBody>
      </p:sp>
    </p:spTree>
    <p:extLst>
      <p:ext uri="{BB962C8B-B14F-4D97-AF65-F5344CB8AC3E}">
        <p14:creationId xmlns:p14="http://schemas.microsoft.com/office/powerpoint/2010/main" val="1277128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12</a:t>
            </a:fld>
            <a:endParaRPr lang="en-GB"/>
          </a:p>
        </p:txBody>
      </p:sp>
    </p:spTree>
    <p:extLst>
      <p:ext uri="{BB962C8B-B14F-4D97-AF65-F5344CB8AC3E}">
        <p14:creationId xmlns:p14="http://schemas.microsoft.com/office/powerpoint/2010/main" val="37742911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4038947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561873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761569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107377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81553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3492281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853154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80598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183305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387849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926058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53671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221054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3912262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920976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5684409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856110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pPr/>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914440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A16B2D9-1063-483E-8B43-48FFAA08322B}" type="datetimeFigureOut">
              <a:rPr lang="en-GB" smtClean="0"/>
              <a:pPr/>
              <a:t>10/11/2025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9702E4B-F344-4650-BBD4-BCA001A8D956}" type="slidenum">
              <a:rPr lang="en-GB" smtClean="0"/>
              <a:pPr/>
              <a:t>‹#›</a:t>
            </a:fld>
            <a:endParaRPr lang="en-GB"/>
          </a:p>
        </p:txBody>
      </p:sp>
    </p:spTree>
    <p:extLst>
      <p:ext uri="{BB962C8B-B14F-4D97-AF65-F5344CB8AC3E}">
        <p14:creationId xmlns:p14="http://schemas.microsoft.com/office/powerpoint/2010/main" val="3524362077"/>
      </p:ext>
    </p:extLst>
  </p:cSld>
  <p:clrMap bg1="lt1" tx1="dk1" bg2="lt2" tx2="dk2" accent1="accent1" accent2="accent2" accent3="accent3" accent4="accent4" accent5="accent5" accent6="accent6" hlink="hlink" folHlink="folHlink"/>
  <p:sldLayoutIdLst>
    <p:sldLayoutId id="2147485140" r:id="rId1"/>
    <p:sldLayoutId id="2147485141" r:id="rId2"/>
    <p:sldLayoutId id="2147485142" r:id="rId3"/>
    <p:sldLayoutId id="2147485143" r:id="rId4"/>
    <p:sldLayoutId id="2147485144" r:id="rId5"/>
    <p:sldLayoutId id="2147485145" r:id="rId6"/>
    <p:sldLayoutId id="2147485146" r:id="rId7"/>
    <p:sldLayoutId id="2147485147" r:id="rId8"/>
    <p:sldLayoutId id="2147485148" r:id="rId9"/>
    <p:sldLayoutId id="2147485149" r:id="rId10"/>
    <p:sldLayoutId id="2147485150" r:id="rId11"/>
    <p:sldLayoutId id="2147485151" r:id="rId12"/>
    <p:sldLayoutId id="2147485152" r:id="rId13"/>
    <p:sldLayoutId id="2147485153" r:id="rId14"/>
    <p:sldLayoutId id="2147485154" r:id="rId15"/>
    <p:sldLayoutId id="2147485155" r:id="rId16"/>
    <p:sldLayoutId id="2147485156" r:id="rId17"/>
    <p:sldLayoutId id="214748515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381000" y="0"/>
            <a:ext cx="11430000" cy="1771233"/>
          </a:xfrm>
        </p:spPr>
        <p:txBody>
          <a:bodyPr>
            <a:noAutofit/>
          </a:bodyPr>
          <a:lstStyle/>
          <a:p>
            <a:r>
              <a:rPr lang="en-GB" sz="4000" b="1" cap="none" dirty="0">
                <a:latin typeface="Times New Roman" panose="02020603050405020304" pitchFamily="18" charset="0"/>
                <a:cs typeface="Times New Roman" panose="02020603050405020304" pitchFamily="18" charset="0"/>
              </a:rPr>
              <a:t>The Deepening Mental Health Crisis in the Hospitality Industry: A Study on Employee Burnout</a:t>
            </a:r>
            <a:endParaRPr lang="en-US" sz="4000" b="1" cap="none"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0407F723-543B-4803-8145-CD241C7F4808}"/>
              </a:ext>
            </a:extLst>
          </p:cNvPr>
          <p:cNvSpPr>
            <a:spLocks noGrp="1" noChangeArrowheads="1"/>
          </p:cNvSpPr>
          <p:nvPr>
            <p:ph type="subTitle" idx="1"/>
          </p:nvPr>
        </p:nvSpPr>
        <p:spPr bwMode="auto">
          <a:xfrm>
            <a:off x="349046" y="1771233"/>
            <a:ext cx="11080954" cy="5917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Presented by: Nina Sokhan Kalashnikova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lang="en-US" altLang="en-US" b="1" dirty="0">
                <a:solidFill>
                  <a:schemeClr val="tx1"/>
                </a:solidFill>
                <a:latin typeface="Times New Roman" panose="02020603050405020304" pitchFamily="18" charset="0"/>
                <a:cs typeface="Times New Roman" panose="02020603050405020304" pitchFamily="18" charset="0"/>
              </a:rPr>
              <a:t>ID: 2234899</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lang="en-US" altLang="en-US" b="1" dirty="0">
                <a:solidFill>
                  <a:schemeClr val="tx1"/>
                </a:solidFill>
                <a:latin typeface="Times New Roman" panose="02020603050405020304" pitchFamily="18" charset="0"/>
                <a:cs typeface="Times New Roman" panose="02020603050405020304" pitchFamily="18" charset="0"/>
              </a:rPr>
              <a:t>Lecturers Module Tutors:</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lang="en-US" altLang="en-US" b="1" dirty="0">
                <a:solidFill>
                  <a:schemeClr val="tx1"/>
                </a:solidFill>
                <a:latin typeface="Times New Roman" panose="02020603050405020304" pitchFamily="18" charset="0"/>
                <a:cs typeface="Times New Roman" panose="02020603050405020304" pitchFamily="18" charset="0"/>
              </a:rPr>
              <a:t>Natalie Brailsford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lang="en-US" altLang="en-US" b="1" dirty="0">
                <a:solidFill>
                  <a:schemeClr val="tx1"/>
                </a:solidFill>
                <a:latin typeface="Times New Roman" panose="02020603050405020304" pitchFamily="18" charset="0"/>
                <a:cs typeface="Times New Roman" panose="02020603050405020304" pitchFamily="18" charset="0"/>
              </a:rPr>
              <a:t>Chris Wilkin</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lang="en-US" altLang="en-US" b="1" dirty="0">
                <a:solidFill>
                  <a:schemeClr val="tx1"/>
                </a:solidFill>
                <a:latin typeface="Times New Roman" panose="02020603050405020304" pitchFamily="18" charset="0"/>
                <a:cs typeface="Times New Roman" panose="02020603050405020304" pitchFamily="18" charset="0"/>
              </a:rPr>
              <a:t>Lola Villard-Coles </a:t>
            </a:r>
            <a:endPar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endParaRPr lang="en-US" altLang="en-US" sz="1800" dirty="0">
              <a:solidFill>
                <a:schemeClr val="tx1"/>
              </a:solidFill>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endPar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endPar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6971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866274" y="103239"/>
            <a:ext cx="10443410" cy="1215691"/>
          </a:xfrm>
        </p:spPr>
        <p:txBody>
          <a:bodyPr>
            <a:noAutofit/>
          </a:bodyPr>
          <a:lstStyle/>
          <a:p>
            <a:r>
              <a:rPr lang="en-US" sz="4000" b="1" cap="none" dirty="0">
                <a:latin typeface="Times New Roman" panose="02020603050405020304" pitchFamily="18" charset="0"/>
                <a:cs typeface="Times New Roman" panose="02020603050405020304" pitchFamily="18" charset="0"/>
              </a:rPr>
              <a:t>Introduction</a:t>
            </a:r>
          </a:p>
        </p:txBody>
      </p:sp>
      <p:sp>
        <p:nvSpPr>
          <p:cNvPr id="3" name="Rectangle 1">
            <a:extLst>
              <a:ext uri="{FF2B5EF4-FFF2-40B4-BE49-F238E27FC236}">
                <a16:creationId xmlns:a16="http://schemas.microsoft.com/office/drawing/2014/main" id="{5BFA971E-58B2-438F-A9AD-AE1F718537CA}"/>
              </a:ext>
            </a:extLst>
          </p:cNvPr>
          <p:cNvSpPr>
            <a:spLocks noGrp="1" noChangeArrowheads="1"/>
          </p:cNvSpPr>
          <p:nvPr>
            <p:ph type="subTitle" idx="1"/>
          </p:nvPr>
        </p:nvSpPr>
        <p:spPr bwMode="auto">
          <a:xfrm>
            <a:off x="866274" y="1737788"/>
            <a:ext cx="10277976" cy="4507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a:buClr>
                <a:schemeClr val="tx1"/>
              </a:buClr>
              <a:buFont typeface="Wingdings" panose="05000000000000000000" pitchFamily="2" charset="2"/>
              <a:buChar char="Ø"/>
            </a:pPr>
            <a:r>
              <a:rPr lang="en-US" sz="2000" b="1" dirty="0">
                <a:solidFill>
                  <a:schemeClr val="tx1"/>
                </a:solidFill>
                <a:latin typeface="Times New Roman" panose="02020603050405020304" pitchFamily="18" charset="0"/>
                <a:cs typeface="Times New Roman" panose="02020603050405020304" pitchFamily="18" charset="0"/>
              </a:rPr>
              <a:t>Contemporary Theme: Employee burnout and mental health crisis in the hospitality industry.</a:t>
            </a:r>
          </a:p>
          <a:p>
            <a:pPr marL="285750" indent="-285750" algn="just">
              <a:buClr>
                <a:schemeClr val="tx1"/>
              </a:buClr>
              <a:buFont typeface="Wingdings" panose="05000000000000000000" pitchFamily="2" charset="2"/>
              <a:buChar char="Ø"/>
            </a:pPr>
            <a:r>
              <a:rPr lang="en-US" sz="2000" b="1" dirty="0">
                <a:solidFill>
                  <a:schemeClr val="tx1"/>
                </a:solidFill>
                <a:latin typeface="Times New Roman" panose="02020603050405020304" pitchFamily="18" charset="0"/>
                <a:cs typeface="Times New Roman" panose="02020603050405020304" pitchFamily="18" charset="0"/>
              </a:rPr>
              <a:t>Importance: Mental health issues in the workforce significantly affect well-being, productivity, and service quality.</a:t>
            </a:r>
          </a:p>
          <a:p>
            <a:pPr marL="285750" indent="-285750" algn="just">
              <a:buClr>
                <a:schemeClr val="tx1"/>
              </a:buClr>
              <a:buFont typeface="Wingdings" panose="05000000000000000000" pitchFamily="2" charset="2"/>
              <a:buChar char="Ø"/>
            </a:pPr>
            <a:r>
              <a:rPr lang="en-US" sz="2000" b="1" dirty="0">
                <a:solidFill>
                  <a:schemeClr val="tx1"/>
                </a:solidFill>
                <a:latin typeface="Times New Roman" panose="02020603050405020304" pitchFamily="18" charset="0"/>
                <a:cs typeface="Times New Roman" panose="02020603050405020304" pitchFamily="18" charset="0"/>
              </a:rPr>
              <a:t>Background: The hospitality sector is known for its high job demands, emotional labor, and long hours, making it particularly susceptible to burnout among workers.</a:t>
            </a:r>
          </a:p>
          <a:p>
            <a:pPr marL="285750" indent="-285750" algn="just">
              <a:buClr>
                <a:schemeClr val="tx1"/>
              </a:buClr>
              <a:buFont typeface="Wingdings" panose="05000000000000000000" pitchFamily="2" charset="2"/>
              <a:buChar char="Ø"/>
            </a:pPr>
            <a:r>
              <a:rPr lang="en-US" sz="2000" b="1" dirty="0">
                <a:solidFill>
                  <a:schemeClr val="tx1"/>
                </a:solidFill>
                <a:latin typeface="Times New Roman" panose="02020603050405020304" pitchFamily="18" charset="0"/>
                <a:cs typeface="Times New Roman" panose="02020603050405020304" pitchFamily="18" charset="0"/>
              </a:rPr>
              <a:t>Relevance: Understanding and addressing burnout is critical for improving employee well-being, reducing turnover, and enhancing customer satisfaction.</a:t>
            </a:r>
          </a:p>
        </p:txBody>
      </p:sp>
    </p:spTree>
    <p:extLst>
      <p:ext uri="{BB962C8B-B14F-4D97-AF65-F5344CB8AC3E}">
        <p14:creationId xmlns:p14="http://schemas.microsoft.com/office/powerpoint/2010/main" val="3689689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678426" y="147485"/>
            <a:ext cx="10928555" cy="929148"/>
          </a:xfrm>
        </p:spPr>
        <p:txBody>
          <a:bodyPr>
            <a:noAutofit/>
          </a:bodyPr>
          <a:lstStyle/>
          <a:p>
            <a:r>
              <a:rPr lang="en-US" sz="4000" b="1" cap="none" dirty="0">
                <a:latin typeface="Times New Roman" panose="02020603050405020304" pitchFamily="18" charset="0"/>
                <a:cs typeface="Times New Roman" panose="02020603050405020304" pitchFamily="18" charset="0"/>
              </a:rPr>
              <a:t>Industry Overview</a:t>
            </a:r>
          </a:p>
        </p:txBody>
      </p:sp>
      <p:sp>
        <p:nvSpPr>
          <p:cNvPr id="4" name="Rectangle 1">
            <a:extLst>
              <a:ext uri="{FF2B5EF4-FFF2-40B4-BE49-F238E27FC236}">
                <a16:creationId xmlns:a16="http://schemas.microsoft.com/office/drawing/2014/main" id="{5D03E75D-1BFA-4C62-8271-C8A2351FCF27}"/>
              </a:ext>
            </a:extLst>
          </p:cNvPr>
          <p:cNvSpPr>
            <a:spLocks noGrp="1" noChangeArrowheads="1"/>
          </p:cNvSpPr>
          <p:nvPr>
            <p:ph type="subTitle" idx="1"/>
          </p:nvPr>
        </p:nvSpPr>
        <p:spPr bwMode="auto">
          <a:xfrm>
            <a:off x="1209368" y="934380"/>
            <a:ext cx="9515782" cy="588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Hospitality Sector Characteristics:</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 customer interaction and emotional labor.</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Long working hours, weekend shifts, and holiday work.</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Seasonal employment and high turnover rates.</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Prevalence of Burnout: Employees, especially front-line workers (e.g., receptionists, housekeepers), are at significant risk of burnout.</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Current Status: Increased awareness of mental health issues, but burnout remains a pervasive challenge in the industry.</a:t>
            </a:r>
          </a:p>
        </p:txBody>
      </p:sp>
    </p:spTree>
    <p:extLst>
      <p:ext uri="{BB962C8B-B14F-4D97-AF65-F5344CB8AC3E}">
        <p14:creationId xmlns:p14="http://schemas.microsoft.com/office/powerpoint/2010/main" val="4139746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530942" y="162234"/>
            <a:ext cx="11127657" cy="848420"/>
          </a:xfrm>
        </p:spPr>
        <p:txBody>
          <a:bodyPr>
            <a:noAutofit/>
          </a:bodyPr>
          <a:lstStyle/>
          <a:p>
            <a:r>
              <a:rPr lang="en-US" sz="4000" b="1" cap="none" dirty="0">
                <a:latin typeface="Times New Roman" panose="02020603050405020304" pitchFamily="18" charset="0"/>
                <a:cs typeface="Times New Roman" panose="02020603050405020304" pitchFamily="18" charset="0"/>
              </a:rPr>
              <a:t>Literature Review – Key Theories</a:t>
            </a:r>
          </a:p>
        </p:txBody>
      </p:sp>
      <p:sp>
        <p:nvSpPr>
          <p:cNvPr id="4" name="Rectangle 1">
            <a:extLst>
              <a:ext uri="{FF2B5EF4-FFF2-40B4-BE49-F238E27FC236}">
                <a16:creationId xmlns:a16="http://schemas.microsoft.com/office/drawing/2014/main" id="{CB39C385-6FDA-4859-956A-23D832052F9C}"/>
              </a:ext>
            </a:extLst>
          </p:cNvPr>
          <p:cNvSpPr>
            <a:spLocks noGrp="1" noChangeArrowheads="1"/>
          </p:cNvSpPr>
          <p:nvPr>
            <p:ph type="subTitle" idx="1"/>
          </p:nvPr>
        </p:nvSpPr>
        <p:spPr bwMode="auto">
          <a:xfrm>
            <a:off x="448469" y="1413085"/>
            <a:ext cx="11295061" cy="5150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Job Demands-Resources (JD-R) Model:</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sz="2400" b="1" i="0" u="none" strike="noStrike" cap="none" normalizeH="0" baseline="0" dirty="0">
                <a:ln>
                  <a:noFill/>
                </a:ln>
                <a:effectLst/>
                <a:latin typeface="Times New Roman" panose="02020603050405020304" pitchFamily="18" charset="0"/>
                <a:cs typeface="Times New Roman" panose="02020603050405020304" pitchFamily="18" charset="0"/>
              </a:rPr>
              <a:t>High job demands (e.g., workload, emotional labor) lead to burnout when not balanced with adequate resources (e.g., support, career development).</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sz="2400" b="1" i="0" u="none" strike="noStrike" cap="none" normalizeH="0" baseline="0" dirty="0">
                <a:ln>
                  <a:noFill/>
                </a:ln>
                <a:effectLst/>
                <a:latin typeface="Times New Roman" panose="02020603050405020304" pitchFamily="18" charset="0"/>
                <a:cs typeface="Times New Roman" panose="02020603050405020304" pitchFamily="18" charset="0"/>
              </a:rPr>
              <a:t>Burnout is characterized by emotional exhaustion, depersonalization, and reduced personal accomplishment.</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Maslach Burnout Inventory (MBI): A tool used to measure burnout's three key dimensions in hospitality workers.</a:t>
            </a:r>
          </a:p>
        </p:txBody>
      </p:sp>
    </p:spTree>
    <p:extLst>
      <p:ext uri="{BB962C8B-B14F-4D97-AF65-F5344CB8AC3E}">
        <p14:creationId xmlns:p14="http://schemas.microsoft.com/office/powerpoint/2010/main" val="574938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476251" y="256675"/>
            <a:ext cx="11138234" cy="866272"/>
          </a:xfrm>
        </p:spPr>
        <p:txBody>
          <a:bodyPr>
            <a:normAutofit/>
          </a:bodyPr>
          <a:lstStyle/>
          <a:p>
            <a:r>
              <a:rPr lang="en-US" sz="4000" b="1" cap="none" dirty="0">
                <a:latin typeface="Times New Roman" panose="02020603050405020304" pitchFamily="18" charset="0"/>
                <a:cs typeface="Times New Roman" panose="02020603050405020304" pitchFamily="18" charset="0"/>
              </a:rPr>
              <a:t>Literature Review – Key Findings</a:t>
            </a:r>
          </a:p>
        </p:txBody>
      </p:sp>
      <p:sp>
        <p:nvSpPr>
          <p:cNvPr id="4" name="Rectangle 1">
            <a:extLst>
              <a:ext uri="{FF2B5EF4-FFF2-40B4-BE49-F238E27FC236}">
                <a16:creationId xmlns:a16="http://schemas.microsoft.com/office/drawing/2014/main" id="{FA63BAA5-4FE1-446F-ADE5-F788D6DCAD4F}"/>
              </a:ext>
            </a:extLst>
          </p:cNvPr>
          <p:cNvSpPr>
            <a:spLocks noGrp="1" noChangeArrowheads="1"/>
          </p:cNvSpPr>
          <p:nvPr>
            <p:ph type="subTitle" idx="1"/>
          </p:nvPr>
        </p:nvSpPr>
        <p:spPr bwMode="auto">
          <a:xfrm>
            <a:off x="476251" y="1846627"/>
            <a:ext cx="11282611" cy="4307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 Job Demands: Long shifts, emotional labor, and customer expectations contribute to burnout.</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Lack of Resources: Insufficient support from management, inadequate compensation, and limited career progression worsen burnout.</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Impact on Mental Health: Employees report higher rates of stress, anxiety, and depression, leading to negative outcomes like absenteeism and high turnover.</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Organizational Impact: Deterioration in service quality, lower customer satisfaction, and increased operational costs due to high turnover and absenteeism.</a:t>
            </a:r>
          </a:p>
        </p:txBody>
      </p:sp>
    </p:spTree>
    <p:extLst>
      <p:ext uri="{BB962C8B-B14F-4D97-AF65-F5344CB8AC3E}">
        <p14:creationId xmlns:p14="http://schemas.microsoft.com/office/powerpoint/2010/main" val="3756194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705853" y="144379"/>
            <a:ext cx="10635915" cy="786063"/>
          </a:xfrm>
        </p:spPr>
        <p:txBody>
          <a:bodyPr>
            <a:noAutofit/>
          </a:bodyPr>
          <a:lstStyle/>
          <a:p>
            <a:r>
              <a:rPr lang="en-US" sz="4000" b="1" cap="none" dirty="0">
                <a:latin typeface="Times New Roman" panose="02020603050405020304" pitchFamily="18" charset="0"/>
                <a:cs typeface="Times New Roman" panose="02020603050405020304" pitchFamily="18" charset="0"/>
              </a:rPr>
              <a:t>Research Methodology – PESTEL Analysis</a:t>
            </a:r>
          </a:p>
        </p:txBody>
      </p:sp>
      <p:sp>
        <p:nvSpPr>
          <p:cNvPr id="4" name="Rectangle 1">
            <a:extLst>
              <a:ext uri="{FF2B5EF4-FFF2-40B4-BE49-F238E27FC236}">
                <a16:creationId xmlns:a16="http://schemas.microsoft.com/office/drawing/2014/main" id="{5F8DD145-0E3A-46F1-AA60-DFBFE3984396}"/>
              </a:ext>
            </a:extLst>
          </p:cNvPr>
          <p:cNvSpPr>
            <a:spLocks noGrp="1" noChangeArrowheads="1"/>
          </p:cNvSpPr>
          <p:nvPr>
            <p:ph type="subTitle" idx="1"/>
          </p:nvPr>
        </p:nvSpPr>
        <p:spPr bwMode="auto">
          <a:xfrm>
            <a:off x="401053" y="1641830"/>
            <a:ext cx="11550315" cy="4307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Political: Government regulations on labor laws, employee health, and workplace conditions.</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Economic: Rising operational costs and the financial strain of supporting mental health initiatives.</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Growing awareness of mental health in the workplace and changing societal attitudes towards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work-life balance.</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Technological: Use of automation and AI to reduce employee workload and stress.</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 Eco-friendly practices that may impact job roles and employee engagement.</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Legal: Compliance with employee protection laws and mental health-related workplace regulations.</a:t>
            </a:r>
          </a:p>
        </p:txBody>
      </p:sp>
    </p:spTree>
    <p:extLst>
      <p:ext uri="{BB962C8B-B14F-4D97-AF65-F5344CB8AC3E}">
        <p14:creationId xmlns:p14="http://schemas.microsoft.com/office/powerpoint/2010/main" val="4294240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1486694" y="149565"/>
            <a:ext cx="9218612" cy="764835"/>
          </a:xfrm>
        </p:spPr>
        <p:txBody>
          <a:bodyPr>
            <a:noAutofit/>
          </a:bodyPr>
          <a:lstStyle/>
          <a:p>
            <a:r>
              <a:rPr lang="en-US" sz="4000" b="1" cap="none" dirty="0">
                <a:latin typeface="Times New Roman" panose="02020603050405020304" pitchFamily="18" charset="0"/>
                <a:cs typeface="Times New Roman" panose="02020603050405020304" pitchFamily="18" charset="0"/>
              </a:rPr>
              <a:t>Methodology – JD-R Model Application</a:t>
            </a:r>
          </a:p>
        </p:txBody>
      </p:sp>
      <p:sp>
        <p:nvSpPr>
          <p:cNvPr id="4" name="Rectangle 1">
            <a:extLst>
              <a:ext uri="{FF2B5EF4-FFF2-40B4-BE49-F238E27FC236}">
                <a16:creationId xmlns:a16="http://schemas.microsoft.com/office/drawing/2014/main" id="{0C5B2A32-675A-4A30-9720-294FF595E737}"/>
              </a:ext>
            </a:extLst>
          </p:cNvPr>
          <p:cNvSpPr>
            <a:spLocks noGrp="1" noChangeArrowheads="1"/>
          </p:cNvSpPr>
          <p:nvPr>
            <p:ph type="subTitle" idx="1"/>
          </p:nvPr>
        </p:nvSpPr>
        <p:spPr bwMode="auto">
          <a:xfrm>
            <a:off x="946484" y="768478"/>
            <a:ext cx="10443411" cy="5836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JD-R Model Application:</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Analyzing how high job demands (e.g., long hours, emotional labor) lead to burnout in the hospitality industry.</a:t>
            </a:r>
          </a:p>
          <a:p>
            <a:pPr marL="742950" lvl="1" indent="-285750" algn="just" eaLnBrk="0" fontAlgn="base" hangingPunct="0">
              <a:lnSpc>
                <a:spcPct val="20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Evaluating how the lack of resources (e.g., support, career advancement) exacerbates burnout.</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Data Collection: Secondary data from academic journals, industry reports, and government publications.</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 Area: Front-line hospitality workers, such as receptionists and housekeeping staff, who are at the highest risk of burnout.</a:t>
            </a:r>
          </a:p>
        </p:txBody>
      </p:sp>
    </p:spTree>
    <p:extLst>
      <p:ext uri="{BB962C8B-B14F-4D97-AF65-F5344CB8AC3E}">
        <p14:creationId xmlns:p14="http://schemas.microsoft.com/office/powerpoint/2010/main" val="2874252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436145" y="216151"/>
            <a:ext cx="11184355" cy="954923"/>
          </a:xfrm>
        </p:spPr>
        <p:txBody>
          <a:bodyPr>
            <a:normAutofit/>
          </a:bodyPr>
          <a:lstStyle/>
          <a:p>
            <a:r>
              <a:rPr lang="en-US" sz="4000" b="1" cap="none" dirty="0">
                <a:latin typeface="Times New Roman" panose="02020603050405020304" pitchFamily="18" charset="0"/>
                <a:cs typeface="Times New Roman" panose="02020603050405020304" pitchFamily="18" charset="0"/>
              </a:rPr>
              <a:t>Industry Responses to Burnout</a:t>
            </a:r>
          </a:p>
        </p:txBody>
      </p:sp>
      <p:sp>
        <p:nvSpPr>
          <p:cNvPr id="4" name="Rectangle 1">
            <a:extLst>
              <a:ext uri="{FF2B5EF4-FFF2-40B4-BE49-F238E27FC236}">
                <a16:creationId xmlns:a16="http://schemas.microsoft.com/office/drawing/2014/main" id="{098903F9-3CF3-4EE2-9D14-1583EA5FC4CF}"/>
              </a:ext>
            </a:extLst>
          </p:cNvPr>
          <p:cNvSpPr>
            <a:spLocks noGrp="1" noChangeArrowheads="1"/>
          </p:cNvSpPr>
          <p:nvPr>
            <p:ph type="subTitle" idx="1"/>
          </p:nvPr>
        </p:nvSpPr>
        <p:spPr bwMode="auto">
          <a:xfrm>
            <a:off x="426620" y="876560"/>
            <a:ext cx="11184355" cy="588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Employee Assistance Programs (EAPs): Providing confidential mental health support, counseling, and stress management resources.</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Flexible Scheduling: Offering employees more control over their work hours to balance personal and professional life.</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Career Development Opportunities: Providing training, mentoring, and clear career progression to reduce job stagnation.</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Mental Health Awareness Campaigns: Reducing stigma and encouraging open conversations about mental health within organizations.</a:t>
            </a:r>
          </a:p>
        </p:txBody>
      </p:sp>
    </p:spTree>
    <p:extLst>
      <p:ext uri="{BB962C8B-B14F-4D97-AF65-F5344CB8AC3E}">
        <p14:creationId xmlns:p14="http://schemas.microsoft.com/office/powerpoint/2010/main" val="4012349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571500" y="160421"/>
            <a:ext cx="11066461" cy="1376381"/>
          </a:xfrm>
        </p:spPr>
        <p:txBody>
          <a:bodyPr>
            <a:normAutofit/>
          </a:bodyPr>
          <a:lstStyle/>
          <a:p>
            <a:r>
              <a:rPr lang="en-US" sz="4000" b="1" cap="none" dirty="0">
                <a:latin typeface="Times New Roman" panose="02020603050405020304" pitchFamily="18" charset="0"/>
                <a:cs typeface="Times New Roman" panose="02020603050405020304" pitchFamily="18" charset="0"/>
              </a:rPr>
              <a:t>Impact of Industry Responses</a:t>
            </a:r>
          </a:p>
        </p:txBody>
      </p:sp>
      <p:sp>
        <p:nvSpPr>
          <p:cNvPr id="4" name="Rectangle 1">
            <a:extLst>
              <a:ext uri="{FF2B5EF4-FFF2-40B4-BE49-F238E27FC236}">
                <a16:creationId xmlns:a16="http://schemas.microsoft.com/office/drawing/2014/main" id="{6822B328-0CAA-401A-B3B6-9C19830CDB84}"/>
              </a:ext>
            </a:extLst>
          </p:cNvPr>
          <p:cNvSpPr>
            <a:spLocks noGrp="1" noChangeArrowheads="1"/>
          </p:cNvSpPr>
          <p:nvPr>
            <p:ph type="subTitle" idx="1"/>
          </p:nvPr>
        </p:nvSpPr>
        <p:spPr bwMode="auto">
          <a:xfrm>
            <a:off x="425701" y="1798675"/>
            <a:ext cx="11541710" cy="4653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Well-being Programs:</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Strengths: Offering emotional support and practical tools to manage stress.</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Limitations: Underutilization due to stigma or lack of awareness, especially in smaller establishments.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Flexible Work Schedules:</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Strengths: Improved work-life balance, reduced stress.</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Limitations: Difficult to implement in roles requiring constant customer interaction.</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Career Development:</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Strengths: Increased employee satisfaction and retention.</a:t>
            </a:r>
          </a:p>
          <a:p>
            <a:pPr marL="742950" lvl="1" indent="-285750" algn="l" eaLnBrk="0" fontAlgn="base" hangingPunct="0">
              <a:lnSpc>
                <a:spcPct val="150000"/>
              </a:lnSpc>
              <a:spcBef>
                <a:spcPct val="0"/>
              </a:spcBef>
              <a:spcAft>
                <a:spcPct val="0"/>
              </a:spcAft>
              <a:buClrTx/>
              <a:buFont typeface="Wingdings" panose="05000000000000000000" pitchFamily="2" charset="2"/>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Limitations: Does not address the emotional toll of customer-facing work.</a:t>
            </a:r>
          </a:p>
        </p:txBody>
      </p:sp>
    </p:spTree>
    <p:extLst>
      <p:ext uri="{BB962C8B-B14F-4D97-AF65-F5344CB8AC3E}">
        <p14:creationId xmlns:p14="http://schemas.microsoft.com/office/powerpoint/2010/main" val="863621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508000" y="476539"/>
            <a:ext cx="11196320" cy="749241"/>
          </a:xfrm>
        </p:spPr>
        <p:txBody>
          <a:bodyPr>
            <a:noAutofit/>
          </a:bodyPr>
          <a:lstStyle/>
          <a:p>
            <a:r>
              <a:rPr lang="en-US" sz="4000" b="1" cap="none" dirty="0">
                <a:latin typeface="Times New Roman" panose="02020603050405020304" pitchFamily="18" charset="0"/>
                <a:cs typeface="Times New Roman" panose="02020603050405020304" pitchFamily="18" charset="0"/>
              </a:rPr>
              <a:t>Conclusion</a:t>
            </a:r>
          </a:p>
        </p:txBody>
      </p:sp>
      <p:sp>
        <p:nvSpPr>
          <p:cNvPr id="4" name="Rectangle 1">
            <a:extLst>
              <a:ext uri="{FF2B5EF4-FFF2-40B4-BE49-F238E27FC236}">
                <a16:creationId xmlns:a16="http://schemas.microsoft.com/office/drawing/2014/main" id="{CD02593B-C15A-4EC4-955A-4E44B4FC8602}"/>
              </a:ext>
            </a:extLst>
          </p:cNvPr>
          <p:cNvSpPr>
            <a:spLocks noGrp="1" noChangeArrowheads="1"/>
          </p:cNvSpPr>
          <p:nvPr>
            <p:ph type="subTitle" idx="1"/>
          </p:nvPr>
        </p:nvSpPr>
        <p:spPr bwMode="auto">
          <a:xfrm>
            <a:off x="497840" y="1502900"/>
            <a:ext cx="11196320" cy="43073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Key Points: Employee burnout in the hospitality industry is a growing issue with significant impacts on both workers and organizations. The JD-R model illustrates how high job demands and insufficient resources lead to burnout. Industry responses, such as mental health programs and flexible work schedules, offer some relief, but a more holistic approach is required.</a:t>
            </a:r>
          </a:p>
          <a:p>
            <a:pPr marL="285750" marR="0" lvl="0" indent="-285750" algn="just"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Final Thought: The hospitality industry must address burnout comprehensively by balancing job demands with resources and fostering a supportive organizational culture to protect employee well-being and ensure long-term success.</a:t>
            </a:r>
          </a:p>
        </p:txBody>
      </p:sp>
    </p:spTree>
    <p:extLst>
      <p:ext uri="{BB962C8B-B14F-4D97-AF65-F5344CB8AC3E}">
        <p14:creationId xmlns:p14="http://schemas.microsoft.com/office/powerpoint/2010/main" val="528646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834189" y="192506"/>
            <a:ext cx="10555706" cy="802106"/>
          </a:xfrm>
        </p:spPr>
        <p:txBody>
          <a:bodyPr>
            <a:normAutofit/>
          </a:bodyPr>
          <a:lstStyle/>
          <a:p>
            <a:r>
              <a:rPr lang="en-US" sz="4000" b="1" cap="none" dirty="0">
                <a:latin typeface="Times New Roman" panose="02020603050405020304" pitchFamily="18" charset="0"/>
                <a:cs typeface="Times New Roman" panose="02020603050405020304" pitchFamily="18" charset="0"/>
              </a:rPr>
              <a:t>Recommendations</a:t>
            </a:r>
          </a:p>
        </p:txBody>
      </p:sp>
      <p:sp>
        <p:nvSpPr>
          <p:cNvPr id="4" name="Rectangle 1">
            <a:extLst>
              <a:ext uri="{FF2B5EF4-FFF2-40B4-BE49-F238E27FC236}">
                <a16:creationId xmlns:a16="http://schemas.microsoft.com/office/drawing/2014/main" id="{EC45AC46-0532-4E1B-9D42-123FB72B481E}"/>
              </a:ext>
            </a:extLst>
          </p:cNvPr>
          <p:cNvSpPr>
            <a:spLocks noGrp="1" noChangeArrowheads="1"/>
          </p:cNvSpPr>
          <p:nvPr>
            <p:ph type="subTitle" idx="1"/>
          </p:nvPr>
        </p:nvSpPr>
        <p:spPr bwMode="auto">
          <a:xfrm>
            <a:off x="395129" y="1016337"/>
            <a:ext cx="10994766" cy="5617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 Work-Life Balance: Implement flexible shifts, regular breaks, and ensure employees have predictable schedules to reduce stress.</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Expand Mental Health Resources: Provide more accessible mental health support, including counseling services and stress management workshops, to help employees cope.</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Enhance Career Progression: Offer clear career advancement opportunities and relevant training to motivate employees and reduce burnout.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Foster a Supportive Culture: Create a workplace environment that promotes mental health awareness and reduces stigma, encouraging open conversations about burnout.</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Evaluate Job Demands: Reduce excessive emotional labor and physical demands by reviewing job roles and ensuring proper staffing levels.</a:t>
            </a:r>
          </a:p>
        </p:txBody>
      </p:sp>
    </p:spTree>
    <p:extLst>
      <p:ext uri="{BB962C8B-B14F-4D97-AF65-F5344CB8AC3E}">
        <p14:creationId xmlns:p14="http://schemas.microsoft.com/office/powerpoint/2010/main" val="3085729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DBF1-2BED-4A83-9D4D-F800DCC8D6D1}"/>
              </a:ext>
            </a:extLst>
          </p:cNvPr>
          <p:cNvSpPr>
            <a:spLocks noGrp="1"/>
          </p:cNvSpPr>
          <p:nvPr>
            <p:ph type="ctrTitle"/>
          </p:nvPr>
        </p:nvSpPr>
        <p:spPr>
          <a:xfrm>
            <a:off x="1751012" y="163060"/>
            <a:ext cx="8689976" cy="749241"/>
          </a:xfrm>
        </p:spPr>
        <p:txBody>
          <a:bodyPr>
            <a:normAutofit/>
          </a:bodyPr>
          <a:lstStyle/>
          <a:p>
            <a:r>
              <a:rPr lang="en-US" sz="3200" cap="none" dirty="0">
                <a:latin typeface="Times New Roman" panose="02020603050405020304" pitchFamily="18" charset="0"/>
                <a:cs typeface="Times New Roman" panose="02020603050405020304" pitchFamily="18" charset="0"/>
              </a:rPr>
              <a:t>Reference</a:t>
            </a:r>
          </a:p>
        </p:txBody>
      </p:sp>
      <p:sp>
        <p:nvSpPr>
          <p:cNvPr id="4" name="Rectangle 1">
            <a:extLst>
              <a:ext uri="{FF2B5EF4-FFF2-40B4-BE49-F238E27FC236}">
                <a16:creationId xmlns:a16="http://schemas.microsoft.com/office/drawing/2014/main" id="{1DB068BB-82D3-4282-875A-0BD254F4A8F2}"/>
              </a:ext>
            </a:extLst>
          </p:cNvPr>
          <p:cNvSpPr>
            <a:spLocks noGrp="1" noChangeArrowheads="1"/>
          </p:cNvSpPr>
          <p:nvPr>
            <p:ph type="subTitle" idx="1"/>
          </p:nvPr>
        </p:nvSpPr>
        <p:spPr bwMode="auto">
          <a:xfrm>
            <a:off x="262914" y="1053916"/>
            <a:ext cx="11639034" cy="5791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Arjona</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-Fuentes, J. M.,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Radic</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Ariza-Montes, A., Han, H., &amp; Law, R. (2022). Fear and poor mental health among workers during the global cruise tourism crisis: Impact of low employability and family support.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106</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103276. https://doi.org/10.1016/j.ijhm.2022.103276</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Bernasek, A., &amp; Perry, T. (2025). The Corporate Capitalist Health Insurance Industry and America’s Mental Health Crisis.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Economic Issues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59</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381–391. https://doi.org/10.1080/00213624.2025.2493527</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Bhimavarapu</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U. (2025). Enhancing Employee Mental Health: Tailored Initiatives for the Hospitality Industry. In N. M.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Borbon</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(Ed.),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Best Practices for Human Resources Management in Tourism and Hospitality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101–126). IGI Global Scientific Publishing. https://doi.org/10.4018/979-8-3693-8779-5.ch005</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Bhuiyan, K. H.,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Kowser</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M., &amp;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Santus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Kumar Deb. (2024). Mental Health and Psychological Wellbeing of Employees to Manage Post COVID-19 Crisis: Insights from Hospitality Industry.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Digital Marketing and Communication</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95–109. https://doi.org/10.53623/jdmc.v4i2.494</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Brossard, B., &amp; Chandler, A. (2022). Conclusion: Explaining the ‘Mental Health Crisis.’ In B. Brossard &amp; A. Chandler,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Explaining Mental Illness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117–134). Policy Press. https://doi.org/10.1332/policypress/9781529215045.003.0006</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Burton, A. M., &amp;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Dickinger</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(2025). Innovation in Crisis. The role of leadership and dynamic capabilities for a more innovative hospitality industry.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124</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103946. https://doi.org/10.1016/j.ijhm.2024.103946</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Canady, V. A. (2023). CDC report examines increasing mental health crisis among health workers.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Mental Health Weekly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33</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(43), 1–3. https://doi.org/10.1002/mhw.33845</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Costa, V., &amp; Costa, C. (2022). Challenges in Times of Crisis and Pandemics in the Hospitality Industry: A Systematic Literature Review. In V. Costa &amp; C. Costa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Advances in Hospitality, Tourism, and the Services Industry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1–22). IGI Global. https://doi.org/10.4018/978-1-7998-9285-4.ch001</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Emmendoerfer</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&amp;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Mediotte</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(2022). Crisis Management Modus and Sustainability in Touristic Destinations: Lessons From COVID-19. In V. Costa &amp; C. Costa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Advances in Hospitality, Tourism, and the Services Industry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213–244). IGI Global. https://doi.org/10.4018/978-1-7998-9285-4.ch009</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Glass, G. D. (2024). Shifting from the Mental Health Crisis Narrative.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College Student Mental Health</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38</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788–800. https://doi.org/10.1080/28367138.2024.2401958</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Hashimi</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(2025). Youth mental health crisis.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British Journal of Mental Health Nursing</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 1–2. https://doi.org/10.12968/bjmh.2025.0005</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Kunjuraman</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 &amp; Matthew, N. K. (2022). The Impact of COVID-19 on Malaysia’s Hospitality and Tourism Industry: Any Recovery Measures for Transformation? In A. Hassan, A. Sharma, J.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Kennell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P. Mohanty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Tourism and Hospitality in Asia: Crisis, Resilience and Recovery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247–258). Springer Nature Singapore. https://doi.org/10.1007/978-981-19-5763-5_16</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Lee, S., Song, H. J., Yoon, H., Kim, C.-S., &amp; Ham, S. (2024). Resilience of the hospitality industry during crises: A comparison between the 2008 financial crisis and COVID-19.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116</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103622. https://doi.org/10.1016/j.ijhm.2023.103622</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Morrall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(2023).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Social Crisis and Mental Health: Signs of Sanity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(1st ed.). Routledge. https://doi.org/10.4324/9781003223757</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Oğuz</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 U. (2022). The Future of Post-Pandemic Tourism and Hospitality Industry: A Comprehensive Assessment. In A. Hassan, A. Sharma, J.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Kennell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P. Mohanty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Tourism and Hospitality in Asia: Crisis, Resilience and Recovery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299–308). Springer Nature Singapore. https://doi.org/10.1007/978-981-19-5763-5_19</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Podjed</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(2025). Isolation, crisis and mental health. In B.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Lovrečič</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Vogrinec</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Švigelj</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Schiepek</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Rožič</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Roškar</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Ropret</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Podjed</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Oreški</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Možina</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Mikolič</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Brence</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Manzoni, I.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Makivić</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Lovrečič</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Dernovšček</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Hafner, 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Kučan</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Lah, A.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Kragelj</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Kovačević</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Tojnko</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Knežević</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Hočevar</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Horvat, … L.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Šprah</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Mental Health of Adults in Slovenia</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ZRC SAZU,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Založba</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ZRC. https://doi.org/10.3986/10.3986/9789610510390_07</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Rembisz</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&amp;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Shahal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(2024). Mental Health Crisis. In S. A. Collier (Ed.),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Managing Mental Illness After COVID‐19 Infection</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(1st ed., pp. 169–193). Wiley. https://doi.org/10.1002/9781394250103.ch9</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Remes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 (2025). Understanding the ‘silent crisis’ of suicide in the construction industry and the way forward.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Nature Mental Health</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 959–960. https://doi.org/10.1038/s44220-025-00487-3</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Samuels, R. (2024).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Trauma, Pedagogy, and the College Mental Health Crisis: Hysteria, Narcissism, and the Repression of Psychoanalysis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(1st ed.). Routledge. https://doi.org/10.4324/9781003545668</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Schnittker, J. (2025). The Sociology of Mental Health and the Twenty-First-Century Mental Health Crisis.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Society and Mental Health</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 1–16. https://doi.org/10.1177/21568693241303685</a:t>
            </a:r>
          </a:p>
          <a:p>
            <a:pPr marL="0" marR="0" algn="just">
              <a:spcBef>
                <a:spcPts val="0"/>
              </a:spcBef>
              <a:spcAft>
                <a:spcPts val="1000"/>
              </a:spcAft>
            </a:pP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Šerić</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Vernuccio</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&amp; Pastore, A. (2024). Revising the basic principles of integrated marketing communications during a health-related crisis: The case of Croatian tourism and hospitality industry.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Corporate Communications: An International Journal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257–278. https://doi.org/10.1108/CCIJ-05-2023-0081</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Sikora, I. (2021). 10 Crisis and organizational learning: The hidden links between aviation and hospitality industry. In Z. Ghaderi &amp; A.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Paraskevas</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Organizational learning in tourism and hospitality crisis management</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151–168). De Gruyter. https://doi.org/10.1515/9783110679120-010</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Storm, H. (2024).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Mental Health and Wellbeing for Journalists: A Practical Guide</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(1st ed.). Routledge. https://doi.org/10.4324/9781003344179</a:t>
            </a:r>
          </a:p>
          <a:p>
            <a:pPr marL="0" marR="0" algn="just">
              <a:spcBef>
                <a:spcPts val="0"/>
              </a:spcBef>
              <a:spcAft>
                <a:spcPts val="1000"/>
              </a:spcAft>
            </a:pP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Varghese, B., &amp;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Chennattuserry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C. (2022). Community Resilience and Crisis Management: Stakeholders Perspective of the Tourism Industry. In A. Hassan, A. Sharma, J. </a:t>
            </a:r>
            <a:r>
              <a:rPr lang="en-US" sz="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Kennell</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&amp; P. Mohanty (Eds.), </a:t>
            </a:r>
            <a:r>
              <a:rPr lang="en-US" sz="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Tourism and Hospitality in Asia: Crisis, Resilience and Recovery</a:t>
            </a:r>
            <a:r>
              <a:rPr lang="en-US" sz="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21–33). Springer Nature Singapore. https://doi.org/10.1007/978-981-19-5763-5_2</a:t>
            </a:r>
          </a:p>
          <a:p>
            <a:pPr algn="just"/>
            <a:r>
              <a:rPr lang="en-US" sz="600" dirty="0">
                <a:solidFill>
                  <a:schemeClr val="tx1"/>
                </a:solidFill>
                <a:effectLst/>
                <a:latin typeface="Times New Roman" panose="02020603050405020304" pitchFamily="18" charset="0"/>
                <a:ea typeface="Calibri" panose="020F0502020204030204" pitchFamily="34" charset="0"/>
              </a:rPr>
              <a:t>Zada, M., Zada, S., &amp; Khan, S. (2025). The role of health-oriented leadership in improving hospitality employees’ mental health and development outcomes. </a:t>
            </a:r>
            <a:r>
              <a:rPr lang="en-US" sz="600" i="1" dirty="0">
                <a:solidFill>
                  <a:schemeClr val="tx1"/>
                </a:solidFill>
                <a:effectLst/>
                <a:latin typeface="Times New Roman" panose="02020603050405020304" pitchFamily="18" charset="0"/>
                <a:ea typeface="Calibri" panose="020F0502020204030204" pitchFamily="34" charset="0"/>
              </a:rPr>
              <a:t>International Journal of Hospitality Management</a:t>
            </a:r>
            <a:r>
              <a:rPr lang="en-US" sz="600" dirty="0">
                <a:solidFill>
                  <a:schemeClr val="tx1"/>
                </a:solidFill>
                <a:effectLst/>
                <a:latin typeface="Times New Roman" panose="02020603050405020304" pitchFamily="18" charset="0"/>
                <a:ea typeface="Calibri" panose="020F0502020204030204" pitchFamily="34" charset="0"/>
              </a:rPr>
              <a:t>, </a:t>
            </a:r>
            <a:r>
              <a:rPr lang="en-US" sz="600" i="1" dirty="0">
                <a:solidFill>
                  <a:schemeClr val="tx1"/>
                </a:solidFill>
                <a:effectLst/>
                <a:latin typeface="Times New Roman" panose="02020603050405020304" pitchFamily="18" charset="0"/>
                <a:ea typeface="Calibri" panose="020F0502020204030204" pitchFamily="34" charset="0"/>
              </a:rPr>
              <a:t>130</a:t>
            </a:r>
            <a:r>
              <a:rPr lang="en-US" sz="600" dirty="0">
                <a:solidFill>
                  <a:schemeClr val="tx1"/>
                </a:solidFill>
                <a:effectLst/>
                <a:latin typeface="Times New Roman" panose="02020603050405020304" pitchFamily="18" charset="0"/>
                <a:ea typeface="Calibri" panose="020F0502020204030204" pitchFamily="34" charset="0"/>
              </a:rPr>
              <a:t>, 104243. https://doi.org/10.1016/j.ijhm.2025.104243</a:t>
            </a:r>
            <a:endParaRPr lang="en-US" sz="300" dirty="0">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602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9231" y="422032"/>
            <a:ext cx="1828799" cy="404446"/>
          </a:xfrm>
        </p:spPr>
        <p:txBody>
          <a:bodyPr>
            <a:normAutofit fontScale="85000" lnSpcReduction="10000"/>
          </a:bodyPr>
          <a:lstStyle/>
          <a:p>
            <a:r>
              <a:rPr lang="en-US" b="1" dirty="0"/>
              <a:t>Ai Formular: </a:t>
            </a:r>
          </a:p>
          <a:p>
            <a:endParaRPr lang="en-US" dirty="0"/>
          </a:p>
          <a:p>
            <a:endParaRPr lang="en-US" dirty="0"/>
          </a:p>
        </p:txBody>
      </p:sp>
      <p:pic>
        <p:nvPicPr>
          <p:cNvPr id="1028" name="Picture 4"/>
          <p:cNvPicPr>
            <a:picLocks noChangeAspect="1" noChangeArrowheads="1"/>
          </p:cNvPicPr>
          <p:nvPr/>
        </p:nvPicPr>
        <p:blipFill>
          <a:blip r:embed="rId2"/>
          <a:srcRect/>
          <a:stretch>
            <a:fillRect/>
          </a:stretch>
        </p:blipFill>
        <p:spPr bwMode="auto">
          <a:xfrm>
            <a:off x="1155032" y="422032"/>
            <a:ext cx="9676474" cy="6013936"/>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18603</TotalTime>
  <Words>4656</Words>
  <Application>Microsoft Office PowerPoint</Application>
  <PresentationFormat>Widescreen</PresentationFormat>
  <Paragraphs>140</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Tw Cen MT</vt:lpstr>
      <vt:lpstr>Wingdings</vt:lpstr>
      <vt:lpstr>Droplet</vt:lpstr>
      <vt:lpstr>The Deepening Mental Health Crisis in the Hospitality Industry: A Study on Employee Burnout</vt:lpstr>
      <vt:lpstr>Introduction</vt:lpstr>
      <vt:lpstr>Industry Overview</vt:lpstr>
      <vt:lpstr>Literature Review – Key Theories</vt:lpstr>
      <vt:lpstr>Literature Review – Key Findings</vt:lpstr>
      <vt:lpstr>Research Methodology – PESTEL Analysis</vt:lpstr>
      <vt:lpstr>Methodology – JD-R Model Application</vt:lpstr>
      <vt:lpstr>Industry Responses to Burnout</vt:lpstr>
      <vt:lpstr>Impact of Industry Responses</vt:lpstr>
      <vt:lpstr>Conclusion</vt:lpstr>
      <vt:lpstr>Recommendations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
  <cp:lastModifiedBy>Nina Andriyivna Sokhan Kalashnikova (2234899)</cp:lastModifiedBy>
  <cp:revision>287</cp:revision>
  <dcterms:created xsi:type="dcterms:W3CDTF">2021-01-18T14:03:46Z</dcterms:created>
  <dcterms:modified xsi:type="dcterms:W3CDTF">2025-11-10T17:03:12Z</dcterms:modified>
</cp:coreProperties>
</file>