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43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C58BD7D-3852-49F8-885C-35B4FB0AF5DC}" type="datetimeFigureOut">
              <a:rPr lang="en-GB" smtClean="0"/>
              <a:t>03/03/2013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C58BD7D-3852-49F8-885C-35B4FB0AF5DC}" type="datetimeFigureOut">
              <a:rPr lang="en-GB" smtClean="0"/>
              <a:t>03/03/2013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58BD7D-3852-49F8-885C-35B4FB0AF5DC}" type="datetimeFigureOut">
              <a:rPr lang="en-GB" smtClean="0"/>
              <a:t>03/03/2013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C58BD7D-3852-49F8-885C-35B4FB0AF5DC}" type="datetimeFigureOut">
              <a:rPr lang="en-GB" smtClean="0"/>
              <a:t>03/03/2013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C58BD7D-3852-49F8-885C-35B4FB0AF5DC}" type="datetimeFigureOut">
              <a:rPr lang="en-GB" smtClean="0"/>
              <a:t>03/03/2013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C58BD7D-3852-49F8-885C-35B4FB0AF5DC}" type="datetimeFigureOut">
              <a:rPr lang="en-GB" smtClean="0"/>
              <a:t>03/03/2013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8BD7D-3852-49F8-885C-35B4FB0AF5DC}" type="datetimeFigureOut">
              <a:rPr lang="en-GB" smtClean="0"/>
              <a:t>03/03/2013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58BD7D-3852-49F8-885C-35B4FB0AF5DC}" type="datetimeFigureOut">
              <a:rPr lang="en-GB" smtClean="0"/>
              <a:t>03/03/2013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42070-57AA-4911-969E-861736D1A2BA}"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0C58BD7D-3852-49F8-885C-35B4FB0AF5DC}" type="datetimeFigureOut">
              <a:rPr lang="en-GB" smtClean="0"/>
              <a:t>03/03/2013</a:t>
            </a:fld>
            <a:endParaRPr lang="en-GB"/>
          </a:p>
        </p:txBody>
      </p:sp>
      <p:sp>
        <p:nvSpPr>
          <p:cNvPr id="9" name="Slide Number Placeholder 8"/>
          <p:cNvSpPr>
            <a:spLocks noGrp="1"/>
          </p:cNvSpPr>
          <p:nvPr>
            <p:ph type="sldNum" sz="quarter" idx="11"/>
          </p:nvPr>
        </p:nvSpPr>
        <p:spPr/>
        <p:txBody>
          <a:bodyPr/>
          <a:lstStyle/>
          <a:p>
            <a:fld id="{13742070-57AA-4911-969E-861736D1A2B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C58BD7D-3852-49F8-885C-35B4FB0AF5DC}" type="datetimeFigureOut">
              <a:rPr lang="en-GB" smtClean="0"/>
              <a:t>03/03/2013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C58BD7D-3852-49F8-885C-35B4FB0AF5DC}" type="datetimeFigureOut">
              <a:rPr lang="en-GB" smtClean="0"/>
              <a:t>03/03/2013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42070-57AA-4911-969E-861736D1A2B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13742070-57AA-4911-969E-861736D1A2BA}"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0C58BD7D-3852-49F8-885C-35B4FB0AF5DC}" type="datetimeFigureOut">
              <a:rPr lang="en-GB" smtClean="0"/>
              <a:t>03/03/2013</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eaLnBrk="1" fontAlgn="auto" hangingPunct="1">
              <a:spcAft>
                <a:spcPts val="0"/>
              </a:spcAft>
              <a:defRPr/>
            </a:pPr>
            <a:r>
              <a:rPr lang="en-GB" dirty="0" smtClean="0">
                <a:ea typeface="+mj-ea"/>
              </a:rPr>
              <a:t>Health Promotion in Practice</a:t>
            </a:r>
            <a:endParaRPr lang="en-GB" dirty="0">
              <a:ea typeface="+mj-ea"/>
            </a:endParaRPr>
          </a:p>
        </p:txBody>
      </p:sp>
      <p:sp>
        <p:nvSpPr>
          <p:cNvPr id="5" name="Subtitle 4"/>
          <p:cNvSpPr>
            <a:spLocks noGrp="1"/>
          </p:cNvSpPr>
          <p:nvPr>
            <p:ph type="subTitle" idx="1"/>
          </p:nvPr>
        </p:nvSpPr>
        <p:spPr>
          <a:xfrm>
            <a:off x="685800" y="4572000"/>
            <a:ext cx="6461125" cy="1066800"/>
          </a:xfrm>
        </p:spPr>
        <p:txBody>
          <a:bodyPr rtlCol="0"/>
          <a:lstStyle/>
          <a:p>
            <a:pPr eaLnBrk="1" fontAlgn="auto" hangingPunct="1">
              <a:spcAft>
                <a:spcPts val="0"/>
              </a:spcAft>
              <a:defRPr/>
            </a:pPr>
            <a:r>
              <a:rPr lang="en-GB" sz="4000" b="1" dirty="0" smtClean="0">
                <a:ea typeface="+mn-ea"/>
              </a:rPr>
              <a:t>Theories &amp; Models</a:t>
            </a:r>
            <a:endParaRPr lang="en-GB" sz="4000" b="1" dirty="0">
              <a:ea typeface="+mn-ea"/>
            </a:endParaRPr>
          </a:p>
        </p:txBody>
      </p:sp>
    </p:spTree>
    <p:extLst>
      <p:ext uri="{BB962C8B-B14F-4D97-AF65-F5344CB8AC3E}">
        <p14:creationId xmlns:p14="http://schemas.microsoft.com/office/powerpoint/2010/main" val="11216293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of Reasoned Action</a:t>
            </a:r>
            <a:br>
              <a:rPr lang="en-GB" dirty="0" smtClean="0"/>
            </a:br>
            <a:r>
              <a:rPr lang="en-GB" dirty="0" smtClean="0"/>
              <a:t>(</a:t>
            </a:r>
            <a:r>
              <a:rPr lang="en-GB" dirty="0" err="1" smtClean="0"/>
              <a:t>Ajzen</a:t>
            </a:r>
            <a:r>
              <a:rPr lang="en-GB" dirty="0" smtClean="0"/>
              <a:t> &amp; </a:t>
            </a:r>
            <a:r>
              <a:rPr lang="en-GB" dirty="0" err="1" smtClean="0"/>
              <a:t>Fishbein</a:t>
            </a:r>
            <a:r>
              <a:rPr lang="en-GB" dirty="0" smtClean="0"/>
              <a:t>, 1980)</a:t>
            </a:r>
            <a:endParaRPr lang="en-GB" dirty="0"/>
          </a:p>
        </p:txBody>
      </p:sp>
      <p:sp>
        <p:nvSpPr>
          <p:cNvPr id="3" name="Content Placeholder 2"/>
          <p:cNvSpPr>
            <a:spLocks noGrp="1"/>
          </p:cNvSpPr>
          <p:nvPr>
            <p:ph idx="1"/>
          </p:nvPr>
        </p:nvSpPr>
        <p:spPr/>
        <p:txBody>
          <a:bodyPr>
            <a:normAutofit lnSpcReduction="10000"/>
          </a:bodyPr>
          <a:lstStyle/>
          <a:p>
            <a:r>
              <a:rPr lang="en-GB" dirty="0" smtClean="0"/>
              <a:t>Like the HBM, the Theory of Reasoned Action is concerned with why people decide to behave in a certain way, however, this model places a great deal of emphasis on the influence of significant others.</a:t>
            </a:r>
          </a:p>
          <a:p>
            <a:endParaRPr lang="en-GB" dirty="0"/>
          </a:p>
          <a:p>
            <a:r>
              <a:rPr lang="en-GB" dirty="0" smtClean="0"/>
              <a:t>These significant others may be people close, i.e. family or peers or they may be someone who is looked up to or valued, e.g. celebrity.</a:t>
            </a:r>
          </a:p>
          <a:p>
            <a:endParaRPr lang="en-GB" dirty="0"/>
          </a:p>
          <a:p>
            <a:r>
              <a:rPr lang="en-GB" dirty="0" smtClean="0"/>
              <a:t>In this model, the urge to conform or be like someone who is valued will influence behaviour.</a:t>
            </a:r>
          </a:p>
          <a:p>
            <a:endParaRPr lang="en-GB" dirty="0"/>
          </a:p>
          <a:p>
            <a:r>
              <a:rPr lang="en-GB" dirty="0" smtClean="0"/>
              <a:t>This model has influenced campaigns which use appropriate celebrities to put forward certain health education messages. </a:t>
            </a:r>
            <a:endParaRPr lang="en-GB" dirty="0"/>
          </a:p>
        </p:txBody>
      </p:sp>
    </p:spTree>
    <p:extLst>
      <p:ext uri="{BB962C8B-B14F-4D97-AF65-F5344CB8AC3E}">
        <p14:creationId xmlns:p14="http://schemas.microsoft.com/office/powerpoint/2010/main" val="148322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smtClean="0"/>
              <a:t>Transtheoretical</a:t>
            </a:r>
            <a:r>
              <a:rPr lang="en-GB" sz="4000" dirty="0" smtClean="0"/>
              <a:t> Model</a:t>
            </a:r>
            <a:br>
              <a:rPr lang="en-GB" sz="4000" dirty="0" smtClean="0"/>
            </a:br>
            <a:r>
              <a:rPr lang="en-GB" sz="4000" dirty="0" err="1" smtClean="0"/>
              <a:t>Prochaska</a:t>
            </a:r>
            <a:r>
              <a:rPr lang="en-GB" sz="4000" dirty="0" smtClean="0"/>
              <a:t> &amp; </a:t>
            </a:r>
            <a:r>
              <a:rPr lang="en-GB" sz="4000" dirty="0" err="1" smtClean="0"/>
              <a:t>DiClemente</a:t>
            </a:r>
            <a:r>
              <a:rPr lang="en-GB" sz="4000" dirty="0" smtClean="0"/>
              <a:t>, 1984)</a:t>
            </a:r>
            <a:endParaRPr lang="en-GB" sz="4000" dirty="0"/>
          </a:p>
        </p:txBody>
      </p:sp>
      <p:sp>
        <p:nvSpPr>
          <p:cNvPr id="3" name="Content Placeholder 2"/>
          <p:cNvSpPr>
            <a:spLocks noGrp="1"/>
          </p:cNvSpPr>
          <p:nvPr>
            <p:ph idx="1"/>
          </p:nvPr>
        </p:nvSpPr>
        <p:spPr/>
        <p:txBody>
          <a:bodyPr/>
          <a:lstStyle/>
          <a:p>
            <a:r>
              <a:rPr lang="en-GB" sz="2800" dirty="0" smtClean="0"/>
              <a:t>A model of behaviour change which is applicable to all  addictive behaviours and has  been very influential in alcohol counselling.</a:t>
            </a:r>
          </a:p>
          <a:p>
            <a:endParaRPr lang="en-GB" sz="2800" dirty="0"/>
          </a:p>
          <a:p>
            <a:r>
              <a:rPr lang="en-GB" sz="2800" dirty="0" smtClean="0"/>
              <a:t>This model integrates changes, processes and levels of change and is made up of four stages of willingness to change.</a:t>
            </a:r>
          </a:p>
          <a:p>
            <a:endParaRPr lang="en-GB" dirty="0"/>
          </a:p>
          <a:p>
            <a:endParaRPr lang="en-GB" dirty="0"/>
          </a:p>
        </p:txBody>
      </p:sp>
    </p:spTree>
    <p:extLst>
      <p:ext uri="{BB962C8B-B14F-4D97-AF65-F5344CB8AC3E}">
        <p14:creationId xmlns:p14="http://schemas.microsoft.com/office/powerpoint/2010/main" val="296842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a:solidFill>
                  <a:srgbClr val="646B86"/>
                </a:solidFill>
              </a:rPr>
              <a:t>Transtheoretical</a:t>
            </a:r>
            <a:r>
              <a:rPr lang="en-GB" sz="4000" dirty="0">
                <a:solidFill>
                  <a:srgbClr val="646B86"/>
                </a:solidFill>
              </a:rPr>
              <a:t> Model</a:t>
            </a:r>
            <a:br>
              <a:rPr lang="en-GB" sz="4000" dirty="0">
                <a:solidFill>
                  <a:srgbClr val="646B86"/>
                </a:solidFill>
              </a:rPr>
            </a:br>
            <a:r>
              <a:rPr lang="en-GB" sz="4000" dirty="0" err="1">
                <a:solidFill>
                  <a:srgbClr val="646B86"/>
                </a:solidFill>
              </a:rPr>
              <a:t>Prochaska</a:t>
            </a:r>
            <a:r>
              <a:rPr lang="en-GB" sz="4000" dirty="0">
                <a:solidFill>
                  <a:srgbClr val="646B86"/>
                </a:solidFill>
              </a:rPr>
              <a:t> &amp; </a:t>
            </a:r>
            <a:r>
              <a:rPr lang="en-GB" sz="4000" dirty="0" err="1">
                <a:solidFill>
                  <a:srgbClr val="646B86"/>
                </a:solidFill>
              </a:rPr>
              <a:t>DiClemente</a:t>
            </a:r>
            <a:r>
              <a:rPr lang="en-GB" sz="4000" dirty="0">
                <a:solidFill>
                  <a:srgbClr val="646B86"/>
                </a:solidFill>
              </a:rPr>
              <a:t>, 1984)</a:t>
            </a:r>
            <a:endParaRPr lang="en-GB" dirty="0"/>
          </a:p>
        </p:txBody>
      </p:sp>
      <p:sp>
        <p:nvSpPr>
          <p:cNvPr id="3" name="Content Placeholder 2"/>
          <p:cNvSpPr>
            <a:spLocks noGrp="1"/>
          </p:cNvSpPr>
          <p:nvPr>
            <p:ph idx="1"/>
          </p:nvPr>
        </p:nvSpPr>
        <p:spPr/>
        <p:txBody>
          <a:bodyPr>
            <a:normAutofit/>
          </a:bodyPr>
          <a:lstStyle/>
          <a:p>
            <a:r>
              <a:rPr lang="en-GB" sz="2400" b="1" dirty="0" smtClean="0"/>
              <a:t>Pre-contemplation: </a:t>
            </a:r>
            <a:r>
              <a:rPr lang="en-GB" sz="2400" dirty="0" smtClean="0"/>
              <a:t>At this stage the individual is not aware of his or her dependency.  This could be due to ambivalence, denial or selective exposure to information.  When the individual becomes aware of a problem, he or she progresses to the next stage.</a:t>
            </a:r>
          </a:p>
          <a:p>
            <a:endParaRPr lang="en-GB" sz="2400" b="1" dirty="0"/>
          </a:p>
          <a:p>
            <a:r>
              <a:rPr lang="en-GB" sz="2400" b="1" dirty="0" smtClean="0"/>
              <a:t>Contemplation: </a:t>
            </a:r>
            <a:r>
              <a:rPr lang="en-GB" sz="2400" dirty="0" smtClean="0"/>
              <a:t>At this stage the individual admits that something is wrong and starts to think seriously about change.  This may last for a few weeks or several years.  Some people may never progress past this stage.</a:t>
            </a:r>
          </a:p>
          <a:p>
            <a:endParaRPr lang="en-GB" b="1" dirty="0"/>
          </a:p>
        </p:txBody>
      </p:sp>
    </p:spTree>
    <p:extLst>
      <p:ext uri="{BB962C8B-B14F-4D97-AF65-F5344CB8AC3E}">
        <p14:creationId xmlns:p14="http://schemas.microsoft.com/office/powerpoint/2010/main" val="3643151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a:solidFill>
                  <a:srgbClr val="646B86"/>
                </a:solidFill>
              </a:rPr>
              <a:t>Transtheoretical</a:t>
            </a:r>
            <a:r>
              <a:rPr lang="en-GB" sz="4000" dirty="0">
                <a:solidFill>
                  <a:srgbClr val="646B86"/>
                </a:solidFill>
              </a:rPr>
              <a:t> Model</a:t>
            </a:r>
            <a:br>
              <a:rPr lang="en-GB" sz="4000" dirty="0">
                <a:solidFill>
                  <a:srgbClr val="646B86"/>
                </a:solidFill>
              </a:rPr>
            </a:br>
            <a:r>
              <a:rPr lang="en-GB" sz="4000" dirty="0" err="1">
                <a:solidFill>
                  <a:srgbClr val="646B86"/>
                </a:solidFill>
              </a:rPr>
              <a:t>Prochaska</a:t>
            </a:r>
            <a:r>
              <a:rPr lang="en-GB" sz="4000" dirty="0">
                <a:solidFill>
                  <a:srgbClr val="646B86"/>
                </a:solidFill>
              </a:rPr>
              <a:t> &amp; </a:t>
            </a:r>
            <a:r>
              <a:rPr lang="en-GB" sz="4000" dirty="0" err="1">
                <a:solidFill>
                  <a:srgbClr val="646B86"/>
                </a:solidFill>
              </a:rPr>
              <a:t>DiClemente</a:t>
            </a:r>
            <a:r>
              <a:rPr lang="en-GB" sz="4000" dirty="0">
                <a:solidFill>
                  <a:srgbClr val="646B86"/>
                </a:solidFill>
              </a:rPr>
              <a:t>, 1984)</a:t>
            </a:r>
            <a:endParaRPr lang="en-GB" dirty="0"/>
          </a:p>
        </p:txBody>
      </p:sp>
      <p:sp>
        <p:nvSpPr>
          <p:cNvPr id="3" name="Content Placeholder 2"/>
          <p:cNvSpPr>
            <a:spLocks noGrp="1"/>
          </p:cNvSpPr>
          <p:nvPr>
            <p:ph idx="1"/>
          </p:nvPr>
        </p:nvSpPr>
        <p:spPr/>
        <p:txBody>
          <a:bodyPr>
            <a:noAutofit/>
          </a:bodyPr>
          <a:lstStyle/>
          <a:p>
            <a:r>
              <a:rPr lang="en-GB" sz="2800" b="1" dirty="0"/>
              <a:t>Action: </a:t>
            </a:r>
            <a:r>
              <a:rPr lang="en-GB" sz="2800" dirty="0"/>
              <a:t>A commitment is made to alter the problematic behaviour.  This is a much shorter stage; when the decision has been made, the individual progresses to the next phase in the change process</a:t>
            </a:r>
            <a:r>
              <a:rPr lang="en-GB" sz="2800" dirty="0" smtClean="0"/>
              <a:t>.</a:t>
            </a:r>
          </a:p>
          <a:p>
            <a:endParaRPr lang="en-GB" sz="2800" b="1" dirty="0"/>
          </a:p>
          <a:p>
            <a:r>
              <a:rPr lang="en-GB" sz="2800" b="1" dirty="0" smtClean="0"/>
              <a:t>Maintenance: </a:t>
            </a:r>
            <a:r>
              <a:rPr lang="en-GB" sz="2800" dirty="0" smtClean="0"/>
              <a:t>The new behaviour is strengthened and develops into self-efficiency.  The client’s feeling of being in control is then maximised.  Eventually the exit point to termination of the problem cycle is reached.</a:t>
            </a:r>
            <a:endParaRPr lang="en-GB" sz="2800" b="1" dirty="0"/>
          </a:p>
          <a:p>
            <a:endParaRPr lang="en-GB" sz="2800" dirty="0"/>
          </a:p>
        </p:txBody>
      </p:sp>
    </p:spTree>
    <p:extLst>
      <p:ext uri="{BB962C8B-B14F-4D97-AF65-F5344CB8AC3E}">
        <p14:creationId xmlns:p14="http://schemas.microsoft.com/office/powerpoint/2010/main" val="2470467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smtClean="0">
                <a:solidFill>
                  <a:srgbClr val="646B86"/>
                </a:solidFill>
              </a:rPr>
              <a:t>Transtheoretical</a:t>
            </a:r>
            <a:r>
              <a:rPr lang="en-GB" sz="4000" dirty="0" smtClean="0">
                <a:solidFill>
                  <a:srgbClr val="646B86"/>
                </a:solidFill>
              </a:rPr>
              <a:t> Model</a:t>
            </a:r>
            <a:br>
              <a:rPr lang="en-GB" sz="4000" dirty="0" smtClean="0">
                <a:solidFill>
                  <a:srgbClr val="646B86"/>
                </a:solidFill>
              </a:rPr>
            </a:br>
            <a:r>
              <a:rPr lang="en-GB" sz="4000" dirty="0" err="1" smtClean="0">
                <a:solidFill>
                  <a:srgbClr val="646B86"/>
                </a:solidFill>
              </a:rPr>
              <a:t>Prochaska</a:t>
            </a:r>
            <a:r>
              <a:rPr lang="en-GB" sz="4000" dirty="0" smtClean="0">
                <a:solidFill>
                  <a:srgbClr val="646B86"/>
                </a:solidFill>
              </a:rPr>
              <a:t> &amp; </a:t>
            </a:r>
            <a:r>
              <a:rPr lang="en-GB" sz="4000" dirty="0" err="1" smtClean="0">
                <a:solidFill>
                  <a:srgbClr val="646B86"/>
                </a:solidFill>
              </a:rPr>
              <a:t>DiClemente</a:t>
            </a:r>
            <a:r>
              <a:rPr lang="en-GB" sz="4000" dirty="0" smtClean="0">
                <a:solidFill>
                  <a:srgbClr val="646B86"/>
                </a:solidFill>
              </a:rPr>
              <a:t>, 1984)</a:t>
            </a:r>
            <a:endParaRPr lang="en-GB" dirty="0"/>
          </a:p>
        </p:txBody>
      </p:sp>
      <p:sp>
        <p:nvSpPr>
          <p:cNvPr id="3" name="Content Placeholder 2"/>
          <p:cNvSpPr>
            <a:spLocks noGrp="1"/>
          </p:cNvSpPr>
          <p:nvPr>
            <p:ph idx="1"/>
          </p:nvPr>
        </p:nvSpPr>
        <p:spPr/>
        <p:txBody>
          <a:bodyPr>
            <a:normAutofit/>
          </a:bodyPr>
          <a:lstStyle/>
          <a:p>
            <a:r>
              <a:rPr lang="en-GB" dirty="0" smtClean="0"/>
              <a:t>According to </a:t>
            </a:r>
            <a:r>
              <a:rPr lang="en-GB" dirty="0" err="1" smtClean="0"/>
              <a:t>Prochaska</a:t>
            </a:r>
            <a:r>
              <a:rPr lang="en-GB" dirty="0" smtClean="0"/>
              <a:t> &amp; </a:t>
            </a:r>
            <a:r>
              <a:rPr lang="en-GB" dirty="0" err="1" smtClean="0"/>
              <a:t>DiClemente</a:t>
            </a:r>
            <a:r>
              <a:rPr lang="en-GB" dirty="0" smtClean="0"/>
              <a:t>, traditional health promotion programmes fail because they all focus on the </a:t>
            </a:r>
            <a:r>
              <a:rPr lang="en-GB" i="1" dirty="0" smtClean="0"/>
              <a:t>‘Action’ </a:t>
            </a:r>
            <a:r>
              <a:rPr lang="en-GB" dirty="0" smtClean="0"/>
              <a:t>portion of change, the point in time when someone is actually willing to do something to bring about change.</a:t>
            </a:r>
          </a:p>
          <a:p>
            <a:endParaRPr lang="en-GB" dirty="0"/>
          </a:p>
          <a:p>
            <a:r>
              <a:rPr lang="en-GB" dirty="0" smtClean="0"/>
              <a:t>If successful behaviour change programmes involve doing the right things (using the correct techniques) at the right time (i.e. when the technique will be most effective in supporting behaviour change), then it becomes necessary to identify the stages of change the target audience is experiencing and then match programmes/promotions to those stages.</a:t>
            </a:r>
          </a:p>
          <a:p>
            <a:endParaRPr lang="en-GB" dirty="0"/>
          </a:p>
          <a:p>
            <a:endParaRPr lang="en-GB" dirty="0"/>
          </a:p>
          <a:p>
            <a:endParaRPr lang="en-GB" dirty="0"/>
          </a:p>
        </p:txBody>
      </p:sp>
    </p:spTree>
    <p:extLst>
      <p:ext uri="{BB962C8B-B14F-4D97-AF65-F5344CB8AC3E}">
        <p14:creationId xmlns:p14="http://schemas.microsoft.com/office/powerpoint/2010/main" val="3226673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a:solidFill>
                  <a:srgbClr val="646B86"/>
                </a:solidFill>
              </a:rPr>
              <a:t>Transtheoretical</a:t>
            </a:r>
            <a:r>
              <a:rPr lang="en-GB" sz="4000" dirty="0">
                <a:solidFill>
                  <a:srgbClr val="646B86"/>
                </a:solidFill>
              </a:rPr>
              <a:t> Model</a:t>
            </a:r>
            <a:br>
              <a:rPr lang="en-GB" sz="4000" dirty="0">
                <a:solidFill>
                  <a:srgbClr val="646B86"/>
                </a:solidFill>
              </a:rPr>
            </a:br>
            <a:r>
              <a:rPr lang="en-GB" sz="4000" dirty="0" err="1">
                <a:solidFill>
                  <a:srgbClr val="646B86"/>
                </a:solidFill>
              </a:rPr>
              <a:t>Prochaska</a:t>
            </a:r>
            <a:r>
              <a:rPr lang="en-GB" sz="4000" dirty="0">
                <a:solidFill>
                  <a:srgbClr val="646B86"/>
                </a:solidFill>
              </a:rPr>
              <a:t> &amp; </a:t>
            </a:r>
            <a:r>
              <a:rPr lang="en-GB" sz="4000" dirty="0" err="1">
                <a:solidFill>
                  <a:srgbClr val="646B86"/>
                </a:solidFill>
              </a:rPr>
              <a:t>DiClemente</a:t>
            </a:r>
            <a:r>
              <a:rPr lang="en-GB" sz="4000" dirty="0">
                <a:solidFill>
                  <a:srgbClr val="646B86"/>
                </a:solidFill>
              </a:rPr>
              <a:t>, 1984)</a:t>
            </a:r>
            <a:endParaRPr lang="en-GB" dirty="0"/>
          </a:p>
        </p:txBody>
      </p:sp>
      <p:sp>
        <p:nvSpPr>
          <p:cNvPr id="3" name="Content Placeholder 2"/>
          <p:cNvSpPr>
            <a:spLocks noGrp="1"/>
          </p:cNvSpPr>
          <p:nvPr>
            <p:ph idx="1"/>
          </p:nvPr>
        </p:nvSpPr>
        <p:spPr/>
        <p:txBody>
          <a:bodyPr/>
          <a:lstStyle/>
          <a:p>
            <a:r>
              <a:rPr lang="en-GB" dirty="0"/>
              <a:t>In other words, it is important to develop programmes/interventions that match </a:t>
            </a:r>
            <a:r>
              <a:rPr lang="en-GB" dirty="0" smtClean="0"/>
              <a:t>‘</a:t>
            </a:r>
            <a:r>
              <a:rPr lang="en-GB" i="1" dirty="0" smtClean="0"/>
              <a:t>All’ </a:t>
            </a:r>
            <a:r>
              <a:rPr lang="en-GB" dirty="0"/>
              <a:t>the stages of change</a:t>
            </a:r>
            <a:r>
              <a:rPr lang="en-GB" dirty="0" smtClean="0"/>
              <a:t>.</a:t>
            </a:r>
          </a:p>
          <a:p>
            <a:endParaRPr lang="en-GB" dirty="0"/>
          </a:p>
          <a:p>
            <a:r>
              <a:rPr lang="en-GB" dirty="0" smtClean="0"/>
              <a:t>It is important to note that people rarely move linearly through the stages.</a:t>
            </a:r>
          </a:p>
          <a:p>
            <a:endParaRPr lang="en-GB" dirty="0"/>
          </a:p>
          <a:p>
            <a:r>
              <a:rPr lang="en-GB" dirty="0" smtClean="0"/>
              <a:t>For example, patterns of change may be ‘stable’, where people remain “stuck” in one of the stages and move neither forward nor backward (e.g. someone may be constantly planning on starting an exercise programme in the next few weeks (contemplator) but never quite get there).</a:t>
            </a:r>
            <a:endParaRPr lang="en-GB" dirty="0"/>
          </a:p>
          <a:p>
            <a:endParaRPr lang="en-GB" dirty="0"/>
          </a:p>
        </p:txBody>
      </p:sp>
    </p:spTree>
    <p:extLst>
      <p:ext uri="{BB962C8B-B14F-4D97-AF65-F5344CB8AC3E}">
        <p14:creationId xmlns:p14="http://schemas.microsoft.com/office/powerpoint/2010/main" val="1170789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a:solidFill>
                  <a:srgbClr val="646B86"/>
                </a:solidFill>
              </a:rPr>
              <a:t>Transtheoretical</a:t>
            </a:r>
            <a:r>
              <a:rPr lang="en-GB" sz="4000" dirty="0">
                <a:solidFill>
                  <a:srgbClr val="646B86"/>
                </a:solidFill>
              </a:rPr>
              <a:t> Model</a:t>
            </a:r>
            <a:br>
              <a:rPr lang="en-GB" sz="4000" dirty="0">
                <a:solidFill>
                  <a:srgbClr val="646B86"/>
                </a:solidFill>
              </a:rPr>
            </a:br>
            <a:r>
              <a:rPr lang="en-GB" sz="4000" dirty="0" err="1">
                <a:solidFill>
                  <a:srgbClr val="646B86"/>
                </a:solidFill>
              </a:rPr>
              <a:t>Prochaska</a:t>
            </a:r>
            <a:r>
              <a:rPr lang="en-GB" sz="4000" dirty="0">
                <a:solidFill>
                  <a:srgbClr val="646B86"/>
                </a:solidFill>
              </a:rPr>
              <a:t> &amp; </a:t>
            </a:r>
            <a:r>
              <a:rPr lang="en-GB" sz="4000" dirty="0" err="1">
                <a:solidFill>
                  <a:srgbClr val="646B86"/>
                </a:solidFill>
              </a:rPr>
              <a:t>DiClemente</a:t>
            </a:r>
            <a:r>
              <a:rPr lang="en-GB" sz="4000" dirty="0">
                <a:solidFill>
                  <a:srgbClr val="646B86"/>
                </a:solidFill>
              </a:rPr>
              <a:t>, 1984)</a:t>
            </a:r>
            <a:endParaRPr lang="en-GB" dirty="0"/>
          </a:p>
        </p:txBody>
      </p:sp>
      <p:sp>
        <p:nvSpPr>
          <p:cNvPr id="3" name="Content Placeholder 2"/>
          <p:cNvSpPr>
            <a:spLocks noGrp="1"/>
          </p:cNvSpPr>
          <p:nvPr>
            <p:ph idx="1"/>
          </p:nvPr>
        </p:nvSpPr>
        <p:spPr/>
        <p:txBody>
          <a:bodyPr/>
          <a:lstStyle/>
          <a:p>
            <a:r>
              <a:rPr lang="en-GB" sz="2400" dirty="0" smtClean="0"/>
              <a:t>The above model purports that to make change effective it is necessary to meet individuals where they are and work with them as they move individually through the stages of change.</a:t>
            </a:r>
          </a:p>
          <a:p>
            <a:endParaRPr lang="en-GB" sz="2400" dirty="0"/>
          </a:p>
          <a:p>
            <a:r>
              <a:rPr lang="en-GB" sz="2400" dirty="0" smtClean="0"/>
              <a:t>The stages of change paradigm requires identifying the stage of change, developing programmes specific for each stage, and then proactively reaching out to the target population and compelling them to become involved.</a:t>
            </a:r>
          </a:p>
          <a:p>
            <a:endParaRPr lang="en-GB" dirty="0"/>
          </a:p>
          <a:p>
            <a:pPr marL="114300" indent="0">
              <a:buNone/>
            </a:pPr>
            <a:r>
              <a:rPr lang="en-GB" dirty="0" smtClean="0"/>
              <a:t>				(</a:t>
            </a:r>
            <a:r>
              <a:rPr lang="en-GB" dirty="0" err="1" smtClean="0"/>
              <a:t>Anspaugh</a:t>
            </a:r>
            <a:r>
              <a:rPr lang="en-GB" dirty="0" smtClean="0"/>
              <a:t> et al, 2000:64)</a:t>
            </a:r>
            <a:endParaRPr lang="en-GB" dirty="0"/>
          </a:p>
        </p:txBody>
      </p:sp>
    </p:spTree>
    <p:extLst>
      <p:ext uri="{BB962C8B-B14F-4D97-AF65-F5344CB8AC3E}">
        <p14:creationId xmlns:p14="http://schemas.microsoft.com/office/powerpoint/2010/main" val="425695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Cognitive Theory</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This theory concerns the learning that occurs within a social context among humans.</a:t>
            </a:r>
          </a:p>
          <a:p>
            <a:endParaRPr lang="en-GB" sz="2400" dirty="0"/>
          </a:p>
          <a:p>
            <a:r>
              <a:rPr lang="en-GB" sz="2400" dirty="0" smtClean="0"/>
              <a:t>Basic conceptualizations in social cognitive learning include the importance of reinforcement of behaviour, but they emphasise the role of personal expectations.  This means that what an individual learns is a result of three things:</a:t>
            </a:r>
          </a:p>
          <a:p>
            <a:pPr lvl="1"/>
            <a:r>
              <a:rPr lang="en-GB" sz="2400" dirty="0" smtClean="0"/>
              <a:t>The environment</a:t>
            </a:r>
          </a:p>
          <a:p>
            <a:pPr lvl="1"/>
            <a:r>
              <a:rPr lang="en-GB" sz="2400" dirty="0" smtClean="0"/>
              <a:t>The person’s cognitive process (what he or she expects to occur)</a:t>
            </a:r>
          </a:p>
          <a:p>
            <a:pPr lvl="1"/>
            <a:r>
              <a:rPr lang="en-GB" sz="2400" dirty="0" smtClean="0"/>
              <a:t>The actual behaviour of the person.</a:t>
            </a:r>
          </a:p>
          <a:p>
            <a:pPr marL="411480" lvl="1" indent="0">
              <a:buNone/>
            </a:pPr>
            <a:endParaRPr lang="en-GB" dirty="0" smtClean="0"/>
          </a:p>
        </p:txBody>
      </p:sp>
    </p:spTree>
    <p:extLst>
      <p:ext uri="{BB962C8B-B14F-4D97-AF65-F5344CB8AC3E}">
        <p14:creationId xmlns:p14="http://schemas.microsoft.com/office/powerpoint/2010/main" val="1298729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646B86"/>
                </a:solidFill>
              </a:rPr>
              <a:t>Social Cognitive Theory</a:t>
            </a:r>
            <a:endParaRPr lang="en-GB" dirty="0"/>
          </a:p>
        </p:txBody>
      </p:sp>
      <p:sp>
        <p:nvSpPr>
          <p:cNvPr id="3" name="Content Placeholder 2"/>
          <p:cNvSpPr>
            <a:spLocks noGrp="1"/>
          </p:cNvSpPr>
          <p:nvPr>
            <p:ph idx="1"/>
          </p:nvPr>
        </p:nvSpPr>
        <p:spPr/>
        <p:txBody>
          <a:bodyPr/>
          <a:lstStyle/>
          <a:p>
            <a:pPr marL="342900" lvl="1">
              <a:buClr>
                <a:schemeClr val="accent1"/>
              </a:buClr>
            </a:pPr>
            <a:r>
              <a:rPr lang="en-GB" sz="2400" dirty="0"/>
              <a:t>Learning is therefore a dynamic, interrelated process where a change in one component may well initiate a change in another</a:t>
            </a:r>
            <a:r>
              <a:rPr lang="en-GB" sz="2400" dirty="0" smtClean="0"/>
              <a:t>.</a:t>
            </a:r>
          </a:p>
          <a:p>
            <a:pPr marL="342900" lvl="1">
              <a:buClr>
                <a:schemeClr val="accent1"/>
              </a:buClr>
            </a:pPr>
            <a:endParaRPr lang="en-GB" sz="2400" dirty="0"/>
          </a:p>
          <a:p>
            <a:pPr marL="342900" lvl="1">
              <a:buClr>
                <a:schemeClr val="accent1"/>
              </a:buClr>
            </a:pPr>
            <a:r>
              <a:rPr lang="en-GB" sz="2400" dirty="0" smtClean="0"/>
              <a:t>Social cognitive theorists believe that, first, people can learn merely by observing the behaviour and the outcomes of others rather than needing to experience behaviours directly.  For example, role models can have a powerful influence on others in terms of health behaviour.</a:t>
            </a:r>
          </a:p>
          <a:p>
            <a:pPr marL="342900" lvl="1">
              <a:buClr>
                <a:schemeClr val="accent1"/>
              </a:buClr>
            </a:pPr>
            <a:endParaRPr lang="en-GB" sz="2400" dirty="0"/>
          </a:p>
          <a:p>
            <a:pPr marL="342900" lvl="1">
              <a:buClr>
                <a:schemeClr val="accent1"/>
              </a:buClr>
            </a:pPr>
            <a:endParaRPr lang="en-GB" sz="2400" dirty="0"/>
          </a:p>
          <a:p>
            <a:endParaRPr lang="en-GB" dirty="0"/>
          </a:p>
        </p:txBody>
      </p:sp>
    </p:spTree>
    <p:extLst>
      <p:ext uri="{BB962C8B-B14F-4D97-AF65-F5344CB8AC3E}">
        <p14:creationId xmlns:p14="http://schemas.microsoft.com/office/powerpoint/2010/main" val="3205262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646B86"/>
                </a:solidFill>
              </a:rPr>
              <a:t>Social Cognitive Theory</a:t>
            </a:r>
            <a:endParaRPr lang="en-GB" dirty="0"/>
          </a:p>
        </p:txBody>
      </p:sp>
      <p:sp>
        <p:nvSpPr>
          <p:cNvPr id="3" name="Content Placeholder 2"/>
          <p:cNvSpPr>
            <a:spLocks noGrp="1"/>
          </p:cNvSpPr>
          <p:nvPr>
            <p:ph idx="1"/>
          </p:nvPr>
        </p:nvSpPr>
        <p:spPr/>
        <p:txBody>
          <a:bodyPr>
            <a:normAutofit/>
          </a:bodyPr>
          <a:lstStyle/>
          <a:p>
            <a:r>
              <a:rPr lang="en-GB" sz="2400" dirty="0" smtClean="0"/>
              <a:t>An observable change in behaviour is not necessary for learning to occur, i.e. because people can learn through observation, their learning will not necessarily be reflected in their behaviour.</a:t>
            </a:r>
          </a:p>
          <a:p>
            <a:endParaRPr lang="en-GB" sz="2400" dirty="0"/>
          </a:p>
          <a:p>
            <a:r>
              <a:rPr lang="en-GB" sz="2400" dirty="0" smtClean="0"/>
              <a:t>Reinforcement is valuable but may act less directly on the actual learning process, i.e. different types of reinforcement.</a:t>
            </a:r>
          </a:p>
          <a:p>
            <a:endParaRPr lang="en-GB" sz="2400" dirty="0"/>
          </a:p>
          <a:p>
            <a:r>
              <a:rPr lang="en-GB" sz="2400" dirty="0" smtClean="0"/>
              <a:t>Cognitive processes are necessary for learning to occur, i.e. people need to know; what that behaviour is and how to do it, e.g. healthy eating.</a:t>
            </a:r>
            <a:endParaRPr lang="en-GB" sz="2400" dirty="0"/>
          </a:p>
        </p:txBody>
      </p:sp>
    </p:spTree>
    <p:extLst>
      <p:ext uri="{BB962C8B-B14F-4D97-AF65-F5344CB8AC3E}">
        <p14:creationId xmlns:p14="http://schemas.microsoft.com/office/powerpoint/2010/main" val="3202777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646B86"/>
                </a:solidFill>
              </a:rPr>
              <a:t>Social Cognitive Theory</a:t>
            </a:r>
            <a:endParaRPr lang="en-GB" dirty="0"/>
          </a:p>
        </p:txBody>
      </p:sp>
      <p:sp>
        <p:nvSpPr>
          <p:cNvPr id="3" name="Content Placeholder 2"/>
          <p:cNvSpPr>
            <a:spLocks noGrp="1"/>
          </p:cNvSpPr>
          <p:nvPr>
            <p:ph idx="1"/>
          </p:nvPr>
        </p:nvSpPr>
        <p:spPr/>
        <p:txBody>
          <a:bodyPr>
            <a:normAutofit lnSpcReduction="10000"/>
          </a:bodyPr>
          <a:lstStyle/>
          <a:p>
            <a:r>
              <a:rPr lang="en-GB" dirty="0" smtClean="0"/>
              <a:t>Self-efficacy is one’s situational perception of his or her ability to succeed or fail at a particular task, e.g. sticking to an exercise regimen.</a:t>
            </a:r>
          </a:p>
          <a:p>
            <a:endParaRPr lang="en-GB" dirty="0"/>
          </a:p>
          <a:p>
            <a:r>
              <a:rPr lang="en-GB" dirty="0" smtClean="0"/>
              <a:t>Using self-efficacy as a theory of behaviour change requires understanding people’s perceptions about their ability to succeed.</a:t>
            </a:r>
          </a:p>
          <a:p>
            <a:endParaRPr lang="en-GB" dirty="0"/>
          </a:p>
          <a:p>
            <a:r>
              <a:rPr lang="en-GB" dirty="0" smtClean="0"/>
              <a:t>Building self-efficacy is done by setting very short term goals that people can accomplish quickly to achieve feelings of success, i.e. as clients begin to reach goals successfully, they develop not only improved self-efficacy about their future ability to succeed at more difficult tasks, but also increased interest/enthusiasm in the topic.</a:t>
            </a:r>
            <a:endParaRPr lang="en-GB" dirty="0"/>
          </a:p>
        </p:txBody>
      </p:sp>
    </p:spTree>
    <p:extLst>
      <p:ext uri="{BB962C8B-B14F-4D97-AF65-F5344CB8AC3E}">
        <p14:creationId xmlns:p14="http://schemas.microsoft.com/office/powerpoint/2010/main" val="4246529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646B86"/>
                </a:solidFill>
              </a:rPr>
              <a:t>Social Cognitive Theory</a:t>
            </a:r>
            <a:endParaRPr lang="en-GB" dirty="0"/>
          </a:p>
        </p:txBody>
      </p:sp>
      <p:sp>
        <p:nvSpPr>
          <p:cNvPr id="3" name="Content Placeholder 2"/>
          <p:cNvSpPr>
            <a:spLocks noGrp="1"/>
          </p:cNvSpPr>
          <p:nvPr>
            <p:ph idx="1"/>
          </p:nvPr>
        </p:nvSpPr>
        <p:spPr/>
        <p:txBody>
          <a:bodyPr>
            <a:normAutofit/>
          </a:bodyPr>
          <a:lstStyle/>
          <a:p>
            <a:r>
              <a:rPr lang="en-GB" sz="2400" dirty="0" smtClean="0"/>
              <a:t>However, it is extremely important that set goals are short term and can be achieved successfully in a brief time.</a:t>
            </a:r>
          </a:p>
          <a:p>
            <a:endParaRPr lang="en-GB" sz="2400" dirty="0"/>
          </a:p>
          <a:p>
            <a:pPr marL="114300" indent="0">
              <a:buNone/>
            </a:pPr>
            <a:r>
              <a:rPr lang="en-GB" sz="2400" b="1" dirty="0" smtClean="0"/>
              <a:t>Goals should be:</a:t>
            </a:r>
          </a:p>
          <a:p>
            <a:r>
              <a:rPr lang="en-GB" sz="2400" b="1" dirty="0" smtClean="0"/>
              <a:t>S</a:t>
            </a:r>
            <a:r>
              <a:rPr lang="en-GB" sz="2400" dirty="0" smtClean="0"/>
              <a:t>pecific</a:t>
            </a:r>
          </a:p>
          <a:p>
            <a:r>
              <a:rPr lang="en-GB" sz="2400" b="1" dirty="0" smtClean="0"/>
              <a:t>M</a:t>
            </a:r>
            <a:r>
              <a:rPr lang="en-GB" sz="2400" dirty="0" smtClean="0"/>
              <a:t>easurable</a:t>
            </a:r>
          </a:p>
          <a:p>
            <a:r>
              <a:rPr lang="en-GB" sz="2400" b="1" dirty="0" smtClean="0"/>
              <a:t>A</a:t>
            </a:r>
            <a:r>
              <a:rPr lang="en-GB" sz="2400" dirty="0" smtClean="0"/>
              <a:t>chievable</a:t>
            </a:r>
          </a:p>
          <a:p>
            <a:r>
              <a:rPr lang="en-GB" sz="2400" b="1" dirty="0" smtClean="0"/>
              <a:t>R</a:t>
            </a:r>
            <a:r>
              <a:rPr lang="en-GB" sz="2400" dirty="0" smtClean="0"/>
              <a:t>elevant</a:t>
            </a:r>
          </a:p>
          <a:p>
            <a:r>
              <a:rPr lang="en-GB" sz="2400" b="1" dirty="0" smtClean="0"/>
              <a:t>T</a:t>
            </a:r>
            <a:r>
              <a:rPr lang="en-GB" sz="2400" dirty="0" smtClean="0"/>
              <a:t>ime-specific</a:t>
            </a:r>
            <a:endParaRPr lang="en-GB" sz="2400" dirty="0"/>
          </a:p>
        </p:txBody>
      </p:sp>
    </p:spTree>
    <p:extLst>
      <p:ext uri="{BB962C8B-B14F-4D97-AF65-F5344CB8AC3E}">
        <p14:creationId xmlns:p14="http://schemas.microsoft.com/office/powerpoint/2010/main" val="734593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 Further Reading</a:t>
            </a:r>
            <a:endParaRPr lang="en-GB" dirty="0"/>
          </a:p>
        </p:txBody>
      </p:sp>
      <p:sp>
        <p:nvSpPr>
          <p:cNvPr id="3" name="Content Placeholder 2"/>
          <p:cNvSpPr>
            <a:spLocks noGrp="1"/>
          </p:cNvSpPr>
          <p:nvPr>
            <p:ph idx="1"/>
          </p:nvPr>
        </p:nvSpPr>
        <p:spPr/>
        <p:txBody>
          <a:bodyPr/>
          <a:lstStyle/>
          <a:p>
            <a:pPr lvl="0">
              <a:buClr>
                <a:srgbClr val="A9A57C"/>
              </a:buClr>
            </a:pPr>
            <a:r>
              <a:rPr lang="en-GB" dirty="0" err="1">
                <a:solidFill>
                  <a:srgbClr val="2F2B20"/>
                </a:solidFill>
              </a:rPr>
              <a:t>Anspaugh</a:t>
            </a:r>
            <a:r>
              <a:rPr lang="en-GB" dirty="0">
                <a:solidFill>
                  <a:srgbClr val="2F2B20"/>
                </a:solidFill>
              </a:rPr>
              <a:t>, D.J., </a:t>
            </a:r>
            <a:r>
              <a:rPr lang="en-GB" dirty="0" err="1">
                <a:solidFill>
                  <a:srgbClr val="2F2B20"/>
                </a:solidFill>
              </a:rPr>
              <a:t>Dignan</a:t>
            </a:r>
            <a:r>
              <a:rPr lang="en-GB" dirty="0">
                <a:solidFill>
                  <a:srgbClr val="2F2B20"/>
                </a:solidFill>
              </a:rPr>
              <a:t>, M.B. &amp; </a:t>
            </a:r>
            <a:r>
              <a:rPr lang="en-GB" dirty="0" err="1">
                <a:solidFill>
                  <a:srgbClr val="2F2B20"/>
                </a:solidFill>
              </a:rPr>
              <a:t>Anspaugh</a:t>
            </a:r>
            <a:r>
              <a:rPr lang="en-GB" dirty="0">
                <a:solidFill>
                  <a:srgbClr val="2F2B20"/>
                </a:solidFill>
              </a:rPr>
              <a:t>, S.L (2000) </a:t>
            </a:r>
            <a:r>
              <a:rPr lang="en-GB" i="1" dirty="0">
                <a:solidFill>
                  <a:srgbClr val="2F2B20"/>
                </a:solidFill>
              </a:rPr>
              <a:t>Developing Health Promotion Programs. </a:t>
            </a:r>
            <a:r>
              <a:rPr lang="en-GB" dirty="0">
                <a:solidFill>
                  <a:srgbClr val="2F2B20"/>
                </a:solidFill>
              </a:rPr>
              <a:t> London: McGraw Hill.</a:t>
            </a:r>
          </a:p>
          <a:p>
            <a:pPr lvl="0">
              <a:buClr>
                <a:srgbClr val="A9A57C"/>
              </a:buClr>
            </a:pPr>
            <a:endParaRPr lang="en-GB" dirty="0">
              <a:solidFill>
                <a:srgbClr val="2F2B20"/>
              </a:solidFill>
            </a:endParaRPr>
          </a:p>
          <a:p>
            <a:pPr lvl="0">
              <a:buClr>
                <a:srgbClr val="A9A57C"/>
              </a:buClr>
            </a:pPr>
            <a:r>
              <a:rPr lang="en-US" dirty="0">
                <a:solidFill>
                  <a:srgbClr val="2F2B20"/>
                </a:solidFill>
              </a:rPr>
              <a:t>Katz, J., </a:t>
            </a:r>
            <a:r>
              <a:rPr lang="en-US" dirty="0" err="1">
                <a:solidFill>
                  <a:srgbClr val="2F2B20"/>
                </a:solidFill>
              </a:rPr>
              <a:t>Peberdy</a:t>
            </a:r>
            <a:r>
              <a:rPr lang="en-US" dirty="0">
                <a:solidFill>
                  <a:srgbClr val="2F2B20"/>
                </a:solidFill>
              </a:rPr>
              <a:t>, A. &amp; Douglas J. (2000) </a:t>
            </a:r>
            <a:r>
              <a:rPr lang="en-US" i="1" dirty="0">
                <a:solidFill>
                  <a:srgbClr val="2F2B20"/>
                </a:solidFill>
              </a:rPr>
              <a:t>Promoting Health: Knowledge &amp; Practice. </a:t>
            </a:r>
            <a:r>
              <a:rPr lang="en-US" dirty="0">
                <a:solidFill>
                  <a:srgbClr val="2F2B20"/>
                </a:solidFill>
              </a:rPr>
              <a:t>(2</a:t>
            </a:r>
            <a:r>
              <a:rPr lang="en-US" baseline="30000" dirty="0">
                <a:solidFill>
                  <a:srgbClr val="2F2B20"/>
                </a:solidFill>
              </a:rPr>
              <a:t>nd</a:t>
            </a:r>
            <a:r>
              <a:rPr lang="en-US" dirty="0">
                <a:solidFill>
                  <a:srgbClr val="2F2B20"/>
                </a:solidFill>
              </a:rPr>
              <a:t> Edition). Basingstoke: Macmillan Press Ltd.</a:t>
            </a:r>
          </a:p>
          <a:p>
            <a:endParaRPr lang="en-GB" dirty="0"/>
          </a:p>
        </p:txBody>
      </p:sp>
    </p:spTree>
    <p:extLst>
      <p:ext uri="{BB962C8B-B14F-4D97-AF65-F5344CB8AC3E}">
        <p14:creationId xmlns:p14="http://schemas.microsoft.com/office/powerpoint/2010/main" val="28414214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140</TotalTime>
  <Words>1023</Words>
  <Application>Microsoft Office PowerPoint</Application>
  <PresentationFormat>On-screen Show (4:3)</PresentationFormat>
  <Paragraphs>76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Adjacency</vt:lpstr>
      <vt:lpstr>Health Promotion in Practice</vt:lpstr>
      <vt:lpstr>Theory of Reasoned Action (Ajzen &amp; Fishbein, 1980)</vt:lpstr>
      <vt:lpstr>Transtheoretical Model Prochaska &amp; DiClemente, 1984)</vt:lpstr>
      <vt:lpstr>Transtheoretical Model Prochaska &amp; DiClemente, 1984)</vt:lpstr>
      <vt:lpstr>Transtheoretical Model Prochaska &amp; DiClemente, 1984)</vt:lpstr>
      <vt:lpstr>Transtheoretical Model Prochaska &amp; DiClemente, 1984)</vt:lpstr>
      <vt:lpstr>Transtheoretical Model Prochaska &amp; DiClemente, 1984)</vt:lpstr>
      <vt:lpstr>Transtheoretical Model Prochaska &amp; DiClemente, 1984)</vt:lpstr>
      <vt:lpstr>Social Cognitive Theory</vt:lpstr>
      <vt:lpstr>Social Cognitive Theory</vt:lpstr>
      <vt:lpstr>Social Cognitive Theory</vt:lpstr>
      <vt:lpstr>Social Cognitive Theory</vt:lpstr>
      <vt:lpstr>Social Cognitive Theory</vt:lpstr>
      <vt:lpstr>References / 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Nola</dc:creator>
  <cp:lastModifiedBy>Nola</cp:lastModifiedBy>
  <cp:revision>12</cp:revision>
  <dcterms:created xsi:type="dcterms:W3CDTF">2013-03-03T19:33:43Z</dcterms:created>
  <dcterms:modified xsi:type="dcterms:W3CDTF">2013-03-03T21:54:38Z</dcterms:modified>
</cp:coreProperties>
</file>