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57" r:id="rId11"/>
    <p:sldId id="268" r:id="rId12"/>
    <p:sldId id="258" r:id="rId13"/>
    <p:sldId id="267" r:id="rId14"/>
    <p:sldId id="269" r:id="rId15"/>
    <p:sldId id="271" r:id="rId16"/>
    <p:sldId id="277" r:id="rId17"/>
    <p:sldId id="273" r:id="rId18"/>
    <p:sldId id="274" r:id="rId19"/>
    <p:sldId id="272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381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0" autoAdjust="0"/>
    <p:restoredTop sz="82286" autoAdjust="0"/>
  </p:normalViewPr>
  <p:slideViewPr>
    <p:cSldViewPr>
      <p:cViewPr varScale="1">
        <p:scale>
          <a:sx n="88" d="100"/>
          <a:sy n="88" d="100"/>
        </p:scale>
        <p:origin x="-96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0EFC495-E93F-4374-A045-5C0F93FFC003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40EB659-82B0-4845-8CD3-0D8BF95EA8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0180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E759E2A-1BDB-4D4E-8572-A02D57AACD36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65FDC0F-8009-4386-8FA7-1278E2DCB5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8512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69325AF-E5F8-4351-990E-8EE8F6423EE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42915-880C-43FA-A4A5-3DE0F288137F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6E59-6907-43D6-A9F6-5AA8AB76E6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8155C-A7BE-4BE2-876D-5ED425F84BE1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D9C95-0C99-4C75-AAF9-879FAE3621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2949E-5516-4485-9BA5-12A6560721FA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6C320-D6D8-45F9-9AEA-35D63166A5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DCB54-389C-47FB-8438-A5ED94D0E0AD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1CACD-7A5F-4BFC-9844-B98E56A1AD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253E9-47EE-4422-BBB8-E511F62BD9E2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6A1E5-991A-412B-9078-9FFDF6B2635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F32AA-9876-44E8-AA05-3B59512CE47E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A543C-707D-4671-BBB1-B2187B3534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72A57-5D84-417D-85E4-E7E5E83FB090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F3192-A1AC-4FBB-B6B6-083305D212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B1E8D-D510-4CE5-BF19-78FFFE37693E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03ED5-CF3A-43F8-97FC-44C5612868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3B12E-1E6E-4CAC-A469-7183AB14DDC9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147F15-533F-459C-B21D-D76343CCF2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58A53-871B-4D2B-A967-8BBEF28857A0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A289B-F4AB-4E0F-BBB8-700A2C47A2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9D21B-9E98-47A6-9C8C-48027080D2F3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E2F6C-F8CE-46E7-87DA-BC18BCDDB0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DED6868-E036-4813-8788-F9379431CE9D}" type="datetimeFigureOut">
              <a:rPr lang="en-GB"/>
              <a:pPr>
                <a:defRPr/>
              </a:pPr>
              <a:t>02/10/2014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D631021-2898-49AB-9E56-F43D41F99B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46" r:id="rId2"/>
    <p:sldLayoutId id="2147483752" r:id="rId3"/>
    <p:sldLayoutId id="2147483747" r:id="rId4"/>
    <p:sldLayoutId id="2147483748" r:id="rId5"/>
    <p:sldLayoutId id="2147483749" r:id="rId6"/>
    <p:sldLayoutId id="2147483753" r:id="rId7"/>
    <p:sldLayoutId id="2147483754" r:id="rId8"/>
    <p:sldLayoutId id="2147483755" r:id="rId9"/>
    <p:sldLayoutId id="2147483750" r:id="rId10"/>
    <p:sldLayoutId id="214748375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eaLnBrk="0" fontAlgn="base" hangingPunct="0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eaLnBrk="0" fontAlgn="base" hangingPunct="0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gif"/><Relationship Id="rId5" Type="http://schemas.openxmlformats.org/officeDocument/2006/relationships/image" Target="../media/image15.gif"/><Relationship Id="rId4" Type="http://schemas.openxmlformats.org/officeDocument/2006/relationships/image" Target="../media/image14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7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notesSlide" Target="../notesSlides/notesSlide14.xml"/><Relationship Id="rId7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2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7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fad-tt\Documents\SMU%20Work\Lectures\2014_15\BEng%203\Aerodynamics\Wing%20Circulation.avi" TargetMode="Externa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gif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gif"/><Relationship Id="rId3" Type="http://schemas.openxmlformats.org/officeDocument/2006/relationships/notesSlide" Target="../notesSlides/notesSlide18.xml"/><Relationship Id="rId7" Type="http://schemas.openxmlformats.org/officeDocument/2006/relationships/image" Target="../media/image3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35.gif"/><Relationship Id="rId4" Type="http://schemas.openxmlformats.org/officeDocument/2006/relationships/image" Target="../media/image2.jpeg"/><Relationship Id="rId9" Type="http://schemas.openxmlformats.org/officeDocument/2006/relationships/image" Target="../media/image37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gif"/><Relationship Id="rId4" Type="http://schemas.openxmlformats.org/officeDocument/2006/relationships/image" Target="../media/image38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gif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hyperlink" Target="http://en.wikipedia.org/wiki/File:Bargeboard_quarterview.png" TargetMode="External"/><Relationship Id="rId7" Type="http://schemas.openxmlformats.org/officeDocument/2006/relationships/image" Target="../media/image44.png"/><Relationship Id="rId12" Type="http://schemas.openxmlformats.org/officeDocument/2006/relationships/image" Target="../media/image4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11" Type="http://schemas.openxmlformats.org/officeDocument/2006/relationships/image" Target="../media/image47.png"/><Relationship Id="rId5" Type="http://schemas.openxmlformats.org/officeDocument/2006/relationships/image" Target="../media/image2.jpeg"/><Relationship Id="rId10" Type="http://schemas.microsoft.com/office/2007/relationships/hdphoto" Target="../media/hdphoto3.wdp"/><Relationship Id="rId4" Type="http://schemas.openxmlformats.org/officeDocument/2006/relationships/image" Target="../media/image42.png"/><Relationship Id="rId9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867816"/>
            <a:ext cx="8077200" cy="167335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Aerodynamics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684213" y="1341438"/>
            <a:ext cx="8077200" cy="1498600"/>
          </a:xfrm>
        </p:spPr>
        <p:txBody>
          <a:bodyPr/>
          <a:lstStyle/>
          <a:p>
            <a:pPr eaLnBrk="1" hangingPunct="1"/>
            <a:r>
              <a:rPr lang="en-GB" dirty="0" smtClean="0"/>
              <a:t>An introduction to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084168" y="5301208"/>
            <a:ext cx="2880320" cy="620616"/>
          </a:xfrm>
          <a:prstGeom prst="rect">
            <a:avLst/>
          </a:prstGeom>
        </p:spPr>
        <p:txBody>
          <a:bodyPr tIns="0" rIns="45720" bIns="0">
            <a:normAutofit fontScale="85000" lnSpcReduction="10000"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Tim Tudor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Timothy.tudor@sm.uwtsd.ac.uk</a:t>
            </a:r>
            <a:endParaRPr lang="en-GB" b="1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23528" y="5301208"/>
            <a:ext cx="3240360" cy="648072"/>
          </a:xfrm>
          <a:prstGeom prst="rect">
            <a:avLst/>
          </a:prstGeom>
        </p:spPr>
        <p:txBody>
          <a:bodyPr tIns="0" rIns="45720" bIns="0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fontAlgn="auto">
              <a:spcAft>
                <a:spcPts val="0"/>
              </a:spcAft>
              <a:defRPr/>
            </a:pPr>
            <a:endParaRPr lang="en-GB" b="1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t="39372"/>
          <a:stretch/>
        </p:blipFill>
        <p:spPr>
          <a:xfrm>
            <a:off x="5094560" y="2492896"/>
            <a:ext cx="3509559" cy="18506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618"/>
    </mc:Choice>
    <mc:Fallback xmlns="">
      <p:transition advTm="3618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Box 3"/>
          <p:cNvSpPr txBox="1"/>
          <p:nvPr/>
        </p:nvSpPr>
        <p:spPr>
          <a:xfrm>
            <a:off x="308214" y="1660158"/>
            <a:ext cx="865627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smtClean="0"/>
              <a:t>What is aerodynamics?</a:t>
            </a:r>
          </a:p>
          <a:p>
            <a:endParaRPr lang="en-GB" b="1" i="1" dirty="0"/>
          </a:p>
          <a:p>
            <a:r>
              <a:rPr lang="en-GB" dirty="0"/>
              <a:t>The study of the flow of air around and through a vehicle, primarily if it is in </a:t>
            </a:r>
            <a:r>
              <a:rPr lang="en-GB" dirty="0" smtClean="0"/>
              <a:t>motion</a:t>
            </a:r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dirty="0" smtClean="0"/>
          </a:p>
          <a:p>
            <a:r>
              <a:rPr lang="en-GB" dirty="0" smtClean="0"/>
              <a:t>Designers now design surfaces of vehicles to manipulate the air flow for their gain.</a:t>
            </a:r>
          </a:p>
          <a:p>
            <a:endParaRPr lang="en-GB" b="1" i="1" dirty="0"/>
          </a:p>
          <a:p>
            <a:endParaRPr lang="en-GB" dirty="0" smtClean="0"/>
          </a:p>
          <a:p>
            <a:endParaRPr lang="en-GB" b="1" i="1" dirty="0"/>
          </a:p>
          <a:p>
            <a:endParaRPr lang="en-GB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877" y="2780928"/>
            <a:ext cx="4638675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250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4098" name="Picture 2" descr="http://v4.sportnetwork.net/mainadmin/img/107104901663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21" y="2510841"/>
            <a:ext cx="5225844" cy="373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268" y="2506925"/>
            <a:ext cx="3374212" cy="3766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13421" y="1700808"/>
            <a:ext cx="2800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Aerodynamics in racing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125272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122" name="Picture 2" descr="http://www.classicandperformancecar.com/front_website/octane_interact/modelpicture.php?id=377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11400"/>
            <a:ext cx="2860646" cy="189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3d-car-shows.com/wp-content/uploads/2013/02/Mercedes-Benz-CLA-Aerodynamic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422" y="3489522"/>
            <a:ext cx="2842767" cy="189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futuristicnews.com/wp-content/uploads/2013/04/futuristic-car-2014-volkswagen-xl1-eco-electric-car-future-car-green-car-aerodynamic-0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37111"/>
            <a:ext cx="3281828" cy="217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06091" y="1619508"/>
            <a:ext cx="3390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Aerodynamics on the road….</a:t>
            </a:r>
            <a:endParaRPr lang="en-GB" b="1" i="1" dirty="0"/>
          </a:p>
        </p:txBody>
      </p:sp>
      <p:sp>
        <p:nvSpPr>
          <p:cNvPr id="9" name="Rectangle 8"/>
          <p:cNvSpPr/>
          <p:nvPr/>
        </p:nvSpPr>
        <p:spPr>
          <a:xfrm>
            <a:off x="5933008" y="2495903"/>
            <a:ext cx="12362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Why????</a:t>
            </a:r>
            <a:endParaRPr lang="en-GB" b="1" i="1" dirty="0"/>
          </a:p>
        </p:txBody>
      </p:sp>
      <p:sp>
        <p:nvSpPr>
          <p:cNvPr id="10" name="Rectangle 9"/>
          <p:cNvSpPr/>
          <p:nvPr/>
        </p:nvSpPr>
        <p:spPr>
          <a:xfrm>
            <a:off x="765191" y="5526678"/>
            <a:ext cx="24673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Fuel consumption….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2543147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Rectangle 3"/>
          <p:cNvSpPr/>
          <p:nvPr/>
        </p:nvSpPr>
        <p:spPr>
          <a:xfrm>
            <a:off x="306091" y="1619508"/>
            <a:ext cx="848375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/>
              <a:t>How does air flow interact with the car?</a:t>
            </a:r>
          </a:p>
          <a:p>
            <a:endParaRPr lang="en-GB" b="1" i="1" dirty="0"/>
          </a:p>
          <a:p>
            <a:r>
              <a:rPr lang="en-GB" dirty="0" smtClean="0"/>
              <a:t>Air interacts with a vehicle only by applying pressure to surfaces</a:t>
            </a:r>
          </a:p>
          <a:p>
            <a:endParaRPr lang="en-GB" dirty="0"/>
          </a:p>
          <a:p>
            <a:r>
              <a:rPr lang="en-GB" dirty="0" smtClean="0"/>
              <a:t>This pressure always produces a force that is perpendicular to the surface on which it acts.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pressure the air applies is linked with the air’s velocity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So aerodynamics is all about controlling the airs velocity and pressure around the vehicle.</a:t>
            </a:r>
          </a:p>
          <a:p>
            <a:endParaRPr lang="en-GB" dirty="0"/>
          </a:p>
          <a:p>
            <a:r>
              <a:rPr lang="en-GB" dirty="0" smtClean="0"/>
              <a:t>		KEY TOOL  : BERNOULLI’S THEORM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146" name="Picture 2" descr="https://encrypted-tbn3.gstatic.com/images?q=tbn:ANd9GcQJ2NJrBbt1WdgZzl0ZIYUCTq4wafvYEY-3P2yiZYr5YLNPFnT-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639" b="92784" l="772" r="996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939" b="7463"/>
          <a:stretch/>
        </p:blipFill>
        <p:spPr bwMode="auto">
          <a:xfrm>
            <a:off x="6555928" y="3201071"/>
            <a:ext cx="2098498" cy="136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352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Bernoulli’s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Rectangle 3"/>
          <p:cNvSpPr/>
          <p:nvPr/>
        </p:nvSpPr>
        <p:spPr>
          <a:xfrm>
            <a:off x="306091" y="1619508"/>
            <a:ext cx="848375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/>
              <a:t>Before we look at Bernoulli’s theorem, let’s define Pressure</a:t>
            </a:r>
          </a:p>
          <a:p>
            <a:endParaRPr lang="en-GB" b="1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Pressure is a scalar quantity (No direction)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is a property of a fluid at a particular point.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However the force exerted on a boundary, by a pressure, does have direction.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Pressure is measured in terms of this force.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		</a:t>
            </a:r>
            <a:r>
              <a:rPr lang="en-GB" dirty="0" smtClean="0"/>
              <a:t>             Pressure </a:t>
            </a:r>
            <a:r>
              <a:rPr lang="en-GB" dirty="0"/>
              <a:t>= Force/Area  (N/m</a:t>
            </a:r>
            <a:r>
              <a:rPr lang="en-GB" baseline="30000" dirty="0"/>
              <a:t>2</a:t>
            </a:r>
            <a:r>
              <a:rPr lang="en-GB" dirty="0"/>
              <a:t>)</a:t>
            </a:r>
          </a:p>
          <a:p>
            <a:r>
              <a:rPr lang="en-GB" b="1" i="1" dirty="0" smtClean="0"/>
              <a:t> </a:t>
            </a:r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170" name="Picture 2" descr="http://aeromotions.com/wp-content/uploads/2012/12/GT3_Total_Pressure_web-300x2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218" y="4697570"/>
            <a:ext cx="2857500" cy="200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1441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Bernoulli’s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Rectangle 3"/>
          <p:cNvSpPr/>
          <p:nvPr/>
        </p:nvSpPr>
        <p:spPr>
          <a:xfrm>
            <a:off x="306091" y="1619508"/>
            <a:ext cx="848375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/>
              <a:t>There is another way of thinking of pressure;</a:t>
            </a:r>
          </a:p>
          <a:p>
            <a:endParaRPr lang="en-GB" b="1" i="1" dirty="0"/>
          </a:p>
          <a:p>
            <a:pPr>
              <a:buNone/>
            </a:pPr>
            <a:r>
              <a:rPr lang="en-GB" dirty="0"/>
              <a:t>			Pressure = Energy/Volume 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			Pressure = Energy per unit volume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Units show that the above statements hold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Energy/Volume    =  Jm</a:t>
            </a:r>
            <a:r>
              <a:rPr lang="en-GB" baseline="30000" dirty="0"/>
              <a:t>-3</a:t>
            </a:r>
            <a:r>
              <a:rPr lang="en-GB" dirty="0"/>
              <a:t> </a:t>
            </a:r>
          </a:p>
          <a:p>
            <a:pPr>
              <a:buNone/>
            </a:pPr>
            <a:r>
              <a:rPr lang="en-GB" dirty="0"/>
              <a:t>		 	=  N m   m</a:t>
            </a:r>
            <a:r>
              <a:rPr lang="en-GB" baseline="30000" dirty="0"/>
              <a:t>-3</a:t>
            </a:r>
            <a:r>
              <a:rPr lang="en-GB" dirty="0"/>
              <a:t> </a:t>
            </a:r>
          </a:p>
          <a:p>
            <a:pPr>
              <a:buNone/>
            </a:pPr>
            <a:r>
              <a:rPr lang="en-GB" dirty="0"/>
              <a:t>			=  N m</a:t>
            </a:r>
            <a:r>
              <a:rPr lang="en-GB" baseline="30000" dirty="0"/>
              <a:t>-2</a:t>
            </a:r>
            <a:r>
              <a:rPr lang="en-GB" dirty="0"/>
              <a:t>  </a:t>
            </a:r>
          </a:p>
          <a:p>
            <a:pPr>
              <a:buNone/>
            </a:pPr>
            <a:r>
              <a:rPr lang="en-GB" dirty="0"/>
              <a:t>			=  Force/Area</a:t>
            </a:r>
          </a:p>
          <a:p>
            <a:pPr>
              <a:buNone/>
            </a:pPr>
            <a:r>
              <a:rPr lang="en-GB" dirty="0"/>
              <a:t>			 = Pressure</a:t>
            </a:r>
          </a:p>
          <a:p>
            <a:r>
              <a:rPr lang="en-GB" b="1" i="1" dirty="0" smtClean="0"/>
              <a:t> </a:t>
            </a:r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8194" name="Picture 2" descr=" 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73016"/>
            <a:ext cx="2876657" cy="2670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343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Bernoulli’s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Rectangle 3"/>
          <p:cNvSpPr/>
          <p:nvPr/>
        </p:nvSpPr>
        <p:spPr>
          <a:xfrm>
            <a:off x="306091" y="1619508"/>
            <a:ext cx="8483754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/>
              <a:t>Bernoulli’s principle is just an expression of the 1</a:t>
            </a:r>
            <a:r>
              <a:rPr lang="en-GB" b="1" i="1" baseline="30000" dirty="0" smtClean="0"/>
              <a:t>st</a:t>
            </a:r>
            <a:r>
              <a:rPr lang="en-GB" b="1" i="1" dirty="0" smtClean="0"/>
              <a:t> law of thermodynamics;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/>
              <a:t> </a:t>
            </a:r>
            <a:r>
              <a:rPr lang="en-GB" dirty="0" smtClean="0"/>
              <a:t>      3 </a:t>
            </a:r>
            <a:r>
              <a:rPr lang="en-US" dirty="0"/>
              <a:t>forms of energy in a fluid– </a:t>
            </a:r>
            <a:endParaRPr lang="en-GB" dirty="0"/>
          </a:p>
          <a:p>
            <a:pPr lvl="1"/>
            <a:endParaRPr lang="en-US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Kinetic energy – ½ m v</a:t>
            </a:r>
            <a:r>
              <a:rPr lang="en-US" baseline="30000" dirty="0"/>
              <a:t>2 </a:t>
            </a:r>
            <a:r>
              <a:rPr lang="en-US" dirty="0"/>
              <a:t> </a:t>
            </a:r>
            <a:r>
              <a:rPr lang="en-US" dirty="0">
                <a:sym typeface="Wingdings" pitchFamily="2" charset="2"/>
              </a:rPr>
              <a:t>  </a:t>
            </a:r>
            <a:r>
              <a:rPr lang="en-US" dirty="0"/>
              <a:t>½ </a:t>
            </a:r>
            <a:r>
              <a:rPr lang="el-GR" dirty="0"/>
              <a:t>ρ</a:t>
            </a:r>
            <a:r>
              <a:rPr lang="en-US" dirty="0"/>
              <a:t> v</a:t>
            </a:r>
            <a:r>
              <a:rPr lang="en-US" baseline="30000" dirty="0"/>
              <a:t>2 </a:t>
            </a:r>
            <a:endParaRPr lang="en-GB" baseline="30000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Potential Energy – </a:t>
            </a:r>
            <a:r>
              <a:rPr lang="en-US" dirty="0" err="1"/>
              <a:t>mgh</a:t>
            </a:r>
            <a:r>
              <a:rPr lang="en-US" dirty="0"/>
              <a:t>  </a:t>
            </a:r>
            <a:r>
              <a:rPr lang="en-US" dirty="0">
                <a:sym typeface="Wingdings" pitchFamily="2" charset="2"/>
              </a:rPr>
              <a:t>  </a:t>
            </a:r>
            <a:r>
              <a:rPr lang="el-GR" dirty="0"/>
              <a:t>ρ</a:t>
            </a:r>
            <a:r>
              <a:rPr lang="en-GB" dirty="0" err="1"/>
              <a:t>gh</a:t>
            </a:r>
            <a:r>
              <a:rPr lang="en-US" baseline="30000" dirty="0"/>
              <a:t> </a:t>
            </a:r>
            <a:endParaRPr lang="en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Pressure energy 	 </a:t>
            </a:r>
            <a:r>
              <a:rPr lang="en-US" dirty="0" smtClean="0"/>
              <a:t>(</a:t>
            </a:r>
            <a:r>
              <a:rPr lang="en-US" dirty="0" err="1" smtClean="0"/>
              <a:t>Pstatic</a:t>
            </a:r>
            <a:r>
              <a:rPr lang="en-US" dirty="0" smtClean="0"/>
              <a:t>)   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 smtClean="0"/>
              <a:t>Energy cannot be created or destroyed</a:t>
            </a:r>
            <a:endParaRPr lang="en-US" dirty="0"/>
          </a:p>
          <a:p>
            <a:pPr lvl="1"/>
            <a:endParaRPr lang="en-US" dirty="0"/>
          </a:p>
          <a:p>
            <a:pPr lvl="1"/>
            <a:r>
              <a:rPr lang="en-US" dirty="0" smtClean="0"/>
              <a:t>	   	    </a:t>
            </a:r>
            <a:r>
              <a:rPr lang="en-US" dirty="0" err="1" smtClean="0"/>
              <a:t>P</a:t>
            </a:r>
            <a:r>
              <a:rPr lang="en-US" baseline="-25000" dirty="0" err="1" smtClean="0"/>
              <a:t>Static</a:t>
            </a:r>
            <a:r>
              <a:rPr lang="en-US" baseline="-25000" dirty="0" smtClean="0"/>
              <a:t> </a:t>
            </a:r>
            <a:r>
              <a:rPr lang="en-US" dirty="0" smtClean="0"/>
              <a:t> </a:t>
            </a:r>
            <a:r>
              <a:rPr lang="en-US" dirty="0"/>
              <a:t>+   ½ rV</a:t>
            </a:r>
            <a:r>
              <a:rPr lang="en-US" baseline="30000" dirty="0"/>
              <a:t>2</a:t>
            </a:r>
            <a:r>
              <a:rPr lang="en-US" dirty="0"/>
              <a:t> + </a:t>
            </a:r>
            <a:r>
              <a:rPr lang="el-GR" dirty="0"/>
              <a:t>ρ</a:t>
            </a:r>
            <a:r>
              <a:rPr lang="en-US" dirty="0" err="1" smtClean="0"/>
              <a:t>gh</a:t>
            </a:r>
            <a:r>
              <a:rPr lang="en-US" dirty="0" smtClean="0"/>
              <a:t> = CONSTANT</a:t>
            </a:r>
          </a:p>
          <a:p>
            <a:pPr lvl="1"/>
            <a:endParaRPr lang="en-US" dirty="0"/>
          </a:p>
          <a:p>
            <a:r>
              <a:rPr lang="en-GB" b="1" i="1" dirty="0" smtClean="0"/>
              <a:t>So what does this mean?</a:t>
            </a:r>
          </a:p>
          <a:p>
            <a:endParaRPr lang="en-GB" b="1" i="1" dirty="0"/>
          </a:p>
          <a:p>
            <a:r>
              <a:rPr lang="en-GB" b="1" i="1" dirty="0" smtClean="0"/>
              <a:t>	</a:t>
            </a:r>
            <a:r>
              <a:rPr lang="en-GB" dirty="0" smtClean="0"/>
              <a:t>If you increase the speed the pressure will drop</a:t>
            </a:r>
          </a:p>
          <a:p>
            <a:r>
              <a:rPr lang="en-GB" dirty="0"/>
              <a:t>	</a:t>
            </a:r>
            <a:r>
              <a:rPr lang="en-GB" dirty="0" smtClean="0"/>
              <a:t>If you decrease the speed the pressure will rise</a:t>
            </a:r>
          </a:p>
          <a:p>
            <a:r>
              <a:rPr lang="en-GB" dirty="0"/>
              <a:t>	</a:t>
            </a:r>
            <a:r>
              <a:rPr lang="en-GB" dirty="0" smtClean="0"/>
              <a:t>If you increase the pressure the speed will drop</a:t>
            </a:r>
          </a:p>
          <a:p>
            <a:r>
              <a:rPr lang="en-GB" dirty="0"/>
              <a:t>	</a:t>
            </a:r>
            <a:r>
              <a:rPr lang="en-GB" dirty="0" smtClean="0"/>
              <a:t>If you decrease the pressure the speed will increase</a:t>
            </a:r>
            <a:endParaRPr lang="en-GB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482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Bernoulli’s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Rectangle 3"/>
          <p:cNvSpPr/>
          <p:nvPr/>
        </p:nvSpPr>
        <p:spPr>
          <a:xfrm>
            <a:off x="306091" y="1619508"/>
            <a:ext cx="848375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/>
              <a:t>The forces that result from the pressure distribution</a:t>
            </a:r>
          </a:p>
          <a:p>
            <a:pPr>
              <a:buNone/>
            </a:pPr>
            <a:endParaRPr lang="en-GB" dirty="0" smtClean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2" descr="http://aeromotions.com/wp-content/uploads/2012/12/GT3_Total_Pressure_web-300x210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714" b="92857" l="4000" r="9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636" y="2992651"/>
            <a:ext cx="5492690" cy="384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ight Arrow 6"/>
          <p:cNvSpPr/>
          <p:nvPr/>
        </p:nvSpPr>
        <p:spPr>
          <a:xfrm rot="16200000">
            <a:off x="3774801" y="2972762"/>
            <a:ext cx="1546334" cy="473057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ight Arrow 5"/>
          <p:cNvSpPr/>
          <p:nvPr/>
        </p:nvSpPr>
        <p:spPr>
          <a:xfrm rot="12181040">
            <a:off x="1358528" y="3477536"/>
            <a:ext cx="2577900" cy="47997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806201" y="2173505"/>
            <a:ext cx="1800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 smtClean="0"/>
              <a:t>Lift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029844" y="2542837"/>
            <a:ext cx="684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en-GB" dirty="0" smtClean="0"/>
              <a:t>Drag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561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Drag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3159904" cy="313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What is drag?</a:t>
            </a:r>
          </a:p>
          <a:p>
            <a:endParaRPr lang="en-GB" b="1" i="1" dirty="0"/>
          </a:p>
          <a:p>
            <a:r>
              <a:rPr lang="en-GB" dirty="0" smtClean="0"/>
              <a:t>Resistive Aerodynamic force </a:t>
            </a:r>
          </a:p>
          <a:p>
            <a:endParaRPr lang="en-GB" dirty="0"/>
          </a:p>
          <a:p>
            <a:r>
              <a:rPr lang="en-GB" dirty="0" smtClean="0"/>
              <a:t>Opposes motion</a:t>
            </a:r>
          </a:p>
          <a:p>
            <a:endParaRPr lang="en-GB" dirty="0"/>
          </a:p>
          <a:p>
            <a:r>
              <a:rPr lang="en-GB" dirty="0" smtClean="0"/>
              <a:t>Made up of three elements</a:t>
            </a:r>
          </a:p>
          <a:p>
            <a:r>
              <a:rPr lang="en-GB" dirty="0"/>
              <a:t>	</a:t>
            </a:r>
            <a:endParaRPr lang="en-GB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Frontal Pressure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Rear Vacuum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Skin Friction</a:t>
            </a:r>
            <a:endParaRPr lang="en-GB" dirty="0"/>
          </a:p>
        </p:txBody>
      </p:sp>
      <p:pic>
        <p:nvPicPr>
          <p:cNvPr id="22" name="Picture 21" descr="Diagram of 'Rear Vacuum'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246860"/>
            <a:ext cx="3600400" cy="1486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2" descr="Diagram of 'Front Pressure'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6027" y="2204864"/>
            <a:ext cx="3846413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 descr="http://www.roymech.co.uk/images19/fluids_93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5154611"/>
            <a:ext cx="2434225" cy="115728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Drag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21082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Equation for drag</a:t>
            </a:r>
          </a:p>
          <a:p>
            <a:endParaRPr lang="en-GB" b="1" i="1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86591306"/>
              </p:ext>
            </p:extLst>
          </p:nvPr>
        </p:nvGraphicFramePr>
        <p:xfrm>
          <a:off x="1043608" y="2146573"/>
          <a:ext cx="7239466" cy="8500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8" name="Equation" r:id="rId5" imgW="1942920" imgH="228600" progId="Equation.3">
                  <p:embed/>
                </p:oleObj>
              </mc:Choice>
              <mc:Fallback>
                <p:oleObj name="Equation" r:id="rId5" imgW="1942920" imgH="2286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2146573"/>
                        <a:ext cx="7239466" cy="850007"/>
                      </a:xfrm>
                      <a:prstGeom prst="rect">
                        <a:avLst/>
                      </a:prstGeom>
                      <a:noFill/>
                      <a:ln w="34925">
                        <a:solidFill>
                          <a:schemeClr val="tx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7" cstate="print"/>
          <a:srcRect l="49805" t="54688" r="10644" b="16992"/>
          <a:stretch>
            <a:fillRect/>
          </a:stretch>
        </p:blipFill>
        <p:spPr bwMode="auto">
          <a:xfrm>
            <a:off x="460375" y="4077072"/>
            <a:ext cx="3500462" cy="1879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228" name="Picture 12" descr="http://www.phys.ttu.edu/~ritlg/courses/p1401/drag_plt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10"/>
          <a:stretch/>
        </p:blipFill>
        <p:spPr bwMode="auto">
          <a:xfrm>
            <a:off x="4297536" y="3431296"/>
            <a:ext cx="4712630" cy="317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55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Drag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8177248"/>
              </p:ext>
            </p:extLst>
          </p:nvPr>
        </p:nvGraphicFramePr>
        <p:xfrm>
          <a:off x="1331640" y="2420888"/>
          <a:ext cx="6408712" cy="3151261"/>
        </p:xfrm>
        <a:graphic>
          <a:graphicData uri="http://schemas.openxmlformats.org/drawingml/2006/table">
            <a:tbl>
              <a:tblPr/>
              <a:tblGrid>
                <a:gridCol w="3238888"/>
                <a:gridCol w="1584912"/>
                <a:gridCol w="1584912"/>
              </a:tblGrid>
              <a:tr h="350591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Modern Car like Toyota Prius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0.26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0591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Sports Car, sloping rear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0.2 - 0.3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450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Common Car like Opel Vectra (class C)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0.29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0591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Saloon Car, stepped rear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0.4 - 0.5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0591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Convertible, open top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0.6 - 0.7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6678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Bus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0.6 - 0.8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0591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Old Car like a T-ford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0.7 - 0.9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0591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Tractor Trailed Truck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0.96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73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Truck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effectLst/>
                        </a:rPr>
                        <a:t>0.8 - 1.0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effectLst/>
                        </a:rPr>
                        <a:t>frontal area</a:t>
                      </a:r>
                    </a:p>
                  </a:txBody>
                  <a:tcPr marL="11383" marR="11383" marT="11383" marB="11383" anchor="ctr">
                    <a:lnL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306091" y="1619508"/>
            <a:ext cx="20912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Drag Coefficients</a:t>
            </a:r>
          </a:p>
          <a:p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299740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Lift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4913981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/>
              <a:t>What is lift?</a:t>
            </a:r>
          </a:p>
          <a:p>
            <a:endParaRPr lang="en-GB" b="1" i="1" dirty="0"/>
          </a:p>
          <a:p>
            <a:r>
              <a:rPr lang="en-GB" dirty="0" smtClean="0"/>
              <a:t>Vertical force acting on body</a:t>
            </a:r>
          </a:p>
          <a:p>
            <a:endParaRPr lang="en-GB" dirty="0"/>
          </a:p>
          <a:p>
            <a:r>
              <a:rPr lang="en-GB" dirty="0" smtClean="0"/>
              <a:t>Reduces (or increases) load on tyres</a:t>
            </a:r>
          </a:p>
          <a:p>
            <a:endParaRPr lang="en-GB" dirty="0"/>
          </a:p>
          <a:p>
            <a:r>
              <a:rPr lang="en-GB" dirty="0" smtClean="0"/>
              <a:t>Occurs when pressure above vehicle is different to pressure below vehicle</a:t>
            </a:r>
          </a:p>
          <a:p>
            <a:endParaRPr lang="en-GB" dirty="0"/>
          </a:p>
          <a:p>
            <a:r>
              <a:rPr lang="en-GB" dirty="0" smtClean="0"/>
              <a:t>For lift pressure above &gt; below</a:t>
            </a:r>
          </a:p>
          <a:p>
            <a:r>
              <a:rPr lang="en-GB" dirty="0" smtClean="0"/>
              <a:t>For negative lift pressure below &gt; above</a:t>
            </a:r>
          </a:p>
          <a:p>
            <a:endParaRPr lang="en-GB" dirty="0"/>
          </a:p>
          <a:p>
            <a:r>
              <a:rPr lang="en-GB" dirty="0" smtClean="0"/>
              <a:t>Why increase load on tyres?</a:t>
            </a:r>
          </a:p>
          <a:p>
            <a:r>
              <a:rPr lang="en-GB" dirty="0"/>
              <a:t>	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More grip!</a:t>
            </a:r>
          </a:p>
          <a:p>
            <a:endParaRPr lang="en-GB" dirty="0"/>
          </a:p>
          <a:p>
            <a:r>
              <a:rPr lang="en-GB" dirty="0" smtClean="0"/>
              <a:t>Aero vertical force does not have to be accelerated like increased mass.</a:t>
            </a:r>
            <a:endParaRPr lang="en-GB" dirty="0"/>
          </a:p>
        </p:txBody>
      </p:sp>
      <p:pic>
        <p:nvPicPr>
          <p:cNvPr id="8" name="Picture 7" descr="Diagram of lift and downforce from overbody flow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48000" y="2060848"/>
            <a:ext cx="4000528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18009"/>
            <a:ext cx="3335015" cy="22600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0579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Lift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19672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Equation for Lift</a:t>
            </a:r>
          </a:p>
          <a:p>
            <a:endParaRPr lang="en-GB" b="1" i="1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3194114"/>
              </p:ext>
            </p:extLst>
          </p:nvPr>
        </p:nvGraphicFramePr>
        <p:xfrm>
          <a:off x="494013" y="2291938"/>
          <a:ext cx="4615681" cy="5803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4" name="Equation" r:id="rId5" imgW="1815840" imgH="228600" progId="Equation.3">
                  <p:embed/>
                </p:oleObj>
              </mc:Choice>
              <mc:Fallback>
                <p:oleObj name="Equation" r:id="rId5" imgW="1815840" imgH="2286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4013" y="2291938"/>
                        <a:ext cx="4615681" cy="580344"/>
                      </a:xfrm>
                      <a:prstGeom prst="rect">
                        <a:avLst/>
                      </a:prstGeom>
                      <a:noFill/>
                      <a:ln w="34925">
                        <a:solidFill>
                          <a:schemeClr val="tx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314" name="Picture 2" descr="http://flatsixes.com/wp-content/uploads/2014/03/webberCLRflip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9693" y="3429000"/>
            <a:ext cx="2736304" cy="266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33263" y="2132856"/>
            <a:ext cx="3296914" cy="4307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72538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Wing Theory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8685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Terms</a:t>
            </a:r>
            <a:endParaRPr lang="en-GB" b="1" i="1" dirty="0" smtClean="0"/>
          </a:p>
          <a:p>
            <a:endParaRPr lang="en-GB" b="1" i="1" dirty="0"/>
          </a:p>
        </p:txBody>
      </p:sp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970" y="3501008"/>
            <a:ext cx="2991686" cy="21943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2320" y="1834332"/>
            <a:ext cx="3093818" cy="2037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wing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83402" y="4795650"/>
            <a:ext cx="2358024" cy="1799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164591" y="206084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 </a:t>
            </a:r>
            <a:r>
              <a:rPr lang="en-GB" dirty="0"/>
              <a:t>wing is a three dimensional aerofoil.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An </a:t>
            </a:r>
            <a:r>
              <a:rPr lang="en-GB" dirty="0"/>
              <a:t>aerofoil is the 2D cross section of a wing.</a:t>
            </a:r>
          </a:p>
        </p:txBody>
      </p:sp>
      <p:sp>
        <p:nvSpPr>
          <p:cNvPr id="5" name="Rectangle 4"/>
          <p:cNvSpPr/>
          <p:nvPr/>
        </p:nvSpPr>
        <p:spPr>
          <a:xfrm>
            <a:off x="3988448" y="3789040"/>
            <a:ext cx="53360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 smtClean="0"/>
              <a:t>Example Lift Curve: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Proportional lift with </a:t>
            </a:r>
            <a:r>
              <a:rPr lang="en-GB" dirty="0" err="1" smtClean="0"/>
              <a:t>AoA</a:t>
            </a:r>
            <a:r>
              <a:rPr lang="en-GB" dirty="0" smtClean="0"/>
              <a:t> </a:t>
            </a:r>
            <a:r>
              <a:rPr lang="en-GB" dirty="0" err="1" smtClean="0"/>
              <a:t>upto</a:t>
            </a:r>
            <a:r>
              <a:rPr lang="en-GB" dirty="0" smtClean="0"/>
              <a:t> 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Then stalls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Two 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330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Wing Theory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56050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How a wing produces lift…. Well an explanation…</a:t>
            </a:r>
            <a:endParaRPr lang="en-GB" b="1" i="1" dirty="0" smtClean="0"/>
          </a:p>
          <a:p>
            <a:endParaRPr lang="en-GB" b="1" i="1" dirty="0"/>
          </a:p>
        </p:txBody>
      </p:sp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Wing Circulation.avi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4716016" y="4174539"/>
            <a:ext cx="3840427" cy="2160240"/>
          </a:xfrm>
          <a:prstGeom prst="rect">
            <a:avLst/>
          </a:prstGeom>
        </p:spPr>
      </p:pic>
      <p:pic>
        <p:nvPicPr>
          <p:cNvPr id="10" name="Picture 2" descr="http://www.sailing-science.com/wp-content/uploads/2010/03/shedding-vortex-300x21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7975" y="3933056"/>
            <a:ext cx="3637439" cy="2643206"/>
          </a:xfrm>
          <a:prstGeom prst="rect">
            <a:avLst/>
          </a:prstGeom>
          <a:noFill/>
        </p:spPr>
      </p:pic>
      <p:pic>
        <p:nvPicPr>
          <p:cNvPr id="11" name="Picture 2" descr="http://www.sailing-science.com/wp-content/uploads/2010/03/vortex-formation-300x157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2261407"/>
            <a:ext cx="2500330" cy="1308507"/>
          </a:xfrm>
          <a:prstGeom prst="rect">
            <a:avLst/>
          </a:prstGeom>
          <a:noFill/>
        </p:spPr>
      </p:pic>
      <p:sp>
        <p:nvSpPr>
          <p:cNvPr id="12" name="Rectangle 11"/>
          <p:cNvSpPr/>
          <p:nvPr/>
        </p:nvSpPr>
        <p:spPr>
          <a:xfrm>
            <a:off x="3999314" y="217873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Trailing edge produces vortex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Total circulation must =0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Circulation created around 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Adds to velocity above, reduces velocity below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Pressure difference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90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3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>
                <p:cTn id="3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>
                <a:solidFill>
                  <a:schemeClr val="accent1">
                    <a:satMod val="150000"/>
                  </a:schemeClr>
                </a:solidFill>
              </a:rPr>
              <a:t>Viscocity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2" descr="http://upload.wikimedia.org/wikipedia/commons/thumb/9/93/Laminar_shear.svg/320px-Laminar_shear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25306" y="1665232"/>
            <a:ext cx="3048000" cy="2181226"/>
          </a:xfrm>
          <a:prstGeom prst="rect">
            <a:avLst/>
          </a:prstGeom>
          <a:noFill/>
        </p:spPr>
      </p:pic>
      <p:pic>
        <p:nvPicPr>
          <p:cNvPr id="8" name="Picture 4" descr="http://www.efm.leeds.ac.uk/CIVE/CIVE1400/Section4/img00002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77736" y="5805264"/>
            <a:ext cx="1071570" cy="741858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4427984" y="429309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Dynamic </a:t>
            </a:r>
            <a:r>
              <a:rPr lang="en-GB" dirty="0" smtClean="0"/>
              <a:t>Viscosity; defined </a:t>
            </a:r>
            <a:r>
              <a:rPr lang="en-GB" dirty="0"/>
              <a:t>as the shear </a:t>
            </a:r>
            <a:r>
              <a:rPr lang="en-GB" dirty="0" smtClean="0"/>
              <a:t>force/unit </a:t>
            </a:r>
            <a:r>
              <a:rPr lang="en-GB" dirty="0"/>
              <a:t>area, required to drag one layer of fluid with unit velocity past another layer a unit distance away.</a:t>
            </a:r>
          </a:p>
        </p:txBody>
      </p:sp>
      <p:pic>
        <p:nvPicPr>
          <p:cNvPr id="9" name="Picture 6" descr="http://upload.wikimedia.org/wikipedia/en/thumb/f/f1/Viscous_regimes_chart.png/450px-Viscous_regimes_chart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375142"/>
            <a:ext cx="2160240" cy="2198645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307975" y="1655181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Viscosity, </a:t>
            </a:r>
            <a:r>
              <a:rPr lang="el-GR" dirty="0"/>
              <a:t>μ</a:t>
            </a:r>
            <a:r>
              <a:rPr lang="en-GB" dirty="0"/>
              <a:t>, is the property of a fluid which offers resistance to sheer deformation.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Due to cohesion and interaction between molecules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Fluid </a:t>
            </a:r>
            <a:r>
              <a:rPr lang="en-GB" dirty="0"/>
              <a:t>with a high viscosity such as syrup, deforms more slowly than fluid with a low viscosity such as water.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7097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Turbulence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1847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b="1" i="1" dirty="0" smtClean="0"/>
          </a:p>
          <a:p>
            <a:endParaRPr lang="en-GB" b="1" i="1" dirty="0"/>
          </a:p>
        </p:txBody>
      </p:sp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 descr="http://www.efluids.com/efluids/bicycle/bicycle_images/flow_patterns.GIF"/>
          <p:cNvPicPr>
            <a:picLocks noChangeAspect="1" noChangeArrowheads="1"/>
          </p:cNvPicPr>
          <p:nvPr/>
        </p:nvPicPr>
        <p:blipFill>
          <a:blip r:embed="rId5" cstate="print"/>
          <a:srcRect r="58457" b="75054"/>
          <a:stretch>
            <a:fillRect/>
          </a:stretch>
        </p:blipFill>
        <p:spPr bwMode="auto">
          <a:xfrm>
            <a:off x="4932040" y="1755287"/>
            <a:ext cx="644222" cy="471962"/>
          </a:xfrm>
          <a:prstGeom prst="rect">
            <a:avLst/>
          </a:prstGeom>
          <a:noFill/>
        </p:spPr>
      </p:pic>
      <p:pic>
        <p:nvPicPr>
          <p:cNvPr id="8" name="Picture 6" descr="http://www.efluids.com/efluids/bicycle/bicycle_images/flow_patterns.GIF"/>
          <p:cNvPicPr>
            <a:picLocks noChangeAspect="1" noChangeArrowheads="1"/>
          </p:cNvPicPr>
          <p:nvPr/>
        </p:nvPicPr>
        <p:blipFill>
          <a:blip r:embed="rId5" cstate="print"/>
          <a:srcRect t="35703" b="42784"/>
          <a:stretch>
            <a:fillRect/>
          </a:stretch>
        </p:blipFill>
        <p:spPr bwMode="auto">
          <a:xfrm>
            <a:off x="6396672" y="1701355"/>
            <a:ext cx="2209184" cy="579826"/>
          </a:xfrm>
          <a:prstGeom prst="rect">
            <a:avLst/>
          </a:prstGeom>
          <a:noFill/>
        </p:spPr>
      </p:pic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44133092"/>
              </p:ext>
            </p:extLst>
          </p:nvPr>
        </p:nvGraphicFramePr>
        <p:xfrm>
          <a:off x="834231" y="3737383"/>
          <a:ext cx="3214687" cy="803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0" name="Equation" r:id="rId6" imgW="1726920" imgH="431640" progId="Equation.3">
                  <p:embed/>
                </p:oleObj>
              </mc:Choice>
              <mc:Fallback>
                <p:oleObj name="Equation" r:id="rId6" imgW="1726920" imgH="43164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4231" y="3737383"/>
                        <a:ext cx="3214687" cy="803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" name="Picture 2" descr="Turbulent flow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27927" y="4565168"/>
            <a:ext cx="3071834" cy="1720227"/>
          </a:xfrm>
          <a:prstGeom prst="rect">
            <a:avLst/>
          </a:prstGeom>
          <a:noFill/>
        </p:spPr>
      </p:pic>
      <p:pic>
        <p:nvPicPr>
          <p:cNvPr id="11" name="Picture 10" descr="laminar_flow.gi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556489" y="2564904"/>
            <a:ext cx="3189196" cy="178595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55575" y="1755287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pPr lvl="1"/>
            <a:r>
              <a:rPr lang="en-GB" dirty="0"/>
              <a:t>Occurs when </a:t>
            </a:r>
            <a:r>
              <a:rPr lang="en-GB" b="1" dirty="0"/>
              <a:t>inertial forces overwhelm viscous forces</a:t>
            </a:r>
            <a:r>
              <a:rPr lang="en-GB" dirty="0" smtClean="0"/>
              <a:t>. 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In other words </a:t>
            </a:r>
            <a:r>
              <a:rPr lang="en-GB" dirty="0" err="1" smtClean="0"/>
              <a:t>viscocity</a:t>
            </a:r>
            <a:r>
              <a:rPr lang="en-GB" dirty="0" smtClean="0"/>
              <a:t> can’t keep the layers together.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Can be described as a Stochastic (</a:t>
            </a:r>
            <a:r>
              <a:rPr lang="en-GB" b="1" dirty="0"/>
              <a:t>random</a:t>
            </a:r>
            <a:r>
              <a:rPr lang="en-GB" dirty="0"/>
              <a:t>) </a:t>
            </a:r>
            <a:r>
              <a:rPr lang="en-GB" dirty="0" smtClean="0"/>
              <a:t>flow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241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Boundary Layers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8130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Why?</a:t>
            </a:r>
            <a:endParaRPr lang="en-GB" b="1" i="1" dirty="0" smtClean="0"/>
          </a:p>
          <a:p>
            <a:endParaRPr lang="en-GB" b="1" i="1" dirty="0"/>
          </a:p>
        </p:txBody>
      </p:sp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4338" name="Picture 2" descr="http://www.grc.nasa.gov/WWW/k-12/airplane/Images/boundlay.gif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75"/>
          <a:stretch/>
        </p:blipFill>
        <p:spPr bwMode="auto">
          <a:xfrm>
            <a:off x="460375" y="1988840"/>
            <a:ext cx="4752528" cy="2983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http://www.efm.leeds.ac.uk/CIVE/CIVE1400/Section4/img0003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728" y="4149080"/>
            <a:ext cx="3923117" cy="253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85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Separation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1" name="Rectangle 20"/>
          <p:cNvSpPr/>
          <p:nvPr/>
        </p:nvSpPr>
        <p:spPr>
          <a:xfrm>
            <a:off x="306091" y="1619508"/>
            <a:ext cx="23134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/>
              <a:t>Why does it occur?</a:t>
            </a:r>
            <a:endParaRPr lang="en-GB" b="1" i="1" dirty="0" smtClean="0"/>
          </a:p>
          <a:p>
            <a:endParaRPr lang="en-GB" b="1" i="1" dirty="0"/>
          </a:p>
        </p:txBody>
      </p:sp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3" descr="boundarylayer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0139" y="4149080"/>
            <a:ext cx="4498857" cy="2220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http://www.efm.leeds.ac.uk/CIVE/CIVE1400/Section4/img00046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48031" y="1619506"/>
            <a:ext cx="3498245" cy="2436051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176031" y="2060848"/>
            <a:ext cx="4572000" cy="495520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en-GB" sz="1400" b="1" dirty="0"/>
              <a:t>Stage 1-2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negative </a:t>
            </a:r>
            <a:r>
              <a:rPr lang="en-GB" sz="1400" dirty="0"/>
              <a:t>pressure gradient. </a:t>
            </a:r>
            <a:endParaRPr lang="en-GB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flow </a:t>
            </a:r>
            <a:r>
              <a:rPr lang="en-GB" sz="1400" dirty="0"/>
              <a:t>is speeding </a:t>
            </a:r>
            <a:r>
              <a:rPr lang="en-GB" sz="1400" dirty="0" smtClean="0"/>
              <a:t>up</a:t>
            </a:r>
          </a:p>
          <a:p>
            <a:pPr>
              <a:buNone/>
            </a:pPr>
            <a:endParaRPr lang="en-GB" sz="1400" dirty="0"/>
          </a:p>
          <a:p>
            <a:pPr>
              <a:buNone/>
            </a:pPr>
            <a:r>
              <a:rPr lang="en-GB" sz="1400" dirty="0"/>
              <a:t> </a:t>
            </a:r>
            <a:r>
              <a:rPr lang="en-GB" sz="1400" b="1" dirty="0"/>
              <a:t>Stage 2-3.  </a:t>
            </a:r>
            <a:endParaRPr lang="en-GB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</a:t>
            </a:r>
            <a:r>
              <a:rPr lang="en-GB" sz="1400" dirty="0" smtClean="0"/>
              <a:t>ax speed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</a:t>
            </a:r>
            <a:r>
              <a:rPr lang="en-GB" sz="1400" dirty="0" smtClean="0"/>
              <a:t>ropped </a:t>
            </a:r>
            <a:r>
              <a:rPr lang="en-GB" sz="1400" dirty="0"/>
              <a:t>in pressure. </a:t>
            </a:r>
            <a:endParaRPr lang="en-GB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pressure </a:t>
            </a:r>
            <a:r>
              <a:rPr lang="en-GB" sz="1400" dirty="0"/>
              <a:t>gradient is now </a:t>
            </a:r>
            <a:r>
              <a:rPr lang="en-GB" sz="1400" dirty="0" smtClean="0"/>
              <a:t>positive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b="1" dirty="0"/>
              <a:t>Stage </a:t>
            </a:r>
            <a:r>
              <a:rPr lang="en-GB" sz="1400" b="1" dirty="0" smtClean="0"/>
              <a:t>3-4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as air has </a:t>
            </a:r>
            <a:r>
              <a:rPr lang="en-GB" sz="1400" dirty="0"/>
              <a:t>viscosity and some of the kinetic energy has been </a:t>
            </a:r>
            <a:r>
              <a:rPr lang="en-GB" sz="1400" dirty="0" smtClean="0"/>
              <a:t>lost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air </a:t>
            </a:r>
            <a:r>
              <a:rPr lang="en-GB" sz="1400" dirty="0"/>
              <a:t>does not have enough kinetic energy to overcome the net pressure force </a:t>
            </a:r>
            <a:endParaRPr lang="en-GB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air </a:t>
            </a:r>
            <a:r>
              <a:rPr lang="en-GB" sz="1400" dirty="0"/>
              <a:t>close to the surface comes to rest</a:t>
            </a:r>
            <a:r>
              <a:rPr lang="en-GB" sz="14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>
              <a:buNone/>
            </a:pPr>
            <a:r>
              <a:rPr lang="en-GB" sz="1400" b="1" dirty="0"/>
              <a:t>Stage 4-5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adverse </a:t>
            </a:r>
            <a:r>
              <a:rPr lang="en-GB" sz="1400" dirty="0"/>
              <a:t>pressure gradient causes back flow at stage 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16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6" descr="http://upload.wikimedia.org/wikipedia/en/thumb/3/3e/Bargeboard_quarterview.png/220px-Bargeboard_quarterview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636912"/>
            <a:ext cx="3022988" cy="160768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Devices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AutoShape 7" descr="data:image/jpeg;base64,/9j/4AAQSkZJRgABAQAAAQABAAD/2wCEAAkGBxISEhQUEhMSFRQUFRUXFRgVEhUVFBQUGBYYFxUUFhUYHCggGBolGxUWITEhJSkrLi4vGB8zODMsNygtLysBCgoKDg0OGxAQGiwcHCQsLSwsLCwrLSwsLCwsMzIsLCwsLCwtLCwsLCwsLCwsLCwsLCwsLCwsLCwsLCwsLCwsLP/AABEIAMIBAwMBEQACEQEDEQH/xAAbAAEAAgMBAQAAAAAAAAAAAAAAAwQCBQYBB//EAFEQAAIBAgIEBBAKCAQGAwAAAAECAwARBBIFEyExFDJBUQYiM0JSU2FicXOBkZOy0dIVIzRDVHKSlKGxFiSCoqOzwdNEY4PhB2SEtOTwwsPx/8QAGAEBAQEBAQAAAAAAAAAAAAAAAAMCAQT/xAA2EQACAQAFCQUIAwEBAAAAAAAAAQIDERIxYRMhMkFRcZGx0SIzQoGSBFJyocHS4fAUI7Ji8f/aAAwDAQACEQMRAD8A+1VA2KAUAoBQCgFAKAUAoBQCgFAKAUAoBQCgFAKAUAoBQCgFAKAUAoBQCgFAKAUAoBQCgFAKAUAoBQCgFAKAUAoBQCgFAKAUAoBQCgFAKAUAoBQCgFAKAUAoBQCgFAKAUAoBQCgFAKAUAoBQCgFAKAUAoBQCgFAKAUAoBQCgFAKAUAoBQCgFAKAUAoBQCgFAU9MMRBKQSCI3sQSCDlO0EbjWZ6LK0CTpYp7USHBJzyeml96u2UcyssOC6HnAk55PTS+9XLKGVlhwXQr4LCqVNzIfjJR1aXcJGAHG5gK4kUpKRpqqq5als3FjgSc8nppfertlE8rLDguhUlww18a5pMpimJGulsSrwhTxuTM3nrjXaXn9CsZvJSdSrrWpbJYYFvgSc8nppfertlEsrLDguhBjsKoQkGQG6/PS9kB2VcazG6OkblU6uC6E/Ak55PTS+9XbKMZWWHBdBwJOeT00vvUsoZWWHBdCro/DBla5kNpZQPjpdwcgDjcwrkUVpZtNVVXLUtm4tcCTnk9NL71dsollZYcF0IGwq60C8ltWxtrpd4ZQDxu6a5VnKZR2K81+xY4E/Ak55PTS+9XbKJ5WWHBdCrpPDBY2KmQG67ddLysAeu7tcksxShm3NJ1cF0LXAk55PTS+9XbKJ5WWHBdBwJOeT00vvUsoZWWHBdCDCYVTnuZDZ3A+Ol3A7Bxq4kbnSNVXXLUuhPwJOeT00vvV2yjGVlhwXQqvhhr0W8mUxSEjXS7w8QB43fHz1yrOVU3k281da1LY8C1wJOeT00vvV2yiWVlhwXQr6QwqrE5BkBCkg66XYbfWrklmKUVI3NJ1cF0LJwSc8nppfertlE8rLDguh5wJOeT00vvUsoZWWHBdCnorDhkYs0hOuxC9Wl3LPIqjjcgAHkrMVWuPMtTzakkkro6lrinsLnAk55PTS+9WrKI5WWHBdCNIwkygF7GOQkF3YXDR2NmJ5z56VVM03ao23tWpYl2tERQCgFAKAUBS018nm8W/qmsz0WW9n72O9F01oiKAq6O4reNm/mvWYlaW9blyRarRIozfKYvE4j18PWXpLz+hePcy3x5SL1aIFXSXUz4V9YVmVxSi0y1WiYoCnosdK/jpv5jVmJamvW5ciy8qjeyjwkCtETXy6SgEykzRAathtkQbcybN9c1lF3b3r6knw1hfpOH9NH7a7UyZBpPSMLRNlmiO1N0iHr15jWZXFaDvF58jaLKp3MD4CDWiRlagK2B6/wAY/wCdcRSk1bkWa6TKUnyhPEy+vDWfEWXdPeuTLtaIlXSfUZPqN+VZlcUoe8W8tGtExQFDQvU28fiv+5lrELvN8y/tGmvhj/lF+tkCq/V08VL68VZ8RVd2965MtVokKAUAoDCa2Vsxyixub5bC205uS3PQHL9DMDw4zERMrRpqomiXhEuIWRQ8imcvIbrIelDLbmOZuTTuOG+038nmt2p/VNTnosv7P3sd6BlxPaoPvL/2KVy2fP8AAs0PvP0r7jzW4ntUH3l/7Fcrls+f4O2aH3n6V9xWwEuIytaKDqkv+IcbdY1/meeuJy2fP8FKWNDWu07l4Vs+Is63E9qg+8v/AGK7XLZ8/wAE7ND7z9K+4pyy4jhEXxUN9VPYcIe1s8FzfU7OTk5Tutty3K0s23XuwKxjRZKXad8fCtkv+itpnokkw5CtDEztuVMQ5IuDlv8AEi17HzMdysRRKb1Lj+CNVD7z9K+45/SGm8dIm3Vx7rhSOcWBzIxPJtDCuyjKq5cfwboVQ29J6/CtnxEMmJxrcaRf2ZsUh/dkA/Ct1S2Lj+CVmh95+lfcRMMQd7k/6zN/MRqdrYuP4FVD70vSvuKkWCdrkiM9M29cPfjG+3g9/wD3cKzC1Vcr3r/BamVDWq5O5eFbPiJ1wbDrE8kmX1IhW657Fx/BGzQ+9L0r7hqXDC2cdKd2MnHKOUflWa52rlx/BRRocm+0714Vsf8A0S6qTv8A77iK1XPYuP4J2aH3pelfcQ4qB8pvnO7fi525RyNsrM3OzcuP4LUEaHKKqT1+FbPiPWwTHrE8rh/XiNarnsXH8EbND70vSvuMVwMg4oRfAuHH48GvTtbFx/As0PvS9K+4kg4QL5XI6Y/PSL/LC1mNrYuP4KUios3ady8K+4njxWOXiyKPDNiXP77kfhXapbFx/BOzQ+8/SvuJItN45HDHVyuEcAMRYgshIGVEsdg2kmptStXK7buwLJUWSfad68K2P/o6PQ/RG+ILKsUSuu9XndWNrXIGpN7XF+XaptZlJNTWpcfwTqofefpX3FzSMuI1Ul4oLZTe2IcndzamsScqrvn+ClFGhtqqTv8AdX3Fgy4ntUH3l/7Fdrls+f4MWaH3n6V9w1uJ7VB95f8AsUrls+f4Fmh95+lfcUtDyYjVtaKE/HYnfiHG3hEtx1E7L328vc3VmDlVdrevHcWp40VpVyd0fCvdX/Rd1uJ7VB95f+xWq5bPn+CNmh95+lfcYQvKZ11iRr8VJbJIz36eK97otuTnoq6852SgqN2W3nV6q1PFmxrZ5xQCgFAYyRhgVYAqwIIIuCDsIIO8WoCnozQ8GHzamNULBQSLklVvlW5JOUXNl3C5tSsHumvk83i39U1meiy3s/ex3oumtERQFXR3Fbxs381qzErS3rcuSLVaJHPdEuleDyRsMubUzgX2hMzwAOyg5mFxYKNrMVUWvccSrmtz+hZdzLfHlI5jDxEsZHuZGuTmILC9r3I2FjYXI2bFA6VVA9B5zPE8U+T8xWZ3FKHTXnyJa0TFAQ4Xcfrv6xrELvNlqa9bo8iatkSI8cfVP5rWfF5FF3b3rkyWtEyHGcQ+T1hWJ6Jb2fvF58iatkRQEcHL9ZvzrMdZSl1bkSVomQN1RfqP6yVjxrc/oWXcv4lyZ5PEQwkjuJFselIDG17WJ2Zhc2vs2sp6VmB2ROqwml1xGGk3ZxGSwFwGBuA6g7QCQQVO1WDKdouYUiqRahf9i3m+NCYoChoXqbePxX/cy1iF3m+Zf2jTXwx/yi/WyBVfq6eKl9eKs+Iqu7e9cmWq0SFAKAUAoBQFLTZ/V5vFP6prM9FlvZ+9jvRIdIRdl+63spaRnJT2HnwhF2X7reylpDJT2FbR+Pjyt03zsvWt2xu5XIyRWlop1rNqXIaQ03FEma+ZjsVbEFm5rkbByk8gBPJWk0yWRnsODmxWtnEjkNschsp6ZrqMy9jGASEXm6Y3ZzW7SUluf0KqinkpZtceUi1r15/wNbtojkZ7ORHiZ1ynbzch5xWZSVRShoZ21m28iTXrz/ga1bRLIz2chwhef8DS2juRns5EWAzuCU1YQu9mdnBPTHaFCHZ4SKxCSq82VpqGdazals2FwYJ/pEQ/6eQ/jrB+VbtIjkZ7DHgXTgHELxW2iBhyrssXNZtK0UVFPJvNrXJk3AB9I/g1q0ieRnsK+OwVkNp1PF2GBuyHLmrM5KyWoKKapFm28iQ4J+3xH/p5F/HWH8q1aRHIz2EE7PGMzhCg3sjOSo7JlZBZRykE28FzS2hkZ7ORHDOu3b1x5Dz1mM0VpKGebNqRJr15/wADWraJ5GezkQtOusXb1j8h50rFpWluf0Kqhnkmqta5Mm168/4Gt20SyM9nIqYjEasl1awN78mViACxNupsAA47isLMm3FJKNllaChnlI5tZ32B03FKua+VtzLYko3KDYd0EHlBB5aw2kTyM9hY+EI+y/db2Vy0hkp7CjofHRiNrt89iTxW5cRKRyd2swaq83zL+0UUnJZvDH/KL3whF2X7reytWkQyU9hEmIV51ym9opL7COvi5xSutm3Bxo3XtXJl+tEBQCgFAKAUBS018nm8W/qmsz0WW9n72O9F4mtETV6UxzhhFEQHK5nci4jQkgWXrnYq1r7BlJN9gbUY1nGaL4qON5J5ZLB5SS88gBs7XIRWC3PMqi55K1BKriUpb1uXJGjklMrWCzsri7bJpkWNrWw6PtUZsqtJY2OxemFzWyROYJjKoELg5JLZmjUEXjueNcW2cnL4aw9Nbn9C0e5lvjykW00ZiTvEK/6rsfMIwPxrZAwxGipbNmmj2BTZYW65rDpjIebmrM7itDprz5Fz4A58RN+ysIH4xmtEhJ0PI1s0krLfplYrZx2BAAGU8ottGygL+juK/jZfXaswu82Wpr1uXItVokV26qvi29ZKz4ii7t71yZYrRMq6T6k3hX11rM9ErQd4vPkWq0RFDpoMHoFOnCySIodgiqVsgB4ozhtnNzDZWY695Sl1bkTfAJG7ETftLCR+6i1omU5NESiVQJYzdHIvCw2BkBBtJv2jb3N1Y8a3P6Fl3L+JcmZto3EjrYWHclcHzGO341sgVcZBMFbNBIBY7Q0TL+D3/Csz0WVoO8jvK8cxibKVmRUFxfXQK8YveBn6VSVzFo7m29TbYa0ySOkwSxSqJIJpbEXVkxEjAX3EozFCe4ynwVypHS10MYxrPE/GEmIdW7YvCHDkjrWDEXG6zLblAglUvN82ein018Mf8o3166RKsnV08VL68VZ8RVd2965MtVokKAUB4DQGMsgVSxvZQSbAsbAX2KBcnuDbQGt0XpvXSNG0E8DhBIomEd3jJKhxkdsu0cVrMOautAsaa+TzeLf1TWJ6LLez97Hei5IwFySABcknYABvJPIK0ROSxufETZ42kiVkCm2x5IwWKSPcXiF2fKFsxvckZcorFVGWSaHwEcYJVBmzyAuemkazsBmkPTMfCaRu82Upb1uXJGyrRMqS9Xj8VN60NYemtz+haPcy3x5SLdbIlLG9f9WP8HN/zFZlcUotNefIu1omKAqaO3P42X12rMLvNlaa9blyLdaJFduqr4tvWSs+Iou7e9cmWK0TKuk+pN4V9dazPRK0HeLz5FqtEhQFfB9f4x/zrMSlJq3IsVomVH6unipPXirD01uf0KruXvXJlutkivpDqT/VNZlospQ95HeWK0SKeM0ZFLtZBm5HXpZF7qyLZgfAaHTW6BdoHZ3LyIpnTbxo0M7ayRbC8gLIpa5LLa4uGtUoquPm+bL0+mvhj/lHaqwIBBBB2gjaCDuINZJFZ+rp4qX14qz4iq7t71yZarRIUB4TbbzUBznQrjsOVjjileRljVDeUMthFE5YIGIUdOFvbYQR4etA32NZxG5iAMgRtWGNlL5TkBPIL2rgNJ0K4OSPMZoJRNIqmWeWWKR5WHW2jYhFFyQigKLm207es4jaabH6vN4p/VNYnosv7P3sd6NNprCxFxFmcIq55y2Imy5DdUjOZ7WYhiTzJbrq3GjT/wDWc/kTw9MehqItJ6PAu+MhVm22OPKkA8UEay97W8t63YWPFnMvPD0x6GOG0ro8A3xScZyLYt9qliVOx9txY35azGC562UpaeaauuXhjsWBmdM6O+kk+CfEH8mrVhY8WTy88PTHoVJtN4ASI2ukKhJASGxbEMTGVGzbuVt2zZt5Kw4K0tz1vAtGnnkpPNfHwx2SwMj0S6N7diD5Md/UVuwseLI5eeHpj0JU0jhZ0bU8JfKVv02IAF2HZMOasygqtfFlKKnm5atfhjs3GwKLyQ4w/wCsw/OYVqwseLJ5eeHpj0MSv/LY0/8AUp/XE0sLHixl54emPQhwUexv1fFdUk/xKi3TnYfj945T+JrMYKrXe9bK01PJNXXLwx2biwID2jEeXFn+kprVhY8WSy88PTHoRNh21g+Kk4jb8XJ2S8oY+as2Fa/LKKnnk3devDHY8CXgr9pb79NWrCx4snl54emPQgx+HYRm8Um9f8XI3XDkLVmcFV+WVoKebmrtfhjs3FgwHtGI8mLP9ZRWrCx4sll54emPQxMf/LYw+DFL/XEClhY8WMvPD0x6EOFTjfq+L47f4hNm3cbYjfWYwWPFlKSnkqrrl4Y9CcIvLDjB/rMfymNasLHiyeXnh6Y9DXaR0hhoJEM3CUUo42nEE3LIRbKxNrA/h3KzYVpbnreBVU88k3mvXhjseBGOibRvbp/NjvZWrCx4sll54emPQYjTmj2Rgs8lyDYF8ULn9qsygrL6spQ003SRWa/3Y9C0NMaPP+J8+InH5tWrCx4snl54emPQy+FtHfTIx4ca4/OSlhY8WMvPD0x6FXDY7BZCRio8yyStYY03MZlY3AEnKhDA8uw7b1iEFVrvet7WWp6eSkrro+GPurA32hcJGHMWZyhXPAVxEwXILK8YyvaykqQeZwOtpKjS/wDWSXtE8PTHobSLCrHOuXPtikvmkkfc8W7Oxtv5KmlUzcpuVG66r1qS1PYbGtnnFAeEUBzHQpi9ab8LSWwU5Bsbbh4LbNa+wbz3zN5dM4dRWTooCnpn5PN4t/VNZnost7P3sd6NIhzys3ZzSvt3ZYgIFt4bKw8NeiNx5zV4ZQWl2Dq83rmug9wyCx2Djvyd+azHqUpb1uXJHPdHSgRxbB1Q+rWiZ0Mh+OT6kvrRVh6a3P6Fo9zLfHlIsXrZE1eAb9Yxfd4N6rewVmVxSi0158jrq0TFAVNHbn8bL67VmF3mytNety5FutEiu3VV8W3rJWfEUXdveuTLFaJlXSfUm8K+utZnolaDvF58i1WiQoCvg+v8Y/51mJSk1bkWK0TOa058rw3+t/LX21h6a3P6Fl3L+JcpFu9bIkOMPSN4DWZ6LKUPeR3nO9Aqgxy7B1Tm7grRM6XIOYeYUBSwyj4rYPlTcn+dJWKO7zfNlvaNNfDH/KN0x1cqt2M0bbNgyzAwG/czHOfBetSuIm+k6unipfXirz+Iuu7e9cmWq0SFAKAUAoBQGu6I5SmExDDaVglYd0hCf6Vieiy/syrpoLFGiw6yRCINq7LFkDF2tfpb3OXebA+Q16O0Sqo9r4Lqa1sJiQzlJMHlZ2cZnkuMxuRsHPTtYHaqLa+C6nmFweNIJU4S2Z+WXfmN7WG696zG1hrKUqoq1ndy1LYsStpfobxeICq74YBTfpTLc7Lcqmu9rD98idVFtfBdTKTDYzWKDJg82SS3VLABo8wPdvlt4DWXatq65/QtFUWSlnd8dS2SxJuDY3tuB/iVvtYEaqLa+C6nuG0dLGZJGaF3kMWbIWCLkuoA2G5Ob8KzK1UbolR28zevUtm86G8vYx/bb3a12idVHtfBdReXsY/tt7tO0KqPa+C6lXAGWzWEfVJeubsz3tZhaq82VplR1rO7lqWzeWry9jH9tvdrXaJVUe18F1IGMutGyPiN17dkve1ntWiiVHk3nd61LY8Se8vYx/bb3a12idVHtfBdSrpIy6triPevXN2Q72sztVFaBUdtZ3r1LZvLV5exj+23u1rtEqqPa+C6i8vYx/bb3adoVUe18F1IMIZem2R8d+vbn+rWY2ilIqPNndy1LqT3l7GP7be7Wu0Tqo9r4LqaHTOFmeeMqYUdFkZc5Yo1xGhBNgb8tYdq0tz+haOTyTzu9alseJHwfHdswHnlrXbwJVUO18F1I8Th8bka8mCIsb5TJfyd2sztWXcVocllI53fsXUj0R0OYzDqyo2FIZs3TNLv3ci1rt4fvkSqotr4LqXjgscN5wdvrTeynbw/fIVUW18F1Kuj8NiCULNhQiTOxs75iyyPe1xa2a9u5as0dqrVe+bLU6orSzvRjqXurE2+KWSVZgur6aLLmV2IDdPlynLYkXv5q32iFVHtfBdTeYOdpJInYIA8DsuVidjGI7bgW3ioZ7Wcq7OTdmu9cmbOtEBQCgFAKAUBruiNC2ExKrbMYJQL7rlCBfy1meiy/s3fQr2op4SbOiPuzKrW5RcXse7XpPKS0OlfBbm8ZJ/Masx+rKUt63Lkie9aJlWQ/Hx+Km9aGsPTW5/QtHuZb48pFutkShpbGRotnkjUnKQGdVJGYbQCdtZlcUodNefIfDWF+kYf00ftrRMfDeF+k4f00ftoCtgtM4YBr4iAfGSHbMg2FyQd+61Zhd5srTXrcuRP8O4T6Th/Tx+2tEiBtOYXWA8Jw9sjC+ujtfMuy99+w1nxFF3b3rkyb9IMH9Kw3p4/bWiZX0hpvCtGQuIw5N12CaMnjA7r1ieiWoO8XnyLXw5hfpOH9PH7a2RPfhvC/ScP6aP20BDhdL4YZr4iDjserJuvsO+sx1lKTVuRP8MYb6RB6aP21omYQ4yOSddXIj2ikvkdWt08e+x2Vh6a3P6Fl3L3rkzY1siV9I9Sf6prM9FlKHvI7yxWiYoCpoviHxuI/nyViju83zZf2jTXwx/yiTHT5I3e18qsbcpIGwDuk7K2QL2Ew+raCPfkw7J9kwj+leZ6Rdd0965M2NaJCgFAKAUBo+hrETs+MWeQSavFFIyqBFCaiB8oW5NgzsLkkn8B1gv6aNsPN4p+71p5BWJ6LLez97HejQ4fHojSplnsJWZf1ae5WT4zdkuAGZ1F+xqqpFVr4Poc/jz2x9UepT0zjEbLdJSNuw4eYcqg2DILmxt/+13KLHg+hz+PPbH1x6mrgaGx+IfjN/hmOzMbDi1mM1jr1PoUpaCTazxuXijsWJLnh7Q/3ZvdrWUWPB9Cf8ee2Pqj1I1xCJNGyxyJlDk2hcE7U5hcjkPh7tYc1aV9z1PDAtGglkpKtXx8UdksTpvhJOxn+64j+3W8oseD6Ef489sfXHqcHp11M7Nq3JZUuSjK19t7hgDa97ebkrMpqrXwfQrQ0ElNZ46/FHZvKWtHaZPNWsoseD6EshPbH1R6nuuHaZPNS2seD6DIS2x9Uepiko7U52nkPPurMJqrXe9T6Fqagk2s6uXijs3mWtHaZPMa1lFjwfQjkJbY+qPU81ov1KTzGs21a18H0Kqglk3nV68UdjxPdaO0yeY1rKLHg+hLIS2x9Uepi8ot1KQeQ1ic1Z18H0LUFBJUizrX4o7N5lrR2mTzH21vKLHg+hHIS2x9Ueo1o7TJ5j7aZRY8H0GQltj6o9TxZB2mQ+T8KzGaz38H0KUtBLNnVy8Uep7rB2mTzf71rKLHg+hPIT2x9Uepd0I6idW1bqQrEWR2YnZawUE77A9wkctYc1aV9z1PDAsqCWRarV68UdjxO7+Ek7Gf7riP7dbyix4PoR/jz2x9cepzWMxKMHYxysWubmGTZs3XI3CsymrLv4PoVoaCSpI543+9HqZmSHtEn3d/ZWsoseD6Ev489sfVHqeZ4fo8n3ZvZTKLHg+g/jz2x9Uepb6HcWiBxllHTMbLh5j85Ja+VDY2AHktyViE1Vrvep7XgWp6CTks6uj4o+6sTY4jHI7xJlnsZFZv1ae4WP4wEDJcjOsam3I1dlSKrXwfQkvZ57Y+qPU3UOLWSdcokFopL54ZY97xbtYovu5KknXI3KjcKN11Xq5p6nsbNjWzzigFAKAUBrdEaIGHaZhNNJrn1jCTV2V7BSVyItrqqjbfijlvdWCbTPyebxb+qazPRZb2fvY70UdILlxQPbIf5Mn/AJH4CrQPOyDG4USC17EHYbX/APeQ+ECtg1uE0WxB+ObjuOIvI5FZj9WUpb1uXJEvwQ/b2+wtaJkPwWRPGGkZhkka2VRxXi2eA3/CsPTW5/QtHuZb48pG8rZE4Lo5GXEqdZkDQp+0Q8l/MCKzO4rQaa8+Rz+tH0k+b/atEhrR9JPmPsoAJR9II8h8/lrELnvZanvXwx5Ia4fST5j7K2RGtH0g+Gx826s+LyKrunvXJjXD6SfMfZWiQMo+kE9y1YpNEv7N3i8+TPdcPpJ81bIDWj6SfNQASD6SR5N/drMde8rS6tyGtH0o+atEjoOgdQ2JLa3WZYm8l3S35GsPTW5/Qsn/AEyX/S5SO8rZE0mkNFEI5WVgticuVSB3L1meiylD3kd5N8Ev29vRpWiY+CX7efRrQEmgoMkbbSTrZhc9yZx/QnymsUd3m+bLe0aa+GP+UX9Hi+JP+XCP4r/+PSZJGwfq6eKl9eKo6yy7t71yZarRIUAoBQCgFAU9M/J5vFv6prM9FlvZ+9jvRr9NRBsTDfN0sM+5mXjPBbikdiatAgzHgw539LJ71bOFfB4cWbpn48nXns2rMfqylLety5In4P38n2v9q0TK0sJ18fTv1Obseyh72sPTW5/QtHuZb48pFnUN2yTzR+5WyJqeiHQaTIGZ3LoelY22BiAQVUC43Hn2b6zO4pQvtrz5Gp/Qf/MjP+nIP/sNaJnn6EHs4vsye9QEUHQczAnNFsZl26zrWI5+5WIXebLU16+GPJEn6Et2UP8AE9tbImB6DmzBbxbVJ+ctsIHP3az4vIou6e9cmZ/oS3PD/E9taJkWJ6D2RS14tlt2s5SBz92sT0S3s7/sXnyZL+hLc8P8T21sgP0Jbsof4ntodMYeg0tfpotjEbpOQ/WrMde8pSu7ciT9CD2cQ/YkP/zFaJmx0RoBcNKAjvmeNyzAAA2aOwCtmsNp5zt31h6a3P6Fl3L3rkzd6hu2yeaL3K2RIMfCdW/xjnpT2H9FrM9FlKHvI7ywYD2b+cf0FaJHnBu/k+2aHSrozDjIdr9Vn69h8/JzGsUd3m+bLe0aa+GP+UXNDRBcTNxtsOH3szbnxF+MT2QpMkjZv1dPFS+vFUfEWXdveuTLVaJCgFAKAUAoClpofq83i39U1meiy3s/ex3o0+MwycKZSXHxSZAZZLt0z6wgltoHSAgbtl94vSEV+sw6aWHBdCXgKd/6WT3q3ZX62cy0sOC6EGDwS2bj8eT5yTs276sxiuesrS0sq1dctS2LAn4Cnf8ApZPerVlfrZLLSw4LoVJcGuvjHT9Sm+ck5Gh5c3drDira3PXuLRpZZGV18dS2SwLfAU7/ANLJ71bsr9bI5aWHBdCvjsGgQ8fevzsnZDvqzKKq/JSipZW9WvUtm4scCTv/AEsnvVqwv1snlpYcF0POBJ3/AKWT3qWF+tjLSw4LoVsBg0Ibj9Ul+dk7Nu+rMIqrzesrTUsq1dctS2bizwJO/wDSye9WrC/WyWWlhwXQgbBprRx+I3zsnZL31Zsq1+WUVLLJu69alseBPwJO/wDSye9WrC/WyeWlhwXQraSwaCNuPvX52Tsh31ZnFVfktQUsrau16ls3FrgSd/6WT3q1YX62Ry0sOC6HnAk7/wBLJ71LC/WxlpYcF0IMJg06bj8d/nZOf61ZjFfrZSkpZZrrlqXQn4Enf+lk96tWF+tk8tLDguhWfBprkHT9Tk+dk7KPlzViyrS3PXuLKllkndetS2PAtcBTv/Sye9W7C/WyOWlhwXQr4/BKI34/FPzsnvVmUVZfVlaGlllFdfsXQsHAp3/pZferVhfrZLLSw4LoOAr3/pZfepYX62MtLDguhU0bglKHj9Vn+ckG6eQdlWKOKq83rxZenpZKSu0Y6l7qwJ8Hhk4SFBc/EuXAmkutnTITZtgN3tt22Nr2Nk4r9ZFU0sOC6G1TDqk62zbYpOM7t18XZE2qVVUijm5Ubr2rUlqewv1sgKAUAoBQEcUytfKytY2OVgbHmNtxoCvpn5PN4t/VNZnost7P3sd6Oc/4n4QPh42IUiOdS2YAizq8Y38udox5apC8gz50MKnYL9kVU4ZLEOasxu82Vpr1ujyRmoPIWH7RH9a0SO46E9FI0eGMi5jJFinuWYkqZ4tUb37Bhbw1CTdtef0PRBf0y3x5SOn+BIOwPkeQfk1dtMjUVtIaHhEZIV96/PS9kO/rkm6ilCu2vPkTnQUHNL95xH9yu2mSqPPgKH/O+9Yn+5S0xUVdHaFiKtczbJZRsxOIGwSMBuf8azGT+bLUyzrcuSLPwDDz4j73iP7lbtMlUQNoSLWgXn6mx+Uz34y8ue9ZtO0US/re9cmT/AMPPP8AesR79atMnUVtJ6FiETEGfeu/EzEcdeQvWZSdRWgX9i8+RaOgoeef71iPfrVpkah8BQ88/wB7xH9ylpnaiDCaEhOe+u2SOPlWIHL3JKzGTKUiu3In+AoP8771iP7ldtMlUVm0NCJ0FpLaqU7Z5jtDxDeXvyms2na8iyX9L3rky58Cwdi3lllP5tWrTJVGu6ItEQrhcQyx9MsMjLYuWuqki23fcVmUnUytAv7Y70fMAxO3MxB79j/WvQecxKA7xfw7aHTAQKd6qd+8A8tYhd5vmy1PpL4Y/wCUfQP+GGDCxzuFChpFQWAAYItydndkYfsmuTJI6t+rp4qX14ql4iy7t71yZarRIUAoBQGo6L2cYHFFC4YQSWKX1gGU5iltua17W5bV1Xg1ej4cOmPhXBiFY+BSa0QhcpXWw8ELZd+zhGU82ajuOHSY+AyRugIBdGUE7gSLXNZkq1UVopWJqT1Mo6Twc08UkTiHLIpU2Z7i+5h0u8GxHdFK5HaqLH5HJjoBxH0iH0T+9WrcsBVQ4/IfoDiPpEPo396uKUlsNTdFJ157ktWpVHjdAGIOzhEO3mjcG3cJY2PkrtuWBmqhx+R1keCmVoyogVYo2jVQXtlYx25OQRAeWp1SrrKKdEoOOfO09WqvqWr4jmg+0/srvaMf1Y/IixEWIdSvxAvblfkIPN3K41JnYyoouvP8iW+I5oPtP7K72jn9WPyF8RzQfaf2U7Q/qx+RDhocQgI+IN3dt79cxa27u1xKSNTlRSeu5LVqJr4jmg+0/srvaM/1Y/IjMeIzhviNilbXflIN93crlUq6ztqis2c/yJL4jmg+0/srvaOf1Y/IhxcOIdSvxAvbbd+Qg83crjUmjUJUUZV5/kTXxHNB9p/ZXe0Z/qx+QviOaD7T+ynaH9WPyI4Y8Qt+oG7Ft78p3bq4rR2Tont+RJfEc0H2n9ld7Rz+rH5ELQ4gyK/xHSoy2u/XFDe9u8/GuVSrrNKVFZcc96erVX1Jr4jmg+0/srvaM/1Y/IjxMeIdGX4gZgRe77L+SuNSaOwlRRknn+RyE3QDNmYpNCqliVUxu2QE3C3zC4G4bNwFUtywM1UOPyMP0BxP0iD0T+/S3LAVUP8A18jwdAGI5MRB6J/erMZSWw3N0MnXnuS1akl9Dq9EaPmw8KQoISEG8l7sxJZ3Nl3liT5aNyZiqix+RchikMgeTV7EZQELHjFDc3HefjXEnXWxKULNmNd+vz6lytEhQCgFAKAhw2EjjuI40QMbnIirc85sNp7tAa3TWOmEsOHw5jWWYSuXkRnWOKLJnIQMuZi0sagZhvJ22seoE2gMbJLG2tCiWKWSKTICEZkawdQSSoZcrZSTa9rm164wbKgFAKA0uIxsy6Qhhumpkw87kBTnzxvCLltwX40AADnud1d1A3VcAoBQGE2bK2TLmscua+XNbpc1ttr23UBoOhrSM0ssyNKmIijVBrkh1acIu4liQ5iHVQF2i+UmxJN7dYOirgFAKA0/RRjZIYdYs0cKpcyM2GlxJtbYFjjZTv3nm5t46gW9CYt5sPDLIoV5Io3ZVIZVZlBIBBNxc85rjBdoBQCgOY/SCSTHRxxFODB5YXbe0k6RM7BDyKhUKTysWGzLt7VmOHT1w6KAUBW0lMUhldb3SN2Fhc3Ckiw5d26gOe6E9LTyOqYnhCvJBrUWaCCIOAUEjpq3ZhlLoMr5TZxs3260cOqrh0UAoBQCgFAKAUBrNMaNeVopIZVimiLZWaLWoUcASRumZSQcqnYwIKLyXB6mCTQujuDxZM5kYu8kjkWLySOXdrDii7WA5AAOSuMF+gFAKA1mI0SWxUWJ1zjVRyRiMLHkZZCjPclc2+KM7D1vdNKwbOgFAKAraSwmuhliLMgljePMhs651K5lPIwvcUBV0Lot8OMpxDyoFVURooI0iC7AEEUa7LWFjfdXWwbOuAUAoChpPCTOVMOIMJXMCDEsqOGy7SpIOYZdhBt0xuDRAk0To9cPDFChJWJFQFrXNhvNgBc79gAoC3QCgFAaafoYwrTQzCCFXhcv0sMYLMVIBJte4JDA84FdrYN3lpUKxlrtk5WMtKkKzCeK6sMzLcEBltmW4tcXBFx4KNJA1mj9DMsommneaRYzEhKIiojMrOQqjazFI7nvBYDbXalUDbZa5ZFYK0qFYyUsisxrJ0UAoBQCgFAKAUAoBQCgFAKAUAoBQCgKmlo3aCVYyQ7RuEIJBDFSAQQQRt7o8NAaPHaPxAMgRpD+rssZUy21mWXaCZ+lN2XeDuFiOt7mBfw2BY6liZdhfONZNGN5KExmVr7ecm4PNsAG4rgFAKAUAoCSqHBXAeHdXHcDx6SCMrV2rMDy9KwBQHoprBHWDooBQCgFAKAUAoBQCgFAKAUAoBQCgFAKAUAoBQCgFAKACiBnfbW9ZwCgBNG84MWrMrzqMr1qvOcFAL0rzgE0rBhWDooBQCgFAKAUAoBQCgFAKAUAoBQCgFAKAUAoBQCgFAKAUAoBQCgFAKAUAoBQCg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386" name="Picture 2" descr="http://www.formula1-dictionary.net/Images/downforc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304" y="1827857"/>
            <a:ext cx="3097973" cy="104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7" cstate="print"/>
          <a:srcRect b="56456"/>
          <a:stretch/>
        </p:blipFill>
        <p:spPr bwMode="auto">
          <a:xfrm>
            <a:off x="321513" y="1680089"/>
            <a:ext cx="3890447" cy="111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8" cstate="print"/>
          <a:srcRect l="53241" t="17391" b="17391"/>
          <a:stretch>
            <a:fillRect/>
          </a:stretch>
        </p:blipFill>
        <p:spPr bwMode="auto">
          <a:xfrm>
            <a:off x="460375" y="3025177"/>
            <a:ext cx="2232248" cy="1361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88" name="Picture 4" descr="http://www.racecar-engineering.com/wp-content/uploads/2014/03/upDTMa.jpg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880" b="97382" l="0" r="100000">
                        <a14:backgroundMark x1="89063" y1="43979" x2="89063" y2="43979"/>
                        <a14:backgroundMark x1="86719" y1="44764" x2="86719" y2="44764"/>
                        <a14:backgroundMark x1="87500" y1="41885" x2="87500" y2="41885"/>
                        <a14:backgroundMark x1="97500" y1="32461" x2="97500" y2="32461"/>
                        <a14:backgroundMark x1="98750" y1="32461" x2="98750" y2="32461"/>
                        <a14:backgroundMark x1="97500" y1="23822" x2="97500" y2="23822"/>
                        <a14:backgroundMark x1="95313" y1="24869" x2="95313" y2="24869"/>
                        <a14:backgroundMark x1="98281" y1="20681" x2="98281" y2="20681"/>
                        <a14:backgroundMark x1="97500" y1="15707" x2="97500" y2="15707"/>
                        <a14:backgroundMark x1="96250" y1="16492" x2="96250" y2="16492"/>
                        <a14:backgroundMark x1="94688" y1="18063" x2="94688" y2="18063"/>
                        <a14:backgroundMark x1="92969" y1="18848" x2="92969" y2="18848"/>
                        <a14:backgroundMark x1="87656" y1="14921" x2="87656" y2="14921"/>
                        <a14:backgroundMark x1="74219" y1="21466" x2="74219" y2="21466"/>
                        <a14:backgroundMark x1="79375" y1="23037" x2="79375" y2="23037"/>
                        <a14:backgroundMark x1="80000" y1="24346" x2="80000" y2="24346"/>
                        <a14:backgroundMark x1="12188" y1="86649" x2="12188" y2="86649"/>
                        <a14:backgroundMark x1="8438" y1="88220" x2="8438" y2="88220"/>
                        <a14:backgroundMark x1="7187" y1="88220" x2="7187" y2="88220"/>
                        <a14:backgroundMark x1="2969" y1="93979" x2="2969" y2="93979"/>
                        <a14:backgroundMark x1="2031" y1="93455" x2="2031" y2="93455"/>
                        <a14:backgroundMark x1="93906" y1="30628" x2="93906" y2="30628"/>
                        <a14:backgroundMark x1="90313" y1="32461" x2="90313" y2="32461"/>
                        <a14:backgroundMark x1="92656" y1="26178" x2="92656" y2="26178"/>
                        <a14:backgroundMark x1="88906" y1="28796" x2="88906" y2="28796"/>
                        <a14:backgroundMark x1="88750" y1="32984" x2="88750" y2="32984"/>
                        <a14:backgroundMark x1="87031" y1="33508" x2="87031" y2="33508"/>
                        <a14:backgroundMark x1="87500" y1="39005" x2="87500" y2="39005"/>
                        <a14:backgroundMark x1="85625" y1="36126" x2="85625" y2="36126"/>
                        <a14:backgroundMark x1="83438" y1="36911" x2="83438" y2="36911"/>
                        <a14:backgroundMark x1="84688" y1="34293" x2="84688" y2="34293"/>
                        <a14:backgroundMark x1="85000" y1="30366" x2="85000" y2="30366"/>
                        <a14:backgroundMark x1="84531" y1="28796" x2="84531" y2="28796"/>
                        <a14:backgroundMark x1="87188" y1="29843" x2="87188" y2="29843"/>
                        <a14:backgroundMark x1="89844" y1="28010" x2="89844" y2="28010"/>
                        <a14:backgroundMark x1="81875" y1="28010" x2="81875" y2="28010"/>
                        <a14:backgroundMark x1="82656" y1="30890" x2="82656" y2="30890"/>
                        <a14:backgroundMark x1="625" y1="91623" x2="625" y2="91623"/>
                        <a14:backgroundMark x1="11406" y1="85340" x2="11406" y2="853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38" y="4124129"/>
            <a:ext cx="4511824" cy="269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622" y="4653136"/>
            <a:ext cx="3273335" cy="2007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22070" y="2925579"/>
            <a:ext cx="2892362" cy="1560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7613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e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e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1315</TotalTime>
  <Words>569</Words>
  <Application>Microsoft Office PowerPoint</Application>
  <PresentationFormat>On-screen Show (4:3)</PresentationFormat>
  <Paragraphs>256</Paragraphs>
  <Slides>21</Slides>
  <Notes>21</Notes>
  <HiddenSlides>0</HiddenSlides>
  <MMClips>1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Module</vt:lpstr>
      <vt:lpstr>Equation</vt:lpstr>
      <vt:lpstr>Microsoft Equation 3.0</vt:lpstr>
      <vt:lpstr>Aerodynamics</vt:lpstr>
      <vt:lpstr>Introduction</vt:lpstr>
      <vt:lpstr>Introduction</vt:lpstr>
      <vt:lpstr>Introduction</vt:lpstr>
      <vt:lpstr>Introduction</vt:lpstr>
      <vt:lpstr>Bernoulli’s</vt:lpstr>
      <vt:lpstr>Bernoulli’s</vt:lpstr>
      <vt:lpstr>Bernoulli’s</vt:lpstr>
      <vt:lpstr>Bernoulli’s</vt:lpstr>
      <vt:lpstr>Drag</vt:lpstr>
      <vt:lpstr>Drag</vt:lpstr>
      <vt:lpstr>Drag</vt:lpstr>
      <vt:lpstr>Lift</vt:lpstr>
      <vt:lpstr>Lift</vt:lpstr>
      <vt:lpstr>Wing Theory</vt:lpstr>
      <vt:lpstr>Wing Theory</vt:lpstr>
      <vt:lpstr>Viscocity</vt:lpstr>
      <vt:lpstr>Turbulence</vt:lpstr>
      <vt:lpstr>Boundary Layers</vt:lpstr>
      <vt:lpstr>Separation</vt:lpstr>
      <vt:lpstr>Devices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Roll Centres</dc:title>
  <dc:creator>Kerry Plush</dc:creator>
  <cp:lastModifiedBy>Tudor, Timothy</cp:lastModifiedBy>
  <cp:revision>48</cp:revision>
  <dcterms:created xsi:type="dcterms:W3CDTF">2010-08-24T09:38:18Z</dcterms:created>
  <dcterms:modified xsi:type="dcterms:W3CDTF">2014-10-02T09:10:40Z</dcterms:modified>
</cp:coreProperties>
</file>