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3" autoAdjust="0"/>
    <p:restoredTop sz="94660"/>
  </p:normalViewPr>
  <p:slideViewPr>
    <p:cSldViewPr snapToGrid="0">
      <p:cViewPr varScale="1">
        <p:scale>
          <a:sx n="70" d="100"/>
          <a:sy n="70" d="100"/>
        </p:scale>
        <p:origin x="72" y="4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‘the outdoors’ – Exercise and physical activity.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Week </a:t>
            </a:r>
            <a:r>
              <a:rPr lang="en-GB" dirty="0" smtClean="0"/>
              <a:t>6 </a:t>
            </a:r>
            <a:endParaRPr lang="en-GB" dirty="0" smtClean="0"/>
          </a:p>
          <a:p>
            <a:r>
              <a:rPr lang="en-GB" dirty="0" smtClean="0"/>
              <a:t>BMHN5003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949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Task: For your chosen outdoor activity, identify the following:</a:t>
            </a:r>
            <a:endParaRPr lang="en-US" altLang="en-US" dirty="0" smtClean="0"/>
          </a:p>
        </p:txBody>
      </p:sp>
      <p:sp>
        <p:nvSpPr>
          <p:cNvPr id="409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/>
              <a:t>Activity ____________</a:t>
            </a:r>
          </a:p>
          <a:p>
            <a:r>
              <a:rPr lang="en-GB" altLang="en-US" dirty="0" smtClean="0"/>
              <a:t>What are the physical requirements of the activity? </a:t>
            </a:r>
          </a:p>
          <a:p>
            <a:r>
              <a:rPr lang="en-GB" altLang="en-US" dirty="0" smtClean="0"/>
              <a:t>(e.g. steady paddling for 30 minutes, walking, hard climbing for 20 minutes, rest periods, cycling at steady state – coastal path?)…</a:t>
            </a:r>
          </a:p>
          <a:p>
            <a:endParaRPr lang="en-GB" altLang="en-US" dirty="0"/>
          </a:p>
          <a:p>
            <a:r>
              <a:rPr lang="en-GB" altLang="en-US" dirty="0" smtClean="0"/>
              <a:t>Aerobic components / Anaerobic components.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56943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Outdoor Specific Research…</a:t>
            </a:r>
          </a:p>
        </p:txBody>
      </p:sp>
      <p:sp>
        <p:nvSpPr>
          <p:cNvPr id="4198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Is it just the activity? OR is it the environment as well?</a:t>
            </a:r>
          </a:p>
          <a:p>
            <a:pPr marL="0" indent="0">
              <a:buNone/>
            </a:pPr>
            <a:endParaRPr lang="en-US" altLang="en-US" dirty="0" smtClean="0"/>
          </a:p>
          <a:p>
            <a:r>
              <a:rPr lang="en-US" altLang="en-US" dirty="0" smtClean="0"/>
              <a:t>Other components? Challenge…Fear…Anxiety…Social Interaction.</a:t>
            </a:r>
          </a:p>
          <a:p>
            <a:endParaRPr lang="en-US" altLang="en-US" dirty="0"/>
          </a:p>
          <a:p>
            <a:r>
              <a:rPr lang="en-US" altLang="en-US" dirty="0" smtClean="0"/>
              <a:t>Climbing transcript from last week…</a:t>
            </a:r>
          </a:p>
        </p:txBody>
      </p:sp>
    </p:spTree>
    <p:extLst>
      <p:ext uri="{BB962C8B-B14F-4D97-AF65-F5344CB8AC3E}">
        <p14:creationId xmlns:p14="http://schemas.microsoft.com/office/powerpoint/2010/main" val="83882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4301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smtClean="0"/>
              <a:t>Does Participating in Physical Activity in Outdoor Natural Environments Have a Greater Effect on Physical and Mental Wellbeing than Physical Activity Indoors?</a:t>
            </a:r>
          </a:p>
          <a:p>
            <a:endParaRPr lang="en-US" altLang="en-US" b="1" smtClean="0"/>
          </a:p>
          <a:p>
            <a:r>
              <a:rPr lang="en-US" altLang="en-US" b="1" smtClean="0"/>
              <a:t>Opinions??? </a:t>
            </a: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2894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/>
          <p:cNvSpPr>
            <a:spLocks noGrp="1"/>
          </p:cNvSpPr>
          <p:nvPr>
            <p:ph type="title"/>
          </p:nvPr>
        </p:nvSpPr>
        <p:spPr>
          <a:xfrm>
            <a:off x="2286000" y="1341438"/>
            <a:ext cx="7924800" cy="563562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/>
              <a:t>Research findings…Systematic review to June 2010.</a:t>
            </a:r>
            <a:br>
              <a:rPr lang="en-US" altLang="en-US" dirty="0" smtClean="0"/>
            </a:br>
            <a:r>
              <a:rPr lang="en-US" altLang="en-US" dirty="0" smtClean="0"/>
              <a:t> </a:t>
            </a:r>
          </a:p>
        </p:txBody>
      </p:sp>
      <p:sp>
        <p:nvSpPr>
          <p:cNvPr id="440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The objective of the research:  Compare effects of participation in physical activity in natural environments compared with physical activity indoors. </a:t>
            </a:r>
          </a:p>
          <a:p>
            <a:r>
              <a:rPr lang="en-US" altLang="en-US" smtClean="0"/>
              <a:t>Examined - mental and physical wellbeing, health related quality of life and long-term adherence to physical activity.</a:t>
            </a:r>
          </a:p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41643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Content Placeholder 2"/>
          <p:cNvSpPr>
            <a:spLocks noGrp="1"/>
          </p:cNvSpPr>
          <p:nvPr>
            <p:ph idx="4294967295"/>
          </p:nvPr>
        </p:nvSpPr>
        <p:spPr>
          <a:xfrm>
            <a:off x="1093305" y="1544845"/>
            <a:ext cx="10131288" cy="4889500"/>
          </a:xfrm>
        </p:spPr>
        <p:txBody>
          <a:bodyPr/>
          <a:lstStyle/>
          <a:p>
            <a:r>
              <a:rPr lang="en-US" altLang="en-US" sz="2000" dirty="0"/>
              <a:t>Controlled trials (randomized and nonrandomized) were included. </a:t>
            </a:r>
          </a:p>
          <a:p>
            <a:endParaRPr lang="en-US" altLang="en-US" sz="2000" dirty="0"/>
          </a:p>
          <a:p>
            <a:r>
              <a:rPr lang="en-US" altLang="en-US" sz="2000" dirty="0"/>
              <a:t>Eligible trials had to compare the effects of outdoor exercise initiatives with those conducted indoors and report on at least one physical or mental wellbeing outcome in adults or children. </a:t>
            </a:r>
          </a:p>
          <a:p>
            <a:r>
              <a:rPr lang="en-US" altLang="en-US" sz="2000" dirty="0"/>
              <a:t>Eleven trials (833 adults) were included. </a:t>
            </a:r>
          </a:p>
          <a:p>
            <a:r>
              <a:rPr lang="en-US" altLang="en-US" sz="2000" dirty="0"/>
              <a:t>Most participants (6 trials; 523 adults) were young students. </a:t>
            </a:r>
          </a:p>
          <a:p>
            <a:r>
              <a:rPr lang="en-US" altLang="en-US" sz="2000" dirty="0"/>
              <a:t>All interventions consisted of a single episode of walking or running indoors with the same activity at a similar level conducted outdoors on a separate occasion. </a:t>
            </a:r>
          </a:p>
          <a:p>
            <a:r>
              <a:rPr lang="en-US" altLang="en-US" sz="2000" dirty="0"/>
              <a:t>Most trials (</a:t>
            </a:r>
            <a:r>
              <a:rPr lang="en-US" altLang="en-US" sz="2000" i="1" dirty="0"/>
              <a:t>n</a:t>
            </a:r>
            <a:r>
              <a:rPr lang="en-US" altLang="en-US" sz="2000" dirty="0"/>
              <a:t> = 9) showed some improvement in mental wellbeing on one or other of the outcome measures. 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04888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4034" y="931586"/>
            <a:ext cx="10654747" cy="5681662"/>
          </a:xfrm>
        </p:spPr>
        <p:txBody>
          <a:bodyPr>
            <a:normAutofit/>
          </a:bodyPr>
          <a:lstStyle/>
          <a:p>
            <a:endParaRPr lang="en-US" altLang="en-US" sz="2400" dirty="0"/>
          </a:p>
          <a:p>
            <a:r>
              <a:rPr lang="en-US" altLang="en-US" sz="2400" dirty="0"/>
              <a:t>Compared with exercising indoors, exercising in natural environments was associated with: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pPr>
              <a:buFont typeface="Wingdings" panose="05000000000000000000" pitchFamily="2" charset="2"/>
              <a:buNone/>
            </a:pPr>
            <a:endParaRPr lang="en-US" altLang="en-US" sz="2400" dirty="0"/>
          </a:p>
          <a:p>
            <a:r>
              <a:rPr lang="en-US" altLang="en-US" sz="2400" dirty="0"/>
              <a:t>Greater feelings of revitalization and positive engagement, </a:t>
            </a:r>
          </a:p>
          <a:p>
            <a:r>
              <a:rPr lang="en-US" altLang="en-US" sz="2400" dirty="0"/>
              <a:t>decreases in tension, confusion, anger, and depression, and increased energy. </a:t>
            </a:r>
          </a:p>
          <a:p>
            <a:r>
              <a:rPr lang="en-US" altLang="en-US" sz="2400" dirty="0"/>
              <a:t>Feelings of calmness may be decreased following outdoor exercise. </a:t>
            </a:r>
          </a:p>
          <a:p>
            <a:r>
              <a:rPr lang="en-US" altLang="en-US" sz="2400" dirty="0"/>
              <a:t>Participants reported </a:t>
            </a:r>
            <a:r>
              <a:rPr lang="en-US" altLang="en-US" sz="2400" dirty="0">
                <a:solidFill>
                  <a:srgbClr val="FFFF00"/>
                </a:solidFill>
              </a:rPr>
              <a:t>greater enjoyment and satisfaction with outdoor activity </a:t>
            </a:r>
            <a:r>
              <a:rPr lang="en-US" altLang="en-US" sz="2400" dirty="0"/>
              <a:t>and declared a greater intent to repeat the activity at a later date. </a:t>
            </a:r>
          </a:p>
          <a:p>
            <a:r>
              <a:rPr lang="en-US" altLang="en-US" dirty="0" smtClean="0"/>
              <a:t>Importance of this…</a:t>
            </a:r>
          </a:p>
        </p:txBody>
      </p:sp>
    </p:spTree>
    <p:extLst>
      <p:ext uri="{BB962C8B-B14F-4D97-AF65-F5344CB8AC3E}">
        <p14:creationId xmlns:p14="http://schemas.microsoft.com/office/powerpoint/2010/main" val="326402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/>
          <p:cNvSpPr>
            <a:spLocks noGrp="1"/>
          </p:cNvSpPr>
          <p:nvPr>
            <p:ph type="title"/>
          </p:nvPr>
        </p:nvSpPr>
        <p:spPr>
          <a:xfrm>
            <a:off x="2756453" y="-43666"/>
            <a:ext cx="8610600" cy="1293028"/>
          </a:xfrm>
        </p:spPr>
        <p:txBody>
          <a:bodyPr/>
          <a:lstStyle/>
          <a:p>
            <a:endParaRPr lang="en-US" altLang="en-US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261" y="1249362"/>
            <a:ext cx="11208025" cy="5608638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None of the identified studies measured the effects of physical activity on physical wellbeing or the effect of natural environments on exercise adherence</a:t>
            </a:r>
            <a:r>
              <a:rPr lang="en-US" altLang="en-US" sz="2400" dirty="0" smtClean="0"/>
              <a:t>.</a:t>
            </a:r>
            <a:endParaRPr lang="en-US" altLang="en-US" sz="2400" dirty="0"/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 dirty="0"/>
              <a:t> </a:t>
            </a:r>
          </a:p>
          <a:p>
            <a:r>
              <a:rPr lang="en-US" altLang="en-US" sz="2400" dirty="0"/>
              <a:t>Added beneficial effects to be gained from performing physical activity outdoors in natural environments…Why? More research needed.</a:t>
            </a:r>
          </a:p>
          <a:p>
            <a:r>
              <a:rPr lang="en-US" altLang="en-US" sz="2400" dirty="0"/>
              <a:t>Self-reported mental wellbeing immediately following exercise in nature better than the same exercise indoors. </a:t>
            </a:r>
          </a:p>
          <a:p>
            <a:r>
              <a:rPr lang="en-US" altLang="en-US" sz="2400" dirty="0"/>
              <a:t>Poor methodological quality of the available evidence / Different measures used.</a:t>
            </a:r>
          </a:p>
          <a:p>
            <a:r>
              <a:rPr lang="en-US" altLang="en-US" sz="2400" dirty="0"/>
              <a:t>Large, well designed, longer term trials needed.</a:t>
            </a:r>
          </a:p>
          <a:p>
            <a:r>
              <a:rPr lang="en-US" altLang="en-US" dirty="0" smtClean="0"/>
              <a:t>What is </a:t>
            </a:r>
            <a:r>
              <a:rPr lang="en-US" altLang="en-US" dirty="0" err="1" smtClean="0"/>
              <a:t>is</a:t>
            </a:r>
            <a:r>
              <a:rPr lang="en-US" altLang="en-US" dirty="0" smtClean="0"/>
              <a:t> about the environment that leads to these additional benefits?</a:t>
            </a:r>
          </a:p>
        </p:txBody>
      </p:sp>
    </p:spTree>
    <p:extLst>
      <p:ext uri="{BB962C8B-B14F-4D97-AF65-F5344CB8AC3E}">
        <p14:creationId xmlns:p14="http://schemas.microsoft.com/office/powerpoint/2010/main" val="53672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/>
          <p:cNvSpPr>
            <a:spLocks noGrp="1"/>
          </p:cNvSpPr>
          <p:nvPr>
            <p:ph type="title"/>
          </p:nvPr>
        </p:nvSpPr>
        <p:spPr>
          <a:xfrm>
            <a:off x="954157" y="1142060"/>
            <a:ext cx="10552043" cy="12930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How individuals with self-reported anxiety and depression experienced a combination of individual counselling with an adventurous outdoor experience. </a:t>
            </a:r>
            <a:r>
              <a:rPr lang="en-US" altLang="en-US" sz="2400" dirty="0"/>
              <a:t/>
            </a:r>
            <a:br>
              <a:rPr lang="en-US" altLang="en-US" sz="2400" dirty="0"/>
            </a:br>
            <a:r>
              <a:rPr lang="en-US" altLang="en-US" sz="2400" dirty="0" smtClean="0"/>
              <a:t>(</a:t>
            </a:r>
            <a:r>
              <a:rPr lang="en-US" altLang="en-US" sz="2400" dirty="0" err="1" smtClean="0"/>
              <a:t>Kyriakopoulos</a:t>
            </a:r>
            <a:r>
              <a:rPr lang="en-US" altLang="en-US" sz="2400" dirty="0"/>
              <a:t>, </a:t>
            </a:r>
            <a:r>
              <a:rPr lang="en-GB" altLang="en-US" sz="2400" dirty="0" smtClean="0"/>
              <a:t>2011</a:t>
            </a:r>
            <a:r>
              <a:rPr lang="en-GB" altLang="en-US" sz="2400" dirty="0"/>
              <a:t>)</a:t>
            </a:r>
            <a:endParaRPr lang="en-US" altLang="en-US" sz="2400" dirty="0"/>
          </a:p>
        </p:txBody>
      </p:sp>
      <p:sp>
        <p:nvSpPr>
          <p:cNvPr id="48130" name="Content Placeholder 2"/>
          <p:cNvSpPr>
            <a:spLocks noGrp="1"/>
          </p:cNvSpPr>
          <p:nvPr>
            <p:ph idx="1"/>
          </p:nvPr>
        </p:nvSpPr>
        <p:spPr>
          <a:xfrm>
            <a:off x="685800" y="3049326"/>
            <a:ext cx="10820400" cy="4024125"/>
          </a:xfrm>
        </p:spPr>
        <p:txBody>
          <a:bodyPr/>
          <a:lstStyle/>
          <a:p>
            <a:r>
              <a:rPr lang="en-US" altLang="en-US" sz="2400" dirty="0"/>
              <a:t>Adventure therapy - short-term experiential psychotherapeutic approach that </a:t>
            </a:r>
            <a:r>
              <a:rPr lang="en-US" altLang="en-US" sz="2400" dirty="0" err="1"/>
              <a:t>utilises</a:t>
            </a:r>
            <a:r>
              <a:rPr lang="en-US" altLang="en-US" sz="2400" dirty="0"/>
              <a:t> adventurous activities and being in natural environments in order to facilitate therapeutic change in clients. </a:t>
            </a:r>
          </a:p>
          <a:p>
            <a:r>
              <a:rPr lang="en-US" altLang="en-US" sz="2400" dirty="0"/>
              <a:t>Students with self-reported anxiety and depression experienced intervention combining individual therapy with an adventurous outdoor experience. </a:t>
            </a:r>
          </a:p>
          <a:p>
            <a:r>
              <a:rPr lang="en-US" altLang="en-US" sz="2400" dirty="0"/>
              <a:t>10-15 counselling sessions prior to the AT</a:t>
            </a:r>
          </a:p>
        </p:txBody>
      </p:sp>
    </p:spTree>
    <p:extLst>
      <p:ext uri="{BB962C8B-B14F-4D97-AF65-F5344CB8AC3E}">
        <p14:creationId xmlns:p14="http://schemas.microsoft.com/office/powerpoint/2010/main" val="138536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itle 1"/>
          <p:cNvSpPr>
            <a:spLocks noGrp="1"/>
          </p:cNvSpPr>
          <p:nvPr>
            <p:ph type="title"/>
          </p:nvPr>
        </p:nvSpPr>
        <p:spPr>
          <a:xfrm>
            <a:off x="-3220279" y="-209663"/>
            <a:ext cx="10512287" cy="1640897"/>
          </a:xfrm>
        </p:spPr>
        <p:txBody>
          <a:bodyPr>
            <a:normAutofit/>
          </a:bodyPr>
          <a:lstStyle/>
          <a:p>
            <a:r>
              <a:rPr lang="en-GB" altLang="en-US" sz="1800" dirty="0"/>
              <a:t/>
            </a:r>
            <a:br>
              <a:rPr lang="en-GB" altLang="en-US" sz="1800" dirty="0"/>
            </a:br>
            <a:r>
              <a:rPr lang="en-GB" altLang="en-US" sz="1800" dirty="0"/>
              <a:t/>
            </a:r>
            <a:br>
              <a:rPr lang="en-GB" altLang="en-US" sz="1800" dirty="0"/>
            </a:br>
            <a:r>
              <a:rPr lang="en-US" altLang="en-US" dirty="0" smtClean="0"/>
              <a:t>Findings…</a:t>
            </a:r>
          </a:p>
        </p:txBody>
      </p:sp>
      <p:sp>
        <p:nvSpPr>
          <p:cNvPr id="49154" name="Content Placeholder 2"/>
          <p:cNvSpPr>
            <a:spLocks noGrp="1"/>
          </p:cNvSpPr>
          <p:nvPr>
            <p:ph idx="1"/>
          </p:nvPr>
        </p:nvSpPr>
        <p:spPr>
          <a:xfrm>
            <a:off x="685800" y="1431235"/>
            <a:ext cx="10820400" cy="4899992"/>
          </a:xfrm>
        </p:spPr>
        <p:txBody>
          <a:bodyPr>
            <a:normAutofit/>
          </a:bodyPr>
          <a:lstStyle/>
          <a:p>
            <a:r>
              <a:rPr lang="en-GB" altLang="en-US" sz="2400" dirty="0"/>
              <a:t>Support ideas that positive changes in </a:t>
            </a:r>
            <a:r>
              <a:rPr lang="en-GB" altLang="en-US" sz="2400" dirty="0" smtClean="0"/>
              <a:t>self-concept </a:t>
            </a:r>
            <a:r>
              <a:rPr lang="en-GB" altLang="en-US" sz="2400" dirty="0"/>
              <a:t>and sense of wellbeing can be brought about by participating in adventurous outdoor experiences (e.g. </a:t>
            </a:r>
            <a:r>
              <a:rPr lang="en-GB" altLang="en-US" sz="2400" dirty="0" err="1"/>
              <a:t>Brendtro</a:t>
            </a:r>
            <a:r>
              <a:rPr lang="en-GB" altLang="en-US" sz="2400" dirty="0"/>
              <a:t> &amp; </a:t>
            </a:r>
            <a:r>
              <a:rPr lang="en-GB" altLang="en-US" sz="2400" dirty="0" err="1"/>
              <a:t>Strother</a:t>
            </a:r>
            <a:r>
              <a:rPr lang="en-GB" altLang="en-US" sz="2400" dirty="0"/>
              <a:t>, 2007; Gillen &amp; </a:t>
            </a:r>
            <a:r>
              <a:rPr lang="en-GB" altLang="en-US" sz="2400" dirty="0" err="1"/>
              <a:t>Balkin</a:t>
            </a:r>
            <a:r>
              <a:rPr lang="en-GB" altLang="en-US" sz="2400" dirty="0"/>
              <a:t>, 2006; Pryor, Carpenter, &amp; Townsend, 2005). </a:t>
            </a:r>
          </a:p>
          <a:p>
            <a:endParaRPr lang="en-GB" altLang="en-US" sz="2400" dirty="0"/>
          </a:p>
          <a:p>
            <a:r>
              <a:rPr lang="en-GB" altLang="en-US" sz="2400" dirty="0"/>
              <a:t>The clients’ positive self-perceptions, which were initially developed during the individual therapy sessions, were reinforced through the outdoor experience.  </a:t>
            </a:r>
          </a:p>
          <a:p>
            <a:endParaRPr lang="en-GB" altLang="en-US" sz="2400" dirty="0"/>
          </a:p>
          <a:p>
            <a:r>
              <a:rPr lang="en-GB" altLang="en-US" sz="2400" dirty="0"/>
              <a:t>Supporting Richards and Peel (2005)  </a:t>
            </a:r>
          </a:p>
          <a:p>
            <a:endParaRPr lang="en-US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2811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altLang="en-US" smtClean="0"/>
          </a:p>
        </p:txBody>
      </p:sp>
      <p:sp>
        <p:nvSpPr>
          <p:cNvPr id="50178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663440"/>
          </a:xfrm>
        </p:spPr>
        <p:txBody>
          <a:bodyPr/>
          <a:lstStyle/>
          <a:p>
            <a:r>
              <a:rPr lang="en-US" altLang="en-US" sz="2400" dirty="0"/>
              <a:t>F</a:t>
            </a:r>
            <a:r>
              <a:rPr lang="en-GB" altLang="en-US" sz="2400" dirty="0" err="1"/>
              <a:t>indings</a:t>
            </a:r>
            <a:r>
              <a:rPr lang="en-GB" altLang="en-US" sz="2400" dirty="0"/>
              <a:t> highlight that being in a natural environment associated with a sense of escape from the stresses, characterising modern urban environments (e.g. buildings, uncomfortable noises). </a:t>
            </a:r>
            <a:endParaRPr lang="en-GB" altLang="en-US" sz="2400" dirty="0" smtClean="0"/>
          </a:p>
          <a:p>
            <a:pPr marL="0" indent="0">
              <a:buNone/>
            </a:pPr>
            <a:endParaRPr lang="en-GB" altLang="en-US" sz="2400" dirty="0"/>
          </a:p>
          <a:p>
            <a:r>
              <a:rPr lang="en-GB" altLang="en-US" sz="2400" dirty="0"/>
              <a:t>According to Gilbert, </a:t>
            </a:r>
            <a:r>
              <a:rPr lang="en-GB" altLang="en-US" sz="2400" dirty="0" err="1"/>
              <a:t>Gilsdorf</a:t>
            </a:r>
            <a:r>
              <a:rPr lang="en-GB" altLang="en-US" sz="2400" dirty="0"/>
              <a:t>, and Ringer (2004) </a:t>
            </a:r>
            <a:r>
              <a:rPr lang="en-US" altLang="en-US" sz="2400" dirty="0"/>
              <a:t>–</a:t>
            </a:r>
            <a:r>
              <a:rPr lang="en-GB" altLang="en-US" sz="2400" dirty="0"/>
              <a:t> under-taking an activity based in an natural environment, being in a group, and the inherent sense of adventure, provided a ‘rich source of healing potential which in a number of ways goes beyond what therapy has to offer in a more conventional setting’ (p. 31). </a:t>
            </a:r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78044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/>
          <p:cNvSpPr>
            <a:spLocks noGrp="1"/>
          </p:cNvSpPr>
          <p:nvPr>
            <p:ph type="title"/>
          </p:nvPr>
        </p:nvSpPr>
        <p:spPr>
          <a:xfrm>
            <a:off x="1063488" y="1291147"/>
            <a:ext cx="10532165" cy="129302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The meaning of adventurous activities for ‘women in the outdoors’ (</a:t>
            </a:r>
            <a:r>
              <a:rPr lang="en-GB" altLang="en-US" dirty="0" err="1" smtClean="0"/>
              <a:t>Bonniface</a:t>
            </a:r>
            <a:r>
              <a:rPr lang="en-GB" altLang="en-US" dirty="0" smtClean="0"/>
              <a:t>, 2007)</a:t>
            </a:r>
            <a:endParaRPr lang="en-US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3059265"/>
            <a:ext cx="10820400" cy="4024125"/>
          </a:xfrm>
        </p:spPr>
        <p:txBody>
          <a:bodyPr/>
          <a:lstStyle/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Non</a:t>
            </a:r>
            <a:r>
              <a:rPr lang="en-GB" i="1" dirty="0">
                <a:ea typeface="ＭＳ Ｐゴシック" charset="0"/>
              </a:rPr>
              <a:t>-participants find it difficult to understand what motivates people to seek out situations in which there is an element of danger and risk.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r>
              <a:rPr lang="en-GB" i="1" dirty="0" smtClean="0">
                <a:ea typeface="ＭＳ Ｐゴシック" charset="0"/>
              </a:rPr>
              <a:t>Research examined </a:t>
            </a:r>
            <a:r>
              <a:rPr lang="en-GB" i="1" dirty="0">
                <a:ea typeface="ＭＳ Ｐゴシック" charset="0"/>
              </a:rPr>
              <a:t>the meanings of long-term participation in outdoor adventure for women working in education. </a:t>
            </a:r>
            <a:endParaRPr lang="en-GB" i="1" dirty="0" smtClean="0">
              <a:ea typeface="ＭＳ Ｐゴシック" charset="0"/>
            </a:endParaRPr>
          </a:p>
          <a:p>
            <a:pPr marL="0" indent="0">
              <a:buNone/>
              <a:defRPr/>
            </a:pPr>
            <a:endParaRPr lang="en-GB" i="1" dirty="0" smtClean="0">
              <a:ea typeface="ＭＳ Ｐゴシック" charset="0"/>
            </a:endParaRPr>
          </a:p>
          <a:p>
            <a:pPr marL="0" indent="0">
              <a:buNone/>
              <a:defRPr/>
            </a:pPr>
            <a:r>
              <a:rPr lang="en-GB" i="1" dirty="0" smtClean="0">
                <a:ea typeface="ＭＳ Ｐゴシック" charset="0"/>
              </a:rPr>
              <a:t>Life </a:t>
            </a:r>
            <a:r>
              <a:rPr lang="en-GB" i="1" dirty="0">
                <a:ea typeface="ＭＳ Ｐゴシック" charset="0"/>
              </a:rPr>
              <a:t>story interviews </a:t>
            </a:r>
            <a:r>
              <a:rPr lang="en-GB" i="1" dirty="0" smtClean="0">
                <a:ea typeface="ＭＳ Ｐゴシック" charset="0"/>
              </a:rPr>
              <a:t>- nature </a:t>
            </a:r>
            <a:r>
              <a:rPr lang="en-GB" i="1" dirty="0">
                <a:ea typeface="ＭＳ Ｐゴシック" charset="0"/>
              </a:rPr>
              <a:t>and impact of the women's adventure participation. </a:t>
            </a:r>
            <a:endParaRPr lang="en-GB" i="1" dirty="0" smtClean="0">
              <a:ea typeface="ＭＳ Ｐゴシック" charset="0"/>
            </a:endParaRPr>
          </a:p>
          <a:p>
            <a:pPr>
              <a:buFont typeface="Wingdings" charset="0"/>
              <a:buChar char="l"/>
              <a:defRPr/>
            </a:pPr>
            <a:endParaRPr lang="en-US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3600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itle 1"/>
          <p:cNvSpPr>
            <a:spLocks noGrp="1"/>
          </p:cNvSpPr>
          <p:nvPr>
            <p:ph type="title"/>
          </p:nvPr>
        </p:nvSpPr>
        <p:spPr>
          <a:xfrm>
            <a:off x="1341783" y="764373"/>
            <a:ext cx="10164417" cy="1293028"/>
          </a:xfrm>
        </p:spPr>
        <p:txBody>
          <a:bodyPr/>
          <a:lstStyle/>
          <a:p>
            <a:r>
              <a:rPr lang="en-GB" altLang="en-US" sz="2000" i="1" dirty="0"/>
              <a:t>Key themes focused on the significance of adventurous activities, experiences of fear, and relationships in the outdoors. </a:t>
            </a:r>
            <a:endParaRPr lang="en-US" altLang="en-US" sz="2000" dirty="0"/>
          </a:p>
        </p:txBody>
      </p:sp>
      <p:sp>
        <p:nvSpPr>
          <p:cNvPr id="52226" name="Content Placeholder 2"/>
          <p:cNvSpPr>
            <a:spLocks noGrp="1"/>
          </p:cNvSpPr>
          <p:nvPr>
            <p:ph idx="1"/>
          </p:nvPr>
        </p:nvSpPr>
        <p:spPr>
          <a:xfrm>
            <a:off x="685800" y="2621942"/>
            <a:ext cx="10820400" cy="4024125"/>
          </a:xfrm>
        </p:spPr>
        <p:txBody>
          <a:bodyPr/>
          <a:lstStyle/>
          <a:p>
            <a:r>
              <a:rPr lang="en-GB" altLang="en-US" sz="2000" i="1" dirty="0"/>
              <a:t>The women in this research emphasised the benefits, values and importance of adventurous activities, and influence on their lives. </a:t>
            </a:r>
          </a:p>
          <a:p>
            <a:r>
              <a:rPr lang="en-GB" altLang="en-US" sz="2000" i="1" dirty="0"/>
              <a:t>Placed significance on time for themselves away from everyday life - associated with feelings of rejuvenation and calm. </a:t>
            </a:r>
          </a:p>
          <a:p>
            <a:r>
              <a:rPr lang="en-GB" altLang="en-US" sz="2000" i="1" dirty="0"/>
              <a:t>When describing their experiences in the outdoors the women reported unusually high levels of fear.</a:t>
            </a:r>
          </a:p>
          <a:p>
            <a:r>
              <a:rPr lang="en-GB" altLang="en-US" sz="2000" i="1" dirty="0"/>
              <a:t>Value placed on shared experiences which often overshadowed aspects such as physical challenge.</a:t>
            </a:r>
            <a:endParaRPr lang="en-GB" altLang="en-US" sz="2000" dirty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553611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3261" y="267416"/>
            <a:ext cx="8772939" cy="1293028"/>
          </a:xfrm>
        </p:spPr>
        <p:txBody>
          <a:bodyPr>
            <a:normAutofit/>
          </a:bodyPr>
          <a:lstStyle/>
          <a:p>
            <a:pPr algn="l"/>
            <a:r>
              <a:rPr lang="en-GB" dirty="0" smtClean="0"/>
              <a:t>Task: Article - Simulated Green exercise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709530"/>
            <a:ext cx="10820400" cy="450915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dirty="0" err="1"/>
              <a:t>Wooller</a:t>
            </a:r>
            <a:r>
              <a:rPr lang="en-GB" sz="2400" dirty="0"/>
              <a:t> et al., 2018)</a:t>
            </a:r>
          </a:p>
          <a:p>
            <a:pPr marL="0" indent="0">
              <a:buNone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Look at the structure of the introduction – outline a couple of words to describe the general content of each paragraph.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the purpose of this section? 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does the article suggest the benefits of green exercise are?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was the aim of the study? p.2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How was the study set up? p.3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measures did they use? p.5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were the results? Figure p.4 and Table p.6?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were the main findings? Start of discussion p.6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are the future research suggestions? p.8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749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Task: Interventions using nature – Links to cost savings for public health and mental wellbeing….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dirty="0" smtClean="0"/>
              <a:t>Choose one of the following articles…</a:t>
            </a:r>
          </a:p>
          <a:p>
            <a:pPr marL="0" indent="0">
              <a:buNone/>
            </a:pPr>
            <a:r>
              <a:rPr lang="en-GB" sz="2000" b="1" dirty="0" smtClean="0"/>
              <a:t>Article 1. Nature-Based </a:t>
            </a:r>
            <a:r>
              <a:rPr lang="en-GB" sz="2000" b="1" dirty="0"/>
              <a:t>Interventions and </a:t>
            </a:r>
            <a:r>
              <a:rPr lang="en-GB" sz="2000" b="1" dirty="0" smtClean="0"/>
              <a:t>Mind–Body Interventions</a:t>
            </a:r>
            <a:r>
              <a:rPr lang="en-GB" sz="2000" b="1" dirty="0"/>
              <a:t>: Saving Public Health Costs </a:t>
            </a:r>
            <a:r>
              <a:rPr lang="en-GB" sz="2000" b="1" dirty="0" smtClean="0"/>
              <a:t>Whilst Increasing </a:t>
            </a:r>
            <a:r>
              <a:rPr lang="en-GB" sz="2000" b="1" dirty="0"/>
              <a:t>Life Satisfaction and </a:t>
            </a:r>
            <a:r>
              <a:rPr lang="en-GB" sz="2000" b="1" dirty="0" smtClean="0"/>
              <a:t>Happiness (</a:t>
            </a:r>
            <a:r>
              <a:rPr lang="en-GB" b="1" dirty="0" smtClean="0"/>
              <a:t>Pretty and Barton, 2020)</a:t>
            </a:r>
            <a:endParaRPr lang="en-GB" sz="2000" b="1" dirty="0" smtClean="0"/>
          </a:p>
          <a:p>
            <a:endParaRPr lang="en-GB" sz="2000" b="1" dirty="0"/>
          </a:p>
          <a:p>
            <a:pPr marL="0" indent="0">
              <a:buNone/>
            </a:pPr>
            <a:r>
              <a:rPr lang="en-GB" b="1" dirty="0" smtClean="0"/>
              <a:t>Article 2. Regular </a:t>
            </a:r>
            <a:r>
              <a:rPr lang="en-GB" b="1" dirty="0"/>
              <a:t>Doses of Nature: The </a:t>
            </a:r>
            <a:r>
              <a:rPr lang="en-GB" b="1" dirty="0" smtClean="0"/>
              <a:t>Efficacy </a:t>
            </a:r>
            <a:r>
              <a:rPr lang="en-GB" b="1" dirty="0"/>
              <a:t>of </a:t>
            </a:r>
            <a:r>
              <a:rPr lang="en-GB" b="1" dirty="0" smtClean="0"/>
              <a:t>Green Exercise </a:t>
            </a:r>
            <a:r>
              <a:rPr lang="en-GB" b="1" dirty="0"/>
              <a:t>Interventions for Mental </a:t>
            </a:r>
            <a:r>
              <a:rPr lang="en-GB" b="1" dirty="0" smtClean="0"/>
              <a:t>Wellbeing (Rogerson et al., 2020)</a:t>
            </a:r>
            <a:endParaRPr lang="en-GB" sz="2000" b="1" dirty="0" smtClean="0"/>
          </a:p>
          <a:p>
            <a:endParaRPr lang="en-GB" sz="2000" dirty="0"/>
          </a:p>
          <a:p>
            <a:r>
              <a:rPr lang="en-GB" dirty="0" smtClean="0"/>
              <a:t>Be prepared to briefly discus what you have read (as part of the group)  during the next lecture.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170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656</TotalTime>
  <Words>1071</Words>
  <Application>Microsoft Office PowerPoint</Application>
  <PresentationFormat>Widescreen</PresentationFormat>
  <Paragraphs>86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Arial</vt:lpstr>
      <vt:lpstr>Century Gothic</vt:lpstr>
      <vt:lpstr>Wingdings</vt:lpstr>
      <vt:lpstr>Vapor Trail</vt:lpstr>
      <vt:lpstr>‘the outdoors’ – Exercise and physical activity.</vt:lpstr>
      <vt:lpstr>Task: For your chosen outdoor activity, identify the following:</vt:lpstr>
      <vt:lpstr>Outdoor Specific Research…</vt:lpstr>
      <vt:lpstr>PowerPoint Presentation</vt:lpstr>
      <vt:lpstr>Research findings…Systematic review to June 2010.  </vt:lpstr>
      <vt:lpstr>PowerPoint Presentation</vt:lpstr>
      <vt:lpstr>PowerPoint Presentation</vt:lpstr>
      <vt:lpstr>PowerPoint Presentation</vt:lpstr>
      <vt:lpstr>How individuals with self-reported anxiety and depression experienced a combination of individual counselling with an adventurous outdoor experience.  (Kyriakopoulos, 2011)</vt:lpstr>
      <vt:lpstr>  Findings…</vt:lpstr>
      <vt:lpstr>PowerPoint Presentation</vt:lpstr>
      <vt:lpstr>The meaning of adventurous activities for ‘women in the outdoors’ (Bonniface, 2007)</vt:lpstr>
      <vt:lpstr>Key themes focused on the significance of adventurous activities, experiences of fear, and relationships in the outdoors. </vt:lpstr>
      <vt:lpstr>Task: Article - Simulated Green exercise</vt:lpstr>
      <vt:lpstr>Task: Interventions using nature – Links to cost savings for public health and mental wellbeing….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‘the outdoors’ – Exercise and physical activity.</dc:title>
  <dc:creator>Administrator</dc:creator>
  <cp:lastModifiedBy>Administrator</cp:lastModifiedBy>
  <cp:revision>15</cp:revision>
  <dcterms:created xsi:type="dcterms:W3CDTF">2020-11-09T20:35:45Z</dcterms:created>
  <dcterms:modified xsi:type="dcterms:W3CDTF">2022-11-09T21:13:43Z</dcterms:modified>
</cp:coreProperties>
</file>