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60" r:id="rId6"/>
    <p:sldId id="261" r:id="rId7"/>
    <p:sldId id="263" r:id="rId8"/>
    <p:sldId id="262" r:id="rId9"/>
    <p:sldId id="264" r:id="rId10"/>
    <p:sldId id="25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5" d="100"/>
          <a:sy n="75" d="100"/>
        </p:scale>
        <p:origin x="1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69C951E-0ABC-4F4A-98FF-3ADC4C8E4895}"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3846375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C951E-0ABC-4F4A-98FF-3ADC4C8E4895}"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775613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9C951E-0ABC-4F4A-98FF-3ADC4C8E4895}"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742171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69C951E-0ABC-4F4A-98FF-3ADC4C8E4895}"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3688566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69C951E-0ABC-4F4A-98FF-3ADC4C8E4895}" type="datetimeFigureOut">
              <a:rPr lang="en-GB" smtClean="0"/>
              <a:t>07/11/2016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968552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69C951E-0ABC-4F4A-98FF-3ADC4C8E4895}" type="datetimeFigureOut">
              <a:rPr lang="en-GB" smtClean="0"/>
              <a:t>07/11/2016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3982332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9C951E-0ABC-4F4A-98FF-3ADC4C8E4895}" type="datetimeFigureOut">
              <a:rPr lang="en-GB" smtClean="0"/>
              <a:t>07/11/2016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2101242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9C951E-0ABC-4F4A-98FF-3ADC4C8E4895}"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365270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9C951E-0ABC-4F4A-98FF-3ADC4C8E4895}"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3554163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C951E-0ABC-4F4A-98FF-3ADC4C8E4895}"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1271988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C951E-0ABC-4F4A-98FF-3ADC4C8E4895}"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4C14E6-BCD3-4696-9CB5-8902B7A149AE}" type="slidenum">
              <a:rPr lang="en-GB" smtClean="0"/>
              <a:t>‹#›</a:t>
            </a:fld>
            <a:endParaRPr lang="en-GB"/>
          </a:p>
        </p:txBody>
      </p:sp>
    </p:spTree>
    <p:extLst>
      <p:ext uri="{BB962C8B-B14F-4D97-AF65-F5344CB8AC3E}">
        <p14:creationId xmlns:p14="http://schemas.microsoft.com/office/powerpoint/2010/main" val="1509201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C951E-0ABC-4F4A-98FF-3ADC4C8E4895}" type="datetimeFigureOut">
              <a:rPr lang="en-GB" smtClean="0"/>
              <a:t>07/11/2016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4C14E6-BCD3-4696-9CB5-8902B7A149AE}" type="slidenum">
              <a:rPr lang="en-GB" smtClean="0"/>
              <a:t>‹#›</a:t>
            </a:fld>
            <a:endParaRPr lang="en-GB"/>
          </a:p>
        </p:txBody>
      </p:sp>
    </p:spTree>
    <p:extLst>
      <p:ext uri="{BB962C8B-B14F-4D97-AF65-F5344CB8AC3E}">
        <p14:creationId xmlns:p14="http://schemas.microsoft.com/office/powerpoint/2010/main" val="1441182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uk/url?sa=i&amp;rct=j&amp;q=&amp;esrc=s&amp;source=imgres&amp;cd=&amp;cad=rja&amp;uact=8&amp;ved=0ahUKEwiz8KnevJbQAhVCWRoKHfzBCd8QjRwIBw&amp;url=http://www.feihongbo.com/52-most-interesting-and-creative-advertisements/&amp;psig=AFQjCNGEuENNvcluGJEaPp8MQNgAgdK-ew&amp;ust=1478602244985214"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SWOT ANALYSIS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01627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a:t>
            </a:r>
            <a:endParaRPr lang="en-GB" dirty="0"/>
          </a:p>
        </p:txBody>
      </p:sp>
      <p:sp>
        <p:nvSpPr>
          <p:cNvPr id="3" name="Content Placeholder 2"/>
          <p:cNvSpPr>
            <a:spLocks noGrp="1"/>
          </p:cNvSpPr>
          <p:nvPr>
            <p:ph idx="1"/>
          </p:nvPr>
        </p:nvSpPr>
        <p:spPr/>
        <p:txBody>
          <a:bodyPr/>
          <a:lstStyle/>
          <a:p>
            <a:r>
              <a:rPr lang="en-GB" dirty="0" smtClean="0"/>
              <a:t>Link your thinking back to our previous work in the module around leadership, management models, scanning the environment, outcomes from the work</a:t>
            </a:r>
          </a:p>
          <a:p>
            <a:r>
              <a:rPr lang="en-GB" dirty="0" smtClean="0"/>
              <a:t>Scanning the environment</a:t>
            </a:r>
          </a:p>
          <a:p>
            <a:r>
              <a:rPr lang="en-GB" dirty="0" smtClean="0"/>
              <a:t>Achievements</a:t>
            </a:r>
          </a:p>
          <a:p>
            <a:r>
              <a:rPr lang="en-GB" dirty="0" smtClean="0"/>
              <a:t>Frustrations</a:t>
            </a:r>
          </a:p>
          <a:p>
            <a:r>
              <a:rPr lang="en-GB" dirty="0" smtClean="0"/>
              <a:t>Planning</a:t>
            </a:r>
          </a:p>
          <a:p>
            <a:r>
              <a:rPr lang="en-GB" dirty="0" smtClean="0"/>
              <a:t>More ‘leadership’ and ‘strategic’ management</a:t>
            </a:r>
          </a:p>
          <a:p>
            <a:endParaRPr lang="en-GB" dirty="0" smtClean="0"/>
          </a:p>
          <a:p>
            <a:endParaRPr lang="en-GB" dirty="0"/>
          </a:p>
        </p:txBody>
      </p:sp>
    </p:spTree>
    <p:extLst>
      <p:ext uri="{BB962C8B-B14F-4D97-AF65-F5344CB8AC3E}">
        <p14:creationId xmlns:p14="http://schemas.microsoft.com/office/powerpoint/2010/main" val="3828015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Take 5 minutes to consider your questions in relation to the SWOT analysis task</a:t>
            </a:r>
          </a:p>
          <a:p>
            <a:r>
              <a:rPr lang="en-GB" dirty="0" smtClean="0"/>
              <a:t>Make a list of 3 questions</a:t>
            </a:r>
          </a:p>
          <a:p>
            <a:r>
              <a:rPr lang="en-GB" dirty="0" smtClean="0"/>
              <a:t>In pairs take 5 minutes to explore your questions</a:t>
            </a:r>
          </a:p>
          <a:p>
            <a:r>
              <a:rPr lang="en-GB" dirty="0" smtClean="0"/>
              <a:t>Individually feed your thoughts back to the group </a:t>
            </a:r>
            <a:endParaRPr lang="en-GB" dirty="0"/>
          </a:p>
        </p:txBody>
      </p:sp>
    </p:spTree>
    <p:extLst>
      <p:ext uri="{BB962C8B-B14F-4D97-AF65-F5344CB8AC3E}">
        <p14:creationId xmlns:p14="http://schemas.microsoft.com/office/powerpoint/2010/main" val="1223242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Achievements</a:t>
            </a:r>
            <a:endParaRPr lang="en-GB" dirty="0"/>
          </a:p>
        </p:txBody>
      </p:sp>
      <p:sp>
        <p:nvSpPr>
          <p:cNvPr id="4" name="Text Placeholder 3"/>
          <p:cNvSpPr>
            <a:spLocks noGrp="1"/>
          </p:cNvSpPr>
          <p:nvPr>
            <p:ph type="body" idx="1"/>
          </p:nvPr>
        </p:nvSpPr>
        <p:spPr>
          <a:xfrm>
            <a:off x="839788" y="1681163"/>
            <a:ext cx="5157787" cy="503237"/>
          </a:xfrm>
        </p:spPr>
        <p:txBody>
          <a:bodyPr/>
          <a:lstStyle/>
          <a:p>
            <a:r>
              <a:rPr lang="en-GB" dirty="0" smtClean="0"/>
              <a:t>Positives </a:t>
            </a:r>
            <a:endParaRPr lang="en-GB" dirty="0"/>
          </a:p>
        </p:txBody>
      </p:sp>
      <p:sp>
        <p:nvSpPr>
          <p:cNvPr id="3" name="Content Placeholder 2"/>
          <p:cNvSpPr>
            <a:spLocks noGrp="1"/>
          </p:cNvSpPr>
          <p:nvPr>
            <p:ph sz="half" idx="2"/>
          </p:nvPr>
        </p:nvSpPr>
        <p:spPr/>
        <p:txBody>
          <a:bodyPr>
            <a:normAutofit fontScale="77500" lnSpcReduction="20000"/>
          </a:bodyPr>
          <a:lstStyle/>
          <a:p>
            <a:r>
              <a:rPr lang="en-GB" dirty="0" smtClean="0"/>
              <a:t>The focus of this exercise will be to consider in detail the activities of a youth work organisation with which you are familiar</a:t>
            </a:r>
          </a:p>
          <a:p>
            <a:pPr marL="0" indent="0">
              <a:buNone/>
            </a:pPr>
            <a:endParaRPr lang="en-GB" dirty="0" smtClean="0"/>
          </a:p>
          <a:p>
            <a:pPr lvl="1"/>
            <a:r>
              <a:rPr lang="en-GB" dirty="0" smtClean="0"/>
              <a:t>Make a list of positive things about the organisation</a:t>
            </a:r>
          </a:p>
          <a:p>
            <a:pPr lvl="1"/>
            <a:endParaRPr lang="en-GB" dirty="0"/>
          </a:p>
          <a:p>
            <a:r>
              <a:rPr lang="en-GB" dirty="0" smtClean="0"/>
              <a:t>In pairs take it in turns (5 minutes each) to discuss the positive things about the organisation</a:t>
            </a:r>
          </a:p>
          <a:p>
            <a:r>
              <a:rPr lang="en-GB" dirty="0" smtClean="0"/>
              <a:t>Summarise your lists and develop a top 3 list of the key achievements</a:t>
            </a:r>
          </a:p>
        </p:txBody>
      </p:sp>
      <p:pic>
        <p:nvPicPr>
          <p:cNvPr id="7" name="Content Placeholder 6"/>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6328052" y="2047876"/>
            <a:ext cx="4696858" cy="3532190"/>
          </a:xfrm>
        </p:spPr>
      </p:pic>
    </p:spTree>
    <p:extLst>
      <p:ext uri="{BB962C8B-B14F-4D97-AF65-F5344CB8AC3E}">
        <p14:creationId xmlns:p14="http://schemas.microsoft.com/office/powerpoint/2010/main" val="2416663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What sort of areas have you considered?</a:t>
            </a:r>
            <a:endParaRPr lang="en-GB" dirty="0"/>
          </a:p>
        </p:txBody>
      </p:sp>
      <p:sp>
        <p:nvSpPr>
          <p:cNvPr id="8" name="Content Placeholder 7"/>
          <p:cNvSpPr>
            <a:spLocks noGrp="1"/>
          </p:cNvSpPr>
          <p:nvPr>
            <p:ph sz="half" idx="1"/>
          </p:nvPr>
        </p:nvSpPr>
        <p:spPr/>
        <p:txBody>
          <a:bodyPr>
            <a:normAutofit fontScale="77500" lnSpcReduction="20000"/>
          </a:bodyPr>
          <a:lstStyle/>
          <a:p>
            <a:pPr fontAlgn="t"/>
            <a:r>
              <a:rPr lang="en-GB" dirty="0"/>
              <a:t>Physical accessibility </a:t>
            </a:r>
          </a:p>
          <a:p>
            <a:pPr fontAlgn="t"/>
            <a:r>
              <a:rPr lang="en-GB" dirty="0"/>
              <a:t>Quality of accommodation</a:t>
            </a:r>
          </a:p>
          <a:p>
            <a:pPr fontAlgn="t"/>
            <a:r>
              <a:rPr lang="en-GB" dirty="0"/>
              <a:t>Percentage of locally qualified staff at unit</a:t>
            </a:r>
          </a:p>
          <a:p>
            <a:pPr fontAlgn="t"/>
            <a:r>
              <a:rPr lang="en-GB" dirty="0"/>
              <a:t>Quality of curriculum</a:t>
            </a:r>
          </a:p>
          <a:p>
            <a:r>
              <a:rPr lang="en-GB" dirty="0" smtClean="0"/>
              <a:t>Target group and age range</a:t>
            </a:r>
          </a:p>
          <a:p>
            <a:r>
              <a:rPr lang="en-GB" dirty="0" smtClean="0"/>
              <a:t>A programme which will appeal to an older age group</a:t>
            </a:r>
          </a:p>
          <a:p>
            <a:r>
              <a:rPr lang="en-GB" dirty="0" smtClean="0">
                <a:effectLst/>
              </a:rPr>
              <a:t>Take up and retention of young people</a:t>
            </a:r>
            <a:endParaRPr lang="en-GB" dirty="0" smtClean="0">
              <a:effectLst/>
              <a:latin typeface="Comic Sans MS" panose="030F0702030302020204" pitchFamily="66" charset="0"/>
              <a:ea typeface="Times New Roman" panose="02020603050405020304" pitchFamily="18" charset="0"/>
              <a:cs typeface="Times New Roman" panose="02020603050405020304" pitchFamily="18" charset="0"/>
            </a:endParaRPr>
          </a:p>
          <a:p>
            <a:r>
              <a:rPr lang="en-GB" dirty="0" smtClean="0">
                <a:effectLst/>
              </a:rPr>
              <a:t>Participation in external activities</a:t>
            </a:r>
            <a:endParaRPr lang="en-GB" dirty="0" smtClean="0">
              <a:effectLst/>
              <a:latin typeface="Comic Sans MS" panose="030F0702030302020204" pitchFamily="66" charset="0"/>
              <a:ea typeface="Times New Roman" panose="02020603050405020304" pitchFamily="18" charset="0"/>
              <a:cs typeface="Times New Roman" panose="02020603050405020304" pitchFamily="18" charset="0"/>
            </a:endParaRPr>
          </a:p>
          <a:p>
            <a:r>
              <a:rPr lang="en-GB" dirty="0" smtClean="0">
                <a:effectLst/>
              </a:rPr>
              <a:t>Community or other projects </a:t>
            </a:r>
            <a:endParaRPr lang="en-GB" dirty="0" smtClean="0">
              <a:effectLst/>
              <a:latin typeface="Comic Sans MS" panose="030F0702030302020204" pitchFamily="66" charset="0"/>
              <a:ea typeface="Times New Roman" panose="02020603050405020304" pitchFamily="18" charset="0"/>
              <a:cs typeface="Times New Roman" panose="02020603050405020304" pitchFamily="18" charset="0"/>
            </a:endParaRPr>
          </a:p>
          <a:p>
            <a:r>
              <a:rPr lang="en-GB" dirty="0" smtClean="0">
                <a:effectLst/>
              </a:rPr>
              <a:t>Development and progression of YP</a:t>
            </a:r>
            <a:endParaRPr lang="en-GB" dirty="0" smtClean="0">
              <a:effectLst/>
              <a:latin typeface="Comic Sans MS" panose="030F0702030302020204" pitchFamily="66" charset="0"/>
              <a:ea typeface="Times New Roman" panose="02020603050405020304" pitchFamily="18" charset="0"/>
              <a:cs typeface="Times New Roman" panose="02020603050405020304" pitchFamily="18" charset="0"/>
            </a:endParaRPr>
          </a:p>
          <a:p>
            <a:r>
              <a:rPr lang="en-GB" dirty="0" smtClean="0">
                <a:effectLst/>
              </a:rPr>
              <a:t>Marketing</a:t>
            </a:r>
            <a:endParaRPr lang="en-GB" dirty="0" smtClean="0">
              <a:effectLst/>
              <a:latin typeface="Comic Sans MS" panose="030F0702030302020204" pitchFamily="66" charset="0"/>
              <a:ea typeface="Times New Roman" panose="02020603050405020304" pitchFamily="18" charset="0"/>
              <a:cs typeface="Times New Roman" panose="02020603050405020304" pitchFamily="18" charset="0"/>
            </a:endParaRPr>
          </a:p>
          <a:p>
            <a:endParaRPr lang="en-GB" dirty="0"/>
          </a:p>
        </p:txBody>
      </p:sp>
      <p:sp>
        <p:nvSpPr>
          <p:cNvPr id="14" name="Content Placeholder 13"/>
          <p:cNvSpPr>
            <a:spLocks noGrp="1"/>
          </p:cNvSpPr>
          <p:nvPr>
            <p:ph sz="half" idx="2"/>
          </p:nvPr>
        </p:nvSpPr>
        <p:spPr/>
        <p:txBody>
          <a:bodyPr>
            <a:normAutofit fontScale="77500" lnSpcReduction="20000"/>
          </a:bodyPr>
          <a:lstStyle/>
          <a:p>
            <a:r>
              <a:rPr lang="en-GB" dirty="0"/>
              <a:t>Community involvement</a:t>
            </a:r>
          </a:p>
          <a:p>
            <a:r>
              <a:rPr lang="en-GB" dirty="0"/>
              <a:t>Effectiveness and efficiency</a:t>
            </a:r>
          </a:p>
          <a:p>
            <a:r>
              <a:rPr lang="en-GB" dirty="0"/>
              <a:t>Training take up by staff</a:t>
            </a:r>
          </a:p>
          <a:p>
            <a:r>
              <a:rPr lang="en-GB" dirty="0"/>
              <a:t>Reliability</a:t>
            </a:r>
          </a:p>
          <a:p>
            <a:r>
              <a:rPr lang="en-GB" dirty="0"/>
              <a:t>Staff skills, knowledge and </a:t>
            </a:r>
            <a:r>
              <a:rPr lang="en-GB" dirty="0" smtClean="0"/>
              <a:t>personal </a:t>
            </a:r>
            <a:r>
              <a:rPr lang="en-GB" dirty="0"/>
              <a:t>qualities</a:t>
            </a:r>
          </a:p>
          <a:p>
            <a:r>
              <a:rPr lang="en-GB" dirty="0"/>
              <a:t>Monthly returns</a:t>
            </a:r>
          </a:p>
          <a:p>
            <a:r>
              <a:rPr lang="en-GB" dirty="0"/>
              <a:t>Average </a:t>
            </a:r>
            <a:r>
              <a:rPr lang="en-GB" dirty="0" smtClean="0"/>
              <a:t>numbers of </a:t>
            </a:r>
            <a:r>
              <a:rPr lang="en-GB" dirty="0" err="1" smtClean="0"/>
              <a:t>yp</a:t>
            </a:r>
            <a:r>
              <a:rPr lang="en-GB" dirty="0" smtClean="0"/>
              <a:t> taking part</a:t>
            </a:r>
            <a:endParaRPr lang="en-GB" dirty="0"/>
          </a:p>
          <a:p>
            <a:r>
              <a:rPr lang="en-GB" dirty="0"/>
              <a:t>Current staff allocation</a:t>
            </a:r>
          </a:p>
          <a:p>
            <a:r>
              <a:rPr lang="en-GB" dirty="0"/>
              <a:t>External funds generated</a:t>
            </a:r>
          </a:p>
          <a:p>
            <a:r>
              <a:rPr lang="en-GB" dirty="0"/>
              <a:t>Total cost</a:t>
            </a:r>
          </a:p>
          <a:p>
            <a:r>
              <a:rPr lang="en-GB" dirty="0"/>
              <a:t>Unit cost</a:t>
            </a:r>
          </a:p>
          <a:p>
            <a:endParaRPr lang="en-GB" dirty="0"/>
          </a:p>
        </p:txBody>
      </p:sp>
    </p:spTree>
    <p:extLst>
      <p:ext uri="{BB962C8B-B14F-4D97-AF65-F5344CB8AC3E}">
        <p14:creationId xmlns:p14="http://schemas.microsoft.com/office/powerpoint/2010/main" val="181704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Frustrations</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The focus of this exercise will be to consider in detail the activities of a youth work organisation with which you are familiar</a:t>
            </a:r>
          </a:p>
          <a:p>
            <a:pPr marL="0" indent="0">
              <a:buNone/>
            </a:pPr>
            <a:endParaRPr lang="en-GB" dirty="0" smtClean="0"/>
          </a:p>
          <a:p>
            <a:pPr lvl="1"/>
            <a:r>
              <a:rPr lang="en-GB" dirty="0" smtClean="0"/>
              <a:t>Make a list of more negative things about the organisation</a:t>
            </a:r>
          </a:p>
          <a:p>
            <a:pPr lvl="1"/>
            <a:endParaRPr lang="en-GB" dirty="0" smtClean="0"/>
          </a:p>
          <a:p>
            <a:r>
              <a:rPr lang="en-GB" dirty="0" smtClean="0"/>
              <a:t>In pairs take it in turns (5 minutes each) to discuss the negative things about the organisation</a:t>
            </a:r>
          </a:p>
          <a:p>
            <a:r>
              <a:rPr lang="en-GB" dirty="0" smtClean="0"/>
              <a:t>Summarise your lists and develop a top 3 list of the key frustrations</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40329" y="2044700"/>
            <a:ext cx="5798319" cy="2844800"/>
          </a:xfrm>
        </p:spPr>
      </p:pic>
    </p:spTree>
    <p:extLst>
      <p:ext uri="{BB962C8B-B14F-4D97-AF65-F5344CB8AC3E}">
        <p14:creationId xmlns:p14="http://schemas.microsoft.com/office/powerpoint/2010/main" val="3018231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Interesting</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smtClean="0"/>
              <a:t>The focus of this exercise will be to consider in detail the activities of a youth work organisation with which you are familiar</a:t>
            </a:r>
          </a:p>
          <a:p>
            <a:pPr marL="0" indent="0">
              <a:buNone/>
            </a:pPr>
            <a:endParaRPr lang="en-GB" dirty="0" smtClean="0"/>
          </a:p>
          <a:p>
            <a:pPr lvl="1"/>
            <a:r>
              <a:rPr lang="en-GB" dirty="0" smtClean="0"/>
              <a:t>Make a list of interesting things about the organisation, where does its potential lie?  </a:t>
            </a:r>
          </a:p>
          <a:p>
            <a:pPr lvl="1"/>
            <a:endParaRPr lang="en-GB" dirty="0" smtClean="0"/>
          </a:p>
          <a:p>
            <a:r>
              <a:rPr lang="en-GB" dirty="0" smtClean="0"/>
              <a:t>In pairs take it in turns (5 minutes each) to discuss the interesting things about the organisation</a:t>
            </a:r>
          </a:p>
          <a:p>
            <a:r>
              <a:rPr lang="en-GB" dirty="0" smtClean="0"/>
              <a:t>Summarise your lists and develop a top 3 list of the most interesting things</a:t>
            </a:r>
          </a:p>
          <a:p>
            <a:endParaRPr lang="en-GB" dirty="0"/>
          </a:p>
        </p:txBody>
      </p:sp>
      <p:pic>
        <p:nvPicPr>
          <p:cNvPr id="7" name="Content Placeholder 6" descr="Image result">
            <a:hlinkClick r:id="rId2"/>
          </p:cNvPr>
          <p:cNvPicPr>
            <a:picLocks noGrp="1"/>
          </p:cNvPicPr>
          <p:nvPr>
            <p:ph sz="half" idx="2"/>
          </p:nvPr>
        </p:nvPicPr>
        <p:blipFill rotWithShape="1">
          <a:blip r:embed="rId3">
            <a:extLst>
              <a:ext uri="{28A0092B-C50C-407E-A947-70E740481C1C}">
                <a14:useLocalDpi xmlns:a14="http://schemas.microsoft.com/office/drawing/2010/main" val="0"/>
              </a:ext>
            </a:extLst>
          </a:blip>
          <a:srcRect l="-585" t="24323"/>
          <a:stretch/>
        </p:blipFill>
        <p:spPr bwMode="auto">
          <a:xfrm>
            <a:off x="6096000" y="2032000"/>
            <a:ext cx="5600700" cy="310273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3645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Strategic Management</a:t>
            </a:r>
            <a:endParaRPr lang="en-GB" dirty="0"/>
          </a:p>
        </p:txBody>
      </p:sp>
      <p:sp>
        <p:nvSpPr>
          <p:cNvPr id="6" name="Content Placeholder 5"/>
          <p:cNvSpPr>
            <a:spLocks noGrp="1"/>
          </p:cNvSpPr>
          <p:nvPr>
            <p:ph idx="1"/>
          </p:nvPr>
        </p:nvSpPr>
        <p:spPr/>
        <p:txBody>
          <a:bodyPr/>
          <a:lstStyle/>
          <a:p>
            <a:r>
              <a:rPr lang="en-GB" dirty="0" smtClean="0"/>
              <a:t>So, we have looked at an organisation with which you are familiar, lets consider some aspects of strategic management which will inform your thinking around SWOT analysis</a:t>
            </a:r>
          </a:p>
          <a:p>
            <a:pPr marL="0" indent="0">
              <a:buNone/>
            </a:pPr>
            <a:endParaRPr lang="en-GB" dirty="0" smtClean="0"/>
          </a:p>
          <a:p>
            <a:pPr lvl="1"/>
            <a:r>
              <a:rPr lang="en-GB" dirty="0" smtClean="0"/>
              <a:t>Strategic management is the process of formulating strategies and strategic plans to manage yourself and/or others</a:t>
            </a:r>
          </a:p>
          <a:p>
            <a:pPr lvl="1"/>
            <a:r>
              <a:rPr lang="en-GB" dirty="0" smtClean="0"/>
              <a:t>Strategic management takes place within the context of the mission of an organisation</a:t>
            </a:r>
          </a:p>
          <a:p>
            <a:pPr lvl="1"/>
            <a:r>
              <a:rPr lang="en-GB" dirty="0" smtClean="0"/>
              <a:t>So, it is necessary to scan the internal and external environment to ensure that leaders (you) are fully aware of the strengths and weaknesses and the threats and opportunities facing the organisation</a:t>
            </a:r>
            <a:endParaRPr lang="en-GB" dirty="0"/>
          </a:p>
        </p:txBody>
      </p:sp>
    </p:spTree>
    <p:extLst>
      <p:ext uri="{BB962C8B-B14F-4D97-AF65-F5344CB8AC3E}">
        <p14:creationId xmlns:p14="http://schemas.microsoft.com/office/powerpoint/2010/main" val="766736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in context</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Define the organisations mission or purpose</a:t>
            </a:r>
          </a:p>
          <a:p>
            <a:r>
              <a:rPr lang="en-GB" dirty="0" smtClean="0"/>
              <a:t>Consider the objectives of the organisation</a:t>
            </a:r>
          </a:p>
          <a:p>
            <a:r>
              <a:rPr lang="en-GB" dirty="0" smtClean="0"/>
              <a:t>Carry out one or more SWOT analysis</a:t>
            </a:r>
          </a:p>
          <a:p>
            <a:r>
              <a:rPr lang="en-GB" dirty="0" smtClean="0"/>
              <a:t>In light of the SWOT analysis analyse the effectiveness of existing strategies, are there ay gaps, are there activities which aren’t adding anything to the ability of the organisation to achieve its mission or purpose?</a:t>
            </a:r>
          </a:p>
          <a:p>
            <a:r>
              <a:rPr lang="en-GB" dirty="0" smtClean="0"/>
              <a:t>Define ‘strategic’ issues, these will be within the context of the organisation</a:t>
            </a:r>
          </a:p>
          <a:p>
            <a:r>
              <a:rPr lang="en-GB" dirty="0" smtClean="0"/>
              <a:t>Develop new or revised strategies</a:t>
            </a:r>
          </a:p>
          <a:p>
            <a:r>
              <a:rPr lang="en-GB" dirty="0" smtClean="0"/>
              <a:t>Decide on how you will measure success of this new strategy</a:t>
            </a:r>
          </a:p>
          <a:p>
            <a:r>
              <a:rPr lang="en-GB" dirty="0" smtClean="0"/>
              <a:t>Prepare plans to deliver the new strategy</a:t>
            </a:r>
          </a:p>
          <a:p>
            <a:r>
              <a:rPr lang="en-GB" dirty="0" smtClean="0"/>
              <a:t>Implement the plans</a:t>
            </a:r>
          </a:p>
          <a:p>
            <a:r>
              <a:rPr lang="en-GB" dirty="0" smtClean="0"/>
              <a:t>Monitor results</a:t>
            </a:r>
          </a:p>
          <a:p>
            <a:r>
              <a:rPr lang="en-GB" dirty="0" smtClean="0"/>
              <a:t>Repeat </a:t>
            </a:r>
            <a:endParaRPr lang="en-GB" dirty="0"/>
          </a:p>
        </p:txBody>
      </p:sp>
    </p:spTree>
    <p:extLst>
      <p:ext uri="{BB962C8B-B14F-4D97-AF65-F5344CB8AC3E}">
        <p14:creationId xmlns:p14="http://schemas.microsoft.com/office/powerpoint/2010/main" val="3435545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latin typeface="+mn-lt"/>
              </a:rPr>
              <a:t>Questions</a:t>
            </a:r>
            <a:endParaRPr lang="en-GB" sz="4800" b="1" dirty="0">
              <a:latin typeface="+mn-lt"/>
            </a:endParaRPr>
          </a:p>
        </p:txBody>
      </p:sp>
      <p:sp>
        <p:nvSpPr>
          <p:cNvPr id="3" name="Content Placeholder 2"/>
          <p:cNvSpPr>
            <a:spLocks noGrp="1"/>
          </p:cNvSpPr>
          <p:nvPr>
            <p:ph idx="1"/>
          </p:nvPr>
        </p:nvSpPr>
        <p:spPr/>
        <p:txBody>
          <a:bodyPr>
            <a:normAutofit/>
          </a:bodyPr>
          <a:lstStyle/>
          <a:p>
            <a:r>
              <a:rPr lang="en-GB" sz="4000" dirty="0" smtClean="0"/>
              <a:t>Take five minutes to consider questions you have</a:t>
            </a:r>
          </a:p>
          <a:p>
            <a:r>
              <a:rPr lang="en-GB" sz="4000" dirty="0" smtClean="0"/>
              <a:t>If necessary raise the questions with peers and tutor</a:t>
            </a:r>
          </a:p>
          <a:p>
            <a:r>
              <a:rPr lang="en-GB" sz="4000" dirty="0" smtClean="0"/>
              <a:t>In relation to your questions if there is additional information you need please make notes on actions you can take to meet your learning needs.</a:t>
            </a:r>
            <a:endParaRPr lang="en-GB" sz="4000" dirty="0"/>
          </a:p>
        </p:txBody>
      </p:sp>
    </p:spTree>
    <p:extLst>
      <p:ext uri="{BB962C8B-B14F-4D97-AF65-F5344CB8AC3E}">
        <p14:creationId xmlns:p14="http://schemas.microsoft.com/office/powerpoint/2010/main" val="5472295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624</Words>
  <Application>Microsoft Office PowerPoint</Application>
  <PresentationFormat>Widescreen</PresentationFormat>
  <Paragraphs>80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Times New Roman</vt:lpstr>
      <vt:lpstr>Office Theme</vt:lpstr>
      <vt:lpstr>SWOT ANALYSIS</vt:lpstr>
      <vt:lpstr>Outline</vt:lpstr>
      <vt:lpstr>Questions</vt:lpstr>
      <vt:lpstr>Achievements</vt:lpstr>
      <vt:lpstr>What sort of areas have you considered?</vt:lpstr>
      <vt:lpstr>Frustrations</vt:lpstr>
      <vt:lpstr>Interesting</vt:lpstr>
      <vt:lpstr>Strategic Management</vt:lpstr>
      <vt:lpstr>SWOT in context</vt:lpstr>
      <vt:lpstr>Questions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SWOT ANALYSIS</dc:title>
  <dc:creator>Darrell Williams</dc:creator>
  <cp:lastModifiedBy>Darrell Williams</cp:lastModifiedBy>
  <cp:revision>1</cp:revision>
  <dcterms:created xsi:type="dcterms:W3CDTF">2016-11-07T11:24:26Z</dcterms:created>
  <dcterms:modified xsi:type="dcterms:W3CDTF">2016-11-07T11:24:55Z</dcterms:modified>
</cp:coreProperties>
</file>