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68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1" r:id="rId14"/>
    <p:sldId id="270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C8C3352-CB33-470C-BBDE-962A0890367D}" type="datetime1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63FFE7F-C917-439A-8026-3D301EB5C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2EE1D1A-07CA-43D9-8663-E9463C37B5CB}" type="datetime1">
              <a:rPr lang="en-GB" noProof="0" smtClean="0"/>
              <a:t>30/06/2026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EC0B30D-C07A-425B-A90C-BA7BEB19107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201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62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026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49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0891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921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669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0847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9825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161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226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4245434"/>
            <a:ext cx="8686800" cy="1464906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731795"/>
            <a:ext cx="8686800" cy="440405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4242816"/>
            <a:ext cx="8686800" cy="1463040"/>
          </a:xfrm>
        </p:spPr>
        <p:txBody>
          <a:bodyPr rtlCol="0" anchor="b">
            <a:normAutofit/>
          </a:bodyPr>
          <a:lstStyle>
            <a:lvl1pPr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799" y="5733288"/>
            <a:ext cx="8686800" cy="438912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04999"/>
            <a:ext cx="4800600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04999"/>
            <a:ext cx="4800600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772815"/>
            <a:ext cx="4800600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2509937"/>
            <a:ext cx="4800600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772815"/>
            <a:ext cx="4800600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9937"/>
            <a:ext cx="4800600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0672"/>
            <a:ext cx="4663440" cy="182880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457200"/>
            <a:ext cx="5410201" cy="57150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3099"/>
            <a:ext cx="4663440" cy="182880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8000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6400" y="457200"/>
            <a:ext cx="1828800" cy="5719762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7955280" cy="5719762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10058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680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2849" y="6400800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792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2307/41703503" TargetMode="External"/><Relationship Id="rId2" Type="http://schemas.openxmlformats.org/officeDocument/2006/relationships/hyperlink" Target="https://doi.org/10.1108/BPMJ-06-2022-0303" TargetMode="Externa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doi.org/10.15837/ijccc.2007.1..2342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57/rpm.2009.9" TargetMode="External"/><Relationship Id="rId2" Type="http://schemas.openxmlformats.org/officeDocument/2006/relationships/hyperlink" Target="https://doi.org/10.4018/JDM.20200040105" TargetMode="Externa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14EECA3-D439-C915-90A6-FE33DBE80A3F}"/>
              </a:ext>
            </a:extLst>
          </p:cNvPr>
          <p:cNvSpPr txBox="1"/>
          <p:nvPr/>
        </p:nvSpPr>
        <p:spPr>
          <a:xfrm>
            <a:off x="1296721" y="4014216"/>
            <a:ext cx="6740855" cy="35702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Module: Managing Business Information</a:t>
            </a:r>
          </a:p>
          <a:p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LCLM5004</a:t>
            </a:r>
          </a:p>
          <a:p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Dr. Amer Kareem</a:t>
            </a:r>
          </a:p>
          <a:p>
            <a:endParaRPr lang="en-GB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members: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Estera Filip 2415106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Sandra Dobre 2415765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Meri Claudia Roua 2245513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Alexandru Marian </a:t>
            </a:r>
            <a:r>
              <a:rPr lang="en-GB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Balsanu</a:t>
            </a: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1713839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2A53A6-0753-D74C-FA9D-87EC3B025534}"/>
              </a:ext>
            </a:extLst>
          </p:cNvPr>
          <p:cNvSpPr txBox="1"/>
          <p:nvPr/>
        </p:nvSpPr>
        <p:spPr>
          <a:xfrm>
            <a:off x="473529" y="693017"/>
            <a:ext cx="8220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chemeClr val="tx2"/>
                </a:solidFill>
              </a:rPr>
              <a:t>Different Information Systems and Their Role in Modern Business </a:t>
            </a:r>
          </a:p>
        </p:txBody>
      </p:sp>
      <p:pic>
        <p:nvPicPr>
          <p:cNvPr id="11" name="Picture 10" descr="University of Wales Trinity Saint David Logo Vector - (.SVG + .PNG ...">
            <a:extLst>
              <a:ext uri="{FF2B5EF4-FFF2-40B4-BE49-F238E27FC236}">
                <a16:creationId xmlns:a16="http://schemas.microsoft.com/office/drawing/2014/main" id="{7B9263C4-6D96-F137-760C-2253C77A9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3629" y="31490"/>
            <a:ext cx="3498371" cy="194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11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9CF4AF9-BD06-3298-3A8D-5F163F5467E3}"/>
              </a:ext>
            </a:extLst>
          </p:cNvPr>
          <p:cNvSpPr txBox="1"/>
          <p:nvPr/>
        </p:nvSpPr>
        <p:spPr>
          <a:xfrm>
            <a:off x="937402" y="1199071"/>
            <a:ext cx="940567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</a:t>
            </a:r>
          </a:p>
          <a:p>
            <a:endParaRPr lang="en-GB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presentation aims to: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role of Information systems in business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Compare ERP, CRM and DSS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 ethical issues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Analyse real business examples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 the most suitable systems for a growing business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3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38D1868-1740-9516-B318-39D40990BAB2}"/>
              </a:ext>
            </a:extLst>
          </p:cNvPr>
          <p:cNvSpPr txBox="1"/>
          <p:nvPr/>
        </p:nvSpPr>
        <p:spPr>
          <a:xfrm>
            <a:off x="808007" y="940280"/>
            <a:ext cx="1091529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 of Information Systems in Business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an Information System?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systems combine people, hardware, software, data, and procedures to support business activities.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in business: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efficiency by automating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decision-making through real-time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 customer experience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a competitive advantage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 example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coffee shop moving from cash-only payments to card machines can reduce waiting time and improve customer service.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Filip,2007)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73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1009BFF5-2A89-F9D3-78C8-23F9EAAFFA90}"/>
              </a:ext>
            </a:extLst>
          </p:cNvPr>
          <p:cNvSpPr txBox="1"/>
          <p:nvPr/>
        </p:nvSpPr>
        <p:spPr>
          <a:xfrm>
            <a:off x="756249" y="995548"/>
            <a:ext cx="38502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Information Systems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descriptions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64E6236-BCF2-5B29-1743-729DE5E17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069781"/>
              </p:ext>
            </p:extLst>
          </p:nvPr>
        </p:nvGraphicFramePr>
        <p:xfrm>
          <a:off x="877019" y="2015086"/>
          <a:ext cx="8284234" cy="26898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2117">
                  <a:extLst>
                    <a:ext uri="{9D8B030D-6E8A-4147-A177-3AD203B41FA5}">
                      <a16:colId xmlns:a16="http://schemas.microsoft.com/office/drawing/2014/main" val="1600975947"/>
                    </a:ext>
                  </a:extLst>
                </a:gridCol>
                <a:gridCol w="4142117">
                  <a:extLst>
                    <a:ext uri="{9D8B030D-6E8A-4147-A177-3AD203B41FA5}">
                      <a16:colId xmlns:a16="http://schemas.microsoft.com/office/drawing/2014/main" val="3233762174"/>
                    </a:ext>
                  </a:extLst>
                </a:gridCol>
              </a:tblGrid>
              <a:tr h="409945">
                <a:tc>
                  <a:txBody>
                    <a:bodyPr/>
                    <a:lstStyle/>
                    <a:p>
                      <a:r>
                        <a:rPr lang="en-GB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Purpose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9138961"/>
                  </a:ext>
                </a:extLst>
              </a:tr>
              <a:tr h="409945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Records transactions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434660"/>
                  </a:ext>
                </a:extLst>
              </a:tr>
              <a:tr h="409945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Produces reports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767890"/>
                  </a:ext>
                </a:extLst>
              </a:tr>
              <a:tr h="409945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Integrates departments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3497760"/>
                  </a:ext>
                </a:extLst>
              </a:tr>
              <a:tr h="409945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Managers customers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793948"/>
                  </a:ext>
                </a:extLst>
              </a:tr>
              <a:tr h="409945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DSS</a:t>
                      </a:r>
                    </a:p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Supports decisions</a:t>
                      </a:r>
                    </a:p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Controls supply chains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246182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65F5C9F2-150C-2668-294D-1F42C7E218AA}"/>
              </a:ext>
            </a:extLst>
          </p:cNvPr>
          <p:cNvSpPr txBox="1"/>
          <p:nvPr/>
        </p:nvSpPr>
        <p:spPr>
          <a:xfrm>
            <a:off x="756249" y="5044546"/>
            <a:ext cx="8715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bottom: 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ERP, CRM and DSS were selected because they address operational efficiency, customer experience and managerial decision-making.</a:t>
            </a:r>
          </a:p>
          <a:p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(Miocevic, 2007; Filip,2007)</a:t>
            </a:r>
            <a:endParaRPr lang="en-GB" i="1"/>
          </a:p>
        </p:txBody>
      </p:sp>
    </p:spTree>
    <p:extLst>
      <p:ext uri="{BB962C8B-B14F-4D97-AF65-F5344CB8AC3E}">
        <p14:creationId xmlns:p14="http://schemas.microsoft.com/office/powerpoint/2010/main" val="157050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D4422517-C563-60A4-CEC9-C7FC0CB9FCA1}"/>
              </a:ext>
            </a:extLst>
          </p:cNvPr>
          <p:cNvSpPr txBox="1"/>
          <p:nvPr/>
        </p:nvSpPr>
        <p:spPr>
          <a:xfrm>
            <a:off x="828136" y="707366"/>
            <a:ext cx="1036895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ERP System</a:t>
            </a:r>
          </a:p>
          <a:p>
            <a:endParaRPr lang="en-GB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Inventory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Procurement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Reduces duplicated data 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Improves coordination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real-time information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cost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implementation period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example 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lecture mentioned automated production at Mini Cooper factories, where robotics significantly reduces production time.</a:t>
            </a:r>
          </a:p>
          <a:p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(Bhattacharya et al., 2023; SAP, 2025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1317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BBA6824-5C0C-23F1-5F5E-6CE9C25D7A29}"/>
              </a:ext>
            </a:extLst>
          </p:cNvPr>
          <p:cNvSpPr txBox="1"/>
          <p:nvPr/>
        </p:nvSpPr>
        <p:spPr>
          <a:xfrm>
            <a:off x="773501" y="993360"/>
            <a:ext cx="1040345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CRM System</a:t>
            </a:r>
          </a:p>
          <a:p>
            <a:endParaRPr lang="en-GB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databases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Loyalty programmes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campaigns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Personalised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Improved customer retention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Privacy concerns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training requirements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Tesco Clubcard tracks customer purchasing patterns and provides targeted promotions.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Amazon customer service can immediately access customers’ order history.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(Miocevic, 2007)</a:t>
            </a:r>
          </a:p>
        </p:txBody>
      </p:sp>
    </p:spTree>
    <p:extLst>
      <p:ext uri="{BB962C8B-B14F-4D97-AF65-F5344CB8AC3E}">
        <p14:creationId xmlns:p14="http://schemas.microsoft.com/office/powerpoint/2010/main" val="28117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89B3DE7-F300-485A-54E4-63669337B9D5}"/>
              </a:ext>
            </a:extLst>
          </p:cNvPr>
          <p:cNvSpPr txBox="1"/>
          <p:nvPr/>
        </p:nvSpPr>
        <p:spPr>
          <a:xfrm>
            <a:off x="744748" y="1028343"/>
            <a:ext cx="987437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DSS System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Forecast demand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alternatives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Analyse risks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 strategic planning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Faster managerial decisions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Depends on High-quality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Managers can analyse seasonal sales trends and predict future demand.</a:t>
            </a:r>
          </a:p>
          <a:p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(Yeoman, 2009; Chen et al., 2012)</a:t>
            </a:r>
          </a:p>
        </p:txBody>
      </p:sp>
    </p:spTree>
    <p:extLst>
      <p:ext uri="{BB962C8B-B14F-4D97-AF65-F5344CB8AC3E}">
        <p14:creationId xmlns:p14="http://schemas.microsoft.com/office/powerpoint/2010/main" val="154329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01219D4-38EA-4828-A863-7A889EC02153}"/>
              </a:ext>
            </a:extLst>
          </p:cNvPr>
          <p:cNvSpPr txBox="1"/>
          <p:nvPr/>
        </p:nvSpPr>
        <p:spPr>
          <a:xfrm>
            <a:off x="603849" y="586596"/>
            <a:ext cx="10386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Comparison of ERP, CRM and DSS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37DEA70-B41C-2111-1132-1536F2520D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358387"/>
              </p:ext>
            </p:extLst>
          </p:nvPr>
        </p:nvGraphicFramePr>
        <p:xfrm>
          <a:off x="603849" y="1410994"/>
          <a:ext cx="829861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4653">
                  <a:extLst>
                    <a:ext uri="{9D8B030D-6E8A-4147-A177-3AD203B41FA5}">
                      <a16:colId xmlns:a16="http://schemas.microsoft.com/office/drawing/2014/main" val="744908450"/>
                    </a:ext>
                  </a:extLst>
                </a:gridCol>
                <a:gridCol w="2074653">
                  <a:extLst>
                    <a:ext uri="{9D8B030D-6E8A-4147-A177-3AD203B41FA5}">
                      <a16:colId xmlns:a16="http://schemas.microsoft.com/office/drawing/2014/main" val="3949540362"/>
                    </a:ext>
                  </a:extLst>
                </a:gridCol>
                <a:gridCol w="2074653">
                  <a:extLst>
                    <a:ext uri="{9D8B030D-6E8A-4147-A177-3AD203B41FA5}">
                      <a16:colId xmlns:a16="http://schemas.microsoft.com/office/drawing/2014/main" val="2179305566"/>
                    </a:ext>
                  </a:extLst>
                </a:gridCol>
                <a:gridCol w="2074653">
                  <a:extLst>
                    <a:ext uri="{9D8B030D-6E8A-4147-A177-3AD203B41FA5}">
                      <a16:colId xmlns:a16="http://schemas.microsoft.com/office/drawing/2014/main" val="2820478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bg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ERP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DSS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771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 users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Entire 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Marketing &amp;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Manafers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19608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Medium-High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06871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Customer focus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78563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Decision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67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Complexity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932332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C1C7451A-C35B-FD57-D259-D8E8FB8CA930}"/>
              </a:ext>
            </a:extLst>
          </p:cNvPr>
          <p:cNvSpPr txBox="1"/>
          <p:nvPr/>
        </p:nvSpPr>
        <p:spPr>
          <a:xfrm>
            <a:off x="603849" y="4091100"/>
            <a:ext cx="82986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Consultant evaluation</a:t>
            </a:r>
          </a:p>
          <a:p>
            <a:endParaRPr lang="en-GB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ERP improves internal efficiency.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CRM enhances customer satisfaction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DSS supports strategic growth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i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82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23AE6A-65F2-D041-369D-65EF17E5CF53}"/>
              </a:ext>
            </a:extLst>
          </p:cNvPr>
          <p:cNvSpPr txBox="1"/>
          <p:nvPr/>
        </p:nvSpPr>
        <p:spPr>
          <a:xfrm>
            <a:off x="721743" y="1028343"/>
            <a:ext cx="1074851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Considerations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privacy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GDPR compliance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Encryption Access control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bias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Unfair recruitment decisions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 monitoring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Warehouse tracking systems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Mitigation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audits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supervision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Kunebelakere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Siddappa et al. 2025; Siau and Wang, 2020, Calder 2023)</a:t>
            </a:r>
          </a:p>
        </p:txBody>
      </p:sp>
    </p:spTree>
    <p:extLst>
      <p:ext uri="{BB962C8B-B14F-4D97-AF65-F5344CB8AC3E}">
        <p14:creationId xmlns:p14="http://schemas.microsoft.com/office/powerpoint/2010/main" val="389178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C298C3F-1C82-46C8-D7BA-069D5E9C681E}"/>
              </a:ext>
            </a:extLst>
          </p:cNvPr>
          <p:cNvSpPr txBox="1"/>
          <p:nvPr/>
        </p:nvSpPr>
        <p:spPr>
          <a:xfrm>
            <a:off x="688726" y="335845"/>
            <a:ext cx="1113957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Studies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Amazon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 millions of orders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ERP+DSS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issue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 monitoring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Faster deliveries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Starbucks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customer loyalty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 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CRM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issue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data collection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Personalised offers</a:t>
            </a:r>
          </a:p>
          <a:p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(Salesforce, 2025; Filip, 2007)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85BA35-CBE9-7D49-5177-D4E018153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989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421C4C5B-8AC7-DCEA-71B5-BC7113E40A93}"/>
              </a:ext>
            </a:extLst>
          </p:cNvPr>
          <p:cNvSpPr txBox="1"/>
          <p:nvPr/>
        </p:nvSpPr>
        <p:spPr>
          <a:xfrm>
            <a:off x="920151" y="1104181"/>
            <a:ext cx="1035169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Consultant Recommendation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probably the most important slide, according to your lecturer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Imagine you are presenting to the company’s directors.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Recommended approach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1- CRM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Immediate improvement in customer relationships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2- ERP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Integrates finance, inventory and operations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3- DSS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Supports long-term decision-making</a:t>
            </a:r>
          </a:p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CRM provides quick results at a lower cost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ERP increases operational efficiency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DSS helps managers make data-driven decisions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consultation team recommends implementing CRM FIRST, followed by ERP and DSS, because this combination offers the best balance between cost, efficiency and business growth.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recommendation should come from AI. The lecturer repeated this several times.</a:t>
            </a: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(Filip, 2007; Yeoman, 2009; Paul et al., 2024; Erl and Barcelo, 2024)</a:t>
            </a:r>
          </a:p>
        </p:txBody>
      </p:sp>
    </p:spTree>
    <p:extLst>
      <p:ext uri="{BB962C8B-B14F-4D97-AF65-F5344CB8AC3E}">
        <p14:creationId xmlns:p14="http://schemas.microsoft.com/office/powerpoint/2010/main" val="408074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629C1B1-818C-8E41-1ADE-004D86B025EB}"/>
              </a:ext>
            </a:extLst>
          </p:cNvPr>
          <p:cNvSpPr txBox="1"/>
          <p:nvPr/>
        </p:nvSpPr>
        <p:spPr>
          <a:xfrm>
            <a:off x="445698" y="802853"/>
            <a:ext cx="1130060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Bhattacharva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M.. Ramakrishnan. T. and Fosso Wamba. S. (2023) “Leveraging ERP systems for improving ERP effectiveness in emergency service organisations: an empirical study.” Business process management journal, 29(3), pp. 710-736. Available at: </a:t>
            </a:r>
            <a:r>
              <a:rPr lang="en-GB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https://doi.org/10.1108/BPMJ-06-2022-0303</a:t>
            </a:r>
            <a:r>
              <a:rPr lang="en-GB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Calder, A. (2023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ISO 27001/iso 27002: A Guide to Information Security Management Systems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</a:t>
            </a:r>
            <a:r>
              <a:rPr lang="en-GB" baseline="30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ed. Ely: IT Governance Ltd.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Chen, H., Chaing, R.H.L. and Storey, V.C. (2012) “Business Intelligence and Analytics: From Big Data to Big Impact, “ 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 Quarterly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36(4), pp. 1165-1188. Available at: </a:t>
            </a:r>
            <a:r>
              <a:rPr lang="en-GB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https://doi.org/10.2307/41703503</a:t>
            </a:r>
            <a:r>
              <a:rPr lang="en-GB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Erl. T. and Barcelo. E. (2024) 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Cloud computing: concepts. Technology. Security&amp; architecture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Second edition. Hoboken, NJ: Pearson.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Florin-Gheorghe Filip (2007) “MANAGEMENT INFORMATION SYSTEMS: Managing the Digital Firm – 9</a:t>
            </a:r>
            <a:r>
              <a:rPr lang="en-GB" baseline="30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edition. Authors: Keneth C. Laudon and Jane P. Laudon (Book Review).” 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journal of computers. Communications &amp; control. 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Oradea: Agora University of Oradea. P. 103. Available at: 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https://doi.org/10.15837/ijccc.2007.1..2342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9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5CF22F7-CA7B-00E2-929F-CD1E2CE04280}"/>
              </a:ext>
            </a:extLst>
          </p:cNvPr>
          <p:cNvSpPr txBox="1"/>
          <p:nvPr/>
        </p:nvSpPr>
        <p:spPr>
          <a:xfrm>
            <a:off x="1056290" y="1387366"/>
            <a:ext cx="96169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Kunebelakere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Siddappa, R. et al. (2025) 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Proceedings of the International Conference on Law and Technology (ICLT 2025). 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France: Atlantis Press.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Miocevic. D. (2007) “</a:t>
            </a:r>
            <a:r>
              <a:rPr lang="en-GB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Prikaz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kniige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Buttle, F.: Customer relationship management: concepts and tools, “ </a:t>
            </a:r>
            <a:r>
              <a:rPr lang="en-GB" i="1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Trziste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19(1), pp. 141-144.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Paul. J. et al. (2024)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Digital transformation: A multidisciplinary perspective and future research agenda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Wiley.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Siau. K. and Wang. W. (2020) “Artificial Intelligence (AI) Ethics of AI and Ethical AI.” 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Database Management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32(2), pp. 74-87. Available at: </a:t>
            </a:r>
            <a:r>
              <a:rPr lang="en-GB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https://doi.org/10.4018/JDM.20200040105</a:t>
            </a:r>
            <a:r>
              <a:rPr lang="en-GB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Yeoman. I. (2009) “Competing on analytics: The new science of winning,” </a:t>
            </a:r>
            <a:r>
              <a:rPr lang="en-GB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Revenue and Pricing Management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London: Palgrave Macmillan UK. Pp. 474-475. Available at: 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https://doi.org/10.1057/rpm.2009.9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9675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15397-B69D-2531-E995-32325483C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4280" y="4787968"/>
            <a:ext cx="4663440" cy="987726"/>
          </a:xfrm>
        </p:spPr>
        <p:txBody>
          <a:bodyPr>
            <a:noAutofit/>
          </a:bodyPr>
          <a:lstStyle/>
          <a:p>
            <a:r>
              <a:rPr lang="en-GB" sz="6600" i="1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52713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erry Blossom 16x9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685062_TF03031002.potx" id="{562C7313-148E-4D26-BC9B-4C01450416D0}" vid="{FBFC670A-B5CB-4B3D-934E-64E4F024EFB8}"/>
    </a:ext>
  </a:extLst>
</a:theme>
</file>

<file path=ppt/theme/theme2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Cherry blossom nature presentation (widescreen)</Template>
  <TotalTime>0</TotalTime>
  <Words>1080</Words>
  <Application>Microsoft Office PowerPoint</Application>
  <PresentationFormat>Ecran lat</PresentationFormat>
  <Paragraphs>224</Paragraphs>
  <Slides>14</Slides>
  <Notes>11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14</vt:i4>
      </vt:variant>
    </vt:vector>
  </HeadingPairs>
  <TitlesOfParts>
    <vt:vector size="15" baseType="lpstr">
      <vt:lpstr>Cherry Blossom 16x9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filipestera9@gmail.com</dc:creator>
  <cp:lastModifiedBy>Alexandru Balsanu (1713839)</cp:lastModifiedBy>
  <cp:revision>2</cp:revision>
  <dcterms:created xsi:type="dcterms:W3CDTF">2026-06-22T11:04:42Z</dcterms:created>
  <dcterms:modified xsi:type="dcterms:W3CDTF">2026-06-30T15:29:26Z</dcterms:modified>
</cp:coreProperties>
</file>