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 id="2147483660" r:id="rId2"/>
    <p:sldMasterId id="2147483672" r:id="rId3"/>
    <p:sldMasterId id="2147483684" r:id="rId4"/>
  </p:sldMasterIdLst>
  <p:sldIdLst>
    <p:sldId id="256" r:id="rId5"/>
    <p:sldId id="258" r:id="rId6"/>
    <p:sldId id="295" r:id="rId7"/>
    <p:sldId id="263" r:id="rId8"/>
    <p:sldId id="264" r:id="rId9"/>
    <p:sldId id="296" r:id="rId10"/>
    <p:sldId id="265" r:id="rId11"/>
    <p:sldId id="268" r:id="rId12"/>
    <p:sldId id="297" r:id="rId13"/>
    <p:sldId id="269" r:id="rId14"/>
    <p:sldId id="291" r:id="rId15"/>
    <p:sldId id="298" r:id="rId16"/>
    <p:sldId id="292" r:id="rId17"/>
    <p:sldId id="294" r:id="rId18"/>
    <p:sldId id="300" r:id="rId19"/>
    <p:sldId id="299"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cy-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2947563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91822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cy-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2534321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1250065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cy-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793625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Date Placeholder 2"/>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1120486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2228018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cy-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573136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cy-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861256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215204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cy-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pPr/>
              <a:t>10/04/2021</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275ABF6C-5E33-4D0D-B516-C4634A2B3D52}" type="slidenum">
              <a:rPr lang="cy-GB" smtClean="0"/>
              <a:pPr/>
              <a:t>‹#›</a:t>
            </a:fld>
            <a:endParaRPr lang="cy-GB"/>
          </a:p>
        </p:txBody>
      </p:sp>
    </p:spTree>
    <p:extLst>
      <p:ext uri="{BB962C8B-B14F-4D97-AF65-F5344CB8AC3E}">
        <p14:creationId xmlns:p14="http://schemas.microsoft.com/office/powerpoint/2010/main" val="36258878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cy-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5743740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0458260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cy-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432627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47946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cy-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8" name="Footer Placeholder 7"/>
          <p:cNvSpPr>
            <a:spLocks noGrp="1"/>
          </p:cNvSpPr>
          <p:nvPr>
            <p:ph type="ftr" sz="quarter" idx="11"/>
          </p:nvPr>
        </p:nvSpPr>
        <p:spPr/>
        <p:txBody>
          <a:bodyPr/>
          <a:lstStyle/>
          <a:p>
            <a:endParaRPr lang="cy-GB">
              <a:solidFill>
                <a:prstClr val="black">
                  <a:tint val="75000"/>
                </a:prstClr>
              </a:solidFill>
            </a:endParaRPr>
          </a:p>
        </p:txBody>
      </p:sp>
      <p:sp>
        <p:nvSpPr>
          <p:cNvPr id="9" name="Slide Number Placeholder 8"/>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8181190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Date Placeholder 2"/>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4" name="Footer Placeholder 3"/>
          <p:cNvSpPr>
            <a:spLocks noGrp="1"/>
          </p:cNvSpPr>
          <p:nvPr>
            <p:ph type="ftr" sz="quarter" idx="11"/>
          </p:nvPr>
        </p:nvSpPr>
        <p:spPr/>
        <p:txBody>
          <a:bodyPr/>
          <a:lstStyle/>
          <a:p>
            <a:endParaRPr lang="cy-GB">
              <a:solidFill>
                <a:prstClr val="black">
                  <a:tint val="75000"/>
                </a:prstClr>
              </a:solidFill>
            </a:endParaRPr>
          </a:p>
        </p:txBody>
      </p:sp>
      <p:sp>
        <p:nvSpPr>
          <p:cNvPr id="5" name="Slide Number Placeholder 4"/>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2053281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3" name="Footer Placeholder 2"/>
          <p:cNvSpPr>
            <a:spLocks noGrp="1"/>
          </p:cNvSpPr>
          <p:nvPr>
            <p:ph type="ftr" sz="quarter" idx="11"/>
          </p:nvPr>
        </p:nvSpPr>
        <p:spPr/>
        <p:txBody>
          <a:bodyPr/>
          <a:lstStyle/>
          <a:p>
            <a:endParaRPr lang="cy-GB">
              <a:solidFill>
                <a:prstClr val="black">
                  <a:tint val="75000"/>
                </a:prstClr>
              </a:solidFill>
            </a:endParaRPr>
          </a:p>
        </p:txBody>
      </p:sp>
      <p:sp>
        <p:nvSpPr>
          <p:cNvPr id="4" name="Slide Number Placeholder 3"/>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4713061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cy-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8723275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cy-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7975829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403082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cy-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6487755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cy-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7194318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3645500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cy-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25702206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2187442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cy-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8" name="Footer Placeholder 7"/>
          <p:cNvSpPr>
            <a:spLocks noGrp="1"/>
          </p:cNvSpPr>
          <p:nvPr>
            <p:ph type="ftr" sz="quarter" idx="11"/>
          </p:nvPr>
        </p:nvSpPr>
        <p:spPr/>
        <p:txBody>
          <a:bodyPr/>
          <a:lstStyle/>
          <a:p>
            <a:endParaRPr lang="cy-GB">
              <a:solidFill>
                <a:prstClr val="black">
                  <a:tint val="75000"/>
                </a:prstClr>
              </a:solidFill>
            </a:endParaRPr>
          </a:p>
        </p:txBody>
      </p:sp>
      <p:sp>
        <p:nvSpPr>
          <p:cNvPr id="9" name="Slide Number Placeholder 8"/>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2640932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Date Placeholder 2"/>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4" name="Footer Placeholder 3"/>
          <p:cNvSpPr>
            <a:spLocks noGrp="1"/>
          </p:cNvSpPr>
          <p:nvPr>
            <p:ph type="ftr" sz="quarter" idx="11"/>
          </p:nvPr>
        </p:nvSpPr>
        <p:spPr/>
        <p:txBody>
          <a:bodyPr/>
          <a:lstStyle/>
          <a:p>
            <a:endParaRPr lang="cy-GB">
              <a:solidFill>
                <a:prstClr val="black">
                  <a:tint val="75000"/>
                </a:prstClr>
              </a:solidFill>
            </a:endParaRPr>
          </a:p>
        </p:txBody>
      </p:sp>
      <p:sp>
        <p:nvSpPr>
          <p:cNvPr id="5" name="Slide Number Placeholder 4"/>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40675844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3" name="Footer Placeholder 2"/>
          <p:cNvSpPr>
            <a:spLocks noGrp="1"/>
          </p:cNvSpPr>
          <p:nvPr>
            <p:ph type="ftr" sz="quarter" idx="11"/>
          </p:nvPr>
        </p:nvSpPr>
        <p:spPr/>
        <p:txBody>
          <a:bodyPr/>
          <a:lstStyle/>
          <a:p>
            <a:endParaRPr lang="cy-GB">
              <a:solidFill>
                <a:prstClr val="black">
                  <a:tint val="75000"/>
                </a:prstClr>
              </a:solidFill>
            </a:endParaRPr>
          </a:p>
        </p:txBody>
      </p:sp>
      <p:sp>
        <p:nvSpPr>
          <p:cNvPr id="4" name="Slide Number Placeholder 3"/>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2476541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cy-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3969494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cy-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1021967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366424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cy-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93721127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cy-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0222823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6360994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cy-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9727572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09750127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cy-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7" name="Date Placeholder 6"/>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8" name="Footer Placeholder 7"/>
          <p:cNvSpPr>
            <a:spLocks noGrp="1"/>
          </p:cNvSpPr>
          <p:nvPr>
            <p:ph type="ftr" sz="quarter" idx="11"/>
          </p:nvPr>
        </p:nvSpPr>
        <p:spPr/>
        <p:txBody>
          <a:bodyPr/>
          <a:lstStyle/>
          <a:p>
            <a:endParaRPr lang="cy-GB">
              <a:solidFill>
                <a:prstClr val="black">
                  <a:tint val="75000"/>
                </a:prstClr>
              </a:solidFill>
            </a:endParaRPr>
          </a:p>
        </p:txBody>
      </p:sp>
      <p:sp>
        <p:nvSpPr>
          <p:cNvPr id="9" name="Slide Number Placeholder 8"/>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66906412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Date Placeholder 2"/>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4" name="Footer Placeholder 3"/>
          <p:cNvSpPr>
            <a:spLocks noGrp="1"/>
          </p:cNvSpPr>
          <p:nvPr>
            <p:ph type="ftr" sz="quarter" idx="11"/>
          </p:nvPr>
        </p:nvSpPr>
        <p:spPr/>
        <p:txBody>
          <a:bodyPr/>
          <a:lstStyle/>
          <a:p>
            <a:endParaRPr lang="cy-GB">
              <a:solidFill>
                <a:prstClr val="black">
                  <a:tint val="75000"/>
                </a:prstClr>
              </a:solidFill>
            </a:endParaRPr>
          </a:p>
        </p:txBody>
      </p:sp>
      <p:sp>
        <p:nvSpPr>
          <p:cNvPr id="5" name="Slide Number Placeholder 4"/>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82400888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3" name="Footer Placeholder 2"/>
          <p:cNvSpPr>
            <a:spLocks noGrp="1"/>
          </p:cNvSpPr>
          <p:nvPr>
            <p:ph type="ftr" sz="quarter" idx="11"/>
          </p:nvPr>
        </p:nvSpPr>
        <p:spPr/>
        <p:txBody>
          <a:bodyPr/>
          <a:lstStyle/>
          <a:p>
            <a:endParaRPr lang="cy-GB">
              <a:solidFill>
                <a:prstClr val="black">
                  <a:tint val="75000"/>
                </a:prstClr>
              </a:solidFill>
            </a:endParaRPr>
          </a:p>
        </p:txBody>
      </p:sp>
      <p:sp>
        <p:nvSpPr>
          <p:cNvPr id="4" name="Slide Number Placeholder 3"/>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21801871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cy-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9168936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cy-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6" name="Footer Placeholder 5"/>
          <p:cNvSpPr>
            <a:spLocks noGrp="1"/>
          </p:cNvSpPr>
          <p:nvPr>
            <p:ph type="ftr" sz="quarter" idx="11"/>
          </p:nvPr>
        </p:nvSpPr>
        <p:spPr/>
        <p:txBody>
          <a:bodyPr/>
          <a:lstStyle/>
          <a:p>
            <a:endParaRPr lang="cy-GB">
              <a:solidFill>
                <a:prstClr val="black">
                  <a:tint val="75000"/>
                </a:prstClr>
              </a:solidFill>
            </a:endParaRPr>
          </a:p>
        </p:txBody>
      </p:sp>
      <p:sp>
        <p:nvSpPr>
          <p:cNvPr id="7" name="Slide Number Placeholder 6"/>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76115896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cy-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62297158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cy-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10"/>
          </p:nvPr>
        </p:nvSpPr>
        <p:spPr/>
        <p:txBody>
          <a:body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p>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34333535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3AE91B-7C31-4433-99EB-62892C5FD420}" type="datetimeFigureOut">
              <a:rPr lang="cy-GB" smtClean="0"/>
              <a:pPr/>
              <a:t>10/04/2021</a:t>
            </a:fld>
            <a:endParaRPr lang="cy-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5ABF6C-5E33-4D0D-B516-C4634A2B3D52}" type="slidenum">
              <a:rPr lang="cy-GB" smtClean="0"/>
              <a:pPr/>
              <a:t>‹#›</a:t>
            </a:fld>
            <a:endParaRPr lang="cy-GB"/>
          </a:p>
        </p:txBody>
      </p:sp>
    </p:spTree>
    <p:extLst>
      <p:ext uri="{BB962C8B-B14F-4D97-AF65-F5344CB8AC3E}">
        <p14:creationId xmlns:p14="http://schemas.microsoft.com/office/powerpoint/2010/main" val="2390193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902664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17067882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cy-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y-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3AE91B-7C31-4433-99EB-62892C5FD420}" type="datetimeFigureOut">
              <a:rPr lang="cy-GB" smtClean="0">
                <a:solidFill>
                  <a:prstClr val="black">
                    <a:tint val="75000"/>
                  </a:prstClr>
                </a:solidFill>
              </a:rPr>
              <a:pPr/>
              <a:t>10/04/2021</a:t>
            </a:fld>
            <a:endParaRPr lang="cy-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y-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5ABF6C-5E33-4D0D-B516-C4634A2B3D52}" type="slidenum">
              <a:rPr lang="cy-GB" smtClean="0">
                <a:solidFill>
                  <a:prstClr val="black">
                    <a:tint val="75000"/>
                  </a:prstClr>
                </a:solidFill>
              </a:rPr>
              <a:pPr/>
              <a:t>‹#›</a:t>
            </a:fld>
            <a:endParaRPr lang="cy-GB">
              <a:solidFill>
                <a:prstClr val="black">
                  <a:tint val="75000"/>
                </a:prstClr>
              </a:solidFill>
            </a:endParaRPr>
          </a:p>
        </p:txBody>
      </p:sp>
    </p:spTree>
    <p:extLst>
      <p:ext uri="{BB962C8B-B14F-4D97-AF65-F5344CB8AC3E}">
        <p14:creationId xmlns:p14="http://schemas.microsoft.com/office/powerpoint/2010/main" val="249882494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cy-GB" dirty="0"/>
            </a:br>
            <a:r>
              <a:rPr lang="cy-GB" dirty="0"/>
              <a:t>Child Development</a:t>
            </a:r>
          </a:p>
        </p:txBody>
      </p:sp>
      <p:sp>
        <p:nvSpPr>
          <p:cNvPr id="3" name="Subtitle 2"/>
          <p:cNvSpPr>
            <a:spLocks noGrp="1"/>
          </p:cNvSpPr>
          <p:nvPr>
            <p:ph type="subTitle" idx="1"/>
          </p:nvPr>
        </p:nvSpPr>
        <p:spPr/>
        <p:txBody>
          <a:bodyPr/>
          <a:lstStyle/>
          <a:p>
            <a:r>
              <a:rPr lang="cy-GB" dirty="0"/>
              <a:t>Overview</a:t>
            </a:r>
          </a:p>
        </p:txBody>
      </p:sp>
    </p:spTree>
    <p:extLst>
      <p:ext uri="{BB962C8B-B14F-4D97-AF65-F5344CB8AC3E}">
        <p14:creationId xmlns:p14="http://schemas.microsoft.com/office/powerpoint/2010/main" val="335841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Learning Outcomes</a:t>
            </a:r>
          </a:p>
        </p:txBody>
      </p:sp>
      <p:sp>
        <p:nvSpPr>
          <p:cNvPr id="3" name="Content Placeholder 2"/>
          <p:cNvSpPr>
            <a:spLocks noGrp="1"/>
          </p:cNvSpPr>
          <p:nvPr>
            <p:ph idx="1"/>
          </p:nvPr>
        </p:nvSpPr>
        <p:spPr/>
        <p:txBody>
          <a:bodyPr/>
          <a:lstStyle/>
          <a:p>
            <a:r>
              <a:rPr lang="cy-GB" dirty="0"/>
              <a:t>To be aware of the contribution of theorists to our understanding of child development.</a:t>
            </a:r>
          </a:p>
          <a:p>
            <a:r>
              <a:rPr lang="cy-GB" dirty="0"/>
              <a:t>To understand how past theories of childhood are relevant in today’s society.</a:t>
            </a:r>
          </a:p>
        </p:txBody>
      </p:sp>
    </p:spTree>
    <p:extLst>
      <p:ext uri="{BB962C8B-B14F-4D97-AF65-F5344CB8AC3E}">
        <p14:creationId xmlns:p14="http://schemas.microsoft.com/office/powerpoint/2010/main" val="3916684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Cognitive Development</a:t>
            </a:r>
          </a:p>
        </p:txBody>
      </p:sp>
      <p:sp>
        <p:nvSpPr>
          <p:cNvPr id="3" name="Content Placeholder 2"/>
          <p:cNvSpPr>
            <a:spLocks noGrp="1"/>
          </p:cNvSpPr>
          <p:nvPr>
            <p:ph idx="1"/>
          </p:nvPr>
        </p:nvSpPr>
        <p:spPr/>
        <p:txBody>
          <a:bodyPr/>
          <a:lstStyle/>
          <a:p>
            <a:r>
              <a:rPr lang="en-GB" dirty="0"/>
              <a:t>Jean Piaget (discussed in lecture 3)</a:t>
            </a:r>
          </a:p>
          <a:p>
            <a:r>
              <a:rPr lang="en-GB" dirty="0"/>
              <a:t>Lev Vygotsky</a:t>
            </a:r>
          </a:p>
          <a:p>
            <a:r>
              <a:rPr lang="en-GB" dirty="0"/>
              <a:t>Jerome Bruner</a:t>
            </a:r>
          </a:p>
          <a:p>
            <a:r>
              <a:rPr lang="en-GB" dirty="0"/>
              <a:t>Howard Gardner</a:t>
            </a:r>
          </a:p>
        </p:txBody>
      </p:sp>
    </p:spTree>
    <p:extLst>
      <p:ext uri="{BB962C8B-B14F-4D97-AF65-F5344CB8AC3E}">
        <p14:creationId xmlns:p14="http://schemas.microsoft.com/office/powerpoint/2010/main" val="2161333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7030A0"/>
                </a:solidFill>
              </a:rPr>
              <a:t>Jean Piaget 1896 - 1980</a:t>
            </a:r>
          </a:p>
        </p:txBody>
      </p:sp>
      <p:sp>
        <p:nvSpPr>
          <p:cNvPr id="3" name="Content Placeholder 2"/>
          <p:cNvSpPr>
            <a:spLocks noGrp="1"/>
          </p:cNvSpPr>
          <p:nvPr>
            <p:ph sz="half" idx="1"/>
          </p:nvPr>
        </p:nvSpPr>
        <p:spPr/>
        <p:txBody>
          <a:bodyPr/>
          <a:lstStyle/>
          <a:p>
            <a:endParaRPr lang="cy-GB" dirty="0"/>
          </a:p>
        </p:txBody>
      </p:sp>
      <p:sp>
        <p:nvSpPr>
          <p:cNvPr id="4" name="Content Placeholder 3"/>
          <p:cNvSpPr>
            <a:spLocks noGrp="1"/>
          </p:cNvSpPr>
          <p:nvPr>
            <p:ph sz="half" idx="2"/>
          </p:nvPr>
        </p:nvSpPr>
        <p:spPr/>
        <p:txBody>
          <a:bodyPr/>
          <a:lstStyle/>
          <a:p>
            <a:pPr marL="0" indent="0">
              <a:buNone/>
            </a:pPr>
            <a:r>
              <a:rPr lang="cy-GB" dirty="0"/>
              <a:t>Piaget believed that children’s cognitive development passes through four stages.</a:t>
            </a:r>
          </a:p>
          <a:p>
            <a:r>
              <a:rPr lang="cy-GB" dirty="0"/>
              <a:t>Sensorimotor.</a:t>
            </a:r>
          </a:p>
          <a:p>
            <a:r>
              <a:rPr lang="cy-GB" dirty="0"/>
              <a:t>Preoperational</a:t>
            </a:r>
          </a:p>
          <a:p>
            <a:r>
              <a:rPr lang="cy-GB" dirty="0"/>
              <a:t>Concrete operational</a:t>
            </a:r>
          </a:p>
          <a:p>
            <a:r>
              <a:rPr lang="cy-GB" dirty="0"/>
              <a:t>Formal operational</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584" y="2132856"/>
            <a:ext cx="2466496" cy="2232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97420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7030A0"/>
                </a:solidFill>
              </a:rPr>
              <a:t>Lev Vygotsky 1896 - 1934</a:t>
            </a:r>
          </a:p>
        </p:txBody>
      </p:sp>
      <p:sp>
        <p:nvSpPr>
          <p:cNvPr id="3" name="Content Placeholder 2"/>
          <p:cNvSpPr>
            <a:spLocks noGrp="1"/>
          </p:cNvSpPr>
          <p:nvPr>
            <p:ph sz="half" idx="1"/>
          </p:nvPr>
        </p:nvSpPr>
        <p:spPr/>
        <p:txBody>
          <a:bodyPr/>
          <a:lstStyle/>
          <a:p>
            <a:endParaRPr lang="cy-GB" dirty="0"/>
          </a:p>
        </p:txBody>
      </p:sp>
      <p:sp>
        <p:nvSpPr>
          <p:cNvPr id="4" name="Content Placeholder 3"/>
          <p:cNvSpPr>
            <a:spLocks noGrp="1"/>
          </p:cNvSpPr>
          <p:nvPr>
            <p:ph sz="half" idx="2"/>
          </p:nvPr>
        </p:nvSpPr>
        <p:spPr/>
        <p:txBody>
          <a:bodyPr/>
          <a:lstStyle/>
          <a:p>
            <a:r>
              <a:rPr lang="cy-GB" dirty="0"/>
              <a:t>Vygotsky believed that much learning takes place when children play. He believed that language and development build on each other.</a:t>
            </a:r>
          </a:p>
          <a:p>
            <a:r>
              <a:rPr lang="cy-GB" dirty="0"/>
              <a:t>Zone of proximal development</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99592" y="2060847"/>
            <a:ext cx="2160240" cy="2959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084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cy-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244017"/>
            <a:ext cx="6357706" cy="47052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1291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p:cNvSpPr>
            <a:spLocks noChangeArrowheads="1"/>
          </p:cNvSpPr>
          <p:nvPr/>
        </p:nvSpPr>
        <p:spPr bwMode="auto">
          <a:xfrm>
            <a:off x="0" y="-5047532"/>
            <a:ext cx="9144000" cy="100950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2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lang="en-US" sz="1200" b="1" dirty="0">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000" b="1" i="0" u="none" strike="noStrike" cap="none" normalizeH="0" baseline="0" dirty="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err="1">
                <a:ln>
                  <a:noFill/>
                </a:ln>
                <a:solidFill>
                  <a:schemeClr val="tx1"/>
                </a:solidFill>
                <a:effectLst/>
                <a:latin typeface="Arial" charset="0"/>
                <a:cs typeface="Arial" charset="0"/>
              </a:rPr>
              <a:t>V</a:t>
            </a:r>
            <a:r>
              <a:rPr kumimoji="0" lang="en-US" sz="2000" b="1" i="0" u="none" strike="noStrike" cap="none" normalizeH="0" baseline="0" dirty="0" err="1" bmk="">
                <a:ln>
                  <a:noFill/>
                </a:ln>
                <a:solidFill>
                  <a:schemeClr val="tx1"/>
                </a:solidFill>
                <a:effectLst/>
                <a:latin typeface="Arial" charset="0"/>
                <a:cs typeface="Arial" charset="0"/>
              </a:rPr>
              <a:t>ygotsky's</a:t>
            </a:r>
            <a:r>
              <a:rPr kumimoji="0" lang="en-US" sz="2000" b="1" i="0" u="none" strike="noStrike" cap="none" normalizeH="0" baseline="0" dirty="0" bmk="">
                <a:ln>
                  <a:noFill/>
                </a:ln>
                <a:solidFill>
                  <a:schemeClr val="tx1"/>
                </a:solidFill>
                <a:effectLst/>
                <a:latin typeface="Arial" charset="0"/>
                <a:cs typeface="Arial" charset="0"/>
              </a:rPr>
              <a:t> theory differs from that of Piaget in a number of important ways: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2000" b="1" i="0" u="none" strike="noStrike" cap="none" normalizeH="0" baseline="0" dirty="0" bmk="">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sz="800" b="1" dirty="0">
                <a:latin typeface="Arial" charset="0"/>
                <a:cs typeface="Arial" charset="0"/>
              </a:rPr>
              <a:t>1. </a:t>
            </a:r>
            <a:r>
              <a:rPr kumimoji="0" lang="en-US" sz="1800" b="0" i="0" u="none" strike="noStrike" cap="none" normalizeH="0" baseline="0" dirty="0">
                <a:ln>
                  <a:noFill/>
                </a:ln>
                <a:solidFill>
                  <a:schemeClr val="tx1"/>
                </a:solidFill>
                <a:effectLst/>
                <a:latin typeface="Arial" charset="0"/>
                <a:cs typeface="Arial" charset="0"/>
              </a:rPr>
              <a:t>: </a:t>
            </a:r>
            <a:r>
              <a:rPr kumimoji="0" lang="en-US" sz="1800" b="1" i="0" u="none" strike="noStrike" cap="none" normalizeH="0" baseline="0" dirty="0" err="1">
                <a:ln>
                  <a:noFill/>
                </a:ln>
                <a:solidFill>
                  <a:schemeClr val="tx1"/>
                </a:solidFill>
                <a:effectLst/>
                <a:latin typeface="Arial" charset="0"/>
                <a:cs typeface="Arial" charset="0"/>
              </a:rPr>
              <a:t>Vygotsky</a:t>
            </a:r>
            <a:r>
              <a:rPr kumimoji="0" lang="en-US" sz="1800" b="0" i="0" u="none" strike="noStrike" cap="none" normalizeH="0" baseline="0" dirty="0">
                <a:ln>
                  <a:noFill/>
                </a:ln>
                <a:solidFill>
                  <a:schemeClr val="tx1"/>
                </a:solidFill>
                <a:effectLst/>
                <a:latin typeface="Arial" charset="0"/>
                <a:cs typeface="Arial" charset="0"/>
              </a:rPr>
              <a:t> places</a:t>
            </a:r>
            <a:r>
              <a:rPr kumimoji="0" lang="en-US" sz="1800" b="1" i="0" u="none" strike="noStrike" cap="none" normalizeH="0" baseline="0" dirty="0">
                <a:ln>
                  <a:noFill/>
                </a:ln>
                <a:solidFill>
                  <a:schemeClr val="tx1"/>
                </a:solidFill>
                <a:effectLst/>
                <a:latin typeface="Arial" charset="0"/>
                <a:cs typeface="Arial" charset="0"/>
              </a:rPr>
              <a:t> more</a:t>
            </a:r>
            <a:r>
              <a:rPr kumimoji="0" lang="en-US" sz="1800" b="0" i="0" u="none" strike="noStrike" cap="none" normalizeH="0" baseline="0" dirty="0">
                <a:ln>
                  <a:noFill/>
                </a:ln>
                <a:solidFill>
                  <a:schemeClr val="tx1"/>
                </a:solidFill>
                <a:effectLst/>
                <a:latin typeface="Arial" charset="0"/>
                <a:cs typeface="Arial" charset="0"/>
              </a:rPr>
              <a:t> </a:t>
            </a:r>
            <a:r>
              <a:rPr kumimoji="0" lang="en-US" sz="1800" b="1" i="0" u="none" strike="noStrike" cap="none" normalizeH="0" baseline="0" dirty="0">
                <a:ln>
                  <a:noFill/>
                </a:ln>
                <a:solidFill>
                  <a:schemeClr val="tx1"/>
                </a:solidFill>
                <a:effectLst/>
                <a:latin typeface="Arial" charset="0"/>
                <a:cs typeface="Arial" charset="0"/>
              </a:rPr>
              <a:t>emphasis on culture</a:t>
            </a:r>
            <a:r>
              <a:rPr kumimoji="0" lang="en-US" sz="1800" b="0" i="0" u="none" strike="noStrike" cap="none" normalizeH="0" baseline="0" dirty="0">
                <a:ln>
                  <a:noFill/>
                </a:ln>
                <a:solidFill>
                  <a:schemeClr val="tx1"/>
                </a:solidFill>
                <a:effectLst/>
                <a:latin typeface="Arial" charset="0"/>
                <a:cs typeface="Arial" charset="0"/>
              </a:rPr>
              <a:t> affecting/shaping cognitive development - this contradicts Piaget's view of universal stages and content of development. (</a:t>
            </a:r>
            <a:r>
              <a:rPr kumimoji="0" lang="en-US" sz="1800" b="1" i="0" u="none" strike="noStrike" cap="none" normalizeH="0" baseline="0" dirty="0" err="1">
                <a:ln>
                  <a:noFill/>
                </a:ln>
                <a:solidFill>
                  <a:schemeClr val="tx1"/>
                </a:solidFill>
                <a:effectLst/>
                <a:latin typeface="Arial" charset="0"/>
                <a:cs typeface="Arial" charset="0"/>
              </a:rPr>
              <a:t>Vygotsky</a:t>
            </a:r>
            <a:r>
              <a:rPr kumimoji="0" lang="en-US" sz="1800" b="0" i="0" u="none" strike="noStrike" cap="none" normalizeH="0" baseline="0" dirty="0">
                <a:ln>
                  <a:noFill/>
                </a:ln>
                <a:solidFill>
                  <a:schemeClr val="tx1"/>
                </a:solidFill>
                <a:effectLst/>
                <a:latin typeface="Arial" charset="0"/>
                <a:cs typeface="Arial" charset="0"/>
              </a:rPr>
              <a:t> does not refer to stages in the way that Piaget does).</a:t>
            </a:r>
            <a:br>
              <a:rPr kumimoji="0" lang="en-US" sz="1800" b="0" i="0" u="none" strike="noStrike" cap="none" normalizeH="0" baseline="0" dirty="0">
                <a:ln>
                  <a:noFill/>
                </a:ln>
                <a:solidFill>
                  <a:schemeClr val="tx1"/>
                </a:solidFill>
                <a:effectLst/>
                <a:latin typeface="Arial" charset="0"/>
                <a:cs typeface="Arial" charset="0"/>
              </a:rPr>
            </a:br>
            <a:endParaRPr kumimoji="0" lang="en-US" sz="1800" b="0" i="0" u="none" strike="noStrike" cap="none" normalizeH="0" baseline="0" dirty="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charset="0"/>
                <a:cs typeface="Arial" charset="0"/>
              </a:rPr>
              <a:t>2</a:t>
            </a:r>
            <a:r>
              <a:rPr kumimoji="0" lang="en-US" sz="1800" b="0" i="0" u="none" strike="noStrike" cap="none" normalizeH="0" baseline="0" dirty="0">
                <a:ln>
                  <a:noFill/>
                </a:ln>
                <a:solidFill>
                  <a:schemeClr val="tx1"/>
                </a:solidFill>
                <a:effectLst/>
                <a:latin typeface="Arial" charset="0"/>
                <a:cs typeface="Arial" charset="0"/>
              </a:rPr>
              <a:t>: </a:t>
            </a:r>
            <a:r>
              <a:rPr kumimoji="0" lang="en-US" sz="1800" b="1" i="0" u="none" strike="noStrike" cap="none" normalizeH="0" baseline="0" dirty="0" err="1">
                <a:ln>
                  <a:noFill/>
                </a:ln>
                <a:solidFill>
                  <a:schemeClr val="tx1"/>
                </a:solidFill>
                <a:effectLst/>
                <a:latin typeface="Arial" charset="0"/>
                <a:cs typeface="Arial" charset="0"/>
              </a:rPr>
              <a:t>Vygotsky</a:t>
            </a:r>
            <a:r>
              <a:rPr kumimoji="0" lang="en-US" sz="1800" b="0" i="0" u="none" strike="noStrike" cap="none" normalizeH="0" baseline="0" dirty="0">
                <a:ln>
                  <a:noFill/>
                </a:ln>
                <a:solidFill>
                  <a:schemeClr val="tx1"/>
                </a:solidFill>
                <a:effectLst/>
                <a:latin typeface="Arial" charset="0"/>
                <a:cs typeface="Arial" charset="0"/>
              </a:rPr>
              <a:t> places considerably </a:t>
            </a:r>
            <a:r>
              <a:rPr kumimoji="0" lang="en-US" sz="1800" b="1" i="0" u="none" strike="noStrike" cap="none" normalizeH="0" baseline="0" dirty="0">
                <a:ln>
                  <a:noFill/>
                </a:ln>
                <a:solidFill>
                  <a:schemeClr val="tx1"/>
                </a:solidFill>
                <a:effectLst/>
                <a:latin typeface="Arial" charset="0"/>
                <a:cs typeface="Arial" charset="0"/>
              </a:rPr>
              <a:t>more emphasis on social factors</a:t>
            </a:r>
            <a:r>
              <a:rPr kumimoji="0" lang="en-US" sz="1800" b="0" i="0" u="none" strike="noStrike" cap="none" normalizeH="0" baseline="0" dirty="0">
                <a:ln>
                  <a:noFill/>
                </a:ln>
                <a:solidFill>
                  <a:schemeClr val="tx1"/>
                </a:solidFill>
                <a:effectLst/>
                <a:latin typeface="Arial" charset="0"/>
                <a:cs typeface="Arial" charset="0"/>
              </a:rPr>
              <a:t> contributing to cognitive development (Piaget is </a:t>
            </a:r>
            <a:r>
              <a:rPr kumimoji="0" lang="en-US" sz="1800" b="0" i="0" u="none" strike="noStrike" cap="none" normalizeH="0" baseline="0" dirty="0" err="1">
                <a:ln>
                  <a:noFill/>
                </a:ln>
                <a:solidFill>
                  <a:schemeClr val="tx1"/>
                </a:solidFill>
                <a:effectLst/>
                <a:latin typeface="Arial" charset="0"/>
                <a:cs typeface="Arial" charset="0"/>
              </a:rPr>
              <a:t>criticised</a:t>
            </a:r>
            <a:r>
              <a:rPr kumimoji="0" lang="en-US" sz="1800" b="0" i="0" u="none" strike="noStrike" cap="none" normalizeH="0" baseline="0" dirty="0">
                <a:ln>
                  <a:noFill/>
                </a:ln>
                <a:solidFill>
                  <a:schemeClr val="tx1"/>
                </a:solidFill>
                <a:effectLst/>
                <a:latin typeface="Arial" charset="0"/>
                <a:cs typeface="Arial" charset="0"/>
              </a:rPr>
              <a:t> for underestimating this).</a:t>
            </a:r>
            <a:br>
              <a:rPr kumimoji="0" lang="en-US" sz="1800" b="0" i="0" u="none" strike="noStrike" cap="none" normalizeH="0" baseline="0" dirty="0">
                <a:ln>
                  <a:noFill/>
                </a:ln>
                <a:solidFill>
                  <a:schemeClr val="tx1"/>
                </a:solidFill>
                <a:effectLst/>
                <a:latin typeface="Arial" charset="0"/>
                <a:cs typeface="Arial" charset="0"/>
              </a:rPr>
            </a:br>
            <a:endParaRPr kumimoji="0" lang="en-US" sz="1800" b="0" i="0" u="none" strike="noStrike" cap="none" normalizeH="0" baseline="0" dirty="0">
              <a:ln>
                <a:noFill/>
              </a:ln>
              <a:solidFill>
                <a:schemeClr val="tx1"/>
              </a:solidFill>
              <a:effectLst/>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800" b="1" i="0" u="none" strike="noStrike" cap="none" normalizeH="0" baseline="0" dirty="0">
                <a:ln>
                  <a:noFill/>
                </a:ln>
                <a:solidFill>
                  <a:schemeClr val="tx1"/>
                </a:solidFill>
                <a:effectLst/>
                <a:latin typeface="Arial" charset="0"/>
                <a:cs typeface="Arial" charset="0"/>
              </a:rPr>
              <a:t>3</a:t>
            </a:r>
            <a:r>
              <a:rPr kumimoji="0" lang="en-US" sz="1800" b="0" i="0" u="none" strike="noStrike" cap="none" normalizeH="0" baseline="0" dirty="0">
                <a:ln>
                  <a:noFill/>
                </a:ln>
                <a:solidFill>
                  <a:schemeClr val="tx1"/>
                </a:solidFill>
                <a:effectLst/>
                <a:latin typeface="Arial" charset="0"/>
                <a:cs typeface="Arial" charset="0"/>
              </a:rPr>
              <a:t>: </a:t>
            </a:r>
            <a:r>
              <a:rPr kumimoji="0" lang="en-US" sz="1800" b="1" i="1" u="none" strike="noStrike" cap="none" normalizeH="0" baseline="0" dirty="0" err="1">
                <a:ln>
                  <a:noFill/>
                </a:ln>
                <a:solidFill>
                  <a:schemeClr val="tx1"/>
                </a:solidFill>
                <a:effectLst/>
                <a:latin typeface="Arial" charset="0"/>
                <a:cs typeface="Arial" charset="0"/>
              </a:rPr>
              <a:t>Vygotsky</a:t>
            </a:r>
            <a:r>
              <a:rPr kumimoji="0" lang="en-US" sz="1800" b="0" i="1" u="none" strike="noStrike" cap="none" normalizeH="0" baseline="0" dirty="0">
                <a:ln>
                  <a:noFill/>
                </a:ln>
                <a:solidFill>
                  <a:schemeClr val="tx1"/>
                </a:solidFill>
                <a:effectLst/>
                <a:latin typeface="Arial" charset="0"/>
                <a:cs typeface="Arial" charset="0"/>
              </a:rPr>
              <a:t> places more (and different) </a:t>
            </a:r>
            <a:r>
              <a:rPr kumimoji="0" lang="en-US" sz="1800" b="1" i="1" u="none" strike="noStrike" cap="none" normalizeH="0" baseline="0" dirty="0">
                <a:ln>
                  <a:noFill/>
                </a:ln>
                <a:solidFill>
                  <a:schemeClr val="tx1"/>
                </a:solidFill>
                <a:effectLst/>
                <a:latin typeface="Arial" charset="0"/>
                <a:cs typeface="Arial" charset="0"/>
              </a:rPr>
              <a:t>emphasis on the role of language</a:t>
            </a:r>
            <a:r>
              <a:rPr kumimoji="0" lang="en-US" sz="1800" b="0" i="1" u="none" strike="noStrike" cap="none" normalizeH="0" baseline="0" dirty="0">
                <a:ln>
                  <a:noFill/>
                </a:ln>
                <a:solidFill>
                  <a:schemeClr val="tx1"/>
                </a:solidFill>
                <a:effectLst/>
                <a:latin typeface="Arial" charset="0"/>
                <a:cs typeface="Arial" charset="0"/>
              </a:rPr>
              <a:t> in cognitive development (again Piaget is criticized for lack of emphasis on this).</a:t>
            </a:r>
          </a:p>
          <a:p>
            <a:pPr marL="0" marR="0" lvl="0" indent="0" algn="l" defTabSz="914400" rtl="0" eaLnBrk="0" fontAlgn="base" latinLnBrk="0" hangingPunct="0">
              <a:lnSpc>
                <a:spcPct val="100000"/>
              </a:lnSpc>
              <a:spcBef>
                <a:spcPct val="0"/>
              </a:spcBef>
              <a:spcAft>
                <a:spcPct val="0"/>
              </a:spcAft>
              <a:buClrTx/>
              <a:buSzTx/>
              <a:buFontTx/>
              <a:buNone/>
              <a:tabLst/>
            </a:pPr>
            <a:endParaRPr lang="en-US" i="1" dirty="0">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1" u="none" strike="noStrike" cap="none" normalizeH="0" baseline="0" dirty="0">
              <a:ln>
                <a:noFill/>
              </a:ln>
              <a:solidFill>
                <a:schemeClr val="tx1"/>
              </a:solidFill>
              <a:effectLst/>
              <a:latin typeface="Arial" charset="0"/>
              <a:cs typeface="Arial" charset="0"/>
            </a:endParaRPr>
          </a:p>
          <a:p>
            <a:pPr lvl="0" eaLnBrk="0" fontAlgn="base" hangingPunct="0">
              <a:spcBef>
                <a:spcPct val="0"/>
              </a:spcBef>
              <a:spcAft>
                <a:spcPct val="0"/>
              </a:spcAft>
            </a:pPr>
            <a:endParaRPr lang="en-US" i="1" dirty="0">
              <a:latin typeface="Arial"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1687798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solidFill>
                  <a:srgbClr val="7030A0"/>
                </a:solidFill>
              </a:rPr>
              <a:t>Jerome Bruner</a:t>
            </a:r>
          </a:p>
        </p:txBody>
      </p:sp>
      <p:sp>
        <p:nvSpPr>
          <p:cNvPr id="3" name="Content Placeholder 2"/>
          <p:cNvSpPr>
            <a:spLocks noGrp="1"/>
          </p:cNvSpPr>
          <p:nvPr>
            <p:ph idx="1"/>
          </p:nvPr>
        </p:nvSpPr>
        <p:spPr/>
        <p:txBody>
          <a:bodyPr>
            <a:normAutofit fontScale="85000" lnSpcReduction="20000"/>
          </a:bodyPr>
          <a:lstStyle/>
          <a:p>
            <a:pPr marL="0" indent="0">
              <a:buNone/>
            </a:pPr>
            <a:r>
              <a:rPr lang="cy-GB" dirty="0"/>
              <a:t>The American psychologist Bruner identified three broad modes of learning: enactive (actions), iconic (pictures) and symbolic (words and numbers). He also stressed the importance of adult intervention to support or ‘scaffold’ learning and enable a child to make progress. In order to scaffold effectively the practitioner needs to be aware of what the child already knows in order to build on it. Scaffolding often takes the form of a dialogue between the adult and the child.</a:t>
            </a:r>
          </a:p>
          <a:p>
            <a:pPr marL="0" indent="0">
              <a:buNone/>
            </a:pPr>
            <a:r>
              <a:rPr lang="cy-GB" dirty="0"/>
              <a:t> Bruner is well known for introducing the idea of a ‘spiral curriculum’, wherein a topic can be introduced at a more complex level as thinking skills develop.</a:t>
            </a:r>
          </a:p>
        </p:txBody>
      </p:sp>
    </p:spTree>
    <p:extLst>
      <p:ext uri="{BB962C8B-B14F-4D97-AF65-F5344CB8AC3E}">
        <p14:creationId xmlns:p14="http://schemas.microsoft.com/office/powerpoint/2010/main" val="1999357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spcBef>
                <a:spcPct val="20000"/>
              </a:spcBef>
            </a:pPr>
            <a:br>
              <a:rPr lang="cy-GB" sz="2500" dirty="0">
                <a:solidFill>
                  <a:prstClr val="black"/>
                </a:solidFill>
                <a:ea typeface="+mn-ea"/>
                <a:cs typeface="+mn-cs"/>
              </a:rPr>
            </a:br>
            <a:br>
              <a:rPr lang="cy-GB" sz="2500" dirty="0">
                <a:solidFill>
                  <a:prstClr val="black"/>
                </a:solidFill>
                <a:ea typeface="+mn-ea"/>
                <a:cs typeface="+mn-cs"/>
              </a:rPr>
            </a:br>
            <a:br>
              <a:rPr lang="cy-GB" sz="2500" dirty="0">
                <a:solidFill>
                  <a:prstClr val="black"/>
                </a:solidFill>
                <a:ea typeface="+mn-ea"/>
                <a:cs typeface="+mn-cs"/>
              </a:rPr>
            </a:br>
            <a:br>
              <a:rPr lang="cy-GB" sz="2500" dirty="0">
                <a:solidFill>
                  <a:prstClr val="black"/>
                </a:solidFill>
                <a:ea typeface="+mn-ea"/>
                <a:cs typeface="+mn-cs"/>
              </a:rPr>
            </a:br>
            <a:br>
              <a:rPr lang="cy-GB" sz="2500" dirty="0">
                <a:solidFill>
                  <a:prstClr val="black"/>
                </a:solidFill>
                <a:ea typeface="+mn-ea"/>
                <a:cs typeface="+mn-cs"/>
              </a:rPr>
            </a:br>
            <a:br>
              <a:rPr lang="cy-GB" sz="2500" dirty="0">
                <a:solidFill>
                  <a:prstClr val="black"/>
                </a:solidFill>
                <a:ea typeface="+mn-ea"/>
                <a:cs typeface="+mn-cs"/>
              </a:rPr>
            </a:br>
            <a:r>
              <a:rPr lang="cy-GB" sz="3600" dirty="0" err="1">
                <a:solidFill>
                  <a:prstClr val="black"/>
                </a:solidFill>
                <a:ea typeface="+mn-ea"/>
                <a:cs typeface="+mn-cs"/>
              </a:rPr>
              <a:t>Spiral</a:t>
            </a:r>
            <a:r>
              <a:rPr lang="cy-GB" sz="3600" dirty="0">
                <a:solidFill>
                  <a:prstClr val="black"/>
                </a:solidFill>
                <a:ea typeface="+mn-ea"/>
                <a:cs typeface="+mn-cs"/>
              </a:rPr>
              <a:t> </a:t>
            </a:r>
            <a:r>
              <a:rPr lang="cy-GB" sz="3600" dirty="0" err="1">
                <a:solidFill>
                  <a:prstClr val="black"/>
                </a:solidFill>
                <a:ea typeface="+mn-ea"/>
                <a:cs typeface="+mn-cs"/>
              </a:rPr>
              <a:t>curriculum</a:t>
            </a:r>
            <a:br>
              <a:rPr lang="cy-GB" sz="3600" dirty="0">
                <a:solidFill>
                  <a:prstClr val="black"/>
                </a:solidFill>
                <a:ea typeface="+mn-ea"/>
                <a:cs typeface="+mn-cs"/>
              </a:rPr>
            </a:br>
            <a:br>
              <a:rPr lang="cy-GB" sz="2500" dirty="0">
                <a:solidFill>
                  <a:prstClr val="black"/>
                </a:solidFill>
                <a:ea typeface="+mn-ea"/>
                <a:cs typeface="+mn-cs"/>
              </a:rPr>
            </a:br>
            <a:br>
              <a:rPr lang="cy-GB" sz="2500" dirty="0">
                <a:solidFill>
                  <a:prstClr val="black"/>
                </a:solidFill>
                <a:ea typeface="+mn-ea"/>
                <a:cs typeface="+mn-cs"/>
              </a:rPr>
            </a:br>
            <a:endParaRPr lang="cy-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300192" y="2852936"/>
            <a:ext cx="2106234" cy="3610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827584" y="1988840"/>
            <a:ext cx="4572000" cy="3539430"/>
          </a:xfrm>
          <a:prstGeom prst="rect">
            <a:avLst/>
          </a:prstGeom>
        </p:spPr>
        <p:txBody>
          <a:bodyPr>
            <a:spAutoFit/>
          </a:bodyPr>
          <a:lstStyle/>
          <a:p>
            <a:pPr lvl="0">
              <a:spcBef>
                <a:spcPct val="20000"/>
              </a:spcBef>
            </a:pPr>
            <a:r>
              <a:rPr lang="cy-GB" sz="3200" dirty="0" err="1">
                <a:solidFill>
                  <a:prstClr val="black"/>
                </a:solidFill>
              </a:rPr>
              <a:t>Bruner</a:t>
            </a:r>
            <a:r>
              <a:rPr lang="cy-GB" sz="3200" dirty="0">
                <a:solidFill>
                  <a:prstClr val="black"/>
                </a:solidFill>
              </a:rPr>
              <a:t> is well </a:t>
            </a:r>
            <a:r>
              <a:rPr lang="cy-GB" sz="3200" dirty="0" err="1">
                <a:solidFill>
                  <a:prstClr val="black"/>
                </a:solidFill>
              </a:rPr>
              <a:t>known</a:t>
            </a:r>
            <a:r>
              <a:rPr lang="cy-GB" sz="3200" dirty="0">
                <a:solidFill>
                  <a:prstClr val="black"/>
                </a:solidFill>
              </a:rPr>
              <a:t> </a:t>
            </a:r>
            <a:r>
              <a:rPr lang="cy-GB" sz="3200" dirty="0" err="1">
                <a:solidFill>
                  <a:prstClr val="black"/>
                </a:solidFill>
              </a:rPr>
              <a:t>for</a:t>
            </a:r>
            <a:r>
              <a:rPr lang="cy-GB" sz="3200" dirty="0">
                <a:solidFill>
                  <a:prstClr val="black"/>
                </a:solidFill>
              </a:rPr>
              <a:t> </a:t>
            </a:r>
            <a:r>
              <a:rPr lang="cy-GB" sz="3200" dirty="0" err="1">
                <a:solidFill>
                  <a:prstClr val="black"/>
                </a:solidFill>
              </a:rPr>
              <a:t>introducing</a:t>
            </a:r>
            <a:r>
              <a:rPr lang="cy-GB" sz="3200" dirty="0">
                <a:solidFill>
                  <a:prstClr val="black"/>
                </a:solidFill>
              </a:rPr>
              <a:t> the </a:t>
            </a:r>
            <a:r>
              <a:rPr lang="cy-GB" sz="3200" dirty="0" err="1">
                <a:solidFill>
                  <a:prstClr val="black"/>
                </a:solidFill>
              </a:rPr>
              <a:t>idea</a:t>
            </a:r>
            <a:r>
              <a:rPr lang="cy-GB" sz="3200" dirty="0">
                <a:solidFill>
                  <a:prstClr val="black"/>
                </a:solidFill>
              </a:rPr>
              <a:t> of a ‘</a:t>
            </a:r>
            <a:r>
              <a:rPr lang="cy-GB" sz="3200" dirty="0" err="1">
                <a:solidFill>
                  <a:prstClr val="black"/>
                </a:solidFill>
              </a:rPr>
              <a:t>spiral</a:t>
            </a:r>
            <a:r>
              <a:rPr lang="cy-GB" sz="3200" dirty="0">
                <a:solidFill>
                  <a:prstClr val="black"/>
                </a:solidFill>
              </a:rPr>
              <a:t> </a:t>
            </a:r>
            <a:r>
              <a:rPr lang="cy-GB" sz="3200" dirty="0" err="1">
                <a:solidFill>
                  <a:prstClr val="black"/>
                </a:solidFill>
              </a:rPr>
              <a:t>curriculum</a:t>
            </a:r>
            <a:r>
              <a:rPr lang="cy-GB" sz="3200" dirty="0">
                <a:solidFill>
                  <a:prstClr val="black"/>
                </a:solidFill>
              </a:rPr>
              <a:t>’, </a:t>
            </a:r>
            <a:r>
              <a:rPr lang="cy-GB" sz="3200" dirty="0" err="1">
                <a:solidFill>
                  <a:prstClr val="black"/>
                </a:solidFill>
              </a:rPr>
              <a:t>wherein</a:t>
            </a:r>
            <a:r>
              <a:rPr lang="cy-GB" sz="3200" dirty="0">
                <a:solidFill>
                  <a:prstClr val="black"/>
                </a:solidFill>
              </a:rPr>
              <a:t> a </a:t>
            </a:r>
            <a:r>
              <a:rPr lang="cy-GB" sz="3200" dirty="0" err="1">
                <a:solidFill>
                  <a:prstClr val="black"/>
                </a:solidFill>
              </a:rPr>
              <a:t>topic</a:t>
            </a:r>
            <a:r>
              <a:rPr lang="cy-GB" sz="3200" dirty="0">
                <a:solidFill>
                  <a:prstClr val="black"/>
                </a:solidFill>
              </a:rPr>
              <a:t> can be </a:t>
            </a:r>
            <a:r>
              <a:rPr lang="cy-GB" sz="3200" dirty="0" err="1">
                <a:solidFill>
                  <a:prstClr val="black"/>
                </a:solidFill>
              </a:rPr>
              <a:t>introduced</a:t>
            </a:r>
            <a:r>
              <a:rPr lang="cy-GB" sz="3200" dirty="0">
                <a:solidFill>
                  <a:prstClr val="black"/>
                </a:solidFill>
              </a:rPr>
              <a:t> at a more </a:t>
            </a:r>
            <a:r>
              <a:rPr lang="cy-GB" sz="3200" dirty="0" err="1">
                <a:solidFill>
                  <a:prstClr val="black"/>
                </a:solidFill>
              </a:rPr>
              <a:t>complex</a:t>
            </a:r>
            <a:r>
              <a:rPr lang="cy-GB" sz="3200" dirty="0">
                <a:solidFill>
                  <a:prstClr val="black"/>
                </a:solidFill>
              </a:rPr>
              <a:t> </a:t>
            </a:r>
            <a:r>
              <a:rPr lang="cy-GB" sz="3200" dirty="0" err="1">
                <a:solidFill>
                  <a:prstClr val="black"/>
                </a:solidFill>
              </a:rPr>
              <a:t>level</a:t>
            </a:r>
            <a:r>
              <a:rPr lang="cy-GB" sz="3200" dirty="0">
                <a:solidFill>
                  <a:prstClr val="black"/>
                </a:solidFill>
              </a:rPr>
              <a:t> </a:t>
            </a:r>
            <a:r>
              <a:rPr lang="cy-GB" sz="3200" dirty="0" err="1">
                <a:solidFill>
                  <a:prstClr val="black"/>
                </a:solidFill>
              </a:rPr>
              <a:t>as</a:t>
            </a:r>
            <a:r>
              <a:rPr lang="cy-GB" sz="3200" dirty="0">
                <a:solidFill>
                  <a:prstClr val="black"/>
                </a:solidFill>
              </a:rPr>
              <a:t> </a:t>
            </a:r>
            <a:r>
              <a:rPr lang="cy-GB" sz="3200" dirty="0" err="1">
                <a:solidFill>
                  <a:prstClr val="black"/>
                </a:solidFill>
              </a:rPr>
              <a:t>thinking</a:t>
            </a:r>
            <a:r>
              <a:rPr lang="cy-GB" sz="3200" dirty="0">
                <a:solidFill>
                  <a:prstClr val="black"/>
                </a:solidFill>
              </a:rPr>
              <a:t> </a:t>
            </a:r>
            <a:r>
              <a:rPr lang="cy-GB" sz="3200" dirty="0" err="1">
                <a:solidFill>
                  <a:prstClr val="black"/>
                </a:solidFill>
              </a:rPr>
              <a:t>skills</a:t>
            </a:r>
            <a:r>
              <a:rPr lang="cy-GB" sz="3200" dirty="0">
                <a:solidFill>
                  <a:prstClr val="black"/>
                </a:solidFill>
              </a:rPr>
              <a:t> </a:t>
            </a:r>
            <a:r>
              <a:rPr lang="cy-GB" sz="3200" dirty="0" err="1">
                <a:solidFill>
                  <a:prstClr val="black"/>
                </a:solidFill>
              </a:rPr>
              <a:t>develop</a:t>
            </a:r>
            <a:r>
              <a:rPr lang="cy-GB" sz="3200" dirty="0">
                <a:solidFill>
                  <a:prstClr val="black"/>
                </a:solidFill>
              </a:rPr>
              <a:t>.</a:t>
            </a:r>
          </a:p>
        </p:txBody>
      </p:sp>
    </p:spTree>
    <p:extLst>
      <p:ext uri="{BB962C8B-B14F-4D97-AF65-F5344CB8AC3E}">
        <p14:creationId xmlns:p14="http://schemas.microsoft.com/office/powerpoint/2010/main" val="2519129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z="3200" dirty="0">
                <a:solidFill>
                  <a:srgbClr val="7030A0"/>
                </a:solidFill>
              </a:rPr>
              <a:t>Howard Gardner (</a:t>
            </a:r>
            <a:r>
              <a:rPr lang="cy-GB" sz="3200" dirty="0" err="1">
                <a:solidFill>
                  <a:srgbClr val="7030A0"/>
                </a:solidFill>
              </a:rPr>
              <a:t>born</a:t>
            </a:r>
            <a:r>
              <a:rPr lang="cy-GB" sz="3200" dirty="0">
                <a:solidFill>
                  <a:srgbClr val="7030A0"/>
                </a:solidFill>
              </a:rPr>
              <a:t> 1943)</a:t>
            </a:r>
          </a:p>
        </p:txBody>
      </p:sp>
      <p:sp>
        <p:nvSpPr>
          <p:cNvPr id="3" name="Content Placeholder 2"/>
          <p:cNvSpPr>
            <a:spLocks noGrp="1"/>
          </p:cNvSpPr>
          <p:nvPr>
            <p:ph idx="1"/>
          </p:nvPr>
        </p:nvSpPr>
        <p:spPr/>
        <p:txBody>
          <a:bodyPr>
            <a:normAutofit fontScale="92500" lnSpcReduction="10000"/>
          </a:bodyPr>
          <a:lstStyle/>
          <a:p>
            <a:pPr marL="0" indent="0">
              <a:buNone/>
            </a:pPr>
            <a:endParaRPr lang="cy-GB" dirty="0"/>
          </a:p>
          <a:p>
            <a:pPr marL="0" indent="0">
              <a:buNone/>
            </a:pPr>
            <a:endParaRPr lang="cy-GB" dirty="0"/>
          </a:p>
          <a:p>
            <a:pPr marL="0" indent="0">
              <a:buNone/>
            </a:pPr>
            <a:r>
              <a:rPr lang="cy-GB" dirty="0"/>
              <a:t>The Harvard psychologist Gardner worked as a young researcher for Bruner and later put forward his </a:t>
            </a:r>
            <a:r>
              <a:rPr lang="cy-GB" dirty="0">
                <a:solidFill>
                  <a:srgbClr val="FF0000"/>
                </a:solidFill>
              </a:rPr>
              <a:t>Theory of Multiple Intelligences</a:t>
            </a:r>
            <a:r>
              <a:rPr lang="cy-GB" dirty="0"/>
              <a:t>. He believed that intelligence was often narrowly viewed in terms of linguistic and mathematical skills at the expense of developing all-round potential. He suggested that learning potential encompasses eight different intelligences</a:t>
            </a: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61978" y="1052736"/>
            <a:ext cx="1750349" cy="1528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91042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dirty="0">
                <a:solidFill>
                  <a:srgbClr val="FF0000"/>
                </a:solidFill>
              </a:rPr>
              <a:t>Eight intelligences</a:t>
            </a:r>
          </a:p>
        </p:txBody>
      </p:sp>
      <p:sp>
        <p:nvSpPr>
          <p:cNvPr id="6" name="Content Placeholder 5"/>
          <p:cNvSpPr>
            <a:spLocks noGrp="1"/>
          </p:cNvSpPr>
          <p:nvPr>
            <p:ph idx="1"/>
          </p:nvPr>
        </p:nvSpPr>
        <p:spPr/>
        <p:txBody>
          <a:bodyPr>
            <a:normAutofit/>
          </a:bodyPr>
          <a:lstStyle/>
          <a:p>
            <a:r>
              <a:rPr lang="cy-GB" sz="2400" dirty="0"/>
              <a:t>Linguistic intelligence (words)</a:t>
            </a:r>
          </a:p>
          <a:p>
            <a:r>
              <a:rPr lang="cy-GB" sz="2400" dirty="0"/>
              <a:t>Logical-mathematical intelligence (numbers or logic)</a:t>
            </a:r>
          </a:p>
          <a:p>
            <a:r>
              <a:rPr lang="cy-GB" sz="2400" dirty="0"/>
              <a:t>Visual-spatial intelligence (pictures)</a:t>
            </a:r>
          </a:p>
          <a:p>
            <a:r>
              <a:rPr lang="cy-GB" sz="2400" dirty="0"/>
              <a:t>Musical intelligence (music)</a:t>
            </a:r>
          </a:p>
          <a:p>
            <a:r>
              <a:rPr lang="cy-GB" sz="2400" dirty="0"/>
              <a:t>Intra-personal intelligence (self reflection)</a:t>
            </a:r>
          </a:p>
          <a:p>
            <a:r>
              <a:rPr lang="cy-GB" sz="2400" dirty="0"/>
              <a:t>Bodily-kinaesthetic intelligence (physical experience)</a:t>
            </a:r>
          </a:p>
          <a:p>
            <a:r>
              <a:rPr lang="cy-GB" sz="2400" dirty="0"/>
              <a:t>Interpersonal intelligence (social experience)</a:t>
            </a:r>
          </a:p>
          <a:p>
            <a:r>
              <a:rPr lang="cy-GB" sz="2400" dirty="0"/>
              <a:t>Naturalist intelligence (experience of the natural world)</a:t>
            </a:r>
          </a:p>
          <a:p>
            <a:endParaRPr lang="cy-GB" sz="2800" dirty="0"/>
          </a:p>
          <a:p>
            <a:endParaRPr lang="cy-GB" dirty="0"/>
          </a:p>
        </p:txBody>
      </p:sp>
    </p:spTree>
    <p:extLst>
      <p:ext uri="{BB962C8B-B14F-4D97-AF65-F5344CB8AC3E}">
        <p14:creationId xmlns:p14="http://schemas.microsoft.com/office/powerpoint/2010/main" val="2447492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295"/>
            <a:ext cx="7976679" cy="6840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9879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a:t>
            </a:r>
          </a:p>
        </p:txBody>
      </p:sp>
      <p:sp>
        <p:nvSpPr>
          <p:cNvPr id="3" name="Content Placeholder 2"/>
          <p:cNvSpPr>
            <a:spLocks noGrp="1"/>
          </p:cNvSpPr>
          <p:nvPr>
            <p:ph idx="1"/>
          </p:nvPr>
        </p:nvSpPr>
        <p:spPr/>
        <p:txBody>
          <a:bodyPr/>
          <a:lstStyle/>
          <a:p>
            <a:r>
              <a:rPr lang="en-GB" dirty="0"/>
              <a:t>Which of these theories makes most sense to you?</a:t>
            </a:r>
          </a:p>
          <a:p>
            <a:endParaRPr lang="en-GB" dirty="0"/>
          </a:p>
          <a:p>
            <a:r>
              <a:rPr lang="en-GB" dirty="0"/>
              <a:t>Look at each theory. Create a poster to sell one of these theories.  Explain the theory.  Compare it with the other theories to explain how it is different/better.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a:t>
            </a:r>
          </a:p>
        </p:txBody>
      </p:sp>
      <p:sp>
        <p:nvSpPr>
          <p:cNvPr id="3" name="Content Placeholder 2"/>
          <p:cNvSpPr>
            <a:spLocks noGrp="1"/>
          </p:cNvSpPr>
          <p:nvPr>
            <p:ph idx="1"/>
          </p:nvPr>
        </p:nvSpPr>
        <p:spPr/>
        <p:txBody>
          <a:bodyPr/>
          <a:lstStyle/>
          <a:p>
            <a:r>
              <a:rPr lang="en-GB" dirty="0"/>
              <a:t>How are the works of these theorists relevant to your assignment?</a:t>
            </a:r>
          </a:p>
          <a:p>
            <a:pPr lvl="1"/>
            <a:r>
              <a:rPr lang="en-GB" dirty="0"/>
              <a:t>Discuss what you observe in terms of these theories</a:t>
            </a:r>
          </a:p>
          <a:p>
            <a:pPr lvl="1"/>
            <a:r>
              <a:rPr lang="en-GB" dirty="0"/>
              <a:t>Build on milestones (use information from group presentations about milestones to explore how these theories are seen)</a:t>
            </a:r>
          </a:p>
          <a:p>
            <a:pPr lvl="1"/>
            <a:r>
              <a:rPr lang="en-GB" dirty="0"/>
              <a:t>Which theory best describes what you see?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idx="1"/>
          </p:nvPr>
        </p:nvSpPr>
        <p:spPr/>
        <p:txBody>
          <a:bodyPr/>
          <a:lstStyle/>
          <a:p>
            <a:pPr marL="0" indent="0">
              <a:buNone/>
            </a:pPr>
            <a:r>
              <a:rPr lang="en-GB" sz="4000" b="1" dirty="0">
                <a:solidFill>
                  <a:srgbClr val="4F2684"/>
                </a:solidFill>
                <a:latin typeface="Times New Roman" panose="02020603050405020304" pitchFamily="18" charset="0"/>
              </a:rPr>
              <a:t>Research for Teachers</a:t>
            </a:r>
          </a:p>
          <a:p>
            <a:pPr marL="0" indent="0">
              <a:buNone/>
            </a:pPr>
            <a:r>
              <a:rPr lang="en-GB" dirty="0">
                <a:solidFill>
                  <a:srgbClr val="4F2684"/>
                </a:solidFill>
                <a:latin typeface="Times New Roman" panose="02020603050405020304" pitchFamily="18" charset="0"/>
              </a:rPr>
              <a:t>Jerome Bruner's constructivist model and the</a:t>
            </a:r>
          </a:p>
          <a:p>
            <a:pPr marL="0" indent="0">
              <a:buNone/>
            </a:pPr>
            <a:r>
              <a:rPr lang="en-GB" dirty="0">
                <a:solidFill>
                  <a:srgbClr val="4F2684"/>
                </a:solidFill>
                <a:latin typeface="Times New Roman" panose="02020603050405020304" pitchFamily="18" charset="0"/>
              </a:rPr>
              <a:t>spiral curriculum for teaching and learning</a:t>
            </a:r>
          </a:p>
        </p:txBody>
      </p:sp>
    </p:spTree>
    <p:extLst>
      <p:ext uri="{BB962C8B-B14F-4D97-AF65-F5344CB8AC3E}">
        <p14:creationId xmlns:p14="http://schemas.microsoft.com/office/powerpoint/2010/main" val="1230815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a:t>
            </a:r>
          </a:p>
        </p:txBody>
      </p:sp>
      <p:sp>
        <p:nvSpPr>
          <p:cNvPr id="3" name="Content Placeholder 2"/>
          <p:cNvSpPr>
            <a:spLocks noGrp="1"/>
          </p:cNvSpPr>
          <p:nvPr>
            <p:ph idx="1"/>
          </p:nvPr>
        </p:nvSpPr>
        <p:spPr/>
        <p:txBody>
          <a:bodyPr>
            <a:normAutofit/>
          </a:bodyPr>
          <a:lstStyle/>
          <a:p>
            <a:pPr marL="0" indent="0">
              <a:buNone/>
            </a:pPr>
            <a:r>
              <a:rPr lang="en-GB" sz="2000" dirty="0"/>
              <a:t>Doherty, J. &amp; </a:t>
            </a:r>
            <a:r>
              <a:rPr lang="en-GB" sz="2000" dirty="0" err="1"/>
              <a:t>Hughes,M</a:t>
            </a:r>
            <a:r>
              <a:rPr lang="en-GB" sz="2000" dirty="0"/>
              <a:t>. (2014) </a:t>
            </a:r>
            <a:r>
              <a:rPr lang="en-GB" sz="2000" i="1" dirty="0"/>
              <a:t>Child Development Theory and Practice 0-11</a:t>
            </a:r>
          </a:p>
          <a:p>
            <a:pPr marL="0" indent="0">
              <a:buNone/>
            </a:pPr>
            <a:r>
              <a:rPr lang="en-GB" sz="2000" dirty="0"/>
              <a:t>Harlow: Pearson</a:t>
            </a:r>
          </a:p>
          <a:p>
            <a:pPr marL="0" indent="0">
              <a:buNone/>
            </a:pPr>
            <a:r>
              <a:rPr lang="en-GB" sz="2000" dirty="0"/>
              <a:t>Sharma, A. &amp; Cockerill, H. ( 2014) </a:t>
            </a:r>
            <a:r>
              <a:rPr lang="en-GB" sz="2000" i="1" dirty="0"/>
              <a:t>Mary Sheridan’s From Birth to Five Years, Children’s Developmental Progress   </a:t>
            </a:r>
            <a:r>
              <a:rPr lang="en-GB" sz="2000" dirty="0"/>
              <a:t>Abingdon: Routledge</a:t>
            </a:r>
          </a:p>
          <a:p>
            <a:pPr marL="0" indent="0">
              <a:buNone/>
            </a:pPr>
            <a:r>
              <a:rPr lang="en-GB" sz="2000" dirty="0"/>
              <a:t>Sharma, A. &amp; Cockerill, H. ( 2014)</a:t>
            </a:r>
            <a:r>
              <a:rPr lang="en-GB" sz="2000" i="1" dirty="0"/>
              <a:t> From Birth to Five Years, Practical Developmental Examination   </a:t>
            </a:r>
            <a:r>
              <a:rPr lang="en-GB" sz="2000" dirty="0"/>
              <a:t>Abingdon: Routledge</a:t>
            </a:r>
          </a:p>
          <a:p>
            <a:pPr marL="0" indent="0">
              <a:buNone/>
            </a:pPr>
            <a:r>
              <a:rPr lang="en-GB" sz="2000"/>
              <a:t>Woolfolk</a:t>
            </a:r>
            <a:r>
              <a:rPr lang="en-GB" sz="2000" dirty="0"/>
              <a:t>, A., Hughes, M. &amp; </a:t>
            </a:r>
            <a:r>
              <a:rPr lang="en-GB" sz="2000" dirty="0" err="1"/>
              <a:t>Walkup</a:t>
            </a:r>
            <a:r>
              <a:rPr lang="en-GB" sz="2000" dirty="0"/>
              <a:t>, V. (2013) </a:t>
            </a:r>
            <a:r>
              <a:rPr lang="en-GB" sz="2000" i="1" dirty="0"/>
              <a:t>Psychology in Education </a:t>
            </a:r>
          </a:p>
          <a:p>
            <a:pPr marL="0" indent="0">
              <a:buNone/>
            </a:pPr>
            <a:r>
              <a:rPr lang="en-GB" sz="2000" dirty="0"/>
              <a:t>Harlow: Pearson </a:t>
            </a:r>
          </a:p>
        </p:txBody>
      </p:sp>
    </p:spTree>
    <p:extLst>
      <p:ext uri="{BB962C8B-B14F-4D97-AF65-F5344CB8AC3E}">
        <p14:creationId xmlns:p14="http://schemas.microsoft.com/office/powerpoint/2010/main" val="3884942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582</TotalTime>
  <Words>691</Words>
  <Application>Microsoft Office PowerPoint</Application>
  <PresentationFormat>On-screen Show (4:3)</PresentationFormat>
  <Paragraphs>93</Paragraphs>
  <Slides>16</Slides>
  <Notes>0</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16</vt:i4>
      </vt:variant>
    </vt:vector>
  </HeadingPairs>
  <TitlesOfParts>
    <vt:vector size="23" baseType="lpstr">
      <vt:lpstr>Arial</vt:lpstr>
      <vt:lpstr>Calibri</vt:lpstr>
      <vt:lpstr>Times New Roman</vt:lpstr>
      <vt:lpstr>Office Theme</vt:lpstr>
      <vt:lpstr>1_Office Theme</vt:lpstr>
      <vt:lpstr>2_Office Theme</vt:lpstr>
      <vt:lpstr>3_Office Theme</vt:lpstr>
      <vt:lpstr> Child Development</vt:lpstr>
      <vt:lpstr>Learning Outcomes</vt:lpstr>
      <vt:lpstr>Cognitive Development</vt:lpstr>
      <vt:lpstr>Jean Piaget 1896 - 1980</vt:lpstr>
      <vt:lpstr>Lev Vygotsky 1896 - 1934</vt:lpstr>
      <vt:lpstr>PowerPoint Presentation</vt:lpstr>
      <vt:lpstr>PowerPoint Presentation</vt:lpstr>
      <vt:lpstr>Jerome Bruner</vt:lpstr>
      <vt:lpstr>      Spiral curriculum   </vt:lpstr>
      <vt:lpstr>Howard Gardner (born 1943)</vt:lpstr>
      <vt:lpstr>Eight intelligences</vt:lpstr>
      <vt:lpstr>PowerPoint Presentation</vt:lpstr>
      <vt:lpstr>Discussion</vt:lpstr>
      <vt:lpstr>Assignment</vt:lpstr>
      <vt:lpstr>Further reading</vt:lpstr>
      <vt:lpstr>Reading list</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XAE 2024  Child Development</dc:title>
  <dc:creator>ANWEN ROBERTS</dc:creator>
  <cp:lastModifiedBy>Jessica Clapham</cp:lastModifiedBy>
  <cp:revision>45</cp:revision>
  <dcterms:created xsi:type="dcterms:W3CDTF">2012-10-21T10:28:23Z</dcterms:created>
  <dcterms:modified xsi:type="dcterms:W3CDTF">2021-04-10T15:07:09Z</dcterms:modified>
</cp:coreProperties>
</file>