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49"/>
  </p:notesMasterIdLst>
  <p:sldIdLst>
    <p:sldId id="356" r:id="rId2"/>
    <p:sldId id="408" r:id="rId3"/>
    <p:sldId id="448" r:id="rId4"/>
    <p:sldId id="560" r:id="rId5"/>
    <p:sldId id="514" r:id="rId6"/>
    <p:sldId id="561" r:id="rId7"/>
    <p:sldId id="577" r:id="rId8"/>
    <p:sldId id="515" r:id="rId9"/>
    <p:sldId id="517" r:id="rId10"/>
    <p:sldId id="518" r:id="rId11"/>
    <p:sldId id="519" r:id="rId12"/>
    <p:sldId id="562" r:id="rId13"/>
    <p:sldId id="520" r:id="rId14"/>
    <p:sldId id="563" r:id="rId15"/>
    <p:sldId id="564" r:id="rId16"/>
    <p:sldId id="565" r:id="rId17"/>
    <p:sldId id="566" r:id="rId18"/>
    <p:sldId id="567" r:id="rId19"/>
    <p:sldId id="589" r:id="rId20"/>
    <p:sldId id="591" r:id="rId21"/>
    <p:sldId id="590" r:id="rId22"/>
    <p:sldId id="592" r:id="rId23"/>
    <p:sldId id="568" r:id="rId24"/>
    <p:sldId id="570" r:id="rId25"/>
    <p:sldId id="480" r:id="rId26"/>
    <p:sldId id="481" r:id="rId27"/>
    <p:sldId id="479" r:id="rId28"/>
    <p:sldId id="569" r:id="rId29"/>
    <p:sldId id="572" r:id="rId30"/>
    <p:sldId id="581" r:id="rId31"/>
    <p:sldId id="450" r:id="rId32"/>
    <p:sldId id="447" r:id="rId33"/>
    <p:sldId id="571" r:id="rId34"/>
    <p:sldId id="573" r:id="rId35"/>
    <p:sldId id="578" r:id="rId36"/>
    <p:sldId id="579" r:id="rId37"/>
    <p:sldId id="585" r:id="rId38"/>
    <p:sldId id="580" r:id="rId39"/>
    <p:sldId id="484" r:id="rId40"/>
    <p:sldId id="583" r:id="rId41"/>
    <p:sldId id="584" r:id="rId42"/>
    <p:sldId id="587" r:id="rId43"/>
    <p:sldId id="588" r:id="rId44"/>
    <p:sldId id="586" r:id="rId45"/>
    <p:sldId id="582" r:id="rId46"/>
    <p:sldId id="594" r:id="rId47"/>
    <p:sldId id="593"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96270" autoAdjust="0"/>
  </p:normalViewPr>
  <p:slideViewPr>
    <p:cSldViewPr>
      <p:cViewPr>
        <p:scale>
          <a:sx n="70" d="100"/>
          <a:sy n="70" d="100"/>
        </p:scale>
        <p:origin x="-1326"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28/03/2022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148936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https://kknews.cc/n/bze4o4j.html</a:t>
            </a:r>
          </a:p>
          <a:p>
            <a:r>
              <a:rPr lang="en-GB" dirty="0" smtClean="0"/>
              <a:t>https://zh.m.wikibooks.org/zh-hant/%E6%96%87%E8%A8%80/%E8%99%9B%E8%A9%9E</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092766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https://www.pinterest.co.uk/pin/398357529518289087/</a:t>
            </a:r>
          </a:p>
          <a:p>
            <a:r>
              <a:rPr lang="en-GB" dirty="0" smtClean="0"/>
              <a:t>https://linguistics.stackexchange.com/questions/356/why-do-english-verbs-inflect-so-little-especially-in-regard-to-person</a:t>
            </a:r>
          </a:p>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3082093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https://kknews.cc/n/bze4o4j.html</a:t>
            </a:r>
          </a:p>
          <a:p>
            <a:r>
              <a:rPr lang="en-GB" dirty="0" smtClean="0"/>
              <a:t>https://zh.m.wikibooks.org/zh-hant/%E6%96%87%E8%A8%80/%E8%99%9B%E8%A9%9E</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092766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https://kknews.cc/culture/2b8k2ve.html</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15</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https://kknews.cc/culture/2b8k2ve.html</a:t>
            </a:r>
            <a:endParaRPr lang="en-GB"/>
          </a:p>
        </p:txBody>
      </p:sp>
      <p:sp>
        <p:nvSpPr>
          <p:cNvPr id="4" name="Slide Number Placeholder 3"/>
          <p:cNvSpPr>
            <a:spLocks noGrp="1"/>
          </p:cNvSpPr>
          <p:nvPr>
            <p:ph type="sldNum" sz="quarter" idx="10"/>
          </p:nvPr>
        </p:nvSpPr>
        <p:spPr/>
        <p:txBody>
          <a:bodyPr/>
          <a:lstStyle/>
          <a:p>
            <a:fld id="{DE58B874-871C-4033-A2C1-198621AC5B4E}" type="slidenum">
              <a:rPr lang="en-GB" smtClean="0"/>
              <a:t>16</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https://www.britannica.com/biography/J-M-W-Turner</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17</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https://www.britannica.com/biography/J-M-W-Turner</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18</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https://www.britannica.com/biography/J-M-W-Turner</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19</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https://itw01.com/GYCNHEX.html</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20</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https://itw01.com/GYCNHEX.html</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21</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https://itw01.com/GYCNHEX.html</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22</a:t>
            </a:fld>
            <a:endParaRPr lang="en-GB"/>
          </a:p>
        </p:txBody>
      </p:sp>
    </p:spTree>
    <p:extLst>
      <p:ext uri="{BB962C8B-B14F-4D97-AF65-F5344CB8AC3E}">
        <p14:creationId xmlns:p14="http://schemas.microsoft.com/office/powerpoint/2010/main" val="1953255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https://kknews.cc/history/mlglyzg.html </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46</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28/03/2022</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28/03/2022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28/03/2022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28/03/2022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28/03/2022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28/03/2022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28/03/2022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28/03/2022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28/03/2022</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oxfordlieder.co.uk/song/1420" TargetMode="External"/><Relationship Id="rId5" Type="http://schemas.openxmlformats.org/officeDocument/2006/relationships/hyperlink" Target="https://www.youtube.com/watch?v=MdntSrps76I" TargetMode="External"/><Relationship Id="rId4" Type="http://schemas.openxmlformats.org/officeDocument/2006/relationships/hyperlink" Target="https://blogs.transparent.com/german/german-poetry-johann-wolfgang-von-goethe-erlkonig-erlkingelfkin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X_tY5syWh6s&amp;t=1817s"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youtube.com/watch?v=frpJ22X50WA"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WUuzBfCRICA"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m.douban.com/time/column/50/" TargetMode="External"/><Relationship Id="rId5" Type="http://schemas.openxmlformats.org/officeDocument/2006/relationships/hyperlink" Target="https://www.youtube.com/watch?v=X_tY5syWh6s&amp;t=1817s" TargetMode="External"/><Relationship Id="rId4" Type="http://schemas.openxmlformats.org/officeDocument/2006/relationships/hyperlink" Target="https://www.youtube.com/watch?v=r09YaYvPU3k"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fekgwWIuoi8&amp;t=4509s"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www.youtube.com/watch?v=fekgwWIuoi8&amp;t=2568s"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fekgwWIuoi8&amp;t=4509s"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bilibili.com/video/BV1Fs411q72F/?p=2&amp;spm_id_from=pageDri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a:t>
            </a:r>
            <a:r>
              <a:rPr lang="en-GB" sz="3600" b="1" dirty="0" smtClean="0">
                <a:latin typeface="Georgia" panose="02040502050405020303" pitchFamily="18" charset="0"/>
                <a:cs typeface="Arial" panose="020B0604020202020204" pitchFamily="34" charset="0"/>
              </a:rPr>
              <a:t>III </a:t>
            </a:r>
            <a:endParaRPr lang="en-GB" sz="3600" b="1" dirty="0">
              <a:latin typeface="Georgia" panose="02040502050405020303" pitchFamily="18" charset="0"/>
              <a:cs typeface="Arial" panose="020B0604020202020204" pitchFamily="34" charset="0"/>
            </a:endParaRP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477373" cy="1631216"/>
          </a:xfrm>
          <a:prstGeom prst="rect">
            <a:avLst/>
          </a:prstGeom>
          <a:noFill/>
        </p:spPr>
        <p:txBody>
          <a:bodyPr wrap="square" rtlCol="0">
            <a:spAutoFit/>
          </a:bodyPr>
          <a:lstStyle/>
          <a:p>
            <a:r>
              <a:rPr lang="en-GB" sz="2000" dirty="0">
                <a:latin typeface="Georgia" panose="02040502050405020303" pitchFamily="18" charset="0"/>
              </a:rPr>
              <a:t>Module code: </a:t>
            </a:r>
            <a:r>
              <a:rPr lang="en-GB" sz="2000" dirty="0" smtClean="0">
                <a:latin typeface="Georgia" panose="02040502050405020303" pitchFamily="18" charset="0"/>
              </a:rPr>
              <a:t>SICH6011</a:t>
            </a:r>
            <a:endParaRPr lang="en-GB" sz="2000" dirty="0">
              <a:latin typeface="Georgia" panose="02040502050405020303" pitchFamily="18" charset="0"/>
            </a:endParaRP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28 </a:t>
            </a:r>
            <a:r>
              <a:rPr lang="en-GB" sz="2000" dirty="0" smtClean="0">
                <a:latin typeface="Georgia" panose="02040502050405020303" pitchFamily="18" charset="0"/>
              </a:rPr>
              <a:t>March </a:t>
            </a:r>
            <a:r>
              <a:rPr lang="en-GB" sz="2000" dirty="0" smtClean="0">
                <a:latin typeface="Georgia" panose="02040502050405020303" pitchFamily="18" charset="0"/>
              </a:rPr>
              <a:t>2022</a:t>
            </a:r>
            <a:endParaRPr lang="en-GB" sz="2000" dirty="0">
              <a:latin typeface="Georgia" panose="02040502050405020303" pitchFamily="18" charset="0"/>
            </a:endParaRPr>
          </a:p>
          <a:p>
            <a:r>
              <a:rPr lang="en-GB" sz="2000" dirty="0">
                <a:latin typeface="Georgia" panose="02040502050405020303" pitchFamily="18" charset="0"/>
              </a:rPr>
              <a:t>Location: </a:t>
            </a:r>
            <a:r>
              <a:rPr lang="en-GB" sz="2000" dirty="0" smtClean="0">
                <a:latin typeface="Georgia" panose="02040502050405020303" pitchFamily="18" charset="0"/>
              </a:rPr>
              <a:t>Academy of Sinology UK,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UWTSD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1028" name="Picture 4" descr="F:\Xiaocong孝聰_PostcardPhoto\2020.03.13\_MG_47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085364"/>
            <a:ext cx="7591514" cy="5064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5" name="TextBox 4"/>
          <p:cNvSpPr txBox="1"/>
          <p:nvPr/>
        </p:nvSpPr>
        <p:spPr>
          <a:xfrm>
            <a:off x="672778" y="2848652"/>
            <a:ext cx="7776864" cy="677108"/>
          </a:xfrm>
          <a:prstGeom prst="rect">
            <a:avLst/>
          </a:prstGeom>
          <a:noFill/>
        </p:spPr>
        <p:txBody>
          <a:bodyPr wrap="square" rtlCol="0">
            <a:spAutoFit/>
          </a:bodyPr>
          <a:lstStyle/>
          <a:p>
            <a:pPr algn="ctr"/>
            <a:r>
              <a:rPr lang="en-GB" sz="3800" dirty="0" smtClean="0">
                <a:latin typeface="Georgia" panose="02040502050405020303" pitchFamily="18" charset="0"/>
                <a:cs typeface="Arial" panose="020B0604020202020204" pitchFamily="34" charset="0"/>
              </a:rPr>
              <a:t>U</a:t>
            </a:r>
            <a:r>
              <a:rPr lang="en-US" altLang="zh-CN" sz="3800" dirty="0" err="1" smtClean="0">
                <a:latin typeface="Georgia" panose="02040502050405020303" pitchFamily="18" charset="0"/>
                <a:cs typeface="Arial" panose="020B0604020202020204" pitchFamily="34" charset="0"/>
              </a:rPr>
              <a:t>nderstanding</a:t>
            </a:r>
            <a:r>
              <a:rPr lang="en-US" altLang="zh-CN" sz="3800" dirty="0" smtClean="0">
                <a:latin typeface="Georgia" panose="02040502050405020303" pitchFamily="18" charset="0"/>
                <a:cs typeface="Arial" panose="020B0604020202020204" pitchFamily="34" charset="0"/>
              </a:rPr>
              <a:t> </a:t>
            </a:r>
            <a:r>
              <a:rPr lang="en-US" altLang="zh-CN" sz="3800" i="1" dirty="0" err="1" smtClean="0">
                <a:latin typeface="Georgia" panose="02040502050405020303" pitchFamily="18" charset="0"/>
                <a:cs typeface="Arial" panose="020B0604020202020204" pitchFamily="34" charset="0"/>
              </a:rPr>
              <a:t>shi</a:t>
            </a:r>
            <a:r>
              <a:rPr lang="en-US" altLang="zh-CN" sz="3800" dirty="0" smtClean="0">
                <a:latin typeface="Georgia" panose="02040502050405020303" pitchFamily="18" charset="0"/>
                <a:cs typeface="Arial" panose="020B0604020202020204" pitchFamily="34" charset="0"/>
              </a:rPr>
              <a:t>-poetry</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1938934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6" name="TextBox 5"/>
          <p:cNvSpPr txBox="1"/>
          <p:nvPr/>
        </p:nvSpPr>
        <p:spPr>
          <a:xfrm>
            <a:off x="523295" y="1916832"/>
            <a:ext cx="8136904" cy="2292935"/>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Professor Pan </a:t>
            </a:r>
            <a:r>
              <a:rPr lang="en-US" sz="2800" dirty="0" err="1" smtClean="0">
                <a:solidFill>
                  <a:srgbClr val="0070C0"/>
                </a:solidFill>
                <a:latin typeface="Georgia" panose="02040502050405020303" pitchFamily="18" charset="0"/>
                <a:cs typeface="Arial" panose="020B0604020202020204" pitchFamily="34" charset="0"/>
              </a:rPr>
              <a:t>Wenguo</a:t>
            </a:r>
            <a:endParaRPr lang="en-US" sz="2800" dirty="0" smtClean="0">
              <a:solidFill>
                <a:srgbClr val="0070C0"/>
              </a:solidFill>
              <a:latin typeface="Georgia" panose="02040502050405020303" pitchFamily="18" charset="0"/>
              <a:cs typeface="Arial" panose="020B0604020202020204" pitchFamily="34" charset="0"/>
            </a:endParaRPr>
          </a:p>
          <a:p>
            <a:endParaRPr lang="en-GB" sz="900" dirty="0">
              <a:latin typeface="Georgia" panose="02040502050405020303" pitchFamily="18" charset="0"/>
              <a:cs typeface="Arial" panose="020B0604020202020204" pitchFamily="34" charset="0"/>
            </a:endParaRPr>
          </a:p>
          <a:p>
            <a:pPr algn="ctr"/>
            <a:endParaRPr lang="en-GB" altLang="zh-CN" sz="1000" dirty="0" smtClean="0">
              <a:latin typeface="Georgia" panose="02040502050405020303" pitchFamily="18" charset="0"/>
              <a:cs typeface="Arial" panose="020B0604020202020204" pitchFamily="34" charset="0"/>
            </a:endParaRPr>
          </a:p>
          <a:p>
            <a:pPr algn="ctr"/>
            <a:r>
              <a:rPr lang="en-GB" altLang="zh-CN" sz="2400" dirty="0" smtClean="0">
                <a:latin typeface="Georgia" panose="02040502050405020303" pitchFamily="18" charset="0"/>
                <a:cs typeface="Arial" panose="020B0604020202020204" pitchFamily="34" charset="0"/>
              </a:rPr>
              <a:t>‘There </a:t>
            </a:r>
            <a:r>
              <a:rPr lang="en-GB" altLang="zh-CN" sz="2400" dirty="0">
                <a:latin typeface="Georgia" panose="02040502050405020303" pitchFamily="18" charset="0"/>
                <a:cs typeface="Arial" panose="020B0604020202020204" pitchFamily="34" charset="0"/>
              </a:rPr>
              <a:t>are three factors that one should take into consideration when translating poetry, i.e. poetic form, poetic spirit and poetic language… Poetic language is what bridges poetic form and poetic spirit</a:t>
            </a:r>
            <a:r>
              <a:rPr lang="en-GB" altLang="zh-CN" sz="2400" dirty="0" smtClean="0">
                <a:latin typeface="Georgia" panose="02040502050405020303" pitchFamily="18" charset="0"/>
                <a:cs typeface="Arial" panose="020B0604020202020204" pitchFamily="34" charset="0"/>
              </a:rPr>
              <a:t>.’</a:t>
            </a:r>
          </a:p>
        </p:txBody>
      </p:sp>
    </p:spTree>
    <p:extLst>
      <p:ext uri="{BB962C8B-B14F-4D97-AF65-F5344CB8AC3E}">
        <p14:creationId xmlns:p14="http://schemas.microsoft.com/office/powerpoint/2010/main" val="41767514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5" name="TextBox 4"/>
          <p:cNvSpPr txBox="1"/>
          <p:nvPr/>
        </p:nvSpPr>
        <p:spPr>
          <a:xfrm>
            <a:off x="649752" y="836712"/>
            <a:ext cx="7954696" cy="5478423"/>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Characteristics of the Sinitic language</a:t>
            </a:r>
          </a:p>
          <a:p>
            <a:pPr algn="ctr"/>
            <a:endParaRPr lang="en-US" sz="1000" dirty="0">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1</a:t>
            </a:r>
            <a:r>
              <a:rPr lang="en-GB" sz="2400" dirty="0" smtClean="0">
                <a:latin typeface="Georgia" panose="02040502050405020303" pitchFamily="18" charset="0"/>
                <a:cs typeface="Arial" panose="020B0604020202020204" pitchFamily="34" charset="0"/>
              </a:rPr>
              <a:t>.    Length </a:t>
            </a:r>
            <a:r>
              <a:rPr lang="en-GB" sz="2400" dirty="0">
                <a:latin typeface="Georgia" panose="02040502050405020303" pitchFamily="18" charset="0"/>
                <a:cs typeface="Arial" panose="020B0604020202020204" pitchFamily="34" charset="0"/>
              </a:rPr>
              <a:t>of continuous recorded use (3,250 years</a:t>
            </a:r>
            <a:r>
              <a:rPr lang="en-GB" sz="2400" dirty="0" smtClean="0">
                <a:latin typeface="Georgia" panose="02040502050405020303" pitchFamily="18" charset="0"/>
                <a:cs typeface="Arial" panose="020B0604020202020204" pitchFamily="34" charset="0"/>
              </a:rPr>
              <a:t>)</a:t>
            </a:r>
            <a:endParaRPr lang="en-GB" sz="2400" dirty="0" smtClean="0">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2.   Tones </a:t>
            </a:r>
            <a:r>
              <a:rPr lang="en-GB" sz="2400" dirty="0">
                <a:latin typeface="Georgia" panose="02040502050405020303" pitchFamily="18" charset="0"/>
                <a:cs typeface="Arial" panose="020B0604020202020204" pitchFamily="34" charset="0"/>
              </a:rPr>
              <a:t>are an integral feature of syllables</a:t>
            </a:r>
            <a:r>
              <a:rPr lang="en-GB" sz="2400" dirty="0" smtClean="0">
                <a:latin typeface="Georgia" panose="02040502050405020303" pitchFamily="18" charset="0"/>
                <a:cs typeface="Arial" panose="020B0604020202020204" pitchFamily="34" charset="0"/>
              </a:rPr>
              <a:t>.</a:t>
            </a:r>
          </a:p>
          <a:p>
            <a:r>
              <a:rPr lang="en-US" altLang="zh-CN" sz="2400" dirty="0">
                <a:latin typeface="Georgia" panose="02040502050405020303" pitchFamily="18" charset="0"/>
                <a:cs typeface="Arial" panose="020B0604020202020204" pitchFamily="34" charset="0"/>
              </a:rPr>
              <a:t> </a:t>
            </a:r>
            <a:r>
              <a:rPr lang="en-US" altLang="zh-CN" sz="2400" dirty="0" smtClean="0">
                <a:latin typeface="Georgia" panose="02040502050405020303" pitchFamily="18" charset="0"/>
                <a:cs typeface="Arial" panose="020B0604020202020204" pitchFamily="34" charset="0"/>
              </a:rPr>
              <a:t>     </a:t>
            </a:r>
            <a:r>
              <a:rPr lang="en-US" altLang="zh-CN" sz="2400" dirty="0" smtClean="0">
                <a:latin typeface="Georgia" panose="02040502050405020303" pitchFamily="18" charset="0"/>
                <a:cs typeface="Arial" panose="020B0604020202020204" pitchFamily="34" charset="0"/>
              </a:rPr>
              <a:t> </a:t>
            </a:r>
            <a:r>
              <a:rPr lang="en-US" altLang="zh-CN" sz="2400" dirty="0" smtClean="0">
                <a:solidFill>
                  <a:srgbClr val="0070C0"/>
                </a:solidFill>
                <a:latin typeface="Georgia" panose="02040502050405020303" pitchFamily="18" charset="0"/>
                <a:cs typeface="Arial" panose="020B0604020202020204" pitchFamily="34" charset="0"/>
              </a:rPr>
              <a:t>(</a:t>
            </a:r>
            <a:r>
              <a:rPr lang="en-US" altLang="zh-CN" sz="2400" i="1" dirty="0" smtClean="0">
                <a:solidFill>
                  <a:srgbClr val="0070C0"/>
                </a:solidFill>
                <a:latin typeface="Georgia" panose="02040502050405020303" pitchFamily="18" charset="0"/>
                <a:cs typeface="Arial" panose="020B0604020202020204" pitchFamily="34" charset="0"/>
              </a:rPr>
              <a:t>e.g. </a:t>
            </a:r>
            <a:r>
              <a:rPr lang="en-US" altLang="zh-CN" sz="2400" dirty="0" smtClean="0">
                <a:solidFill>
                  <a:srgbClr val="0070C0"/>
                </a:solidFill>
                <a:latin typeface="Georgia" panose="02040502050405020303" pitchFamily="18" charset="0"/>
                <a:cs typeface="Arial" panose="020B0604020202020204" pitchFamily="34" charset="0"/>
              </a:rPr>
              <a:t>wisdom</a:t>
            </a:r>
            <a:r>
              <a:rPr lang="en-US" sz="2400" dirty="0" smtClean="0">
                <a:solidFill>
                  <a:srgbClr val="0070C0"/>
                </a:solidFill>
                <a:latin typeface="Georgia" panose="02040502050405020303" pitchFamily="18" charset="0"/>
                <a:cs typeface="Arial" panose="020B0604020202020204" pitchFamily="34" charset="0"/>
              </a:rPr>
              <a:t>   </a:t>
            </a:r>
            <a:r>
              <a:rPr lang="zh-CN"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智</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慧</a:t>
            </a:r>
            <a:r>
              <a:rPr lang="en-GB" altLang="zh-CN" sz="2400" dirty="0" err="1" smtClean="0">
                <a:solidFill>
                  <a:srgbClr val="0070C0"/>
                </a:solidFill>
                <a:latin typeface="Georgia" panose="02040502050405020303" pitchFamily="18" charset="0"/>
                <a:ea typeface="FangSong" panose="02010609060101010101" pitchFamily="49" charset="-122"/>
                <a:cs typeface="Arial" panose="020B0604020202020204" pitchFamily="34" charset="0"/>
              </a:rPr>
              <a:t>zhì</a:t>
            </a:r>
            <a:r>
              <a:rPr lang="en-GB"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en-GB" altLang="zh-CN" sz="2400" dirty="0" err="1" smtClean="0">
                <a:solidFill>
                  <a:srgbClr val="0070C0"/>
                </a:solidFill>
                <a:latin typeface="Georgia" panose="02040502050405020303" pitchFamily="18" charset="0"/>
                <a:ea typeface="FangSong" panose="02010609060101010101" pitchFamily="49" charset="-122"/>
                <a:cs typeface="Arial" panose="020B0604020202020204" pitchFamily="34" charset="0"/>
              </a:rPr>
              <a:t>huì</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HK"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知</a:t>
            </a:r>
            <a:r>
              <a:rPr lang="zh-HK"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會</a:t>
            </a:r>
            <a:r>
              <a:rPr lang="en-GB" altLang="zh-HK" sz="2400" dirty="0" err="1" smtClean="0">
                <a:solidFill>
                  <a:srgbClr val="0070C0"/>
                </a:solidFill>
                <a:latin typeface="Georgia" panose="02040502050405020303" pitchFamily="18" charset="0"/>
                <a:ea typeface="FangSong" panose="02010609060101010101" pitchFamily="49" charset="-122"/>
                <a:cs typeface="Arial" panose="020B0604020202020204" pitchFamily="34" charset="0"/>
              </a:rPr>
              <a:t>zhī</a:t>
            </a:r>
            <a:r>
              <a:rPr lang="en-GB" altLang="zh-HK"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en-GB" altLang="zh-HK" sz="2400" dirty="0" err="1">
                <a:solidFill>
                  <a:srgbClr val="0070C0"/>
                </a:solidFill>
                <a:latin typeface="Georgia" panose="02040502050405020303" pitchFamily="18" charset="0"/>
                <a:ea typeface="FangSong" panose="02010609060101010101" pitchFamily="49" charset="-122"/>
                <a:cs typeface="Arial" panose="020B0604020202020204" pitchFamily="34" charset="0"/>
              </a:rPr>
              <a:t>huì</a:t>
            </a:r>
            <a:r>
              <a:rPr lang="en-US" altLang="zh-HK"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HK"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指揮</a:t>
            </a:r>
            <a:r>
              <a:rPr lang="en-GB" altLang="zh-HK" sz="2400" dirty="0" err="1" smtClean="0">
                <a:solidFill>
                  <a:srgbClr val="0070C0"/>
                </a:solidFill>
                <a:latin typeface="Georgia" panose="02040502050405020303" pitchFamily="18" charset="0"/>
                <a:ea typeface="FangSong" panose="02010609060101010101" pitchFamily="49" charset="-122"/>
                <a:cs typeface="Arial" panose="020B0604020202020204" pitchFamily="34" charset="0"/>
              </a:rPr>
              <a:t>zhǐ</a:t>
            </a:r>
            <a:r>
              <a:rPr lang="en-GB" altLang="zh-HK"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en-GB" altLang="zh-HK" sz="2400" dirty="0" err="1" smtClean="0">
                <a:solidFill>
                  <a:srgbClr val="0070C0"/>
                </a:solidFill>
                <a:latin typeface="Georgia" panose="02040502050405020303" pitchFamily="18" charset="0"/>
                <a:ea typeface="FangSong" panose="02010609060101010101" pitchFamily="49" charset="-122"/>
                <a:cs typeface="Arial" panose="020B0604020202020204" pitchFamily="34" charset="0"/>
              </a:rPr>
              <a:t>huī</a:t>
            </a:r>
            <a:r>
              <a:rPr lang="en-US" altLang="zh-CN" sz="2400" dirty="0" smtClean="0">
                <a:solidFill>
                  <a:srgbClr val="0070C0"/>
                </a:solidFill>
                <a:latin typeface="Georgia" panose="02040502050405020303" pitchFamily="18" charset="0"/>
                <a:cs typeface="Arial" panose="020B0604020202020204" pitchFamily="34" charset="0"/>
              </a:rPr>
              <a:t>)</a:t>
            </a:r>
            <a:endParaRPr lang="en-GB" sz="2400" dirty="0">
              <a:solidFill>
                <a:srgbClr val="0070C0"/>
              </a:solidFill>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3.   Each </a:t>
            </a:r>
            <a:r>
              <a:rPr lang="en-GB" sz="2400" dirty="0">
                <a:latin typeface="Georgia" panose="02040502050405020303" pitchFamily="18" charset="0"/>
                <a:cs typeface="Arial" panose="020B0604020202020204" pitchFamily="34" charset="0"/>
              </a:rPr>
              <a:t>syllable is usually a morpheme (represented in the unique </a:t>
            </a:r>
            <a:r>
              <a:rPr lang="en-GB" sz="2400" dirty="0" smtClean="0">
                <a:latin typeface="Georgia" panose="02040502050405020303" pitchFamily="18" charset="0"/>
                <a:cs typeface="Arial" panose="020B0604020202020204" pitchFamily="34" charset="0"/>
              </a:rPr>
              <a:t>Chinese </a:t>
            </a:r>
            <a:r>
              <a:rPr lang="en-GB" sz="2400" dirty="0">
                <a:latin typeface="Georgia" panose="02040502050405020303" pitchFamily="18" charset="0"/>
                <a:cs typeface="Arial" panose="020B0604020202020204" pitchFamily="34" charset="0"/>
              </a:rPr>
              <a:t>script by a single </a:t>
            </a:r>
            <a:r>
              <a:rPr lang="en-GB" sz="2400" dirty="0" err="1" smtClean="0">
                <a:latin typeface="Georgia" panose="02040502050405020303" pitchFamily="18" charset="0"/>
                <a:cs typeface="Arial" panose="020B0604020202020204" pitchFamily="34" charset="0"/>
              </a:rPr>
              <a:t>sinograph</a:t>
            </a:r>
            <a:r>
              <a:rPr lang="en-GB" sz="2400" dirty="0" smtClean="0">
                <a:latin typeface="Georgia" panose="02040502050405020303" pitchFamily="18" charset="0"/>
                <a:cs typeface="Arial" panose="020B0604020202020204" pitchFamily="34" charset="0"/>
              </a:rPr>
              <a:t>).</a:t>
            </a:r>
          </a:p>
          <a:p>
            <a:r>
              <a:rPr lang="en-US" sz="2400" dirty="0">
                <a:latin typeface="Georgia" panose="02040502050405020303" pitchFamily="18" charset="0"/>
                <a:cs typeface="Arial" panose="020B0604020202020204" pitchFamily="34" charset="0"/>
              </a:rPr>
              <a:t> </a:t>
            </a:r>
            <a:r>
              <a:rPr lang="en-US" sz="2400" dirty="0" smtClean="0">
                <a:latin typeface="Georgia" panose="02040502050405020303" pitchFamily="18" charset="0"/>
                <a:cs typeface="Arial" panose="020B0604020202020204" pitchFamily="34" charset="0"/>
              </a:rPr>
              <a:t>      </a:t>
            </a:r>
            <a:r>
              <a:rPr lang="en-US" altLang="zh-CN" sz="2400" dirty="0">
                <a:solidFill>
                  <a:srgbClr val="0070C0"/>
                </a:solidFill>
                <a:latin typeface="Georgia" panose="02040502050405020303" pitchFamily="18" charset="0"/>
                <a:cs typeface="Arial" panose="020B0604020202020204" pitchFamily="34" charset="0"/>
              </a:rPr>
              <a:t>(</a:t>
            </a:r>
            <a:r>
              <a:rPr lang="en-US" altLang="zh-CN" sz="2400" i="1" dirty="0">
                <a:solidFill>
                  <a:srgbClr val="0070C0"/>
                </a:solidFill>
                <a:latin typeface="Georgia" panose="02040502050405020303" pitchFamily="18" charset="0"/>
                <a:cs typeface="Arial" panose="020B0604020202020204" pitchFamily="34" charset="0"/>
              </a:rPr>
              <a:t>e.g. </a:t>
            </a:r>
            <a:r>
              <a:rPr lang="en-US" altLang="zh-CN" sz="2400" dirty="0" smtClean="0">
                <a:solidFill>
                  <a:srgbClr val="0070C0"/>
                </a:solidFill>
                <a:latin typeface="Georgia" panose="02040502050405020303" pitchFamily="18" charset="0"/>
                <a:cs typeface="Arial" panose="020B0604020202020204" pitchFamily="34" charset="0"/>
              </a:rPr>
              <a:t>patience   </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忍辱</a:t>
            </a:r>
            <a:r>
              <a:rPr lang="en-US" altLang="zh-CN" sz="2400" dirty="0" smtClean="0">
                <a:solidFill>
                  <a:srgbClr val="0070C0"/>
                </a:solidFill>
                <a:latin typeface="Georgia" panose="02040502050405020303" pitchFamily="18" charset="0"/>
                <a:cs typeface="Arial" panose="020B0604020202020204" pitchFamily="34" charset="0"/>
              </a:rPr>
              <a:t>)</a:t>
            </a:r>
            <a:endParaRPr lang="en-GB" sz="2400" dirty="0">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4.   Word </a:t>
            </a:r>
            <a:r>
              <a:rPr lang="en-GB" sz="2400" dirty="0">
                <a:latin typeface="Georgia" panose="02040502050405020303" pitchFamily="18" charset="0"/>
                <a:cs typeface="Arial" panose="020B0604020202020204" pitchFamily="34" charset="0"/>
              </a:rPr>
              <a:t>order and grammatical particles </a:t>
            </a:r>
            <a:r>
              <a:rPr lang="en-GB" sz="2400" dirty="0" smtClean="0">
                <a:latin typeface="Georgia" panose="02040502050405020303" pitchFamily="18" charset="0"/>
                <a:cs typeface="Arial" panose="020B0604020202020204" pitchFamily="34" charset="0"/>
              </a:rPr>
              <a:t>(</a:t>
            </a:r>
            <a:r>
              <a:rPr lang="en-GB" sz="2400" i="1" dirty="0" err="1" smtClean="0">
                <a:latin typeface="Georgia" panose="02040502050405020303" pitchFamily="18" charset="0"/>
                <a:cs typeface="Arial" panose="020B0604020202020204" pitchFamily="34" charset="0"/>
              </a:rPr>
              <a:t>xuci</a:t>
            </a:r>
            <a:r>
              <a:rPr lang="en-GB" sz="2400" i="1" dirty="0" smtClean="0">
                <a:latin typeface="Georgia" panose="02040502050405020303" pitchFamily="18" charset="0"/>
                <a:cs typeface="Arial" panose="020B0604020202020204" pitchFamily="34" charset="0"/>
              </a:rPr>
              <a:t> </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虛</a:t>
            </a:r>
            <a:r>
              <a:rPr lang="zh-HK" altLang="en-US" sz="2400" b="1" dirty="0">
                <a:latin typeface="FangSong" panose="02010609060101010101" pitchFamily="49" charset="-122"/>
                <a:ea typeface="FangSong" panose="02010609060101010101" pitchFamily="49" charset="-122"/>
                <a:cs typeface="Arial" panose="020B0604020202020204" pitchFamily="34" charset="0"/>
              </a:rPr>
              <a:t>詞</a:t>
            </a:r>
            <a:r>
              <a:rPr lang="en-US" altLang="zh-HK" sz="2400" dirty="0">
                <a:latin typeface="Georgia" panose="02040502050405020303" pitchFamily="18" charset="0"/>
                <a:cs typeface="Arial" panose="020B0604020202020204" pitchFamily="34" charset="0"/>
              </a:rPr>
              <a:t>, </a:t>
            </a:r>
            <a:r>
              <a:rPr lang="en-GB" sz="2400" dirty="0">
                <a:latin typeface="Georgia" panose="02040502050405020303" pitchFamily="18" charset="0"/>
                <a:cs typeface="Arial" panose="020B0604020202020204" pitchFamily="34" charset="0"/>
              </a:rPr>
              <a:t>empty words) are far more important than </a:t>
            </a:r>
            <a:r>
              <a:rPr lang="en-GB" sz="2400" dirty="0" smtClean="0">
                <a:latin typeface="Georgia" panose="02040502050405020303" pitchFamily="18" charset="0"/>
                <a:cs typeface="Arial" panose="020B0604020202020204" pitchFamily="34" charset="0"/>
              </a:rPr>
              <a:t>inflection.</a:t>
            </a:r>
          </a:p>
          <a:p>
            <a:r>
              <a:rPr lang="en-US" altLang="zh-CN" sz="2400" dirty="0" smtClean="0">
                <a:solidFill>
                  <a:srgbClr val="0070C0"/>
                </a:solidFill>
                <a:latin typeface="Georgia" panose="02040502050405020303" pitchFamily="18" charset="0"/>
                <a:cs typeface="Arial" panose="020B0604020202020204" pitchFamily="34" charset="0"/>
              </a:rPr>
              <a:t>      (</a:t>
            </a:r>
            <a:r>
              <a:rPr lang="en-US" altLang="zh-CN" sz="2400" i="1" dirty="0" smtClean="0">
                <a:solidFill>
                  <a:srgbClr val="0070C0"/>
                </a:solidFill>
                <a:latin typeface="Georgia" panose="02040502050405020303" pitchFamily="18" charset="0"/>
                <a:cs typeface="Arial" panose="020B0604020202020204" pitchFamily="34" charset="0"/>
              </a:rPr>
              <a:t>e.g. </a:t>
            </a:r>
            <a:r>
              <a:rPr lang="zh-TW"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內省不疚，夫</a:t>
            </a:r>
            <a:r>
              <a:rPr lang="zh-TW" altLang="en-US" sz="2400" b="1" dirty="0">
                <a:solidFill>
                  <a:schemeClr val="accent2"/>
                </a:solidFill>
                <a:latin typeface="FangSong" panose="02010609060101010101" pitchFamily="49" charset="-122"/>
                <a:ea typeface="FangSong" panose="02010609060101010101" pitchFamily="49" charset="-122"/>
                <a:cs typeface="Arial" panose="020B0604020202020204" pitchFamily="34" charset="0"/>
              </a:rPr>
              <a:t>何憂何懼</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en-US" altLang="zh-TW"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zh-TW"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論語</a:t>
            </a:r>
            <a:r>
              <a:rPr lang="en-US" altLang="zh-TW"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zh-TW"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顏淵</a:t>
            </a:r>
            <a:r>
              <a:rPr lang="en-US" altLang="zh-TW"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p>
          <a:p>
            <a:pPr lvl="1"/>
            <a:r>
              <a:rPr lang="en-US" altLang="zh-CN"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en-US" altLang="zh-CN" sz="2400" i="1" dirty="0">
                <a:solidFill>
                  <a:srgbClr val="0070C0"/>
                </a:solidFill>
                <a:latin typeface="Georgia" panose="02040502050405020303" pitchFamily="18" charset="0"/>
                <a:cs typeface="Arial" panose="020B0604020202020204" pitchFamily="34" charset="0"/>
              </a:rPr>
              <a:t>e.g.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之</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乎</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者</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也</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以</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而</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其</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於</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所</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與</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矣</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夫</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哉</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苟</a:t>
            </a:r>
            <a:r>
              <a:rPr lang="en-US" altLang="zh-CN"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endParaRPr lang="en-US" altLang="zh-CN" sz="2400" dirty="0" smtClean="0">
              <a:solidFill>
                <a:srgbClr val="0070C0"/>
              </a:solidFill>
              <a:latin typeface="Georgia" panose="02040502050405020303" pitchFamily="18" charset="0"/>
              <a:cs typeface="Arial" panose="020B0604020202020204" pitchFamily="34" charset="0"/>
            </a:endParaRPr>
          </a:p>
          <a:p>
            <a:pPr lvl="1"/>
            <a:r>
              <a:rPr lang="en-US" altLang="zh-CN" sz="2400" dirty="0" smtClean="0">
                <a:solidFill>
                  <a:srgbClr val="0070C0"/>
                </a:solidFill>
                <a:latin typeface="Georgia" panose="02040502050405020303" pitchFamily="18" charset="0"/>
                <a:cs typeface="Arial" panose="020B0604020202020204" pitchFamily="34" charset="0"/>
              </a:rPr>
              <a:t>(</a:t>
            </a:r>
            <a:r>
              <a:rPr lang="en-US" altLang="zh-CN" sz="2400" i="1" dirty="0">
                <a:solidFill>
                  <a:srgbClr val="0070C0"/>
                </a:solidFill>
                <a:latin typeface="Georgia" panose="02040502050405020303" pitchFamily="18" charset="0"/>
                <a:cs typeface="Arial" panose="020B0604020202020204" pitchFamily="34" charset="0"/>
              </a:rPr>
              <a:t>e.g. </a:t>
            </a:r>
            <a:r>
              <a:rPr lang="en-US" altLang="zh-CN" sz="2400" dirty="0" smtClean="0">
                <a:solidFill>
                  <a:srgbClr val="0070C0"/>
                </a:solidFill>
                <a:latin typeface="Georgia" panose="02040502050405020303" pitchFamily="18" charset="0"/>
                <a:cs typeface="Arial" panose="020B0604020202020204" pitchFamily="34" charset="0"/>
              </a:rPr>
              <a:t>friend—friendly, study—studied, two trees, </a:t>
            </a:r>
          </a:p>
          <a:p>
            <a:pPr lvl="1"/>
            <a:r>
              <a:rPr lang="en-US" altLang="zh-CN" sz="2400" dirty="0" smtClean="0">
                <a:solidFill>
                  <a:srgbClr val="0070C0"/>
                </a:solidFill>
                <a:latin typeface="Georgia" panose="02040502050405020303" pitchFamily="18" charset="0"/>
                <a:cs typeface="Arial" panose="020B0604020202020204" pitchFamily="34" charset="0"/>
              </a:rPr>
              <a:t>I am—We are—He is, )</a:t>
            </a:r>
          </a:p>
          <a:p>
            <a:pPr lvl="1"/>
            <a:r>
              <a:rPr lang="en-US" sz="2400" dirty="0" smtClean="0">
                <a:solidFill>
                  <a:srgbClr val="0070C0"/>
                </a:solidFill>
                <a:latin typeface="Georgia" panose="02040502050405020303" pitchFamily="18" charset="0"/>
                <a:cs typeface="Arial" panose="020B0604020202020204" pitchFamily="34" charset="0"/>
              </a:rPr>
              <a:t>(</a:t>
            </a:r>
            <a:r>
              <a:rPr lang="en-US" altLang="zh-CN" sz="2400" i="1" dirty="0">
                <a:solidFill>
                  <a:srgbClr val="0070C0"/>
                </a:solidFill>
                <a:latin typeface="Georgia" panose="02040502050405020303" pitchFamily="18" charset="0"/>
                <a:cs typeface="Arial" panose="020B0604020202020204" pitchFamily="34" charset="0"/>
              </a:rPr>
              <a:t>e.g</a:t>
            </a:r>
            <a:r>
              <a:rPr lang="en-US" altLang="zh-CN" sz="2400" i="1" dirty="0" smtClean="0">
                <a:solidFill>
                  <a:srgbClr val="0070C0"/>
                </a:solidFill>
                <a:latin typeface="Georgia" panose="02040502050405020303" pitchFamily="18" charset="0"/>
                <a:cs typeface="Arial" panose="020B0604020202020204" pitchFamily="34" charset="0"/>
              </a:rPr>
              <a:t>. </a:t>
            </a:r>
            <a:r>
              <a:rPr lang="en-US" altLang="zh-CN" sz="2400" dirty="0">
                <a:solidFill>
                  <a:srgbClr val="0070C0"/>
                </a:solidFill>
                <a:latin typeface="Georgia" panose="02040502050405020303" pitchFamily="18" charset="0"/>
                <a:cs typeface="Arial" panose="020B0604020202020204" pitchFamily="34" charset="0"/>
              </a:rPr>
              <a:t>der </a:t>
            </a:r>
            <a:r>
              <a:rPr lang="en-US" altLang="zh-CN" sz="2400" dirty="0" smtClean="0">
                <a:solidFill>
                  <a:srgbClr val="0070C0"/>
                </a:solidFill>
                <a:latin typeface="Georgia" panose="02040502050405020303" pitchFamily="18" charset="0"/>
                <a:cs typeface="Arial" panose="020B0604020202020204" pitchFamily="34" charset="0"/>
              </a:rPr>
              <a:t>Mann, die Frau, das Kind) </a:t>
            </a:r>
            <a:endParaRPr lang="en-US" sz="2400" dirty="0">
              <a:solidFill>
                <a:srgbClr val="0070C0"/>
              </a:solidFill>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7159239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5" name="TextBox 4"/>
          <p:cNvSpPr txBox="1"/>
          <p:nvPr/>
        </p:nvSpPr>
        <p:spPr>
          <a:xfrm>
            <a:off x="354328" y="303620"/>
            <a:ext cx="7776864" cy="677108"/>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Inflection</a:t>
            </a:r>
            <a:endParaRPr lang="en-US" sz="2800" dirty="0" smtClean="0">
              <a:latin typeface="Georgia" panose="02040502050405020303" pitchFamily="18" charset="0"/>
              <a:cs typeface="Arial" panose="020B0604020202020204" pitchFamily="34" charset="0"/>
            </a:endParaRPr>
          </a:p>
          <a:p>
            <a:pPr algn="ctr"/>
            <a:endParaRPr lang="en-US" sz="1000" dirty="0">
              <a:latin typeface="Georgia" panose="02040502050405020303" pitchFamily="18" charset="0"/>
              <a:cs typeface="Arial" panose="020B0604020202020204" pitchFamily="34" charset="0"/>
            </a:endParaRPr>
          </a:p>
        </p:txBody>
      </p:sp>
      <p:pic>
        <p:nvPicPr>
          <p:cNvPr id="1026" name="Picture 2" descr="Contrastive overview of verbal inflection paradigms of English, German,...  | Download Scientific Diagra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274035"/>
            <a:ext cx="8784976" cy="3079909"/>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language change - Why do English verbs inflect so little, especially in  regard to &quot;person&quot;? - Linguistics Stack Exchan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33" y="980728"/>
            <a:ext cx="9121496" cy="2062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3389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5" name="TextBox 4"/>
          <p:cNvSpPr txBox="1"/>
          <p:nvPr/>
        </p:nvSpPr>
        <p:spPr>
          <a:xfrm>
            <a:off x="658719" y="1619869"/>
            <a:ext cx="7954696" cy="3985706"/>
          </a:xfrm>
          <a:prstGeom prst="rect">
            <a:avLst/>
          </a:prstGeom>
          <a:noFill/>
        </p:spPr>
        <p:txBody>
          <a:bodyPr wrap="square" rtlCol="0">
            <a:spAutoFit/>
          </a:bodyPr>
          <a:lstStyle/>
          <a:p>
            <a:pPr algn="ctr"/>
            <a:r>
              <a:rPr lang="en-GB" sz="2800" dirty="0" err="1">
                <a:latin typeface="Georgia" panose="02040502050405020303" pitchFamily="18" charset="0"/>
                <a:cs typeface="Arial" panose="020B0604020202020204" pitchFamily="34" charset="0"/>
              </a:rPr>
              <a:t>Erlkönig</a:t>
            </a:r>
            <a:r>
              <a:rPr lang="en-GB" sz="2800" dirty="0">
                <a:latin typeface="Georgia" panose="02040502050405020303" pitchFamily="18" charset="0"/>
                <a:cs typeface="Arial" panose="020B0604020202020204" pitchFamily="34" charset="0"/>
              </a:rPr>
              <a:t> (1815</a:t>
            </a:r>
            <a:r>
              <a:rPr lang="en-GB" sz="2800" dirty="0" smtClean="0">
                <a:latin typeface="Georgia" panose="02040502050405020303" pitchFamily="18" charset="0"/>
                <a:cs typeface="Arial" panose="020B0604020202020204" pitchFamily="34" charset="0"/>
              </a:rPr>
              <a:t>)</a:t>
            </a:r>
          </a:p>
          <a:p>
            <a:pPr algn="ctr"/>
            <a:endParaRPr lang="en-GB" sz="1000" dirty="0" smtClean="0">
              <a:latin typeface="Georgia" panose="02040502050405020303" pitchFamily="18" charset="0"/>
              <a:cs typeface="Arial" panose="020B0604020202020204" pitchFamily="34" charset="0"/>
            </a:endParaRPr>
          </a:p>
          <a:p>
            <a:pPr algn="ctr"/>
            <a:r>
              <a:rPr lang="en-GB" sz="2200" dirty="0" smtClean="0">
                <a:latin typeface="Georgia" panose="02040502050405020303" pitchFamily="18" charset="0"/>
                <a:cs typeface="Arial" panose="020B0604020202020204" pitchFamily="34" charset="0"/>
              </a:rPr>
              <a:t>P</a:t>
            </a:r>
            <a:r>
              <a:rPr lang="en-US" sz="2200" dirty="0" err="1" smtClean="0">
                <a:latin typeface="Georgia" panose="02040502050405020303" pitchFamily="18" charset="0"/>
                <a:cs typeface="Arial" panose="020B0604020202020204" pitchFamily="34" charset="0"/>
              </a:rPr>
              <a:t>oem</a:t>
            </a:r>
            <a:r>
              <a:rPr lang="en-US" sz="2200" dirty="0" smtClean="0">
                <a:latin typeface="Georgia" panose="02040502050405020303" pitchFamily="18" charset="0"/>
                <a:cs typeface="Arial" panose="020B0604020202020204" pitchFamily="34" charset="0"/>
              </a:rPr>
              <a:t> written </a:t>
            </a:r>
            <a:r>
              <a:rPr lang="en-GB" sz="2200" dirty="0">
                <a:latin typeface="Georgia" panose="02040502050405020303" pitchFamily="18" charset="0"/>
                <a:cs typeface="Arial" panose="020B0604020202020204" pitchFamily="34" charset="0"/>
              </a:rPr>
              <a:t>b</a:t>
            </a:r>
            <a:r>
              <a:rPr lang="en-GB" sz="2200" dirty="0" smtClean="0">
                <a:latin typeface="Georgia" panose="02040502050405020303" pitchFamily="18" charset="0"/>
                <a:cs typeface="Arial" panose="020B0604020202020204" pitchFamily="34" charset="0"/>
              </a:rPr>
              <a:t>y </a:t>
            </a:r>
            <a:r>
              <a:rPr lang="en-GB" sz="2200" dirty="0">
                <a:latin typeface="Georgia" panose="02040502050405020303" pitchFamily="18" charset="0"/>
                <a:cs typeface="Arial" panose="020B0604020202020204" pitchFamily="34" charset="0"/>
              </a:rPr>
              <a:t>Johann Wolfgang von </a:t>
            </a:r>
            <a:r>
              <a:rPr lang="en-GB" sz="2200" dirty="0" smtClean="0">
                <a:latin typeface="Georgia" panose="02040502050405020303" pitchFamily="18" charset="0"/>
                <a:cs typeface="Arial" panose="020B0604020202020204" pitchFamily="34" charset="0"/>
              </a:rPr>
              <a:t>Goethe</a:t>
            </a:r>
          </a:p>
          <a:p>
            <a:pPr algn="ctr"/>
            <a:r>
              <a:rPr lang="en-US" sz="2200" dirty="0" smtClean="0">
                <a:latin typeface="Georgia" panose="02040502050405020303" pitchFamily="18" charset="0"/>
                <a:cs typeface="Arial" panose="020B0604020202020204" pitchFamily="34" charset="0"/>
              </a:rPr>
              <a:t>Music composed by Franz Schubert</a:t>
            </a:r>
            <a:endParaRPr lang="en-GB" sz="22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algn="ctr"/>
            <a:r>
              <a:rPr lang="en-US" sz="2400" dirty="0" smtClean="0">
                <a:latin typeface="Georgia" panose="02040502050405020303" pitchFamily="18" charset="0"/>
                <a:cs typeface="Arial" panose="020B0604020202020204" pitchFamily="34" charset="0"/>
              </a:rPr>
              <a:t>Without music</a:t>
            </a:r>
            <a:endParaRPr lang="en-US" sz="2400" dirty="0">
              <a:latin typeface="Georgia" panose="02040502050405020303" pitchFamily="18" charset="0"/>
              <a:cs typeface="Arial" panose="020B0604020202020204" pitchFamily="34" charset="0"/>
            </a:endParaRPr>
          </a:p>
          <a:p>
            <a:pPr algn="ctr"/>
            <a:r>
              <a:rPr lang="en-US" sz="2000" dirty="0">
                <a:latin typeface="Georgia" panose="02040502050405020303" pitchFamily="18" charset="0"/>
                <a:cs typeface="Arial" panose="020B0604020202020204" pitchFamily="34" charset="0"/>
                <a:hlinkClick r:id="rId4"/>
              </a:rPr>
              <a:t>https://blogs.transparent.com/german/german-poetry-johann-wolfgang-von-goethe-erlkonig-erlkingelfking</a:t>
            </a:r>
            <a:r>
              <a:rPr lang="en-US" sz="2000" dirty="0" smtClean="0">
                <a:latin typeface="Georgia" panose="02040502050405020303" pitchFamily="18" charset="0"/>
                <a:cs typeface="Arial" panose="020B0604020202020204" pitchFamily="34" charset="0"/>
                <a:hlinkClick r:id="rId4"/>
              </a:rPr>
              <a:t>/</a:t>
            </a:r>
            <a:r>
              <a:rPr lang="en-US" sz="2000" dirty="0" smtClean="0">
                <a:latin typeface="Georgia" panose="02040502050405020303" pitchFamily="18" charset="0"/>
                <a:cs typeface="Arial" panose="020B0604020202020204" pitchFamily="34" charset="0"/>
              </a:rPr>
              <a:t> </a:t>
            </a:r>
          </a:p>
          <a:p>
            <a:pPr algn="ctr"/>
            <a:endParaRPr lang="en-US" sz="900" dirty="0" smtClean="0">
              <a:latin typeface="Georgia" panose="02040502050405020303" pitchFamily="18" charset="0"/>
              <a:cs typeface="Arial" panose="020B0604020202020204" pitchFamily="34" charset="0"/>
            </a:endParaRPr>
          </a:p>
          <a:p>
            <a:pPr algn="ctr"/>
            <a:r>
              <a:rPr lang="en-US" sz="2000" dirty="0">
                <a:latin typeface="Georgia" panose="02040502050405020303" pitchFamily="18" charset="0"/>
                <a:cs typeface="Arial" panose="020B0604020202020204" pitchFamily="34" charset="0"/>
                <a:hlinkClick r:id="rId5"/>
              </a:rPr>
              <a:t>https://</a:t>
            </a:r>
            <a:r>
              <a:rPr lang="en-US" sz="2000" dirty="0" smtClean="0">
                <a:latin typeface="Georgia" panose="02040502050405020303" pitchFamily="18" charset="0"/>
                <a:cs typeface="Arial" panose="020B0604020202020204" pitchFamily="34" charset="0"/>
                <a:hlinkClick r:id="rId5"/>
              </a:rPr>
              <a:t>www.youtube.com/watch?v=MdntSrps76I</a:t>
            </a:r>
            <a:r>
              <a:rPr lang="en-US" sz="2000" dirty="0" smtClean="0">
                <a:latin typeface="Georgia" panose="02040502050405020303" pitchFamily="18" charset="0"/>
                <a:cs typeface="Arial" panose="020B0604020202020204" pitchFamily="34" charset="0"/>
              </a:rPr>
              <a:t> </a:t>
            </a:r>
            <a:endParaRPr lang="en-US" sz="2000" dirty="0">
              <a:latin typeface="Georgia" panose="02040502050405020303" pitchFamily="18" charset="0"/>
              <a:cs typeface="Arial" panose="020B0604020202020204" pitchFamily="34" charset="0"/>
            </a:endParaRPr>
          </a:p>
          <a:p>
            <a:endParaRPr lang="en-US" sz="2400" dirty="0" smtClean="0">
              <a:latin typeface="Georgia" panose="02040502050405020303" pitchFamily="18" charset="0"/>
              <a:cs typeface="Arial" panose="020B0604020202020204" pitchFamily="34" charset="0"/>
            </a:endParaRPr>
          </a:p>
          <a:p>
            <a:pPr algn="ctr"/>
            <a:r>
              <a:rPr lang="en-US" sz="2400" dirty="0" smtClean="0">
                <a:latin typeface="Georgia" panose="02040502050405020303" pitchFamily="18" charset="0"/>
                <a:cs typeface="Arial" panose="020B0604020202020204" pitchFamily="34" charset="0"/>
              </a:rPr>
              <a:t>With music</a:t>
            </a:r>
            <a:endParaRPr lang="en-GB" sz="2400" dirty="0" smtClean="0">
              <a:latin typeface="Georgia" panose="02040502050405020303" pitchFamily="18" charset="0"/>
              <a:cs typeface="Arial" panose="020B0604020202020204" pitchFamily="34" charset="0"/>
            </a:endParaRPr>
          </a:p>
          <a:p>
            <a:pPr algn="ctr"/>
            <a:r>
              <a:rPr lang="en-US" sz="2000" dirty="0">
                <a:solidFill>
                  <a:srgbClr val="0070C0"/>
                </a:solidFill>
                <a:latin typeface="Georgia" panose="02040502050405020303" pitchFamily="18" charset="0"/>
                <a:cs typeface="Arial" panose="020B0604020202020204" pitchFamily="34" charset="0"/>
                <a:hlinkClick r:id="rId6"/>
              </a:rPr>
              <a:t>https://</a:t>
            </a:r>
            <a:r>
              <a:rPr lang="en-US" sz="2000" dirty="0" smtClean="0">
                <a:solidFill>
                  <a:srgbClr val="0070C0"/>
                </a:solidFill>
                <a:latin typeface="Georgia" panose="02040502050405020303" pitchFamily="18" charset="0"/>
                <a:cs typeface="Arial" panose="020B0604020202020204" pitchFamily="34" charset="0"/>
                <a:hlinkClick r:id="rId6"/>
              </a:rPr>
              <a:t>www.oxfordlieder.co.uk/song/1420</a:t>
            </a:r>
            <a:r>
              <a:rPr lang="en-US" sz="2000" dirty="0" smtClean="0">
                <a:solidFill>
                  <a:srgbClr val="0070C0"/>
                </a:solidFill>
                <a:latin typeface="Georgia" panose="02040502050405020303" pitchFamily="18" charset="0"/>
                <a:cs typeface="Arial" panose="020B0604020202020204" pitchFamily="34" charset="0"/>
              </a:rPr>
              <a:t> </a:t>
            </a:r>
            <a:endParaRPr lang="en-US" sz="2000" dirty="0">
              <a:solidFill>
                <a:srgbClr val="0070C0"/>
              </a:solidFill>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6804566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5" name="TextBox 4"/>
          <p:cNvSpPr txBox="1"/>
          <p:nvPr/>
        </p:nvSpPr>
        <p:spPr>
          <a:xfrm>
            <a:off x="550860" y="760372"/>
            <a:ext cx="8003678" cy="610936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Characteristics of classical Chinese</a:t>
            </a:r>
          </a:p>
          <a:p>
            <a:pPr algn="ctr"/>
            <a:endParaRPr lang="en-US" sz="1500" dirty="0">
              <a:latin typeface="Georgia" panose="02040502050405020303" pitchFamily="18" charset="0"/>
              <a:cs typeface="Arial" panose="020B0604020202020204" pitchFamily="34" charset="0"/>
            </a:endParaRPr>
          </a:p>
          <a:p>
            <a:pPr marL="457200" indent="-457200">
              <a:buAutoNum type="arabicPeriod"/>
            </a:pPr>
            <a:r>
              <a:rPr lang="en-GB" sz="2400" dirty="0" err="1" smtClean="0">
                <a:latin typeface="Georgia" panose="02040502050405020303" pitchFamily="18" charset="0"/>
                <a:cs typeface="Arial" panose="020B0604020202020204" pitchFamily="34" charset="0"/>
              </a:rPr>
              <a:t>Equational</a:t>
            </a:r>
            <a:r>
              <a:rPr lang="en-GB" sz="2400" dirty="0" smtClean="0">
                <a:latin typeface="Georgia" panose="02040502050405020303" pitchFamily="18" charset="0"/>
                <a:cs typeface="Arial" panose="020B0604020202020204" pitchFamily="34" charset="0"/>
              </a:rPr>
              <a:t> </a:t>
            </a:r>
            <a:r>
              <a:rPr lang="en-GB" sz="2400" dirty="0">
                <a:latin typeface="Georgia" panose="02040502050405020303" pitchFamily="18" charset="0"/>
                <a:cs typeface="Arial" panose="020B0604020202020204" pitchFamily="34" charset="0"/>
              </a:rPr>
              <a:t>sentences do not require </a:t>
            </a:r>
            <a:r>
              <a:rPr lang="en-GB" sz="2400" dirty="0" smtClean="0">
                <a:latin typeface="Georgia" panose="02040502050405020303" pitchFamily="18" charset="0"/>
                <a:cs typeface="Arial" panose="020B0604020202020204" pitchFamily="34" charset="0"/>
              </a:rPr>
              <a:t>copulas</a:t>
            </a:r>
            <a:r>
              <a:rPr lang="zh-CN" altLang="en-US" sz="2400" dirty="0" smtClean="0">
                <a:latin typeface="Georgia" panose="02040502050405020303" pitchFamily="18" charset="0"/>
                <a:cs typeface="Arial" panose="020B0604020202020204" pitchFamily="34" charset="0"/>
              </a:rPr>
              <a:t>系詞     </a:t>
            </a:r>
            <a:r>
              <a:rPr lang="en-US" altLang="zh-CN" sz="2400" dirty="0" smtClean="0">
                <a:latin typeface="Georgia" panose="02040502050405020303" pitchFamily="18" charset="0"/>
                <a:cs typeface="Arial" panose="020B0604020202020204" pitchFamily="34" charset="0"/>
              </a:rPr>
              <a:t>(</a:t>
            </a:r>
            <a:r>
              <a:rPr lang="en-US" altLang="zh-CN" sz="2400" i="1" dirty="0" err="1" smtClean="0">
                <a:latin typeface="Georgia" panose="02040502050405020303" pitchFamily="18" charset="0"/>
                <a:cs typeface="Arial" panose="020B0604020202020204" pitchFamily="34" charset="0"/>
              </a:rPr>
              <a:t>shi</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是</a:t>
            </a:r>
            <a:r>
              <a:rPr lang="en-US" altLang="zh-CN" sz="2400" dirty="0" smtClean="0">
                <a:latin typeface="Georgia" panose="02040502050405020303" pitchFamily="18" charset="0"/>
                <a:cs typeface="Arial" panose="020B0604020202020204" pitchFamily="34" charset="0"/>
              </a:rPr>
              <a:t>)</a:t>
            </a:r>
            <a:r>
              <a:rPr lang="en-GB" sz="2400" dirty="0" smtClean="0">
                <a:latin typeface="Georgia" panose="02040502050405020303" pitchFamily="18" charset="0"/>
                <a:cs typeface="Arial" panose="020B0604020202020204" pitchFamily="34" charset="0"/>
              </a:rPr>
              <a:t>. </a:t>
            </a:r>
          </a:p>
          <a:p>
            <a:pPr lvl="1"/>
            <a:r>
              <a:rPr lang="en-US" altLang="zh-CN" sz="2400" dirty="0">
                <a:solidFill>
                  <a:srgbClr val="0070C0"/>
                </a:solidFill>
                <a:latin typeface="Georgia" panose="02040502050405020303" pitchFamily="18" charset="0"/>
                <a:cs typeface="Arial" panose="020B0604020202020204" pitchFamily="34" charset="0"/>
              </a:rPr>
              <a:t>(</a:t>
            </a:r>
            <a:r>
              <a:rPr lang="en-US" altLang="zh-CN" sz="2400" i="1" dirty="0" smtClean="0">
                <a:solidFill>
                  <a:srgbClr val="0070C0"/>
                </a:solidFill>
                <a:latin typeface="Georgia" panose="02040502050405020303" pitchFamily="18" charset="0"/>
                <a:cs typeface="Arial" panose="020B0604020202020204" pitchFamily="34" charset="0"/>
              </a:rPr>
              <a:t>e.g. </a:t>
            </a:r>
            <a:r>
              <a:rPr lang="zh-CN" altLang="en-US" sz="2400" dirty="0" smtClean="0">
                <a:solidFill>
                  <a:srgbClr val="0070C0"/>
                </a:solidFill>
                <a:latin typeface="Georgia" panose="02040502050405020303" pitchFamily="18" charset="0"/>
                <a:cs typeface="Arial" panose="020B0604020202020204" pitchFamily="34" charset="0"/>
              </a:rPr>
              <a:t>「</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政，正也</a:t>
            </a:r>
            <a:r>
              <a:rPr lang="zh-CN" altLang="en-US" sz="2400"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zh-CN" altLang="en-US" sz="2400" dirty="0" smtClean="0">
                <a:solidFill>
                  <a:srgbClr val="0070C0"/>
                </a:solidFill>
                <a:latin typeface="Georgia" panose="02040502050405020303" pitchFamily="18" charset="0"/>
                <a:cs typeface="Arial" panose="020B0604020202020204" pitchFamily="34" charset="0"/>
              </a:rPr>
              <a:t>「</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聖，通也</a:t>
            </a:r>
            <a:r>
              <a:rPr lang="zh-CN" altLang="en-US" sz="2400"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zh-CN" altLang="en-US" sz="2400" dirty="0" smtClean="0">
                <a:solidFill>
                  <a:srgbClr val="0070C0"/>
                </a:solidFill>
                <a:latin typeface="Georgia" panose="02040502050405020303" pitchFamily="18" charset="0"/>
                <a:cs typeface="Arial" panose="020B0604020202020204" pitchFamily="34" charset="0"/>
              </a:rPr>
              <a:t>「</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救，止也</a:t>
            </a:r>
            <a:r>
              <a:rPr lang="zh-CN" altLang="en-US" sz="2400"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en-US" altLang="zh-CN" sz="2400"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說文解字</a:t>
            </a:r>
            <a:r>
              <a:rPr lang="en-US" altLang="zh-CN" sz="2400" dirty="0" smtClean="0">
                <a:solidFill>
                  <a:srgbClr val="0070C0"/>
                </a:solidFill>
                <a:latin typeface="Georgia" panose="02040502050405020303" pitchFamily="18" charset="0"/>
                <a:cs typeface="Arial" panose="020B0604020202020204" pitchFamily="34" charset="0"/>
              </a:rPr>
              <a:t>》)</a:t>
            </a:r>
            <a:r>
              <a:rPr lang="en-US" altLang="zh-CN" sz="2400" i="1" dirty="0" smtClean="0">
                <a:solidFill>
                  <a:srgbClr val="0070C0"/>
                </a:solidFill>
                <a:latin typeface="Georgia" panose="02040502050405020303" pitchFamily="18" charset="0"/>
                <a:cs typeface="Arial" panose="020B0604020202020204" pitchFamily="34" charset="0"/>
              </a:rPr>
              <a:t> </a:t>
            </a:r>
            <a:endParaRPr lang="en-US" altLang="zh-CN" sz="2400" i="1" dirty="0">
              <a:solidFill>
                <a:srgbClr val="0070C0"/>
              </a:solidFill>
              <a:latin typeface="Georgia" panose="02040502050405020303" pitchFamily="18" charset="0"/>
              <a:cs typeface="Arial" panose="020B0604020202020204" pitchFamily="34" charset="0"/>
            </a:endParaRPr>
          </a:p>
          <a:p>
            <a:pPr marL="457200" indent="-457200">
              <a:buAutoNum type="arabicPeriod" startAt="2"/>
            </a:pPr>
            <a:r>
              <a:rPr lang="en-GB" sz="2400" dirty="0" smtClean="0">
                <a:latin typeface="Georgia" panose="02040502050405020303" pitchFamily="18" charset="0"/>
                <a:cs typeface="Arial" panose="020B0604020202020204" pitchFamily="34" charset="0"/>
              </a:rPr>
              <a:t>Interrogative </a:t>
            </a:r>
            <a:r>
              <a:rPr lang="en-GB" sz="2400" dirty="0">
                <a:latin typeface="Georgia" panose="02040502050405020303" pitchFamily="18" charset="0"/>
                <a:cs typeface="Arial" panose="020B0604020202020204" pitchFamily="34" charset="0"/>
              </a:rPr>
              <a:t>pronouns forming clauses precede </a:t>
            </a:r>
            <a:r>
              <a:rPr lang="en-GB" sz="2400" dirty="0" smtClean="0">
                <a:latin typeface="Georgia" panose="02040502050405020303" pitchFamily="18" charset="0"/>
                <a:cs typeface="Arial" panose="020B0604020202020204" pitchFamily="34" charset="0"/>
              </a:rPr>
              <a:t>verb</a:t>
            </a:r>
          </a:p>
          <a:p>
            <a:pPr lvl="1"/>
            <a:r>
              <a:rPr lang="en-US" altLang="zh-CN" sz="2400" dirty="0" smtClean="0">
                <a:solidFill>
                  <a:srgbClr val="0070C0"/>
                </a:solidFill>
                <a:latin typeface="Georgia" panose="02040502050405020303" pitchFamily="18" charset="0"/>
                <a:cs typeface="Arial" panose="020B0604020202020204" pitchFamily="34" charset="0"/>
              </a:rPr>
              <a:t>(</a:t>
            </a:r>
            <a:r>
              <a:rPr lang="en-US" altLang="zh-CN" sz="2400" i="1" dirty="0">
                <a:solidFill>
                  <a:srgbClr val="0070C0"/>
                </a:solidFill>
                <a:latin typeface="Georgia" panose="02040502050405020303" pitchFamily="18" charset="0"/>
                <a:cs typeface="Arial" panose="020B0604020202020204" pitchFamily="34" charset="0"/>
              </a:rPr>
              <a:t>e.g</a:t>
            </a:r>
            <a:r>
              <a:rPr lang="en-US" altLang="zh-CN" sz="2400" i="1" dirty="0" smtClean="0">
                <a:solidFill>
                  <a:srgbClr val="0070C0"/>
                </a:solidFill>
                <a:latin typeface="Georgia" panose="02040502050405020303" pitchFamily="18" charset="0"/>
                <a:cs typeface="Arial" panose="020B0604020202020204" pitchFamily="34" charset="0"/>
              </a:rPr>
              <a:t>. </a:t>
            </a:r>
            <a:r>
              <a:rPr lang="en-GB" altLang="zh-CN" sz="2400" dirty="0">
                <a:solidFill>
                  <a:srgbClr val="0070C0"/>
                </a:solidFill>
                <a:latin typeface="Georgia" panose="02040502050405020303" pitchFamily="18" charset="0"/>
                <a:cs typeface="Arial" panose="020B0604020202020204" pitchFamily="34" charset="0"/>
              </a:rPr>
              <a:t>who, whom, whose, what, </a:t>
            </a:r>
            <a:r>
              <a:rPr lang="en-GB" altLang="zh-CN" sz="2400" dirty="0" smtClean="0">
                <a:solidFill>
                  <a:srgbClr val="0070C0"/>
                </a:solidFill>
                <a:latin typeface="Georgia" panose="02040502050405020303" pitchFamily="18" charset="0"/>
                <a:cs typeface="Arial" panose="020B0604020202020204" pitchFamily="34" charset="0"/>
              </a:rPr>
              <a:t>which</a:t>
            </a:r>
            <a:r>
              <a:rPr lang="en-US" altLang="zh-CN" sz="2400" dirty="0">
                <a:solidFill>
                  <a:srgbClr val="0070C0"/>
                </a:solidFill>
                <a:latin typeface="Georgia" panose="02040502050405020303" pitchFamily="18" charset="0"/>
                <a:cs typeface="Arial" panose="020B0604020202020204" pitchFamily="34" charset="0"/>
              </a:rPr>
              <a:t>)</a:t>
            </a:r>
            <a:endParaRPr lang="en-GB" sz="2400" dirty="0">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3.   Two </a:t>
            </a:r>
            <a:r>
              <a:rPr lang="en-GB" sz="2400" dirty="0">
                <a:latin typeface="Georgia" panose="02040502050405020303" pitchFamily="18" charset="0"/>
                <a:cs typeface="Arial" panose="020B0604020202020204" pitchFamily="34" charset="0"/>
              </a:rPr>
              <a:t>types of entering tones </a:t>
            </a:r>
            <a:r>
              <a:rPr lang="zh-HK" altLang="en-US" sz="2400" dirty="0">
                <a:latin typeface="Georgia" panose="02040502050405020303" pitchFamily="18" charset="0"/>
                <a:cs typeface="Arial" panose="020B0604020202020204" pitchFamily="34" charset="0"/>
              </a:rPr>
              <a:t>入</a:t>
            </a:r>
            <a:r>
              <a:rPr lang="zh-HK" altLang="en-US" sz="2400" dirty="0" smtClean="0">
                <a:latin typeface="Georgia" panose="02040502050405020303" pitchFamily="18" charset="0"/>
                <a:cs typeface="Arial" panose="020B0604020202020204" pitchFamily="34" charset="0"/>
              </a:rPr>
              <a:t>聲</a:t>
            </a:r>
            <a:endParaRPr lang="en-US" altLang="zh-HK" sz="2400" dirty="0" smtClean="0">
              <a:latin typeface="Georgia" panose="02040502050405020303" pitchFamily="18" charset="0"/>
              <a:cs typeface="Arial" panose="020B0604020202020204" pitchFamily="34" charset="0"/>
            </a:endParaRPr>
          </a:p>
          <a:p>
            <a:pPr lvl="1"/>
            <a:r>
              <a:rPr lang="en-US" altLang="zh-CN" sz="2400" dirty="0" smtClean="0">
                <a:solidFill>
                  <a:srgbClr val="0070C0"/>
                </a:solidFill>
                <a:latin typeface="Georgia" panose="02040502050405020303" pitchFamily="18" charset="0"/>
                <a:cs typeface="Arial" panose="020B0604020202020204" pitchFamily="34" charset="0"/>
              </a:rPr>
              <a:t>(-t &amp; -k)</a:t>
            </a:r>
            <a:endParaRPr lang="zh-HK" altLang="en-US" sz="2400" dirty="0">
              <a:latin typeface="Georgia" panose="02040502050405020303" pitchFamily="18" charset="0"/>
              <a:cs typeface="Arial" panose="020B0604020202020204" pitchFamily="34" charset="0"/>
            </a:endParaRPr>
          </a:p>
          <a:p>
            <a:r>
              <a:rPr lang="en-GB" sz="2400" dirty="0" smtClean="0">
                <a:latin typeface="Georgia" panose="02040502050405020303" pitchFamily="18" charset="0"/>
                <a:cs typeface="Arial" panose="020B0604020202020204" pitchFamily="34" charset="0"/>
              </a:rPr>
              <a:t>4.   More </a:t>
            </a:r>
            <a:r>
              <a:rPr lang="en-GB" sz="2400" dirty="0">
                <a:latin typeface="Georgia" panose="02040502050405020303" pitchFamily="18" charset="0"/>
                <a:cs typeface="Arial" panose="020B0604020202020204" pitchFamily="34" charset="0"/>
              </a:rPr>
              <a:t>monosyllables than </a:t>
            </a:r>
            <a:r>
              <a:rPr lang="en-GB" sz="2400" dirty="0" smtClean="0">
                <a:latin typeface="Georgia" panose="02040502050405020303" pitchFamily="18" charset="0"/>
                <a:cs typeface="Arial" panose="020B0604020202020204" pitchFamily="34" charset="0"/>
              </a:rPr>
              <a:t>disyllables</a:t>
            </a:r>
          </a:p>
          <a:p>
            <a:pPr lvl="1"/>
            <a:r>
              <a:rPr lang="en-US" altLang="zh-CN" sz="2400" dirty="0" smtClean="0">
                <a:solidFill>
                  <a:srgbClr val="0070C0"/>
                </a:solidFill>
                <a:latin typeface="Georgia" panose="02040502050405020303" pitchFamily="18" charset="0"/>
                <a:cs typeface="Arial" panose="020B0604020202020204" pitchFamily="34" charset="0"/>
              </a:rPr>
              <a:t>(</a:t>
            </a:r>
            <a:r>
              <a:rPr lang="en-US" altLang="zh-CN" sz="2400" i="1" dirty="0" smtClean="0">
                <a:solidFill>
                  <a:srgbClr val="0070C0"/>
                </a:solidFill>
                <a:latin typeface="Georgia" panose="02040502050405020303" pitchFamily="18" charset="0"/>
                <a:cs typeface="Arial" panose="020B0604020202020204" pitchFamily="34" charset="0"/>
              </a:rPr>
              <a:t>e.g. </a:t>
            </a:r>
            <a:r>
              <a:rPr lang="zh-CN" altLang="en-US" sz="2400" b="1" dirty="0" smtClean="0">
                <a:solidFill>
                  <a:schemeClr val="accent2"/>
                </a:solidFill>
                <a:latin typeface="FangSong" panose="02010609060101010101" pitchFamily="49" charset="-122"/>
                <a:ea typeface="FangSong" panose="02010609060101010101" pitchFamily="49" charset="-122"/>
                <a:cs typeface="Arial" panose="020B0604020202020204" pitchFamily="34" charset="0"/>
              </a:rPr>
              <a:t>饑寒</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交迫</a:t>
            </a:r>
            <a:r>
              <a:rPr lang="en-US" altLang="zh-CN" sz="2400" dirty="0" smtClean="0">
                <a:solidFill>
                  <a:srgbClr val="0070C0"/>
                </a:solidFill>
                <a:latin typeface="Georgia" panose="02040502050405020303" pitchFamily="18" charset="0"/>
                <a:cs typeface="Arial" panose="020B0604020202020204" pitchFamily="34" charset="0"/>
              </a:rPr>
              <a:t>; </a:t>
            </a:r>
            <a:r>
              <a:rPr lang="zh-CN" altLang="en-US" sz="2400" dirty="0" smtClean="0">
                <a:solidFill>
                  <a:srgbClr val="0070C0"/>
                </a:solidFill>
                <a:latin typeface="Georgia" panose="02040502050405020303" pitchFamily="18" charset="0"/>
                <a:cs typeface="Arial" panose="020B0604020202020204" pitchFamily="34" charset="0"/>
              </a:rPr>
              <a:t>「</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今</a:t>
            </a:r>
            <a:r>
              <a:rPr lang="zh-TW" altLang="en-US" sz="2400" b="1" dirty="0">
                <a:solidFill>
                  <a:schemeClr val="accent2"/>
                </a:solidFill>
                <a:latin typeface="FangSong" panose="02010609060101010101" pitchFamily="49" charset="-122"/>
                <a:ea typeface="FangSong" panose="02010609060101010101" pitchFamily="49" charset="-122"/>
                <a:cs typeface="Arial" panose="020B0604020202020204" pitchFamily="34" charset="0"/>
              </a:rPr>
              <a:t>齊地方</a:t>
            </a:r>
            <a:r>
              <a:rPr lang="zh-TW"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千</a:t>
            </a:r>
            <a:r>
              <a:rPr lang="zh-TW"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里</a:t>
            </a:r>
            <a:r>
              <a:rPr lang="zh-CN" altLang="en-US" sz="2400" dirty="0">
                <a:solidFill>
                  <a:srgbClr val="0070C0"/>
                </a:solidFill>
                <a:latin typeface="Georgia" panose="02040502050405020303" pitchFamily="18" charset="0"/>
                <a:cs typeface="Arial" panose="020B0604020202020204" pitchFamily="34" charset="0"/>
              </a:rPr>
              <a:t>」</a:t>
            </a:r>
            <a:r>
              <a:rPr lang="en-US" altLang="zh-TW" sz="2400"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r>
              <a:rPr lang="zh-TW"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鄒忌諷齊王納諫</a:t>
            </a:r>
            <a:r>
              <a:rPr lang="en-US" altLang="zh-TW" sz="2400"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a:t>
            </a:r>
          </a:p>
          <a:p>
            <a:pPr lvl="1"/>
            <a:r>
              <a:rPr lang="zh-CN" altLang="en-US" sz="2400" b="1" dirty="0">
                <a:solidFill>
                  <a:srgbClr val="0070C0"/>
                </a:solidFill>
                <a:latin typeface="FangSong" panose="02010609060101010101" pitchFamily="49" charset="-122"/>
                <a:ea typeface="FangSong" panose="02010609060101010101" pitchFamily="49" charset="-122"/>
                <a:cs typeface="Arial" panose="020B0604020202020204" pitchFamily="34" charset="0"/>
              </a:rPr>
              <a:t>天</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子</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 </a:t>
            </a:r>
            <a:r>
              <a:rPr lang="zh-CN" altLang="en-US" sz="24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社稷</a:t>
            </a:r>
            <a:r>
              <a:rPr lang="en-US" altLang="zh-CN" sz="2400" dirty="0" smtClean="0">
                <a:solidFill>
                  <a:srgbClr val="0070C0"/>
                </a:solidFill>
                <a:latin typeface="Georgia" panose="02040502050405020303" pitchFamily="18" charset="0"/>
                <a:ea typeface="FangSong" panose="02010609060101010101" pitchFamily="49" charset="-122"/>
                <a:cs typeface="Arial" panose="020B0604020202020204" pitchFamily="34" charset="0"/>
              </a:rPr>
              <a:t>)</a:t>
            </a:r>
            <a:endParaRPr lang="en-GB" sz="2400" dirty="0">
              <a:latin typeface="Georgia" panose="02040502050405020303" pitchFamily="18" charset="0"/>
              <a:ea typeface="FangSong" panose="02010609060101010101" pitchFamily="49" charset="-122"/>
              <a:cs typeface="Arial" panose="020B0604020202020204" pitchFamily="34" charset="0"/>
            </a:endParaRPr>
          </a:p>
          <a:p>
            <a:pPr marL="457200" indent="-457200">
              <a:buAutoNum type="arabicPeriod" startAt="5"/>
            </a:pPr>
            <a:r>
              <a:rPr lang="en-GB" sz="2400" dirty="0" smtClean="0">
                <a:latin typeface="Georgia" panose="02040502050405020303" pitchFamily="18" charset="0"/>
                <a:cs typeface="Arial" panose="020B0604020202020204" pitchFamily="34" charset="0"/>
              </a:rPr>
              <a:t>A </a:t>
            </a:r>
            <a:r>
              <a:rPr lang="en-GB" sz="2400" dirty="0" smtClean="0">
                <a:latin typeface="Georgia" panose="02040502050405020303" pitchFamily="18" charset="0"/>
                <a:cs typeface="Arial" panose="020B0604020202020204" pitchFamily="34" charset="0"/>
              </a:rPr>
              <a:t>much </a:t>
            </a:r>
            <a:r>
              <a:rPr lang="en-GB" sz="2400" dirty="0">
                <a:latin typeface="Georgia" panose="02040502050405020303" pitchFamily="18" charset="0"/>
                <a:cs typeface="Arial" panose="020B0604020202020204" pitchFamily="34" charset="0"/>
              </a:rPr>
              <a:t>richer phonological system than later varieties </a:t>
            </a:r>
            <a:r>
              <a:rPr lang="en-GB" sz="2400" dirty="0" smtClean="0">
                <a:latin typeface="Georgia" panose="02040502050405020303" pitchFamily="18" charset="0"/>
                <a:cs typeface="Arial" panose="020B0604020202020204" pitchFamily="34" charset="0"/>
              </a:rPr>
              <a:t> </a:t>
            </a:r>
          </a:p>
          <a:p>
            <a:r>
              <a:rPr lang="en-GB" sz="2400" dirty="0">
                <a:latin typeface="Georgia" panose="02040502050405020303" pitchFamily="18" charset="0"/>
                <a:cs typeface="Arial" panose="020B0604020202020204" pitchFamily="34" charset="0"/>
              </a:rPr>
              <a:t> </a:t>
            </a:r>
            <a:r>
              <a:rPr lang="en-GB" sz="2400" dirty="0" smtClean="0">
                <a:latin typeface="Georgia" panose="02040502050405020303" pitchFamily="18" charset="0"/>
                <a:cs typeface="Arial" panose="020B0604020202020204" pitchFamily="34" charset="0"/>
              </a:rPr>
              <a:t>      </a:t>
            </a:r>
            <a:r>
              <a:rPr lang="en-GB" sz="2400" dirty="0" smtClean="0">
                <a:latin typeface="Georgia" panose="02040502050405020303" pitchFamily="18" charset="0"/>
                <a:cs typeface="Arial" panose="020B0604020202020204" pitchFamily="34" charset="0"/>
              </a:rPr>
              <a:t>of </a:t>
            </a:r>
            <a:r>
              <a:rPr lang="en-GB" sz="2400" dirty="0">
                <a:latin typeface="Georgia" panose="02040502050405020303" pitchFamily="18" charset="0"/>
                <a:cs typeface="Arial" panose="020B0604020202020204" pitchFamily="34" charset="0"/>
              </a:rPr>
              <a:t>the language</a:t>
            </a:r>
          </a:p>
          <a:p>
            <a:endParaRPr lang="en-GB" sz="32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3944058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5" name="TextBox 4"/>
          <p:cNvSpPr txBox="1"/>
          <p:nvPr/>
        </p:nvSpPr>
        <p:spPr>
          <a:xfrm>
            <a:off x="827584" y="1124744"/>
            <a:ext cx="7704856" cy="5201424"/>
          </a:xfrm>
          <a:prstGeom prst="rect">
            <a:avLst/>
          </a:prstGeom>
          <a:noFill/>
        </p:spPr>
        <p:txBody>
          <a:bodyPr wrap="square" rtlCol="0">
            <a:spAutoFit/>
          </a:bodyPr>
          <a:lstStyle/>
          <a:p>
            <a:pPr algn="ctr"/>
            <a:r>
              <a:rPr lang="en-US" sz="3000" dirty="0" err="1" smtClean="0">
                <a:latin typeface="Georgia" panose="02040502050405020303" pitchFamily="18" charset="0"/>
                <a:cs typeface="Arial" panose="020B0604020202020204" pitchFamily="34" charset="0"/>
              </a:rPr>
              <a:t>Sinograph</a:t>
            </a:r>
            <a:endParaRPr lang="en-US" sz="3000" dirty="0" smtClean="0">
              <a:latin typeface="Georgia" panose="02040502050405020303" pitchFamily="18" charset="0"/>
              <a:cs typeface="Arial" panose="020B0604020202020204" pitchFamily="34" charset="0"/>
            </a:endParaRPr>
          </a:p>
          <a:p>
            <a:pPr algn="ctr"/>
            <a:endParaRPr lang="en-US"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 </a:t>
            </a:r>
            <a:r>
              <a:rPr lang="en-GB" sz="2400" dirty="0" err="1" smtClean="0">
                <a:latin typeface="Georgia" panose="02040502050405020303" pitchFamily="18" charset="0"/>
                <a:cs typeface="Arial" panose="020B0604020202020204" pitchFamily="34" charset="0"/>
              </a:rPr>
              <a:t>sinograph</a:t>
            </a:r>
            <a:r>
              <a:rPr lang="en-GB" sz="2400" dirty="0" smtClean="0">
                <a:latin typeface="Georgia" panose="02040502050405020303" pitchFamily="18" charset="0"/>
                <a:cs typeface="Arial" panose="020B0604020202020204" pitchFamily="34" charset="0"/>
              </a:rPr>
              <a:t> </a:t>
            </a:r>
            <a:r>
              <a:rPr lang="en-GB" sz="2400" dirty="0">
                <a:latin typeface="Georgia" panose="02040502050405020303" pitchFamily="18" charset="0"/>
                <a:cs typeface="Arial" panose="020B0604020202020204" pitchFamily="34" charset="0"/>
              </a:rPr>
              <a:t>was a most powerful </a:t>
            </a:r>
            <a:r>
              <a:rPr lang="en-GB" sz="2400" dirty="0" smtClean="0">
                <a:latin typeface="Georgia" panose="02040502050405020303" pitchFamily="18" charset="0"/>
                <a:cs typeface="Arial" panose="020B0604020202020204" pitchFamily="34" charset="0"/>
              </a:rPr>
              <a:t>agent. </a:t>
            </a:r>
            <a:endParaRPr lang="en-GB" sz="24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A world in a syllable, it held over the centuries its own semantic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History </a:t>
            </a:r>
            <a:r>
              <a:rPr lang="en-GB" sz="2400" dirty="0">
                <a:latin typeface="Georgia" panose="02040502050405020303" pitchFamily="18" charset="0"/>
                <a:cs typeface="Arial" panose="020B0604020202020204" pitchFamily="34" charset="0"/>
              </a:rPr>
              <a:t>within its own form, aesthetically satisfying and endlessly durable in its independence of phonological change</a:t>
            </a: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An alphabetic script might speed the accomplishment of the child in school, but it could offer him no such induction into the thought and values of his civilisation</a:t>
            </a:r>
            <a:r>
              <a:rPr lang="en-GB" sz="24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endParaRPr lang="en-GB" sz="1500" dirty="0">
              <a:latin typeface="Georgia" panose="02040502050405020303" pitchFamily="18" charset="0"/>
              <a:cs typeface="Arial" panose="020B0604020202020204" pitchFamily="34" charset="0"/>
            </a:endParaRPr>
          </a:p>
          <a:p>
            <a:pPr algn="r"/>
            <a:r>
              <a:rPr lang="en-GB" sz="2000" i="1" dirty="0">
                <a:latin typeface="Georgia" panose="02040502050405020303" pitchFamily="18" charset="0"/>
                <a:cs typeface="Arial" panose="020B0604020202020204" pitchFamily="34" charset="0"/>
              </a:rPr>
              <a:t>Anthology of Chinese </a:t>
            </a:r>
            <a:r>
              <a:rPr lang="en-GB" sz="2000" i="1" dirty="0" smtClean="0">
                <a:latin typeface="Georgia" panose="02040502050405020303" pitchFamily="18" charset="0"/>
                <a:cs typeface="Arial" panose="020B0604020202020204" pitchFamily="34" charset="0"/>
              </a:rPr>
              <a:t>Literature</a:t>
            </a:r>
            <a:r>
              <a:rPr lang="en-GB" sz="2000" dirty="0" smtClean="0">
                <a:latin typeface="Georgia" panose="02040502050405020303" pitchFamily="18" charset="0"/>
                <a:cs typeface="Arial" panose="020B0604020202020204" pitchFamily="34" charset="0"/>
              </a:rPr>
              <a:t>, Cyril Birch</a:t>
            </a:r>
            <a:r>
              <a:rPr lang="en-GB" sz="2000" i="1" dirty="0" smtClean="0">
                <a:latin typeface="Georgia" panose="02040502050405020303" pitchFamily="18" charset="0"/>
                <a:cs typeface="Arial" panose="020B0604020202020204" pitchFamily="34" charset="0"/>
              </a:rPr>
              <a:t> </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5316870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5" name="TextBox 4"/>
          <p:cNvSpPr txBox="1"/>
          <p:nvPr/>
        </p:nvSpPr>
        <p:spPr>
          <a:xfrm>
            <a:off x="393714" y="879514"/>
            <a:ext cx="8426758" cy="5078313"/>
          </a:xfrm>
          <a:prstGeom prst="rect">
            <a:avLst/>
          </a:prstGeom>
          <a:noFill/>
        </p:spPr>
        <p:txBody>
          <a:bodyPr wrap="square" rtlCol="0">
            <a:spAutoFit/>
          </a:bodyPr>
          <a:lstStyle/>
          <a:p>
            <a:pPr algn="ctr"/>
            <a:r>
              <a:rPr lang="en-US" sz="3000" dirty="0" err="1" smtClean="0">
                <a:latin typeface="Georgia" panose="02040502050405020303" pitchFamily="18" charset="0"/>
                <a:cs typeface="Arial" panose="020B0604020202020204" pitchFamily="34" charset="0"/>
              </a:rPr>
              <a:t>Sinograph</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Going back to the </a:t>
            </a:r>
            <a:r>
              <a:rPr lang="en-GB" sz="2400" dirty="0">
                <a:latin typeface="Georgia" panose="02040502050405020303" pitchFamily="18" charset="0"/>
                <a:cs typeface="Arial" panose="020B0604020202020204" pitchFamily="34" charset="0"/>
              </a:rPr>
              <a:t>Shang Dynasty we find only prototypes of the script form of later ages in the inscriptions on tortoise shells or the shoulder-blades of </a:t>
            </a:r>
            <a:r>
              <a:rPr lang="en-GB" sz="2400" dirty="0" smtClean="0">
                <a:latin typeface="Georgia" panose="02040502050405020303" pitchFamily="18" charset="0"/>
                <a:cs typeface="Arial" panose="020B0604020202020204" pitchFamily="34" charset="0"/>
              </a:rPr>
              <a:t>oxen.</a:t>
            </a:r>
            <a:endParaRPr lang="en-GB" sz="24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But </a:t>
            </a:r>
            <a:r>
              <a:rPr lang="en-GB" sz="2400" dirty="0" smtClean="0">
                <a:solidFill>
                  <a:srgbClr val="0070C0"/>
                </a:solidFill>
                <a:latin typeface="Georgia" panose="02040502050405020303" pitchFamily="18" charset="0"/>
                <a:cs typeface="Arial" panose="020B0604020202020204" pitchFamily="34" charset="0"/>
              </a:rPr>
              <a:t>since</a:t>
            </a:r>
            <a:r>
              <a:rPr lang="en-GB" sz="2400" dirty="0" smtClean="0">
                <a:latin typeface="Georgia" panose="02040502050405020303" pitchFamily="18" charset="0"/>
                <a:cs typeface="Arial" panose="020B0604020202020204" pitchFamily="34" charset="0"/>
              </a:rPr>
              <a:t> </a:t>
            </a:r>
            <a:r>
              <a:rPr lang="en-GB" sz="2400" dirty="0">
                <a:latin typeface="Georgia" panose="02040502050405020303" pitchFamily="18" charset="0"/>
                <a:cs typeface="Arial" panose="020B0604020202020204" pitchFamily="34" charset="0"/>
              </a:rPr>
              <a:t>its standardisation in </a:t>
            </a:r>
            <a:r>
              <a:rPr lang="en-GB" sz="2400" dirty="0">
                <a:solidFill>
                  <a:srgbClr val="0070C0"/>
                </a:solidFill>
                <a:latin typeface="Georgia" panose="02040502050405020303" pitchFamily="18" charset="0"/>
                <a:cs typeface="Arial" panose="020B0604020202020204" pitchFamily="34" charset="0"/>
              </a:rPr>
              <a:t>the 3rd century </a:t>
            </a:r>
            <a:r>
              <a:rPr lang="en-GB" sz="2400" dirty="0">
                <a:latin typeface="Georgia" panose="02040502050405020303" pitchFamily="18" charset="0"/>
                <a:cs typeface="Arial" panose="020B0604020202020204" pitchFamily="34" charset="0"/>
              </a:rPr>
              <a:t>before </a:t>
            </a:r>
            <a:r>
              <a:rPr lang="en-GB" sz="2400" dirty="0" smtClean="0">
                <a:latin typeface="Georgia" panose="02040502050405020303" pitchFamily="18" charset="0"/>
                <a:cs typeface="Arial" panose="020B0604020202020204" pitchFamily="34" charset="0"/>
              </a:rPr>
              <a:t>    the </a:t>
            </a:r>
            <a:r>
              <a:rPr lang="en-GB" sz="2400" dirty="0">
                <a:latin typeface="Georgia" panose="02040502050405020303" pitchFamily="18" charset="0"/>
                <a:cs typeface="Arial" panose="020B0604020202020204" pitchFamily="34" charset="0"/>
              </a:rPr>
              <a:t>common </a:t>
            </a:r>
            <a:r>
              <a:rPr lang="en-GB" sz="2400" dirty="0" smtClean="0">
                <a:latin typeface="Georgia" panose="02040502050405020303" pitchFamily="18" charset="0"/>
                <a:cs typeface="Arial" panose="020B0604020202020204" pitchFamily="34" charset="0"/>
              </a:rPr>
              <a:t>era, </a:t>
            </a:r>
            <a:r>
              <a:rPr lang="en-GB" sz="2400" dirty="0">
                <a:solidFill>
                  <a:srgbClr val="0070C0"/>
                </a:solidFill>
                <a:latin typeface="Georgia" panose="02040502050405020303" pitchFamily="18" charset="0"/>
                <a:cs typeface="Arial" panose="020B0604020202020204" pitchFamily="34" charset="0"/>
              </a:rPr>
              <a:t>the </a:t>
            </a:r>
            <a:r>
              <a:rPr lang="en-GB" sz="2400" dirty="0" err="1" smtClean="0">
                <a:solidFill>
                  <a:srgbClr val="0070C0"/>
                </a:solidFill>
                <a:latin typeface="Georgia" panose="02040502050405020303" pitchFamily="18" charset="0"/>
                <a:cs typeface="Arial" panose="020B0604020202020204" pitchFamily="34" charset="0"/>
              </a:rPr>
              <a:t>sinograph</a:t>
            </a:r>
            <a:r>
              <a:rPr lang="en-GB" sz="2400" dirty="0" smtClean="0">
                <a:solidFill>
                  <a:srgbClr val="0070C0"/>
                </a:solidFill>
                <a:latin typeface="Georgia" panose="02040502050405020303" pitchFamily="18" charset="0"/>
                <a:cs typeface="Arial" panose="020B0604020202020204" pitchFamily="34" charset="0"/>
              </a:rPr>
              <a:t> </a:t>
            </a:r>
            <a:r>
              <a:rPr lang="en-GB" sz="2400" dirty="0">
                <a:solidFill>
                  <a:srgbClr val="0070C0"/>
                </a:solidFill>
                <a:latin typeface="Georgia" panose="02040502050405020303" pitchFamily="18" charset="0"/>
                <a:cs typeface="Arial" panose="020B0604020202020204" pitchFamily="34" charset="0"/>
              </a:rPr>
              <a:t>has undergone only </a:t>
            </a:r>
            <a:r>
              <a:rPr lang="en-GB" sz="2400" dirty="0" smtClean="0">
                <a:solidFill>
                  <a:srgbClr val="0070C0"/>
                </a:solidFill>
                <a:latin typeface="Georgia" panose="02040502050405020303" pitchFamily="18" charset="0"/>
                <a:cs typeface="Arial" panose="020B0604020202020204" pitchFamily="34" charset="0"/>
              </a:rPr>
              <a:t>minor </a:t>
            </a:r>
            <a:r>
              <a:rPr lang="en-GB" sz="2400" dirty="0">
                <a:solidFill>
                  <a:srgbClr val="0070C0"/>
                </a:solidFill>
                <a:latin typeface="Georgia" panose="02040502050405020303" pitchFamily="18" charset="0"/>
                <a:cs typeface="Arial" panose="020B0604020202020204" pitchFamily="34" charset="0"/>
              </a:rPr>
              <a:t>modification</a:t>
            </a:r>
            <a:r>
              <a:rPr lang="en-GB" sz="2400" dirty="0">
                <a:latin typeface="Georgia" panose="02040502050405020303" pitchFamily="18" charset="0"/>
                <a:cs typeface="Arial" panose="020B0604020202020204" pitchFamily="34" charset="0"/>
              </a:rPr>
              <a:t>.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It </a:t>
            </a:r>
            <a:r>
              <a:rPr lang="en-GB" sz="2400" dirty="0">
                <a:latin typeface="Georgia" panose="02040502050405020303" pitchFamily="18" charset="0"/>
                <a:cs typeface="Arial" panose="020B0604020202020204" pitchFamily="34" charset="0"/>
              </a:rPr>
              <a:t>began to be written on paper during the Han period, and to be printed by the use of wood blocks in the </a:t>
            </a:r>
            <a:r>
              <a:rPr lang="en-GB" sz="2400" dirty="0" smtClean="0">
                <a:latin typeface="Georgia" panose="02040502050405020303" pitchFamily="18" charset="0"/>
                <a:cs typeface="Arial" panose="020B0604020202020204" pitchFamily="34" charset="0"/>
              </a:rPr>
              <a:t>9</a:t>
            </a:r>
            <a:r>
              <a:rPr lang="en-GB" sz="2400" baseline="30000" dirty="0" smtClean="0">
                <a:latin typeface="Georgia" panose="02040502050405020303" pitchFamily="18" charset="0"/>
                <a:cs typeface="Arial" panose="020B0604020202020204" pitchFamily="34" charset="0"/>
              </a:rPr>
              <a:t>th</a:t>
            </a:r>
            <a:r>
              <a:rPr lang="en-GB" sz="2400" dirty="0" smtClean="0">
                <a:latin typeface="Georgia" panose="02040502050405020303" pitchFamily="18" charset="0"/>
                <a:cs typeface="Arial" panose="020B0604020202020204" pitchFamily="34" charset="0"/>
              </a:rPr>
              <a:t> </a:t>
            </a:r>
            <a:r>
              <a:rPr lang="en-GB" sz="2400" dirty="0">
                <a:latin typeface="Georgia" panose="02040502050405020303" pitchFamily="18" charset="0"/>
                <a:cs typeface="Arial" panose="020B0604020202020204" pitchFamily="34" charset="0"/>
              </a:rPr>
              <a:t>century.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From </a:t>
            </a:r>
            <a:r>
              <a:rPr lang="en-GB" sz="2400" dirty="0">
                <a:latin typeface="Georgia" panose="02040502050405020303" pitchFamily="18" charset="0"/>
                <a:cs typeface="Arial" panose="020B0604020202020204" pitchFamily="34" charset="0"/>
              </a:rPr>
              <a:t>the Song period there still survive some of the finest specimens </a:t>
            </a:r>
            <a:r>
              <a:rPr lang="en-GB" sz="2400" dirty="0" smtClean="0">
                <a:latin typeface="Georgia" panose="02040502050405020303" pitchFamily="18" charset="0"/>
                <a:cs typeface="Arial" panose="020B0604020202020204" pitchFamily="34" charset="0"/>
              </a:rPr>
              <a:t>of </a:t>
            </a:r>
            <a:r>
              <a:rPr lang="en-GB" sz="2400" dirty="0">
                <a:latin typeface="Georgia" panose="02040502050405020303" pitchFamily="18" charset="0"/>
                <a:cs typeface="Arial" panose="020B0604020202020204" pitchFamily="34" charset="0"/>
              </a:rPr>
              <a:t>printed books ever made by </a:t>
            </a:r>
            <a:r>
              <a:rPr lang="en-GB" sz="2400" dirty="0" smtClean="0">
                <a:latin typeface="Georgia" panose="02040502050405020303" pitchFamily="18" charset="0"/>
                <a:cs typeface="Arial" panose="020B0604020202020204" pitchFamily="34" charset="0"/>
              </a:rPr>
              <a:t>humankind.</a:t>
            </a:r>
          </a:p>
          <a:p>
            <a:pPr marL="342900" indent="-342900">
              <a:buFont typeface="Arial" panose="020B0604020202020204" pitchFamily="34" charset="0"/>
              <a:buChar char="•"/>
            </a:pPr>
            <a:endParaRPr lang="en-US" sz="2400" dirty="0">
              <a:latin typeface="Georgia" panose="02040502050405020303" pitchFamily="18" charset="0"/>
              <a:cs typeface="Arial" panose="020B0604020202020204" pitchFamily="34" charset="0"/>
            </a:endParaRPr>
          </a:p>
          <a:p>
            <a:pPr algn="r"/>
            <a:r>
              <a:rPr lang="en-GB" sz="2000" i="1" dirty="0">
                <a:latin typeface="Georgia" panose="02040502050405020303" pitchFamily="18" charset="0"/>
                <a:cs typeface="Arial" panose="020B0604020202020204" pitchFamily="34" charset="0"/>
              </a:rPr>
              <a:t>Anthology of Chinese </a:t>
            </a:r>
            <a:r>
              <a:rPr lang="en-GB" sz="2000" i="1" dirty="0" smtClean="0">
                <a:latin typeface="Georgia" panose="02040502050405020303" pitchFamily="18" charset="0"/>
                <a:cs typeface="Arial" panose="020B0604020202020204" pitchFamily="34" charset="0"/>
              </a:rPr>
              <a:t>Literature</a:t>
            </a:r>
            <a:r>
              <a:rPr lang="en-GB" sz="2000" dirty="0">
                <a:latin typeface="Georgia" panose="02040502050405020303" pitchFamily="18" charset="0"/>
                <a:cs typeface="Arial" panose="020B0604020202020204" pitchFamily="34" charset="0"/>
              </a:rPr>
              <a:t> , Cyril Birch</a:t>
            </a:r>
            <a:r>
              <a:rPr lang="en-GB" sz="2000" i="1" dirty="0" smtClean="0">
                <a:latin typeface="Georgia" panose="02040502050405020303" pitchFamily="18" charset="0"/>
                <a:cs typeface="Arial" panose="020B0604020202020204" pitchFamily="34" charset="0"/>
              </a:rPr>
              <a:t> </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0636763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6" name="TextBox 5"/>
          <p:cNvSpPr txBox="1"/>
          <p:nvPr/>
        </p:nvSpPr>
        <p:spPr>
          <a:xfrm>
            <a:off x="393714" y="836712"/>
            <a:ext cx="8210734" cy="5078313"/>
          </a:xfrm>
          <a:prstGeom prst="rect">
            <a:avLst/>
          </a:prstGeom>
          <a:noFill/>
        </p:spPr>
        <p:txBody>
          <a:bodyPr wrap="square" rtlCol="0">
            <a:spAutoFit/>
          </a:bodyPr>
          <a:lstStyle/>
          <a:p>
            <a:pPr algn="ctr"/>
            <a:r>
              <a:rPr lang="en-US" sz="3000" dirty="0" err="1" smtClean="0">
                <a:latin typeface="Georgia" panose="02040502050405020303" pitchFamily="18" charset="0"/>
                <a:cs typeface="Arial" panose="020B0604020202020204" pitchFamily="34" charset="0"/>
              </a:rPr>
              <a:t>Sinograph</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Symbolised in this script is every conceivable form of literary composition, from the four-syllable poem to the hundred-volume history…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Records </a:t>
            </a:r>
            <a:r>
              <a:rPr lang="en-GB" sz="2400" dirty="0">
                <a:latin typeface="Georgia" panose="02040502050405020303" pitchFamily="18" charset="0"/>
                <a:cs typeface="Arial" panose="020B0604020202020204" pitchFamily="34" charset="0"/>
              </a:rPr>
              <a:t>give many indications of what must have been lost to fire and flood, strife and censorship.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But </a:t>
            </a:r>
            <a:r>
              <a:rPr lang="en-GB" sz="2400" dirty="0">
                <a:latin typeface="Georgia" panose="02040502050405020303" pitchFamily="18" charset="0"/>
                <a:cs typeface="Arial" panose="020B0604020202020204" pitchFamily="34" charset="0"/>
              </a:rPr>
              <a:t>countless generations of bibliophiles have collected, edited and transmitted the major corpus…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What </a:t>
            </a:r>
            <a:r>
              <a:rPr lang="en-GB" sz="2400" dirty="0">
                <a:latin typeface="Georgia" panose="02040502050405020303" pitchFamily="18" charset="0"/>
                <a:cs typeface="Arial" panose="020B0604020202020204" pitchFamily="34" charset="0"/>
              </a:rPr>
              <a:t>may not present itself so easily to the reader’s view is the considerable erudition and imaginative understanding which underpins many a brief set of simple lines. </a:t>
            </a:r>
            <a:endParaRPr lang="en-US" sz="2400" dirty="0">
              <a:latin typeface="Georgia" panose="02040502050405020303" pitchFamily="18" charset="0"/>
              <a:cs typeface="Arial" panose="020B0604020202020204" pitchFamily="34" charset="0"/>
            </a:endParaRPr>
          </a:p>
          <a:p>
            <a:pPr algn="r"/>
            <a:r>
              <a:rPr lang="en-GB" sz="2000" i="1" dirty="0">
                <a:latin typeface="Georgia" panose="02040502050405020303" pitchFamily="18" charset="0"/>
                <a:cs typeface="Arial" panose="020B0604020202020204" pitchFamily="34" charset="0"/>
              </a:rPr>
              <a:t>Anthology of Chinese </a:t>
            </a:r>
            <a:r>
              <a:rPr lang="en-GB" sz="2000" i="1" dirty="0" smtClean="0">
                <a:latin typeface="Georgia" panose="02040502050405020303" pitchFamily="18" charset="0"/>
                <a:cs typeface="Arial" panose="020B0604020202020204" pitchFamily="34" charset="0"/>
              </a:rPr>
              <a:t>Literature</a:t>
            </a:r>
            <a:r>
              <a:rPr lang="en-GB" sz="2000" dirty="0">
                <a:latin typeface="Georgia" panose="02040502050405020303" pitchFamily="18" charset="0"/>
                <a:cs typeface="Arial" panose="020B0604020202020204" pitchFamily="34" charset="0"/>
              </a:rPr>
              <a:t> , Cyril Birch</a:t>
            </a:r>
            <a:r>
              <a:rPr lang="en-GB" sz="2000" i="1" dirty="0" smtClean="0">
                <a:latin typeface="Georgia" panose="02040502050405020303" pitchFamily="18" charset="0"/>
                <a:cs typeface="Arial" panose="020B0604020202020204" pitchFamily="34" charset="0"/>
              </a:rPr>
              <a:t> </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0029652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6" name="TextBox 5"/>
          <p:cNvSpPr txBox="1"/>
          <p:nvPr/>
        </p:nvSpPr>
        <p:spPr>
          <a:xfrm>
            <a:off x="393714" y="836712"/>
            <a:ext cx="8352928" cy="5447645"/>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Chinese literature</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solidFill>
                  <a:srgbClr val="0070C0"/>
                </a:solidFill>
                <a:latin typeface="Georgia" panose="02040502050405020303" pitchFamily="18" charset="0"/>
                <a:cs typeface="Arial" panose="020B0604020202020204" pitchFamily="34" charset="0"/>
              </a:rPr>
              <a:t>Chinese </a:t>
            </a:r>
            <a:r>
              <a:rPr lang="en-GB" sz="2400" dirty="0">
                <a:solidFill>
                  <a:srgbClr val="0070C0"/>
                </a:solidFill>
                <a:latin typeface="Georgia" panose="02040502050405020303" pitchFamily="18" charset="0"/>
                <a:cs typeface="Arial" panose="020B0604020202020204" pitchFamily="34" charset="0"/>
              </a:rPr>
              <a:t>is a difficult language, Chinese literature is of great complexity</a:t>
            </a:r>
            <a:r>
              <a:rPr lang="en-GB" sz="2400" dirty="0">
                <a:latin typeface="Georgia" panose="02040502050405020303" pitchFamily="18" charset="0"/>
                <a:cs typeface="Arial" panose="020B0604020202020204" pitchFamily="34" charset="0"/>
              </a:rPr>
              <a:t>.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 </a:t>
            </a:r>
            <a:r>
              <a:rPr lang="en-GB" sz="2400" dirty="0">
                <a:latin typeface="Georgia" panose="02040502050405020303" pitchFamily="18" charset="0"/>
                <a:cs typeface="Arial" panose="020B0604020202020204" pitchFamily="34" charset="0"/>
              </a:rPr>
              <a:t>Chinese attach great importance to harmony between human beings and nature which worldly concerns may disrupt but never destroy.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 </a:t>
            </a:r>
            <a:r>
              <a:rPr lang="en-GB" sz="2400" dirty="0">
                <a:latin typeface="Georgia" panose="02040502050405020303" pitchFamily="18" charset="0"/>
                <a:cs typeface="Arial" panose="020B0604020202020204" pitchFamily="34" charset="0"/>
              </a:rPr>
              <a:t>harmony has informed much of the finest writing of the entire Chinese tradition.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 </a:t>
            </a:r>
            <a:r>
              <a:rPr lang="en-GB" sz="2400" dirty="0">
                <a:latin typeface="Georgia" panose="02040502050405020303" pitchFamily="18" charset="0"/>
                <a:cs typeface="Arial" panose="020B0604020202020204" pitchFamily="34" charset="0"/>
              </a:rPr>
              <a:t>teachings of Daoism made it possible for a man of understanding to accomplish an identification with the world of hills and streams which is almost inconceivable to the </a:t>
            </a:r>
            <a:r>
              <a:rPr lang="en-GB" sz="2400" dirty="0">
                <a:solidFill>
                  <a:srgbClr val="0070C0"/>
                </a:solidFill>
                <a:latin typeface="Georgia" panose="02040502050405020303" pitchFamily="18" charset="0"/>
                <a:cs typeface="Arial" panose="020B0604020202020204" pitchFamily="34" charset="0"/>
              </a:rPr>
              <a:t>ego-ridden </a:t>
            </a:r>
            <a:r>
              <a:rPr lang="en-GB" sz="2400" dirty="0" smtClean="0">
                <a:solidFill>
                  <a:srgbClr val="0070C0"/>
                </a:solidFill>
                <a:latin typeface="Georgia" panose="02040502050405020303" pitchFamily="18" charset="0"/>
                <a:cs typeface="Arial" panose="020B0604020202020204" pitchFamily="34" charset="0"/>
              </a:rPr>
              <a:t>Westerner</a:t>
            </a:r>
            <a:r>
              <a:rPr lang="en-GB" sz="24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endParaRPr lang="en-US" sz="1500" dirty="0">
              <a:latin typeface="Georgia" panose="02040502050405020303" pitchFamily="18" charset="0"/>
              <a:cs typeface="Arial" panose="020B0604020202020204" pitchFamily="34" charset="0"/>
            </a:endParaRPr>
          </a:p>
          <a:p>
            <a:pPr algn="r"/>
            <a:r>
              <a:rPr lang="en-GB" sz="2000" i="1" dirty="0">
                <a:latin typeface="Georgia" panose="02040502050405020303" pitchFamily="18" charset="0"/>
                <a:cs typeface="Arial" panose="020B0604020202020204" pitchFamily="34" charset="0"/>
              </a:rPr>
              <a:t>Anthology of Chinese </a:t>
            </a:r>
            <a:r>
              <a:rPr lang="en-GB" sz="2000" i="1" dirty="0" smtClean="0">
                <a:latin typeface="Georgia" panose="02040502050405020303" pitchFamily="18" charset="0"/>
                <a:cs typeface="Arial" panose="020B0604020202020204" pitchFamily="34" charset="0"/>
              </a:rPr>
              <a:t>Literature</a:t>
            </a:r>
            <a:r>
              <a:rPr lang="en-GB" sz="2000" dirty="0">
                <a:latin typeface="Georgia" panose="02040502050405020303" pitchFamily="18" charset="0"/>
                <a:cs typeface="Arial" panose="020B0604020202020204" pitchFamily="34" charset="0"/>
              </a:rPr>
              <a:t> , Cyril Birch</a:t>
            </a:r>
            <a:r>
              <a:rPr lang="en-GB" sz="2000" i="1" dirty="0" smtClean="0">
                <a:latin typeface="Georgia" panose="02040502050405020303" pitchFamily="18" charset="0"/>
                <a:cs typeface="Arial" panose="020B0604020202020204" pitchFamily="34" charset="0"/>
              </a:rPr>
              <a:t> </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4779796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5" name="TextBox 4"/>
          <p:cNvSpPr txBox="1"/>
          <p:nvPr/>
        </p:nvSpPr>
        <p:spPr>
          <a:xfrm>
            <a:off x="723810" y="1628800"/>
            <a:ext cx="7776864" cy="3600986"/>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Chinese </a:t>
            </a:r>
            <a:r>
              <a:rPr lang="en-US" altLang="zh-CN" sz="3000" dirty="0" smtClean="0">
                <a:latin typeface="Georgia" panose="02040502050405020303" pitchFamily="18" charset="0"/>
                <a:cs typeface="Arial" panose="020B0604020202020204" pitchFamily="34" charset="0"/>
              </a:rPr>
              <a:t>l</a:t>
            </a:r>
            <a:r>
              <a:rPr lang="en-US" sz="3000" dirty="0" smtClean="0">
                <a:latin typeface="Georgia" panose="02040502050405020303" pitchFamily="18" charset="0"/>
                <a:cs typeface="Arial" panose="020B0604020202020204" pitchFamily="34" charset="0"/>
              </a:rPr>
              <a:t>iterature</a:t>
            </a:r>
            <a:endParaRPr lang="en-US" sz="3000" dirty="0" smtClean="0">
              <a:latin typeface="Georgia" panose="02040502050405020303" pitchFamily="18" charset="0"/>
              <a:cs typeface="Arial" panose="020B0604020202020204" pitchFamily="34" charset="0"/>
            </a:endParaRPr>
          </a:p>
          <a:p>
            <a:pPr algn="ctr"/>
            <a:endParaRPr lang="en-US" sz="3000" dirty="0">
              <a:latin typeface="Georgia" panose="02040502050405020303" pitchFamily="18" charset="0"/>
              <a:cs typeface="Arial" panose="020B0604020202020204" pitchFamily="34" charset="0"/>
            </a:endParaRPr>
          </a:p>
          <a:p>
            <a:pPr algn="ctr"/>
            <a:r>
              <a:rPr lang="en-GB" sz="2800" dirty="0" smtClean="0">
                <a:latin typeface="Georgia" panose="02040502050405020303" pitchFamily="18" charset="0"/>
                <a:cs typeface="Arial" panose="020B0604020202020204" pitchFamily="34" charset="0"/>
              </a:rPr>
              <a:t>‘Rolled </a:t>
            </a:r>
            <a:r>
              <a:rPr lang="en-GB" sz="2800" dirty="0">
                <a:latin typeface="Georgia" panose="02040502050405020303" pitchFamily="18" charset="0"/>
                <a:cs typeface="Arial" panose="020B0604020202020204" pitchFamily="34" charset="0"/>
              </a:rPr>
              <a:t>round in earth’s diurnal course </a:t>
            </a:r>
            <a:endParaRPr lang="en-GB" sz="2800" dirty="0" smtClean="0">
              <a:latin typeface="Georgia" panose="02040502050405020303" pitchFamily="18" charset="0"/>
              <a:cs typeface="Arial" panose="020B0604020202020204" pitchFamily="34" charset="0"/>
            </a:endParaRPr>
          </a:p>
          <a:p>
            <a:pPr algn="ctr"/>
            <a:r>
              <a:rPr lang="en-GB" sz="2800" dirty="0" smtClean="0">
                <a:latin typeface="Georgia" panose="02040502050405020303" pitchFamily="18" charset="0"/>
                <a:cs typeface="Arial" panose="020B0604020202020204" pitchFamily="34" charset="0"/>
              </a:rPr>
              <a:t>With </a:t>
            </a:r>
            <a:r>
              <a:rPr lang="en-GB" sz="2800" dirty="0">
                <a:latin typeface="Georgia" panose="02040502050405020303" pitchFamily="18" charset="0"/>
                <a:cs typeface="Arial" panose="020B0604020202020204" pitchFamily="34" charset="0"/>
              </a:rPr>
              <a:t>rocks, and stones, and </a:t>
            </a:r>
            <a:r>
              <a:rPr lang="en-GB" sz="2800" dirty="0" smtClean="0">
                <a:latin typeface="Georgia" panose="02040502050405020303" pitchFamily="18" charset="0"/>
                <a:cs typeface="Arial" panose="020B0604020202020204" pitchFamily="34" charset="0"/>
              </a:rPr>
              <a:t>trees</a:t>
            </a:r>
            <a:r>
              <a:rPr lang="en-GB" sz="2800" dirty="0" smtClean="0">
                <a:latin typeface="Georgia" panose="02040502050405020303" pitchFamily="18" charset="0"/>
                <a:cs typeface="Arial" panose="020B0604020202020204" pitchFamily="34" charset="0"/>
              </a:rPr>
              <a:t>.’</a:t>
            </a:r>
          </a:p>
          <a:p>
            <a:pPr algn="ctr"/>
            <a:endParaRPr lang="en-GB" sz="2800" dirty="0">
              <a:latin typeface="Georgia" panose="02040502050405020303" pitchFamily="18" charset="0"/>
              <a:cs typeface="Arial" panose="020B0604020202020204" pitchFamily="34" charset="0"/>
            </a:endParaRPr>
          </a:p>
          <a:p>
            <a:pPr algn="r"/>
            <a:r>
              <a:rPr lang="en-US" sz="2400" dirty="0" smtClean="0">
                <a:latin typeface="Georgia" panose="02040502050405020303" pitchFamily="18" charset="0"/>
                <a:cs typeface="Arial" panose="020B0604020202020204" pitchFamily="34" charset="0"/>
              </a:rPr>
              <a:t>--- William Wordsworth</a:t>
            </a:r>
            <a:endParaRPr lang="en-US" sz="2800" dirty="0" smtClean="0">
              <a:latin typeface="Georgia" panose="02040502050405020303" pitchFamily="18" charset="0"/>
              <a:cs typeface="Arial" panose="020B0604020202020204" pitchFamily="34" charset="0"/>
            </a:endParaRPr>
          </a:p>
          <a:p>
            <a:pPr algn="ctr"/>
            <a:endParaRPr lang="en-US" sz="3000" dirty="0" smtClean="0">
              <a:latin typeface="Georgia" panose="02040502050405020303" pitchFamily="18" charset="0"/>
              <a:cs typeface="Arial" panose="020B0604020202020204" pitchFamily="34" charset="0"/>
            </a:endParaRPr>
          </a:p>
          <a:p>
            <a:pPr algn="ctr"/>
            <a:endParaRPr lang="en-US" sz="30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9484011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6" name="TextBox 5"/>
          <p:cNvSpPr txBox="1"/>
          <p:nvPr/>
        </p:nvSpPr>
        <p:spPr>
          <a:xfrm>
            <a:off x="251520" y="1556792"/>
            <a:ext cx="8498766" cy="3985706"/>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Chinese literature &amp; calligraphy</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But </a:t>
            </a:r>
            <a:r>
              <a:rPr lang="en-GB" sz="2400" dirty="0">
                <a:latin typeface="Georgia" panose="02040502050405020303" pitchFamily="18" charset="0"/>
                <a:cs typeface="Arial" panose="020B0604020202020204" pitchFamily="34" charset="0"/>
              </a:rPr>
              <a:t>the living </a:t>
            </a:r>
            <a:r>
              <a:rPr lang="en-GB" sz="2400" dirty="0" smtClean="0">
                <a:latin typeface="Georgia" panose="02040502050405020303" pitchFamily="18" charset="0"/>
                <a:cs typeface="Arial" panose="020B0604020202020204" pitchFamily="34" charset="0"/>
              </a:rPr>
              <a:t>Wang Wei </a:t>
            </a:r>
            <a:r>
              <a:rPr lang="zh-HK" altLang="en-US" sz="2400" dirty="0" smtClean="0">
                <a:latin typeface="Georgia" panose="02040502050405020303" pitchFamily="18" charset="0"/>
                <a:cs typeface="Arial" panose="020B0604020202020204" pitchFamily="34" charset="0"/>
              </a:rPr>
              <a:t>王維 </a:t>
            </a:r>
            <a:r>
              <a:rPr lang="en-GB" sz="2400" dirty="0" smtClean="0">
                <a:latin typeface="Georgia" panose="02040502050405020303" pitchFamily="18" charset="0"/>
                <a:cs typeface="Arial" panose="020B0604020202020204" pitchFamily="34" charset="0"/>
              </a:rPr>
              <a:t>achieved </a:t>
            </a:r>
            <a:r>
              <a:rPr lang="en-GB" sz="2400" dirty="0">
                <a:latin typeface="Georgia" panose="02040502050405020303" pitchFamily="18" charset="0"/>
                <a:cs typeface="Arial" panose="020B0604020202020204" pitchFamily="34" charset="0"/>
              </a:rPr>
              <a:t>so to say the obliteration of his own self in the landscape he articulated.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It </a:t>
            </a:r>
            <a:r>
              <a:rPr lang="en-GB" sz="2400" dirty="0">
                <a:latin typeface="Georgia" panose="02040502050405020303" pitchFamily="18" charset="0"/>
                <a:cs typeface="Arial" panose="020B0604020202020204" pitchFamily="34" charset="0"/>
              </a:rPr>
              <a:t>comes as no surprise to learn that </a:t>
            </a:r>
            <a:r>
              <a:rPr lang="en-US" altLang="zh-HK" sz="2400" dirty="0" smtClean="0">
                <a:latin typeface="Georgia" panose="02040502050405020303" pitchFamily="18" charset="0"/>
                <a:cs typeface="Arial" panose="020B0604020202020204" pitchFamily="34" charset="0"/>
              </a:rPr>
              <a:t>Wang Wei’</a:t>
            </a:r>
            <a:r>
              <a:rPr lang="en-GB" sz="2400" dirty="0" smtClean="0">
                <a:latin typeface="Georgia" panose="02040502050405020303" pitchFamily="18" charset="0"/>
                <a:cs typeface="Arial" panose="020B0604020202020204" pitchFamily="34" charset="0"/>
              </a:rPr>
              <a:t>s </a:t>
            </a:r>
            <a:r>
              <a:rPr lang="en-GB" sz="2400" dirty="0">
                <a:latin typeface="Georgia" panose="02040502050405020303" pitchFamily="18" charset="0"/>
                <a:cs typeface="Arial" panose="020B0604020202020204" pitchFamily="34" charset="0"/>
              </a:rPr>
              <a:t>painting won renown to rival his poems.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There </a:t>
            </a:r>
            <a:r>
              <a:rPr lang="en-GB" sz="2400" dirty="0">
                <a:latin typeface="Georgia" panose="02040502050405020303" pitchFamily="18" charset="0"/>
                <a:cs typeface="Arial" panose="020B0604020202020204" pitchFamily="34" charset="0"/>
              </a:rPr>
              <a:t>is </a:t>
            </a:r>
            <a:r>
              <a:rPr lang="en-GB" sz="2400" dirty="0">
                <a:solidFill>
                  <a:srgbClr val="0070C0"/>
                </a:solidFill>
                <a:latin typeface="Georgia" panose="02040502050405020303" pitchFamily="18" charset="0"/>
                <a:cs typeface="Arial" panose="020B0604020202020204" pitchFamily="34" charset="0"/>
              </a:rPr>
              <a:t>a close link between literary composition and the art of calligraphy</a:t>
            </a:r>
            <a:r>
              <a:rPr lang="en-GB" sz="2400" dirty="0">
                <a:latin typeface="Georgia" panose="02040502050405020303" pitchFamily="18" charset="0"/>
                <a:cs typeface="Arial" panose="020B0604020202020204" pitchFamily="34" charset="0"/>
              </a:rPr>
              <a:t> in traditional Chinese culture; </a:t>
            </a:r>
            <a:r>
              <a:rPr lang="en-GB" sz="2400" dirty="0">
                <a:solidFill>
                  <a:srgbClr val="0070C0"/>
                </a:solidFill>
                <a:latin typeface="Georgia" panose="02040502050405020303" pitchFamily="18" charset="0"/>
                <a:cs typeface="Arial" panose="020B0604020202020204" pitchFamily="34" charset="0"/>
              </a:rPr>
              <a:t>landscape painting was merely an extension of the brush’s function</a:t>
            </a:r>
            <a:r>
              <a:rPr lang="en-GB" sz="2400" dirty="0">
                <a:latin typeface="Georgia" panose="02040502050405020303" pitchFamily="18" charset="0"/>
                <a:cs typeface="Arial" panose="020B0604020202020204" pitchFamily="34" charset="0"/>
              </a:rPr>
              <a:t>.</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endParaRPr lang="en-US" sz="1500" dirty="0">
              <a:latin typeface="Georgia" panose="02040502050405020303" pitchFamily="18" charset="0"/>
              <a:cs typeface="Arial" panose="020B0604020202020204" pitchFamily="34" charset="0"/>
            </a:endParaRPr>
          </a:p>
          <a:p>
            <a:pPr algn="r"/>
            <a:r>
              <a:rPr lang="en-GB" sz="2000" i="1" dirty="0">
                <a:latin typeface="Georgia" panose="02040502050405020303" pitchFamily="18" charset="0"/>
                <a:cs typeface="Arial" panose="020B0604020202020204" pitchFamily="34" charset="0"/>
              </a:rPr>
              <a:t>Anthology of Chinese </a:t>
            </a:r>
            <a:r>
              <a:rPr lang="en-GB" sz="2000" i="1" dirty="0" smtClean="0">
                <a:latin typeface="Georgia" panose="02040502050405020303" pitchFamily="18" charset="0"/>
                <a:cs typeface="Arial" panose="020B0604020202020204" pitchFamily="34" charset="0"/>
              </a:rPr>
              <a:t>Literature</a:t>
            </a:r>
            <a:r>
              <a:rPr lang="en-GB" sz="2000" dirty="0">
                <a:latin typeface="Georgia" panose="02040502050405020303" pitchFamily="18" charset="0"/>
                <a:cs typeface="Arial" panose="020B0604020202020204" pitchFamily="34" charset="0"/>
              </a:rPr>
              <a:t> , Cyril Birch</a:t>
            </a:r>
            <a:r>
              <a:rPr lang="en-GB" sz="2000" i="1" dirty="0" smtClean="0">
                <a:latin typeface="Georgia" panose="02040502050405020303" pitchFamily="18" charset="0"/>
                <a:cs typeface="Arial" panose="020B0604020202020204" pitchFamily="34" charset="0"/>
              </a:rPr>
              <a:t> </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4565915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6" name="TextBox 5"/>
          <p:cNvSpPr txBox="1"/>
          <p:nvPr/>
        </p:nvSpPr>
        <p:spPr>
          <a:xfrm>
            <a:off x="5133321" y="1700808"/>
            <a:ext cx="3995936" cy="3170099"/>
          </a:xfrm>
          <a:prstGeom prst="rect">
            <a:avLst/>
          </a:prstGeom>
          <a:noFill/>
        </p:spPr>
        <p:txBody>
          <a:bodyPr wrap="square" rtlCol="0">
            <a:spAutoFit/>
          </a:bodyPr>
          <a:lstStyle/>
          <a:p>
            <a:pPr algn="ctr"/>
            <a:r>
              <a:rPr lang="en-US" sz="3000" dirty="0">
                <a:latin typeface="Georgia" panose="02040502050405020303" pitchFamily="18" charset="0"/>
                <a:cs typeface="Arial" panose="020B0604020202020204" pitchFamily="34" charset="0"/>
              </a:rPr>
              <a:t>Chinese </a:t>
            </a:r>
            <a:r>
              <a:rPr lang="en-US" sz="3000" dirty="0" smtClean="0">
                <a:latin typeface="Georgia" panose="02040502050405020303" pitchFamily="18" charset="0"/>
                <a:cs typeface="Arial" panose="020B0604020202020204" pitchFamily="34" charset="0"/>
              </a:rPr>
              <a:t>literature </a:t>
            </a:r>
          </a:p>
          <a:p>
            <a:pPr algn="ctr"/>
            <a:r>
              <a:rPr lang="en-US" sz="3000" dirty="0" smtClean="0">
                <a:latin typeface="Georgia" panose="02040502050405020303" pitchFamily="18" charset="0"/>
                <a:cs typeface="Arial" panose="020B0604020202020204" pitchFamily="34" charset="0"/>
              </a:rPr>
              <a:t>&amp; calligraphy</a:t>
            </a:r>
            <a:endParaRPr lang="en-US" sz="3000" dirty="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But </a:t>
            </a:r>
            <a:r>
              <a:rPr lang="en-GB" sz="2400" dirty="0">
                <a:latin typeface="Georgia" panose="02040502050405020303" pitchFamily="18" charset="0"/>
                <a:cs typeface="Arial" panose="020B0604020202020204" pitchFamily="34" charset="0"/>
              </a:rPr>
              <a:t>the living </a:t>
            </a:r>
            <a:r>
              <a:rPr lang="en-GB" sz="2400" dirty="0" smtClean="0">
                <a:latin typeface="Georgia" panose="02040502050405020303" pitchFamily="18" charset="0"/>
                <a:cs typeface="Arial" panose="020B0604020202020204" pitchFamily="34" charset="0"/>
              </a:rPr>
              <a:t>Wang Wei achieved </a:t>
            </a:r>
            <a:r>
              <a:rPr lang="en-GB" sz="2400" dirty="0">
                <a:latin typeface="Georgia" panose="02040502050405020303" pitchFamily="18" charset="0"/>
                <a:cs typeface="Arial" panose="020B0604020202020204" pitchFamily="34" charset="0"/>
              </a:rPr>
              <a:t>so to say the obliteration of his own self in the landscape he articulated. </a:t>
            </a:r>
            <a:endParaRPr lang="en-GB" sz="2400" dirty="0" smtClean="0">
              <a:latin typeface="Georgia" panose="02040502050405020303" pitchFamily="18" charset="0"/>
              <a:cs typeface="Arial" panose="020B0604020202020204"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93"/>
            <a:ext cx="5148064" cy="6868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193543" y="5913858"/>
            <a:ext cx="3430747" cy="892552"/>
          </a:xfrm>
          <a:prstGeom prst="rect">
            <a:avLst/>
          </a:prstGeom>
        </p:spPr>
        <p:txBody>
          <a:bodyPr wrap="none">
            <a:spAutoFit/>
          </a:bodyPr>
          <a:lstStyle/>
          <a:p>
            <a:pPr algn="ctr"/>
            <a:r>
              <a:rPr lang="zh-TW" altLang="en-US" sz="2800" b="1" dirty="0" smtClean="0">
                <a:latin typeface="FangSong" panose="02010609060101010101" pitchFamily="49" charset="-122"/>
                <a:ea typeface="FangSong" panose="02010609060101010101" pitchFamily="49" charset="-122"/>
              </a:rPr>
              <a:t>王</a:t>
            </a:r>
            <a:r>
              <a:rPr lang="zh-TW" altLang="en-US" sz="2800" b="1" dirty="0">
                <a:latin typeface="FangSong" panose="02010609060101010101" pitchFamily="49" charset="-122"/>
                <a:ea typeface="FangSong" panose="02010609060101010101" pitchFamily="49" charset="-122"/>
              </a:rPr>
              <a:t>維</a:t>
            </a:r>
            <a:r>
              <a:rPr lang="en-US" altLang="zh-TW" sz="2800" b="1" dirty="0">
                <a:latin typeface="FangSong" panose="02010609060101010101" pitchFamily="49" charset="-122"/>
                <a:ea typeface="FangSong" panose="02010609060101010101" pitchFamily="49" charset="-122"/>
              </a:rPr>
              <a:t>《</a:t>
            </a:r>
            <a:r>
              <a:rPr lang="zh-TW" altLang="en-US" sz="2800" b="1" dirty="0">
                <a:latin typeface="FangSong" panose="02010609060101010101" pitchFamily="49" charset="-122"/>
                <a:ea typeface="FangSong" panose="02010609060101010101" pitchFamily="49" charset="-122"/>
              </a:rPr>
              <a:t>江干雪霽圖</a:t>
            </a:r>
            <a:r>
              <a:rPr lang="en-US" altLang="zh-TW" sz="2800" b="1" dirty="0" smtClean="0">
                <a:latin typeface="FangSong" panose="02010609060101010101" pitchFamily="49" charset="-122"/>
                <a:ea typeface="FangSong" panose="02010609060101010101" pitchFamily="49" charset="-122"/>
              </a:rPr>
              <a:t>》</a:t>
            </a:r>
          </a:p>
          <a:p>
            <a:pPr algn="ctr"/>
            <a:r>
              <a:rPr lang="en-US" sz="2400" dirty="0" smtClean="0">
                <a:latin typeface="Georgia" panose="02040502050405020303" pitchFamily="18" charset="0"/>
                <a:ea typeface="FangSong" panose="02010609060101010101" pitchFamily="49" charset="-122"/>
              </a:rPr>
              <a:t>(701-762)</a:t>
            </a:r>
            <a:endParaRPr lang="en-GB" sz="2400" dirty="0">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30985043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46214"/>
            <a:ext cx="5476128" cy="5964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496117" y="5733256"/>
            <a:ext cx="2709396" cy="892552"/>
          </a:xfrm>
          <a:prstGeom prst="rect">
            <a:avLst/>
          </a:prstGeom>
        </p:spPr>
        <p:txBody>
          <a:bodyPr wrap="none">
            <a:spAutoFit/>
          </a:bodyPr>
          <a:lstStyle/>
          <a:p>
            <a:pPr algn="ctr"/>
            <a:r>
              <a:rPr lang="zh-TW" altLang="en-US" sz="2800" b="1" dirty="0">
                <a:latin typeface="FangSong" panose="02010609060101010101" pitchFamily="49" charset="-122"/>
                <a:ea typeface="FangSong" panose="02010609060101010101" pitchFamily="49" charset="-122"/>
              </a:rPr>
              <a:t>王維</a:t>
            </a:r>
            <a:r>
              <a:rPr lang="en-US" altLang="zh-TW" sz="2800" b="1" dirty="0">
                <a:latin typeface="FangSong" panose="02010609060101010101" pitchFamily="49" charset="-122"/>
                <a:ea typeface="FangSong" panose="02010609060101010101" pitchFamily="49" charset="-122"/>
              </a:rPr>
              <a:t>《</a:t>
            </a:r>
            <a:r>
              <a:rPr lang="zh-TW" altLang="en-US" sz="2800" b="1" dirty="0">
                <a:latin typeface="FangSong" panose="02010609060101010101" pitchFamily="49" charset="-122"/>
                <a:ea typeface="FangSong" panose="02010609060101010101" pitchFamily="49" charset="-122"/>
              </a:rPr>
              <a:t>雪溪圖</a:t>
            </a:r>
            <a:r>
              <a:rPr lang="en-US" altLang="zh-TW" sz="2800" b="1" dirty="0" smtClean="0">
                <a:latin typeface="FangSong" panose="02010609060101010101" pitchFamily="49" charset="-122"/>
                <a:ea typeface="FangSong" panose="02010609060101010101" pitchFamily="49" charset="-122"/>
              </a:rPr>
              <a:t>》</a:t>
            </a:r>
          </a:p>
          <a:p>
            <a:pPr algn="ctr"/>
            <a:r>
              <a:rPr lang="en-US" sz="2400" dirty="0" smtClean="0">
                <a:latin typeface="Georgia" panose="02040502050405020303" pitchFamily="18" charset="0"/>
                <a:ea typeface="FangSong" panose="02010609060101010101" pitchFamily="49" charset="-122"/>
              </a:rPr>
              <a:t>(701-762)</a:t>
            </a:r>
            <a:endParaRPr lang="en-GB" sz="2400" dirty="0">
              <a:latin typeface="Georgia" panose="02040502050405020303" pitchFamily="18" charset="0"/>
              <a:ea typeface="FangSong" panose="02010609060101010101" pitchFamily="49" charset="-122"/>
            </a:endParaRPr>
          </a:p>
        </p:txBody>
      </p:sp>
      <p:sp>
        <p:nvSpPr>
          <p:cNvPr id="8" name="TextBox 7"/>
          <p:cNvSpPr txBox="1"/>
          <p:nvPr/>
        </p:nvSpPr>
        <p:spPr>
          <a:xfrm>
            <a:off x="5133321" y="1700808"/>
            <a:ext cx="3995936" cy="3170099"/>
          </a:xfrm>
          <a:prstGeom prst="rect">
            <a:avLst/>
          </a:prstGeom>
          <a:noFill/>
        </p:spPr>
        <p:txBody>
          <a:bodyPr wrap="square" rtlCol="0">
            <a:spAutoFit/>
          </a:bodyPr>
          <a:lstStyle/>
          <a:p>
            <a:pPr algn="ctr"/>
            <a:r>
              <a:rPr lang="en-US" sz="3000" dirty="0">
                <a:latin typeface="Georgia" panose="02040502050405020303" pitchFamily="18" charset="0"/>
                <a:cs typeface="Arial" panose="020B0604020202020204" pitchFamily="34" charset="0"/>
              </a:rPr>
              <a:t>Chinese </a:t>
            </a:r>
            <a:r>
              <a:rPr lang="en-US" sz="3000" dirty="0" smtClean="0">
                <a:latin typeface="Georgia" panose="02040502050405020303" pitchFamily="18" charset="0"/>
                <a:cs typeface="Arial" panose="020B0604020202020204" pitchFamily="34" charset="0"/>
              </a:rPr>
              <a:t>literature </a:t>
            </a:r>
          </a:p>
          <a:p>
            <a:pPr algn="ctr"/>
            <a:r>
              <a:rPr lang="en-US" sz="3000" dirty="0" smtClean="0">
                <a:latin typeface="Georgia" panose="02040502050405020303" pitchFamily="18" charset="0"/>
                <a:cs typeface="Arial" panose="020B0604020202020204" pitchFamily="34" charset="0"/>
              </a:rPr>
              <a:t>&amp; calligraphy</a:t>
            </a:r>
            <a:endParaRPr lang="en-US" sz="3000" dirty="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But </a:t>
            </a:r>
            <a:r>
              <a:rPr lang="en-GB" sz="2400" dirty="0">
                <a:latin typeface="Georgia" panose="02040502050405020303" pitchFamily="18" charset="0"/>
                <a:cs typeface="Arial" panose="020B0604020202020204" pitchFamily="34" charset="0"/>
              </a:rPr>
              <a:t>the living </a:t>
            </a:r>
            <a:r>
              <a:rPr lang="en-GB" sz="2400" dirty="0" smtClean="0">
                <a:latin typeface="Georgia" panose="02040502050405020303" pitchFamily="18" charset="0"/>
                <a:cs typeface="Arial" panose="020B0604020202020204" pitchFamily="34" charset="0"/>
              </a:rPr>
              <a:t>Wang Wei achieved </a:t>
            </a:r>
            <a:r>
              <a:rPr lang="en-GB" sz="2400" dirty="0">
                <a:latin typeface="Georgia" panose="02040502050405020303" pitchFamily="18" charset="0"/>
                <a:cs typeface="Arial" panose="020B0604020202020204" pitchFamily="34" charset="0"/>
              </a:rPr>
              <a:t>so to say the obliteration of his own self in the landscape he articulated. </a:t>
            </a:r>
            <a:endParaRPr lang="en-GB" sz="24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1277632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3" name="Rectangle 2"/>
          <p:cNvSpPr/>
          <p:nvPr/>
        </p:nvSpPr>
        <p:spPr>
          <a:xfrm>
            <a:off x="1505249" y="23056"/>
            <a:ext cx="6131807" cy="1138773"/>
          </a:xfrm>
          <a:prstGeom prst="rect">
            <a:avLst/>
          </a:prstGeom>
        </p:spPr>
        <p:txBody>
          <a:bodyPr wrap="none">
            <a:spAutoFit/>
          </a:bodyPr>
          <a:lstStyle/>
          <a:p>
            <a:pPr algn="ctr"/>
            <a:r>
              <a:rPr lang="en-US" altLang="zh-TW" sz="2400" dirty="0" smtClean="0">
                <a:latin typeface="Georgia" panose="02040502050405020303" pitchFamily="18" charset="0"/>
                <a:ea typeface="FangSong" panose="02010609060101010101" pitchFamily="49" charset="-122"/>
              </a:rPr>
              <a:t>William Turner</a:t>
            </a:r>
          </a:p>
          <a:p>
            <a:pPr algn="ctr"/>
            <a:r>
              <a:rPr lang="en-US" sz="2400" dirty="0" smtClean="0">
                <a:latin typeface="Georgia" panose="02040502050405020303" pitchFamily="18" charset="0"/>
                <a:ea typeface="FangSong" panose="02010609060101010101" pitchFamily="49" charset="-122"/>
              </a:rPr>
              <a:t>(1775-1851)</a:t>
            </a:r>
          </a:p>
          <a:p>
            <a:pPr algn="ctr"/>
            <a:r>
              <a:rPr lang="en-GB" sz="2000" dirty="0">
                <a:latin typeface="Georgia" panose="02040502050405020303" pitchFamily="18" charset="0"/>
                <a:ea typeface="FangSong" panose="02010609060101010101" pitchFamily="49" charset="-122"/>
              </a:rPr>
              <a:t>Rain, Steam, and Speed—the Great Western Railway</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1196699"/>
            <a:ext cx="7343122" cy="5403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95925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3" name="Rectangle 2"/>
          <p:cNvSpPr/>
          <p:nvPr/>
        </p:nvSpPr>
        <p:spPr>
          <a:xfrm>
            <a:off x="1742882" y="129987"/>
            <a:ext cx="5715026" cy="1138773"/>
          </a:xfrm>
          <a:prstGeom prst="rect">
            <a:avLst/>
          </a:prstGeom>
        </p:spPr>
        <p:txBody>
          <a:bodyPr wrap="none">
            <a:spAutoFit/>
          </a:bodyPr>
          <a:lstStyle/>
          <a:p>
            <a:pPr algn="ctr"/>
            <a:r>
              <a:rPr lang="en-US" altLang="zh-TW" sz="2400" dirty="0" smtClean="0">
                <a:latin typeface="Georgia" panose="02040502050405020303" pitchFamily="18" charset="0"/>
                <a:ea typeface="FangSong" panose="02010609060101010101" pitchFamily="49" charset="-122"/>
              </a:rPr>
              <a:t>William Turner</a:t>
            </a:r>
          </a:p>
          <a:p>
            <a:pPr algn="ctr"/>
            <a:r>
              <a:rPr lang="en-US" sz="2400" dirty="0" smtClean="0">
                <a:latin typeface="Georgia" panose="02040502050405020303" pitchFamily="18" charset="0"/>
                <a:ea typeface="FangSong" panose="02010609060101010101" pitchFamily="49" charset="-122"/>
              </a:rPr>
              <a:t>(1775-1851)</a:t>
            </a:r>
          </a:p>
          <a:p>
            <a:pPr algn="ctr"/>
            <a:r>
              <a:rPr lang="en-GB" sz="2000" dirty="0">
                <a:latin typeface="Georgia" panose="02040502050405020303" pitchFamily="18" charset="0"/>
                <a:ea typeface="FangSong" panose="02010609060101010101" pitchFamily="49" charset="-122"/>
              </a:rPr>
              <a:t>The Dort Packet-Boat from Rotterdam Becalmed</a:t>
            </a: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720" y="1268760"/>
            <a:ext cx="7776864" cy="52253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84464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3" name="Rectangle 2"/>
          <p:cNvSpPr/>
          <p:nvPr/>
        </p:nvSpPr>
        <p:spPr>
          <a:xfrm>
            <a:off x="183157" y="1340768"/>
            <a:ext cx="3095719" cy="1508105"/>
          </a:xfrm>
          <a:prstGeom prst="rect">
            <a:avLst/>
          </a:prstGeom>
        </p:spPr>
        <p:txBody>
          <a:bodyPr wrap="none">
            <a:spAutoFit/>
          </a:bodyPr>
          <a:lstStyle/>
          <a:p>
            <a:pPr algn="ctr"/>
            <a:r>
              <a:rPr lang="en-US" altLang="zh-TW" sz="2800" dirty="0" smtClean="0">
                <a:latin typeface="Georgia" panose="02040502050405020303" pitchFamily="18" charset="0"/>
                <a:ea typeface="FangSong" panose="02010609060101010101" pitchFamily="49" charset="-122"/>
              </a:rPr>
              <a:t>Leonardo da Vinci</a:t>
            </a:r>
          </a:p>
          <a:p>
            <a:pPr algn="ctr"/>
            <a:r>
              <a:rPr lang="en-US" sz="2400" dirty="0" smtClean="0">
                <a:latin typeface="Georgia" panose="02040502050405020303" pitchFamily="18" charset="0"/>
                <a:ea typeface="FangSong" panose="02010609060101010101" pitchFamily="49" charset="-122"/>
              </a:rPr>
              <a:t>The Last Supper </a:t>
            </a:r>
          </a:p>
          <a:p>
            <a:pPr algn="ctr"/>
            <a:r>
              <a:rPr lang="en-US" sz="2000" dirty="0" smtClean="0">
                <a:latin typeface="Georgia" panose="02040502050405020303" pitchFamily="18" charset="0"/>
                <a:ea typeface="FangSong" panose="02010609060101010101" pitchFamily="49" charset="-122"/>
              </a:rPr>
              <a:t>(</a:t>
            </a:r>
            <a:r>
              <a:rPr lang="en-US" sz="2000" dirty="0">
                <a:latin typeface="Georgia" panose="02040502050405020303" pitchFamily="18" charset="0"/>
                <a:ea typeface="FangSong" panose="02010609060101010101" pitchFamily="49" charset="-122"/>
              </a:rPr>
              <a:t>1494-1498)</a:t>
            </a:r>
          </a:p>
          <a:p>
            <a:pPr algn="ctr"/>
            <a:endParaRPr lang="en-GB" sz="2000" dirty="0">
              <a:latin typeface="Georgia" panose="02040502050405020303" pitchFamily="18" charset="0"/>
              <a:ea typeface="FangSong" panose="02010609060101010101" pitchFamily="49" charset="-122"/>
            </a:endParaRPr>
          </a:p>
        </p:txBody>
      </p:sp>
      <p:pic>
        <p:nvPicPr>
          <p:cNvPr id="8196" name="Picture 4" descr="10 Secrets of The Last Supper by Leonardo da Vinc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08" y="3998496"/>
            <a:ext cx="5701826" cy="2850913"/>
          </a:xfrm>
          <a:prstGeom prst="rect">
            <a:avLst/>
          </a:prstGeom>
          <a:noFill/>
          <a:extLst>
            <a:ext uri="{909E8E84-426E-40DD-AFC4-6F175D3DCCD1}">
              <a14:hiddenFill xmlns:a14="http://schemas.microsoft.com/office/drawing/2010/main">
                <a:solidFill>
                  <a:srgbClr val="FFFFFF"/>
                </a:solidFill>
              </a14:hiddenFill>
            </a:ext>
          </a:extLst>
        </p:spPr>
      </p:pic>
      <p:pic>
        <p:nvPicPr>
          <p:cNvPr id="819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8876" y="822438"/>
            <a:ext cx="5868144" cy="3180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93972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7" name="Rectangle 6"/>
          <p:cNvSpPr/>
          <p:nvPr/>
        </p:nvSpPr>
        <p:spPr>
          <a:xfrm>
            <a:off x="3686725" y="390436"/>
            <a:ext cx="1832553" cy="584775"/>
          </a:xfrm>
          <a:prstGeom prst="rect">
            <a:avLst/>
          </a:prstGeom>
        </p:spPr>
        <p:txBody>
          <a:bodyPr wrap="none">
            <a:spAutoFit/>
          </a:bodyPr>
          <a:lstStyle/>
          <a:p>
            <a:pPr algn="ctr"/>
            <a:r>
              <a:rPr lang="zh-CN" altLang="en-US" sz="3200" b="1" dirty="0" smtClean="0">
                <a:latin typeface="FangSong" panose="02010609060101010101" pitchFamily="49" charset="-122"/>
                <a:ea typeface="FangSong" panose="02010609060101010101" pitchFamily="49" charset="-122"/>
              </a:rPr>
              <a:t>蘇州園林</a:t>
            </a:r>
            <a:endParaRPr lang="en-US" altLang="zh-CN" sz="3200" b="1" dirty="0" smtClean="0">
              <a:latin typeface="FangSong" panose="02010609060101010101" pitchFamily="49" charset="-122"/>
              <a:ea typeface="FangSong" panose="02010609060101010101" pitchFamily="49" charset="-122"/>
            </a:endParaRPr>
          </a:p>
        </p:txBody>
      </p:sp>
      <p:pic>
        <p:nvPicPr>
          <p:cNvPr id="102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1394639"/>
            <a:ext cx="7982885" cy="5033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53533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92"/>
            <a:ext cx="6075316" cy="334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115615" y="4647697"/>
            <a:ext cx="1832553" cy="892552"/>
          </a:xfrm>
          <a:prstGeom prst="rect">
            <a:avLst/>
          </a:prstGeom>
        </p:spPr>
        <p:txBody>
          <a:bodyPr wrap="none">
            <a:spAutoFit/>
          </a:bodyPr>
          <a:lstStyle/>
          <a:p>
            <a:pPr algn="ctr"/>
            <a:r>
              <a:rPr lang="zh-CN" altLang="en-US" sz="3200" b="1" dirty="0" smtClean="0">
                <a:latin typeface="FangSong" panose="02010609060101010101" pitchFamily="49" charset="-122"/>
                <a:ea typeface="FangSong" panose="02010609060101010101" pitchFamily="49" charset="-122"/>
              </a:rPr>
              <a:t>蘇州園林</a:t>
            </a:r>
            <a:endParaRPr lang="en-US" altLang="zh-CN" sz="3200" b="1" dirty="0" smtClean="0">
              <a:latin typeface="FangSong" panose="02010609060101010101" pitchFamily="49" charset="-122"/>
              <a:ea typeface="FangSong" panose="02010609060101010101" pitchFamily="49" charset="-122"/>
            </a:endParaRPr>
          </a:p>
          <a:p>
            <a:pPr algn="ctr"/>
            <a:endParaRPr lang="en-GB" sz="2000" dirty="0">
              <a:latin typeface="Georgia" panose="02040502050405020303" pitchFamily="18" charset="0"/>
              <a:ea typeface="FangSong" panose="02010609060101010101" pitchFamily="49" charset="-122"/>
            </a:endParaRPr>
          </a:p>
        </p:txBody>
      </p:sp>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1920" y="3329947"/>
            <a:ext cx="5292080" cy="3528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96317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7" name="Rectangle 6"/>
          <p:cNvSpPr/>
          <p:nvPr/>
        </p:nvSpPr>
        <p:spPr>
          <a:xfrm>
            <a:off x="2990223" y="390436"/>
            <a:ext cx="3225563" cy="954107"/>
          </a:xfrm>
          <a:prstGeom prst="rect">
            <a:avLst/>
          </a:prstGeom>
        </p:spPr>
        <p:txBody>
          <a:bodyPr wrap="none">
            <a:spAutoFit/>
          </a:bodyPr>
          <a:lstStyle/>
          <a:p>
            <a:pPr algn="ctr"/>
            <a:r>
              <a:rPr lang="en-US" altLang="zh-CN" sz="2800" dirty="0" smtClean="0">
                <a:latin typeface="Georgia" panose="02040502050405020303" pitchFamily="18" charset="0"/>
                <a:ea typeface="FangSong" panose="02010609060101010101" pitchFamily="49" charset="-122"/>
              </a:rPr>
              <a:t>Palace of Versailles</a:t>
            </a:r>
          </a:p>
          <a:p>
            <a:pPr algn="ctr"/>
            <a:r>
              <a:rPr lang="en-US" sz="2800" dirty="0" smtClean="0">
                <a:latin typeface="Georgia" panose="02040502050405020303" pitchFamily="18" charset="0"/>
                <a:ea typeface="FangSong" panose="02010609060101010101" pitchFamily="49" charset="-122"/>
              </a:rPr>
              <a:t>Paris</a:t>
            </a:r>
            <a:endParaRPr lang="en-US" sz="2800" dirty="0">
              <a:latin typeface="Georgia" panose="02040502050405020303" pitchFamily="18" charset="0"/>
              <a:ea typeface="FangSong" panose="02010609060101010101" pitchFamily="49" charset="-122"/>
            </a:endParaRPr>
          </a:p>
        </p:txBody>
      </p:sp>
      <p:pic>
        <p:nvPicPr>
          <p:cNvPr id="11266" name="Picture 2" descr="Know before you go: Palace of Versailles | The Paris Pa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1416060"/>
            <a:ext cx="7879876" cy="5257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8736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6" name="TextBox 5"/>
          <p:cNvSpPr txBox="1"/>
          <p:nvPr/>
        </p:nvSpPr>
        <p:spPr>
          <a:xfrm>
            <a:off x="300644" y="1089428"/>
            <a:ext cx="8498766" cy="5093702"/>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Chinese Poetry</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A development of prime importance for the subsequent grandeur of Chinese poetry was well under way when the Han came to its end.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This </a:t>
            </a:r>
            <a:r>
              <a:rPr lang="en-GB" sz="2400" dirty="0">
                <a:latin typeface="Georgia" panose="02040502050405020303" pitchFamily="18" charset="0"/>
                <a:cs typeface="Arial" panose="020B0604020202020204" pitchFamily="34" charset="0"/>
              </a:rPr>
              <a:t>was the evolution, out of the common four syllables of the folk-song metre, of the regular five-syllable line.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Han </a:t>
            </a:r>
            <a:r>
              <a:rPr lang="en-GB" sz="2400" dirty="0">
                <a:latin typeface="Georgia" panose="02040502050405020303" pitchFamily="18" charset="0"/>
                <a:cs typeface="Arial" panose="020B0604020202020204" pitchFamily="34" charset="0"/>
              </a:rPr>
              <a:t>songs and ballads (</a:t>
            </a:r>
            <a:r>
              <a:rPr lang="en-GB" sz="2400" i="1" dirty="0" err="1" smtClean="0">
                <a:latin typeface="Georgia" panose="02040502050405020303" pitchFamily="18" charset="0"/>
                <a:cs typeface="Arial" panose="020B0604020202020204" pitchFamily="34" charset="0"/>
              </a:rPr>
              <a:t>yue-fu</a:t>
            </a:r>
            <a:r>
              <a:rPr lang="zh-CN" altLang="en-US" sz="2400" dirty="0" smtClean="0">
                <a:latin typeface="Georgia" panose="02040502050405020303" pitchFamily="18" charset="0"/>
                <a:cs typeface="Arial" panose="020B0604020202020204" pitchFamily="34" charset="0"/>
              </a:rPr>
              <a:t>樂府</a:t>
            </a:r>
            <a:r>
              <a:rPr lang="en-GB" sz="2400" dirty="0" smtClean="0">
                <a:latin typeface="Georgia" panose="02040502050405020303" pitchFamily="18" charset="0"/>
                <a:cs typeface="Arial" panose="020B0604020202020204" pitchFamily="34" charset="0"/>
              </a:rPr>
              <a:t>, </a:t>
            </a:r>
            <a:r>
              <a:rPr lang="en-GB" sz="2400" dirty="0">
                <a:latin typeface="Georgia" panose="02040502050405020303" pitchFamily="18" charset="0"/>
                <a:cs typeface="Arial" panose="020B0604020202020204" pitchFamily="34" charset="0"/>
              </a:rPr>
              <a:t>from the title of the imperial music bureau which supervised their collection) used the line, and by the hands of the poets of the post-Han era it was worked to that strength and flexibility which made it and kept it a staple metre as far as recent </a:t>
            </a:r>
            <a:r>
              <a:rPr lang="en-GB" sz="2400" dirty="0" smtClean="0">
                <a:latin typeface="Georgia" panose="02040502050405020303" pitchFamily="18" charset="0"/>
                <a:cs typeface="Arial" panose="020B0604020202020204" pitchFamily="34" charset="0"/>
              </a:rPr>
              <a:t>times.</a:t>
            </a:r>
          </a:p>
          <a:p>
            <a:pPr marL="342900" indent="-342900">
              <a:buFont typeface="Arial" panose="020B0604020202020204" pitchFamily="34" charset="0"/>
              <a:buChar char="•"/>
            </a:pPr>
            <a:endParaRPr lang="en-US" sz="1500" dirty="0">
              <a:latin typeface="Georgia" panose="02040502050405020303" pitchFamily="18" charset="0"/>
              <a:cs typeface="Arial" panose="020B0604020202020204" pitchFamily="34" charset="0"/>
            </a:endParaRPr>
          </a:p>
          <a:p>
            <a:pPr algn="r"/>
            <a:r>
              <a:rPr lang="en-GB" sz="2000" i="1" dirty="0">
                <a:latin typeface="Georgia" panose="02040502050405020303" pitchFamily="18" charset="0"/>
                <a:cs typeface="Arial" panose="020B0604020202020204" pitchFamily="34" charset="0"/>
              </a:rPr>
              <a:t>Anthology of Chinese </a:t>
            </a:r>
            <a:r>
              <a:rPr lang="en-GB" sz="2000" i="1" dirty="0" smtClean="0">
                <a:latin typeface="Georgia" panose="02040502050405020303" pitchFamily="18" charset="0"/>
                <a:cs typeface="Arial" panose="020B0604020202020204" pitchFamily="34" charset="0"/>
              </a:rPr>
              <a:t>Literature</a:t>
            </a:r>
            <a:r>
              <a:rPr lang="en-GB" sz="2000" dirty="0">
                <a:latin typeface="Georgia" panose="02040502050405020303" pitchFamily="18" charset="0"/>
                <a:cs typeface="Arial" panose="020B0604020202020204" pitchFamily="34" charset="0"/>
              </a:rPr>
              <a:t> , Cyril Birch</a:t>
            </a:r>
            <a:r>
              <a:rPr lang="en-GB" sz="2000" i="1" dirty="0" smtClean="0">
                <a:latin typeface="Georgia" panose="02040502050405020303" pitchFamily="18" charset="0"/>
                <a:cs typeface="Arial" panose="020B0604020202020204" pitchFamily="34" charset="0"/>
              </a:rPr>
              <a:t> </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5308325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6" name="TextBox 5"/>
          <p:cNvSpPr txBox="1"/>
          <p:nvPr/>
        </p:nvSpPr>
        <p:spPr>
          <a:xfrm>
            <a:off x="300644" y="1089428"/>
            <a:ext cx="8498766" cy="3247043"/>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Chinese Poetry</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400" dirty="0" smtClean="0">
                <a:latin typeface="Georgia" panose="02040502050405020303" pitchFamily="18" charset="0"/>
                <a:cs typeface="Arial" panose="020B0604020202020204" pitchFamily="34" charset="0"/>
              </a:rPr>
              <a:t>Never in traditional China was poetry an autotelic ‘pure art’ in the Western sense: it was bound both to occasion and to concepts of poetry as the expression of inner nature or as a vehicle for the enduring principles of the </a:t>
            </a:r>
            <a:r>
              <a:rPr lang="en-US" sz="2400" dirty="0" err="1" smtClean="0">
                <a:latin typeface="Georgia" panose="02040502050405020303" pitchFamily="18" charset="0"/>
                <a:cs typeface="Arial" panose="020B0604020202020204" pitchFamily="34" charset="0"/>
              </a:rPr>
              <a:t>civilisation</a:t>
            </a:r>
            <a:r>
              <a:rPr lang="en-US" sz="2400" dirty="0" smtClean="0">
                <a:latin typeface="Georgia" panose="02040502050405020303" pitchFamily="18" charset="0"/>
                <a:cs typeface="Arial" panose="020B0604020202020204" pitchFamily="34" charset="0"/>
              </a:rPr>
              <a:t>.</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endParaRPr lang="en-US" sz="1500" dirty="0">
              <a:latin typeface="Georgia" panose="02040502050405020303" pitchFamily="18" charset="0"/>
              <a:cs typeface="Arial" panose="020B0604020202020204" pitchFamily="34" charset="0"/>
            </a:endParaRPr>
          </a:p>
          <a:p>
            <a:pPr algn="r"/>
            <a:r>
              <a:rPr lang="en-GB" sz="2000" i="1" dirty="0" smtClean="0">
                <a:latin typeface="Georgia" panose="02040502050405020303" pitchFamily="18" charset="0"/>
                <a:cs typeface="Arial" panose="020B0604020202020204" pitchFamily="34" charset="0"/>
              </a:rPr>
              <a:t>The Great Age of Chinese Poetry: The High Tang</a:t>
            </a:r>
            <a:r>
              <a:rPr lang="en-GB" sz="2000" dirty="0" smtClean="0">
                <a:latin typeface="Georgia" panose="02040502050405020303" pitchFamily="18" charset="0"/>
                <a:cs typeface="Arial" panose="020B0604020202020204" pitchFamily="34" charset="0"/>
              </a:rPr>
              <a:t>, Stephen Owen</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8748588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pic>
        <p:nvPicPr>
          <p:cNvPr id="4102" name="Picture 6" descr="D:\義務工作_UK Sinology 英國漢學院事務\Modules\Bachelor's\SICH6011_Sinological English III\Images\Sinogram 詩\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91805" y="1777249"/>
            <a:ext cx="2500763" cy="333430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D:\義務工作_UK Sinology 英國漢學院事務\Modules\Bachelor's\SICH6011_Sinological English III\Images\Sinogram 詩\6right.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5375" y="1421781"/>
            <a:ext cx="3033973" cy="40452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635896" y="1700808"/>
            <a:ext cx="1569660" cy="3689774"/>
          </a:xfrm>
          <a:prstGeom prst="rect">
            <a:avLst/>
          </a:prstGeom>
          <a:noFill/>
          <a:ln w="12700">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CN" altLang="en-US" sz="3000" b="1" dirty="0" smtClean="0">
                <a:latin typeface="FangSong" panose="02010609060101010101" pitchFamily="49" charset="-122"/>
                <a:ea typeface="FangSong" panose="02010609060101010101" pitchFamily="49" charset="-122"/>
              </a:rPr>
              <a:t>尚書</a:t>
            </a:r>
            <a:r>
              <a:rPr lang="en-US" altLang="zh-CN"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pPr algn="ctr"/>
            <a:r>
              <a:rPr lang="zh-TW" altLang="en-US" sz="3000" b="1" dirty="0" smtClean="0">
                <a:latin typeface="FangSong" panose="02010609060101010101" pitchFamily="49" charset="-122"/>
                <a:ea typeface="FangSong" panose="02010609060101010101" pitchFamily="49" charset="-122"/>
              </a:rPr>
              <a:t>「 </a:t>
            </a:r>
            <a:r>
              <a:rPr lang="zh-CN" altLang="en-US" sz="3000" b="1" dirty="0" smtClean="0">
                <a:solidFill>
                  <a:srgbClr val="0070C0"/>
                </a:solidFill>
                <a:latin typeface="FangSong" panose="02010609060101010101" pitchFamily="49" charset="-122"/>
                <a:ea typeface="FangSong" panose="02010609060101010101" pitchFamily="49" charset="-122"/>
              </a:rPr>
              <a:t>詩言志</a:t>
            </a:r>
            <a:r>
              <a:rPr lang="zh-TW" altLang="en-US" sz="3000" b="1" dirty="0" smtClean="0">
                <a:latin typeface="FangSong" panose="02010609060101010101" pitchFamily="49" charset="-122"/>
                <a:ea typeface="FangSong" panose="02010609060101010101" pitchFamily="49" charset="-122"/>
              </a:rPr>
              <a:t> </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1734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7" name="TextBox 6"/>
          <p:cNvSpPr txBox="1"/>
          <p:nvPr/>
        </p:nvSpPr>
        <p:spPr>
          <a:xfrm>
            <a:off x="3515916" y="1052736"/>
            <a:ext cx="2062103" cy="4968552"/>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孟子</a:t>
            </a:r>
            <a:r>
              <a:rPr lang="en-US" altLang="zh-CN"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萬章下</a:t>
            </a:r>
            <a:r>
              <a:rPr lang="en-US" altLang="zh-TW" sz="3200" b="1" dirty="0" smtClean="0">
                <a:latin typeface="FangSong" panose="02010609060101010101" pitchFamily="49" charset="-122"/>
                <a:ea typeface="FangSong" panose="02010609060101010101" pitchFamily="49" charset="-122"/>
              </a:rPr>
              <a:t>》</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pPr algn="ctr"/>
            <a:r>
              <a:rPr lang="zh-TW" altLang="en-US" sz="3000" b="1" dirty="0" smtClean="0">
                <a:latin typeface="FangSong" panose="02010609060101010101" pitchFamily="49" charset="-122"/>
                <a:ea typeface="FangSong" panose="02010609060101010101" pitchFamily="49" charset="-122"/>
              </a:rPr>
              <a:t>「頌</a:t>
            </a:r>
            <a:r>
              <a:rPr lang="zh-TW" altLang="en-US" sz="3000" b="1" dirty="0">
                <a:latin typeface="FangSong" panose="02010609060101010101" pitchFamily="49" charset="-122"/>
                <a:ea typeface="FangSong" panose="02010609060101010101" pitchFamily="49" charset="-122"/>
              </a:rPr>
              <a:t>其</a:t>
            </a:r>
            <a:r>
              <a:rPr lang="zh-TW" altLang="en-US" sz="3000" b="1" dirty="0" smtClean="0">
                <a:latin typeface="FangSong" panose="02010609060101010101" pitchFamily="49" charset="-122"/>
                <a:ea typeface="FangSong" panose="02010609060101010101" pitchFamily="49" charset="-122"/>
              </a:rPr>
              <a:t>詩</a:t>
            </a:r>
            <a:r>
              <a:rPr lang="en-US" altLang="zh-TW" sz="3000" b="1" dirty="0" smtClean="0">
                <a:latin typeface="FangSong" panose="02010609060101010101" pitchFamily="49" charset="-122"/>
                <a:ea typeface="FangSong" panose="02010609060101010101" pitchFamily="49" charset="-122"/>
              </a:rPr>
              <a:t> </a:t>
            </a:r>
            <a:r>
              <a:rPr lang="zh-TW" altLang="en-US" sz="3000" b="1" dirty="0" smtClean="0">
                <a:latin typeface="FangSong" panose="02010609060101010101" pitchFamily="49" charset="-122"/>
                <a:ea typeface="FangSong" panose="02010609060101010101" pitchFamily="49" charset="-122"/>
              </a:rPr>
              <a:t>讀</a:t>
            </a:r>
            <a:r>
              <a:rPr lang="zh-TW" altLang="en-US" sz="3000" b="1" dirty="0">
                <a:latin typeface="FangSong" panose="02010609060101010101" pitchFamily="49" charset="-122"/>
                <a:ea typeface="FangSong" panose="02010609060101010101" pitchFamily="49" charset="-122"/>
              </a:rPr>
              <a:t>其</a:t>
            </a:r>
            <a:r>
              <a:rPr lang="zh-TW" altLang="en-US" sz="3000" b="1" dirty="0" smtClean="0">
                <a:latin typeface="FangSong" panose="02010609060101010101" pitchFamily="49" charset="-122"/>
                <a:ea typeface="FangSong" panose="02010609060101010101" pitchFamily="49" charset="-122"/>
              </a:rPr>
              <a:t>書 不</a:t>
            </a:r>
            <a:r>
              <a:rPr lang="zh-TW" altLang="en-US" sz="3000" b="1" dirty="0">
                <a:latin typeface="FangSong" panose="02010609060101010101" pitchFamily="49" charset="-122"/>
                <a:ea typeface="FangSong" panose="02010609060101010101" pitchFamily="49" charset="-122"/>
              </a:rPr>
              <a:t>知其</a:t>
            </a:r>
            <a:r>
              <a:rPr lang="zh-TW" altLang="en-US" sz="3000" b="1" dirty="0" smtClean="0">
                <a:latin typeface="FangSong" panose="02010609060101010101" pitchFamily="49" charset="-122"/>
                <a:ea typeface="FangSong" panose="02010609060101010101" pitchFamily="49" charset="-122"/>
              </a:rPr>
              <a:t>人 可</a:t>
            </a:r>
            <a:r>
              <a:rPr lang="zh-TW" altLang="en-US" sz="3000" b="1" dirty="0">
                <a:latin typeface="FangSong" panose="02010609060101010101" pitchFamily="49" charset="-122"/>
                <a:ea typeface="FangSong" panose="02010609060101010101" pitchFamily="49" charset="-122"/>
              </a:rPr>
              <a:t>乎？是以論其世</a:t>
            </a:r>
            <a:r>
              <a:rPr lang="zh-TW" altLang="en-US" sz="3000" b="1" dirty="0" smtClean="0">
                <a:latin typeface="FangSong" panose="02010609060101010101" pitchFamily="49" charset="-122"/>
                <a:ea typeface="FangSong" panose="02010609060101010101" pitchFamily="49" charset="-122"/>
              </a:rPr>
              <a:t>也</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5031520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sp>
        <p:nvSpPr>
          <p:cNvPr id="7" name="TextBox 6"/>
          <p:cNvSpPr txBox="1"/>
          <p:nvPr/>
        </p:nvSpPr>
        <p:spPr>
          <a:xfrm>
            <a:off x="4125928" y="1412776"/>
            <a:ext cx="1600438" cy="4320480"/>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唐詩紀事</a:t>
            </a:r>
            <a:r>
              <a:rPr lang="en-US" altLang="zh-TW" sz="3200" b="1" dirty="0" smtClean="0">
                <a:latin typeface="FangSong" panose="02010609060101010101" pitchFamily="49" charset="-122"/>
                <a:ea typeface="FangSong" panose="02010609060101010101" pitchFamily="49" charset="-122"/>
              </a:rPr>
              <a:t>》</a:t>
            </a:r>
            <a:r>
              <a:rPr lang="zh-TW" altLang="en-US" sz="2800" b="1" dirty="0" smtClean="0">
                <a:solidFill>
                  <a:srgbClr val="0070C0"/>
                </a:solidFill>
                <a:latin typeface="FangSong" panose="02010609060101010101" pitchFamily="49" charset="-122"/>
                <a:ea typeface="FangSong" panose="02010609060101010101" pitchFamily="49" charset="-122"/>
              </a:rPr>
              <a:t>計</a:t>
            </a:r>
            <a:r>
              <a:rPr lang="zh-TW" altLang="en-US" sz="2800" b="1" dirty="0">
                <a:solidFill>
                  <a:srgbClr val="0070C0"/>
                </a:solidFill>
                <a:latin typeface="FangSong" panose="02010609060101010101" pitchFamily="49" charset="-122"/>
                <a:ea typeface="FangSong" panose="02010609060101010101" pitchFamily="49" charset="-122"/>
              </a:rPr>
              <a:t>有</a:t>
            </a:r>
            <a:r>
              <a:rPr lang="zh-TW" altLang="en-US" sz="2800" b="1" dirty="0" smtClean="0">
                <a:solidFill>
                  <a:srgbClr val="0070C0"/>
                </a:solidFill>
                <a:latin typeface="FangSong" panose="02010609060101010101" pitchFamily="49" charset="-122"/>
                <a:ea typeface="FangSong" panose="02010609060101010101" pitchFamily="49" charset="-122"/>
              </a:rPr>
              <a:t>功</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pPr algn="ctr"/>
            <a:r>
              <a:rPr lang="zh-TW" altLang="en-US" sz="3000" b="1" dirty="0" smtClean="0">
                <a:latin typeface="FangSong" panose="02010609060101010101" pitchFamily="49" charset="-122"/>
                <a:ea typeface="FangSong" panose="02010609060101010101" pitchFamily="49" charset="-122"/>
              </a:rPr>
              <a:t>「讀</a:t>
            </a:r>
            <a:r>
              <a:rPr lang="zh-TW" altLang="en-US" sz="3000" b="1" dirty="0">
                <a:latin typeface="FangSong" panose="02010609060101010101" pitchFamily="49" charset="-122"/>
                <a:ea typeface="FangSong" panose="02010609060101010101" pitchFamily="49" charset="-122"/>
              </a:rPr>
              <a:t>其詩知其人</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9575172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sp>
        <p:nvSpPr>
          <p:cNvPr id="7" name="TextBox 6"/>
          <p:cNvSpPr txBox="1"/>
          <p:nvPr/>
        </p:nvSpPr>
        <p:spPr>
          <a:xfrm>
            <a:off x="3664263" y="1412776"/>
            <a:ext cx="2062103" cy="4320480"/>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四書蒙引</a:t>
            </a:r>
            <a:r>
              <a:rPr lang="en-US" altLang="zh-TW" sz="32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蔡清</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pPr algn="ctr"/>
            <a:r>
              <a:rPr lang="zh-TW" altLang="en-US" sz="3000" b="1" dirty="0">
                <a:latin typeface="FangSong" panose="02010609060101010101" pitchFamily="49" charset="-122"/>
                <a:ea typeface="FangSong" panose="02010609060101010101" pitchFamily="49" charset="-122"/>
              </a:rPr>
              <a:t>「誦其詩讀其書觀其言</a:t>
            </a:r>
            <a:r>
              <a:rPr lang="zh-TW" altLang="en-US" sz="3000" b="1" dirty="0" smtClean="0">
                <a:latin typeface="FangSong" panose="02010609060101010101" pitchFamily="49" charset="-122"/>
                <a:ea typeface="FangSong" panose="02010609060101010101" pitchFamily="49" charset="-122"/>
              </a:rPr>
              <a:t>也</a:t>
            </a:r>
            <a:r>
              <a:rPr lang="en-US" altLang="zh-TW" sz="3000" b="1" dirty="0" smtClean="0">
                <a:latin typeface="FangSong" panose="02010609060101010101" pitchFamily="49" charset="-122"/>
                <a:ea typeface="FangSong" panose="02010609060101010101" pitchFamily="49" charset="-122"/>
              </a:rPr>
              <a:t> </a:t>
            </a:r>
            <a:r>
              <a:rPr lang="zh-TW" altLang="en-US" sz="3000" b="1" dirty="0">
                <a:latin typeface="FangSong" panose="02010609060101010101" pitchFamily="49" charset="-122"/>
                <a:ea typeface="FangSong" panose="02010609060101010101" pitchFamily="49" charset="-122"/>
              </a:rPr>
              <a:t>論其世者考其行也</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3376696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6" name="TextBox 5"/>
          <p:cNvSpPr txBox="1"/>
          <p:nvPr/>
        </p:nvSpPr>
        <p:spPr>
          <a:xfrm>
            <a:off x="179512" y="286970"/>
            <a:ext cx="8653821" cy="6417141"/>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Chinese Poetry</a:t>
            </a:r>
            <a:endParaRPr lang="en-US" sz="3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Poetry </a:t>
            </a:r>
            <a:r>
              <a:rPr lang="en-GB" sz="2400" dirty="0">
                <a:latin typeface="Georgia" panose="02040502050405020303" pitchFamily="18" charset="0"/>
                <a:cs typeface="Arial" panose="020B0604020202020204" pitchFamily="34" charset="0"/>
              </a:rPr>
              <a:t>has been the most prestigious literary genre in China and was regarded as an essential accomplishment of an educated person. </a:t>
            </a: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Some of the finest poetry tells of solitude, but the bulk is verse written to celebrate a particular occasion or event (the parting of a colleague, the stages of a journey, a visit to a famous monument, the birthday of a friend, and so forth).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In </a:t>
            </a:r>
            <a:r>
              <a:rPr lang="en-GB" sz="2400" dirty="0">
                <a:latin typeface="Georgia" panose="02040502050405020303" pitchFamily="18" charset="0"/>
                <a:cs typeface="Arial" panose="020B0604020202020204" pitchFamily="34" charset="0"/>
              </a:rPr>
              <a:t>addition to any other attractions, poetry therefore is often an essential source for the historian, not only for biography and atmosphere, but for information not found elsewhere.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It </a:t>
            </a:r>
            <a:r>
              <a:rPr lang="en-GB" sz="2400" dirty="0">
                <a:latin typeface="Georgia" panose="02040502050405020303" pitchFamily="18" charset="0"/>
                <a:cs typeface="Arial" panose="020B0604020202020204" pitchFamily="34" charset="0"/>
              </a:rPr>
              <a:t>is information written much closer in time to the actual event than other types of source that were edited and reedited by many hands for years, if not decades before being finalised. </a:t>
            </a:r>
          </a:p>
          <a:p>
            <a:endParaRPr lang="en-US" sz="1500" dirty="0">
              <a:latin typeface="Georgia" panose="02040502050405020303" pitchFamily="18" charset="0"/>
              <a:cs typeface="Arial" panose="020B0604020202020204" pitchFamily="34" charset="0"/>
            </a:endParaRPr>
          </a:p>
          <a:p>
            <a:pPr algn="r"/>
            <a:r>
              <a:rPr lang="en-GB" sz="2000" i="1" dirty="0" smtClean="0">
                <a:latin typeface="Georgia" panose="02040502050405020303" pitchFamily="18" charset="0"/>
                <a:cs typeface="Arial" panose="020B0604020202020204" pitchFamily="34" charset="0"/>
              </a:rPr>
              <a:t>C</a:t>
            </a:r>
            <a:r>
              <a:rPr lang="en-US" sz="2000" i="1" dirty="0" err="1" smtClean="0">
                <a:latin typeface="Georgia" panose="02040502050405020303" pitchFamily="18" charset="0"/>
                <a:cs typeface="Arial" panose="020B0604020202020204" pitchFamily="34" charset="0"/>
              </a:rPr>
              <a:t>hinese</a:t>
            </a:r>
            <a:r>
              <a:rPr lang="en-US" sz="2000" i="1" dirty="0" smtClean="0">
                <a:latin typeface="Georgia" panose="02040502050405020303" pitchFamily="18" charset="0"/>
                <a:cs typeface="Arial" panose="020B0604020202020204" pitchFamily="34" charset="0"/>
              </a:rPr>
              <a:t> History: A New Manual</a:t>
            </a:r>
            <a:r>
              <a:rPr lang="en-GB" sz="2000" dirty="0" smtClean="0">
                <a:latin typeface="Georgia" panose="02040502050405020303" pitchFamily="18" charset="0"/>
                <a:cs typeface="Arial" panose="020B0604020202020204" pitchFamily="34" charset="0"/>
              </a:rPr>
              <a:t>, </a:t>
            </a:r>
            <a:r>
              <a:rPr lang="en-GB" sz="2000" dirty="0" err="1" smtClean="0">
                <a:latin typeface="Georgia" panose="02040502050405020303" pitchFamily="18" charset="0"/>
                <a:cs typeface="Arial" panose="020B0604020202020204" pitchFamily="34" charset="0"/>
              </a:rPr>
              <a:t>Endymion</a:t>
            </a:r>
            <a:r>
              <a:rPr lang="en-GB" sz="2000" dirty="0" smtClean="0">
                <a:latin typeface="Georgia" panose="02040502050405020303" pitchFamily="18" charset="0"/>
                <a:cs typeface="Arial" panose="020B0604020202020204" pitchFamily="34" charset="0"/>
              </a:rPr>
              <a:t> Wilkinson</a:t>
            </a:r>
            <a:endParaRPr lang="en-GB" sz="20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6107657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sp>
        <p:nvSpPr>
          <p:cNvPr id="6" name="TextBox 5"/>
          <p:cNvSpPr txBox="1"/>
          <p:nvPr/>
        </p:nvSpPr>
        <p:spPr>
          <a:xfrm>
            <a:off x="302984" y="836712"/>
            <a:ext cx="8498766" cy="4247317"/>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400" dirty="0">
                <a:latin typeface="Georgia" panose="02040502050405020303" pitchFamily="18" charset="0"/>
                <a:cs typeface="Arial" panose="020B0604020202020204" pitchFamily="34" charset="0"/>
              </a:rPr>
              <a:t>China is a nation of poetry. </a:t>
            </a:r>
            <a:endParaRPr lang="en-GB" sz="24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Before the Tang Dynasty, there were </a:t>
            </a:r>
            <a:r>
              <a:rPr lang="en-GB" sz="2400" i="1" dirty="0" err="1">
                <a:latin typeface="Georgia" panose="02040502050405020303" pitchFamily="18" charset="0"/>
                <a:cs typeface="Arial" panose="020B0604020202020204" pitchFamily="34" charset="0"/>
              </a:rPr>
              <a:t>shi</a:t>
            </a:r>
            <a:r>
              <a:rPr lang="en-GB" sz="2400" dirty="0">
                <a:latin typeface="Georgia" panose="02040502050405020303" pitchFamily="18" charset="0"/>
                <a:cs typeface="Arial" panose="020B0604020202020204" pitchFamily="34" charset="0"/>
              </a:rPr>
              <a:t>-poetry</a:t>
            </a:r>
            <a:r>
              <a:rPr lang="zh-CN" altLang="en-US" sz="2400" b="1" dirty="0">
                <a:latin typeface="FangSong" panose="02010609060101010101" pitchFamily="49" charset="-122"/>
                <a:ea typeface="FangSong" panose="02010609060101010101" pitchFamily="49" charset="-122"/>
                <a:cs typeface="Arial" panose="020B0604020202020204" pitchFamily="34" charset="0"/>
              </a:rPr>
              <a:t>詩</a:t>
            </a:r>
            <a:r>
              <a:rPr lang="en-GB" sz="2400" dirty="0">
                <a:latin typeface="Georgia" panose="02040502050405020303" pitchFamily="18" charset="0"/>
                <a:cs typeface="Arial" panose="020B0604020202020204" pitchFamily="34" charset="0"/>
              </a:rPr>
              <a:t>, </a:t>
            </a:r>
            <a:r>
              <a:rPr lang="en-GB" sz="2400" i="1" dirty="0" err="1">
                <a:latin typeface="Georgia" panose="02040502050405020303" pitchFamily="18" charset="0"/>
                <a:cs typeface="Arial" panose="020B0604020202020204" pitchFamily="34" charset="0"/>
              </a:rPr>
              <a:t>sao</a:t>
            </a:r>
            <a:r>
              <a:rPr lang="en-GB" sz="2400" dirty="0">
                <a:latin typeface="Georgia" panose="02040502050405020303" pitchFamily="18" charset="0"/>
                <a:cs typeface="Arial" panose="020B0604020202020204" pitchFamily="34" charset="0"/>
              </a:rPr>
              <a:t>-poetry</a:t>
            </a:r>
            <a:r>
              <a:rPr lang="zh-CN" altLang="en-US" sz="2400" b="1" dirty="0">
                <a:latin typeface="FangSong" panose="02010609060101010101" pitchFamily="49" charset="-122"/>
                <a:ea typeface="FangSong" panose="02010609060101010101" pitchFamily="49" charset="-122"/>
                <a:cs typeface="Arial" panose="020B0604020202020204" pitchFamily="34" charset="0"/>
              </a:rPr>
              <a:t>騷</a:t>
            </a:r>
            <a:r>
              <a:rPr lang="en-GB" sz="2400" dirty="0">
                <a:latin typeface="Georgia" panose="02040502050405020303" pitchFamily="18" charset="0"/>
                <a:cs typeface="Arial" panose="020B0604020202020204" pitchFamily="34" charset="0"/>
              </a:rPr>
              <a:t> and </a:t>
            </a:r>
            <a:r>
              <a:rPr lang="en-GB" sz="2400" i="1" dirty="0" err="1">
                <a:latin typeface="Georgia" panose="02040502050405020303" pitchFamily="18" charset="0"/>
                <a:cs typeface="Arial" panose="020B0604020202020204" pitchFamily="34" charset="0"/>
              </a:rPr>
              <a:t>yuefu</a:t>
            </a:r>
            <a:r>
              <a:rPr lang="en-GB" sz="2400" dirty="0">
                <a:latin typeface="Georgia" panose="02040502050405020303" pitchFamily="18" charset="0"/>
                <a:cs typeface="Arial" panose="020B0604020202020204" pitchFamily="34" charset="0"/>
              </a:rPr>
              <a:t>-poetry</a:t>
            </a:r>
            <a:r>
              <a:rPr lang="zh-CN" altLang="en-US" sz="2400" b="1" dirty="0">
                <a:latin typeface="FangSong" panose="02010609060101010101" pitchFamily="49" charset="-122"/>
                <a:ea typeface="FangSong" panose="02010609060101010101" pitchFamily="49" charset="-122"/>
                <a:cs typeface="Arial" panose="020B0604020202020204" pitchFamily="34" charset="0"/>
              </a:rPr>
              <a:t>樂府</a:t>
            </a:r>
            <a:r>
              <a:rPr lang="en-GB" sz="2400" b="1" dirty="0">
                <a:latin typeface="FangSong" panose="02010609060101010101" pitchFamily="49" charset="-122"/>
                <a:ea typeface="FangSong" panose="02010609060101010101" pitchFamily="49" charset="-122"/>
                <a:cs typeface="Arial" panose="020B0604020202020204" pitchFamily="34" charset="0"/>
              </a:rPr>
              <a:t> </a:t>
            </a:r>
            <a:r>
              <a:rPr lang="en-GB" sz="2400" dirty="0">
                <a:latin typeface="Georgia" panose="02040502050405020303" pitchFamily="18" charset="0"/>
                <a:cs typeface="Arial" panose="020B0604020202020204" pitchFamily="34" charset="0"/>
              </a:rPr>
              <a:t>(lyric-poetry). </a:t>
            </a:r>
          </a:p>
          <a:p>
            <a:pPr algn="r"/>
            <a:endParaRPr lang="en-GB" sz="1000" dirty="0" smtClean="0">
              <a:latin typeface="Georgia" panose="02040502050405020303" pitchFamily="18" charset="0"/>
              <a:cs typeface="Arial" panose="020B0604020202020204" pitchFamily="34" charset="0"/>
            </a:endParaRPr>
          </a:p>
          <a:p>
            <a:pPr algn="r"/>
            <a:r>
              <a:rPr lang="en-GB" sz="2400" dirty="0" smtClean="0">
                <a:latin typeface="Georgia" panose="02040502050405020303" pitchFamily="18" charset="0"/>
                <a:cs typeface="Arial" panose="020B0604020202020204" pitchFamily="34" charset="0"/>
              </a:rPr>
              <a:t>Professor Pan </a:t>
            </a:r>
            <a:r>
              <a:rPr lang="en-GB" sz="2400" dirty="0" err="1" smtClean="0">
                <a:latin typeface="Georgia" panose="02040502050405020303" pitchFamily="18" charset="0"/>
                <a:cs typeface="Arial" panose="020B0604020202020204" pitchFamily="34" charset="0"/>
              </a:rPr>
              <a:t>Wenguo</a:t>
            </a:r>
            <a:endParaRPr lang="en-GB" sz="2400" dirty="0" smtClean="0">
              <a:latin typeface="Georgia" panose="02040502050405020303" pitchFamily="18" charset="0"/>
              <a:cs typeface="Arial" panose="020B0604020202020204" pitchFamily="34" charset="0"/>
            </a:endParaRPr>
          </a:p>
          <a:p>
            <a:pPr algn="r"/>
            <a:endParaRPr lang="en-US" sz="2400" i="1" dirty="0">
              <a:latin typeface="Georgia" panose="02040502050405020303" pitchFamily="18" charset="0"/>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葉嘉瑩先生談詩</a:t>
            </a: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3"/>
              </a:rPr>
              <a:t>https</a:t>
            </a:r>
            <a:r>
              <a:rPr lang="en-US" altLang="zh-CN" dirty="0">
                <a:latin typeface="Georgia" panose="02040502050405020303" pitchFamily="18" charset="0"/>
                <a:ea typeface="FangSong" panose="02010609060101010101" pitchFamily="49" charset="-122"/>
                <a:cs typeface="Arial" panose="020B0604020202020204" pitchFamily="34" charset="0"/>
                <a:hlinkClick r:id="rId3"/>
              </a:rPr>
              <a:t>://</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3"/>
              </a:rPr>
              <a:t>www.youtube.com/watch?v=X_tY5syWh6s&amp;t=1817s</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4"/>
              </a:rPr>
              <a:t>https://</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4"/>
              </a:rPr>
              <a:t>www.youtube.com/watch?v=frpJ22X50WA</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endParaRPr lang="en-GB" sz="24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8308804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5" name="TextBox 4"/>
          <p:cNvSpPr txBox="1"/>
          <p:nvPr/>
        </p:nvSpPr>
        <p:spPr>
          <a:xfrm>
            <a:off x="672778" y="2795926"/>
            <a:ext cx="7776864" cy="1261884"/>
          </a:xfrm>
          <a:prstGeom prst="rect">
            <a:avLst/>
          </a:prstGeom>
          <a:noFill/>
        </p:spPr>
        <p:txBody>
          <a:bodyPr wrap="square" rtlCol="0">
            <a:spAutoFit/>
          </a:bodyPr>
          <a:lstStyle/>
          <a:p>
            <a:pPr algn="ctr"/>
            <a:r>
              <a:rPr lang="en-US" sz="3800" dirty="0" smtClean="0">
                <a:latin typeface="Georgia" panose="02040502050405020303" pitchFamily="18" charset="0"/>
                <a:cs typeface="Arial" panose="020B0604020202020204" pitchFamily="34" charset="0"/>
              </a:rPr>
              <a:t>Main </a:t>
            </a:r>
            <a:r>
              <a:rPr lang="en-US" sz="3800" dirty="0" smtClean="0">
                <a:latin typeface="Georgia" panose="02040502050405020303" pitchFamily="18" charset="0"/>
                <a:cs typeface="Arial" panose="020B0604020202020204" pitchFamily="34" charset="0"/>
              </a:rPr>
              <a:t>classical </a:t>
            </a:r>
          </a:p>
          <a:p>
            <a:pPr algn="ctr"/>
            <a:r>
              <a:rPr lang="en-US" sz="3800" dirty="0" smtClean="0">
                <a:latin typeface="Georgia" panose="02040502050405020303" pitchFamily="18" charset="0"/>
                <a:cs typeface="Arial" panose="020B0604020202020204" pitchFamily="34" charset="0"/>
              </a:rPr>
              <a:t>Chinese </a:t>
            </a:r>
            <a:r>
              <a:rPr lang="en-US" sz="3800" dirty="0" smtClean="0">
                <a:latin typeface="Georgia" panose="02040502050405020303" pitchFamily="18" charset="0"/>
                <a:cs typeface="Arial" panose="020B0604020202020204" pitchFamily="34" charset="0"/>
              </a:rPr>
              <a:t>poetry </a:t>
            </a:r>
            <a:r>
              <a:rPr lang="en-US" sz="3800" dirty="0" smtClean="0">
                <a:latin typeface="Georgia" panose="02040502050405020303" pitchFamily="18" charset="0"/>
                <a:cs typeface="Arial" panose="020B0604020202020204" pitchFamily="34" charset="0"/>
              </a:rPr>
              <a:t>genres</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6445878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908667879"/>
              </p:ext>
            </p:extLst>
          </p:nvPr>
        </p:nvGraphicFramePr>
        <p:xfrm>
          <a:off x="539552" y="1268760"/>
          <a:ext cx="8136904" cy="1925320"/>
        </p:xfrm>
        <a:graphic>
          <a:graphicData uri="http://schemas.openxmlformats.org/drawingml/2006/table">
            <a:tbl>
              <a:tblPr firstRow="1" bandRow="1">
                <a:tableStyleId>{FABFCF23-3B69-468F-B69F-88F6DE6A72F2}</a:tableStyleId>
              </a:tblPr>
              <a:tblGrid>
                <a:gridCol w="1405465"/>
                <a:gridCol w="6731439"/>
              </a:tblGrid>
              <a:tr h="370840">
                <a:tc gridSpan="2">
                  <a:txBody>
                    <a:bodyPr/>
                    <a:lstStyle/>
                    <a:p>
                      <a:pPr algn="ctr"/>
                      <a:r>
                        <a:rPr lang="en-US" dirty="0" smtClean="0"/>
                        <a:t>Main Chinese</a:t>
                      </a:r>
                      <a:r>
                        <a:rPr lang="en-US" baseline="0" dirty="0" smtClean="0"/>
                        <a:t> Poetry Genres</a:t>
                      </a:r>
                      <a:endParaRPr lang="en-GB" dirty="0"/>
                    </a:p>
                  </a:txBody>
                  <a:tcPr/>
                </a:tc>
                <a:tc hMerge="1">
                  <a:txBody>
                    <a:bodyPr/>
                    <a:lstStyle/>
                    <a:p>
                      <a:endParaRPr lang="en-GB" dirty="0"/>
                    </a:p>
                  </a:txBody>
                  <a:tcPr/>
                </a:tc>
              </a:tr>
              <a:tr h="370840">
                <a:tc>
                  <a:txBody>
                    <a:bodyPr/>
                    <a:lstStyle/>
                    <a:p>
                      <a:r>
                        <a:rPr lang="en-GB" sz="2400" i="1" dirty="0" smtClean="0">
                          <a:latin typeface="Georgia" panose="02040502050405020303" pitchFamily="18" charset="0"/>
                        </a:rPr>
                        <a:t>Shi</a:t>
                      </a:r>
                      <a:r>
                        <a:rPr lang="en-GB" sz="2400" dirty="0" smtClean="0">
                          <a:latin typeface="Georgia" panose="02040502050405020303" pitchFamily="18" charset="0"/>
                        </a:rPr>
                        <a:t> </a:t>
                      </a:r>
                      <a:r>
                        <a:rPr lang="zh-HK" altLang="en-US" sz="2400" dirty="0" smtClean="0">
                          <a:latin typeface="Georgia" panose="02040502050405020303" pitchFamily="18" charset="0"/>
                        </a:rPr>
                        <a:t>詩</a:t>
                      </a:r>
                      <a:endParaRPr lang="en-GB" sz="2400" dirty="0">
                        <a:latin typeface="Georgia" panose="02040502050405020303" pitchFamily="18" charset="0"/>
                      </a:endParaRPr>
                    </a:p>
                  </a:txBody>
                  <a:tcPr/>
                </a:tc>
                <a:tc>
                  <a:txBody>
                    <a:bodyPr/>
                    <a:lstStyle/>
                    <a:p>
                      <a:r>
                        <a:rPr lang="en-GB" sz="2400" dirty="0" smtClean="0">
                          <a:latin typeface="Georgia" panose="02040502050405020303" pitchFamily="18" charset="0"/>
                        </a:rPr>
                        <a:t>(Classical poetry; oldest and most prestigious and plentiful form of poetry), Zhou; the Songs (305 verses in four syllable lines)</a:t>
                      </a:r>
                    </a:p>
                    <a:p>
                      <a:r>
                        <a:rPr lang="en-US" sz="2400" dirty="0" smtClean="0">
                          <a:latin typeface="Georgia" panose="02040502050405020303" pitchFamily="18" charset="0"/>
                        </a:rPr>
                        <a:t>Professor Pan</a:t>
                      </a:r>
                      <a:r>
                        <a:rPr lang="en-US" sz="2400" dirty="0" smtClean="0">
                          <a:latin typeface="Georgia" panose="02040502050405020303" pitchFamily="18" charset="0"/>
                        </a:rPr>
                        <a:t>: </a:t>
                      </a:r>
                      <a:r>
                        <a:rPr lang="en-US" sz="2400" i="1" u="none" dirty="0" err="1" smtClean="0">
                          <a:latin typeface="Georgia" panose="02040502050405020303" pitchFamily="18" charset="0"/>
                        </a:rPr>
                        <a:t>shi</a:t>
                      </a:r>
                      <a:r>
                        <a:rPr lang="en-US" sz="2400" dirty="0" smtClean="0">
                          <a:latin typeface="Georgia" panose="02040502050405020303" pitchFamily="18" charset="0"/>
                        </a:rPr>
                        <a:t>-poetry</a:t>
                      </a:r>
                      <a:endParaRPr lang="en-GB" sz="2400" dirty="0">
                        <a:latin typeface="Georgia" panose="02040502050405020303" pitchFamily="18" charset="0"/>
                      </a:endParaRPr>
                    </a:p>
                  </a:txBody>
                  <a:tcPr/>
                </a:tc>
              </a:tr>
            </a:tbl>
          </a:graphicData>
        </a:graphic>
      </p:graphicFrame>
    </p:spTree>
    <p:extLst>
      <p:ext uri="{BB962C8B-B14F-4D97-AF65-F5344CB8AC3E}">
        <p14:creationId xmlns:p14="http://schemas.microsoft.com/office/powerpoint/2010/main" val="21521262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33</a:t>
            </a:fld>
            <a:endParaRPr lang="en-GB"/>
          </a:p>
        </p:txBody>
      </p:sp>
      <p:sp>
        <p:nvSpPr>
          <p:cNvPr id="6" name="TextBox 5"/>
          <p:cNvSpPr txBox="1"/>
          <p:nvPr/>
        </p:nvSpPr>
        <p:spPr>
          <a:xfrm>
            <a:off x="329368" y="692696"/>
            <a:ext cx="8498766" cy="5955476"/>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400" dirty="0" smtClean="0">
                <a:latin typeface="Georgia" panose="02040502050405020303" pitchFamily="18" charset="0"/>
                <a:cs typeface="Arial" panose="020B0604020202020204" pitchFamily="34" charset="0"/>
              </a:rPr>
              <a:t>China is a nation of poetry.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Before the Tang Dynasty, there were </a:t>
            </a:r>
            <a:r>
              <a:rPr lang="en-GB" sz="2400" i="1" dirty="0" err="1" smtClean="0">
                <a:latin typeface="Georgia" panose="02040502050405020303" pitchFamily="18" charset="0"/>
                <a:cs typeface="Arial" panose="020B0604020202020204" pitchFamily="34" charset="0"/>
              </a:rPr>
              <a:t>shi</a:t>
            </a:r>
            <a:r>
              <a:rPr lang="en-GB" sz="2400" dirty="0" smtClean="0">
                <a:latin typeface="Georgia" panose="02040502050405020303" pitchFamily="18" charset="0"/>
                <a:cs typeface="Arial" panose="020B0604020202020204" pitchFamily="34" charset="0"/>
              </a:rPr>
              <a:t>-poetry</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詩</a:t>
            </a:r>
            <a:r>
              <a:rPr lang="en-GB" sz="2400" dirty="0" smtClean="0">
                <a:latin typeface="Georgia" panose="02040502050405020303" pitchFamily="18" charset="0"/>
                <a:cs typeface="Arial" panose="020B0604020202020204" pitchFamily="34" charset="0"/>
              </a:rPr>
              <a:t>, </a:t>
            </a:r>
            <a:r>
              <a:rPr lang="en-GB" sz="2400" i="1" dirty="0" err="1" smtClean="0">
                <a:latin typeface="Georgia" panose="02040502050405020303" pitchFamily="18" charset="0"/>
                <a:cs typeface="Arial" panose="020B0604020202020204" pitchFamily="34" charset="0"/>
              </a:rPr>
              <a:t>sao</a:t>
            </a:r>
            <a:r>
              <a:rPr lang="en-GB" sz="2400" dirty="0" smtClean="0">
                <a:latin typeface="Georgia" panose="02040502050405020303" pitchFamily="18" charset="0"/>
                <a:cs typeface="Arial" panose="020B0604020202020204" pitchFamily="34" charset="0"/>
              </a:rPr>
              <a:t>-poetry</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騷</a:t>
            </a:r>
            <a:r>
              <a:rPr lang="en-GB" sz="2400" dirty="0" smtClean="0">
                <a:latin typeface="Georgia" panose="02040502050405020303" pitchFamily="18" charset="0"/>
                <a:cs typeface="Arial" panose="020B0604020202020204" pitchFamily="34" charset="0"/>
              </a:rPr>
              <a:t> and </a:t>
            </a:r>
            <a:r>
              <a:rPr lang="en-GB" sz="2400" i="1" dirty="0" err="1" smtClean="0">
                <a:latin typeface="Georgia" panose="02040502050405020303" pitchFamily="18" charset="0"/>
                <a:cs typeface="Arial" panose="020B0604020202020204" pitchFamily="34" charset="0"/>
              </a:rPr>
              <a:t>yuefu</a:t>
            </a:r>
            <a:r>
              <a:rPr lang="en-GB" sz="2400" dirty="0" smtClean="0">
                <a:latin typeface="Georgia" panose="02040502050405020303" pitchFamily="18" charset="0"/>
                <a:cs typeface="Arial" panose="020B0604020202020204" pitchFamily="34" charset="0"/>
              </a:rPr>
              <a:t>-poetry</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樂府</a:t>
            </a:r>
            <a:r>
              <a:rPr lang="en-GB" sz="2400" b="1" dirty="0" smtClean="0">
                <a:latin typeface="FangSong" panose="02010609060101010101" pitchFamily="49" charset="-122"/>
                <a:ea typeface="FangSong" panose="02010609060101010101" pitchFamily="49" charset="-122"/>
                <a:cs typeface="Arial" panose="020B0604020202020204" pitchFamily="34" charset="0"/>
              </a:rPr>
              <a:t> </a:t>
            </a:r>
            <a:r>
              <a:rPr lang="en-GB" sz="2400" dirty="0" smtClean="0">
                <a:latin typeface="Georgia" panose="02040502050405020303" pitchFamily="18" charset="0"/>
                <a:cs typeface="Arial" panose="020B0604020202020204" pitchFamily="34" charset="0"/>
              </a:rPr>
              <a:t>(</a:t>
            </a:r>
            <a:r>
              <a:rPr lang="en-US" altLang="zh-CN" sz="2400" dirty="0" smtClean="0">
                <a:latin typeface="Georgia" panose="02040502050405020303" pitchFamily="18" charset="0"/>
                <a:cs typeface="Arial" panose="020B0604020202020204" pitchFamily="34" charset="0"/>
              </a:rPr>
              <a:t>music</a:t>
            </a:r>
            <a:r>
              <a:rPr lang="en-GB" sz="2400" dirty="0" smtClean="0">
                <a:latin typeface="Georgia" panose="02040502050405020303" pitchFamily="18" charset="0"/>
                <a:cs typeface="Arial" panose="020B0604020202020204" pitchFamily="34" charset="0"/>
              </a:rPr>
              <a:t>-poetry).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After the Tang Dynasty, there were </a:t>
            </a:r>
            <a:r>
              <a:rPr lang="en-GB" sz="2400" i="1" dirty="0" smtClean="0">
                <a:latin typeface="Georgia" panose="02040502050405020303" pitchFamily="18" charset="0"/>
                <a:cs typeface="Arial" panose="020B0604020202020204" pitchFamily="34" charset="0"/>
              </a:rPr>
              <a:t>ci</a:t>
            </a:r>
            <a:r>
              <a:rPr lang="en-GB" sz="2400" dirty="0" smtClean="0">
                <a:latin typeface="Georgia" panose="02040502050405020303" pitchFamily="18" charset="0"/>
                <a:cs typeface="Arial" panose="020B0604020202020204" pitchFamily="34" charset="0"/>
              </a:rPr>
              <a:t>-poetry</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詞</a:t>
            </a:r>
            <a:r>
              <a:rPr lang="en-GB" sz="2400" dirty="0" smtClean="0">
                <a:latin typeface="Georgia" panose="02040502050405020303" pitchFamily="18" charset="0"/>
                <a:cs typeface="Arial" panose="020B0604020202020204" pitchFamily="34" charset="0"/>
              </a:rPr>
              <a:t> (</a:t>
            </a:r>
            <a:r>
              <a:rPr lang="en-GB" sz="2400" i="1" dirty="0" smtClean="0">
                <a:latin typeface="Georgia" panose="02040502050405020303" pitchFamily="18" charset="0"/>
                <a:cs typeface="Arial" panose="020B0604020202020204" pitchFamily="34" charset="0"/>
              </a:rPr>
              <a:t>tune</a:t>
            </a:r>
            <a:r>
              <a:rPr lang="en-GB" sz="2400" dirty="0" smtClean="0">
                <a:latin typeface="Georgia" panose="02040502050405020303" pitchFamily="18" charset="0"/>
                <a:cs typeface="Arial" panose="020B0604020202020204" pitchFamily="34" charset="0"/>
              </a:rPr>
              <a:t>-poetry) and </a:t>
            </a:r>
            <a:r>
              <a:rPr lang="en-GB" sz="2400" i="1" dirty="0" err="1" smtClean="0">
                <a:latin typeface="Georgia" panose="02040502050405020303" pitchFamily="18" charset="0"/>
                <a:cs typeface="Arial" panose="020B0604020202020204" pitchFamily="34" charset="0"/>
              </a:rPr>
              <a:t>qu</a:t>
            </a:r>
            <a:r>
              <a:rPr lang="en-GB" sz="2400" dirty="0" smtClean="0">
                <a:latin typeface="Georgia" panose="02040502050405020303" pitchFamily="18" charset="0"/>
                <a:cs typeface="Arial" panose="020B0604020202020204" pitchFamily="34" charset="0"/>
              </a:rPr>
              <a:t>-poetry</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曲</a:t>
            </a:r>
            <a:r>
              <a:rPr lang="en-GB" sz="2400" dirty="0" smtClean="0">
                <a:latin typeface="Georgia" panose="02040502050405020303" pitchFamily="18" charset="0"/>
                <a:cs typeface="Arial" panose="020B0604020202020204" pitchFamily="34" charset="0"/>
              </a:rPr>
              <a:t> (melody-poetry).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There is not anything equivalent to </a:t>
            </a:r>
            <a:r>
              <a:rPr lang="en-GB" sz="2400" i="1" dirty="0" smtClean="0">
                <a:latin typeface="Georgia" panose="02040502050405020303" pitchFamily="18" charset="0"/>
                <a:cs typeface="Arial" panose="020B0604020202020204" pitchFamily="34" charset="0"/>
              </a:rPr>
              <a:t>ci</a:t>
            </a:r>
            <a:r>
              <a:rPr lang="en-GB" sz="2400" dirty="0" smtClean="0">
                <a:latin typeface="Georgia" panose="02040502050405020303" pitchFamily="18" charset="0"/>
                <a:cs typeface="Arial" panose="020B0604020202020204" pitchFamily="34" charset="0"/>
              </a:rPr>
              <a:t>-poetry and </a:t>
            </a:r>
            <a:r>
              <a:rPr lang="en-GB" sz="2400" i="1" dirty="0" err="1" smtClean="0">
                <a:latin typeface="Georgia" panose="02040502050405020303" pitchFamily="18" charset="0"/>
                <a:cs typeface="Arial" panose="020B0604020202020204" pitchFamily="34" charset="0"/>
              </a:rPr>
              <a:t>qu</a:t>
            </a:r>
            <a:r>
              <a:rPr lang="en-GB" sz="2400" dirty="0" smtClean="0">
                <a:latin typeface="Georgia" panose="02040502050405020303" pitchFamily="18" charset="0"/>
                <a:cs typeface="Arial" panose="020B0604020202020204" pitchFamily="34" charset="0"/>
              </a:rPr>
              <a:t>-poetry in Western culture, it is difficult to translate the two terms.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 key is to reveal the commonalities and differences between </a:t>
            </a:r>
            <a:r>
              <a:rPr lang="en-GB" sz="2400" i="1" dirty="0" err="1" smtClean="0">
                <a:latin typeface="Georgia" panose="02040502050405020303" pitchFamily="18" charset="0"/>
                <a:cs typeface="Arial" panose="020B0604020202020204" pitchFamily="34" charset="0"/>
              </a:rPr>
              <a:t>shi</a:t>
            </a:r>
            <a:r>
              <a:rPr lang="en-GB" sz="2400" dirty="0" smtClean="0">
                <a:latin typeface="Georgia" panose="02040502050405020303" pitchFamily="18" charset="0"/>
                <a:cs typeface="Arial" panose="020B0604020202020204" pitchFamily="34" charset="0"/>
              </a:rPr>
              <a:t>-poetry, </a:t>
            </a:r>
            <a:r>
              <a:rPr lang="en-GB" sz="2400" i="1" dirty="0" smtClean="0">
                <a:latin typeface="Georgia" panose="02040502050405020303" pitchFamily="18" charset="0"/>
                <a:cs typeface="Arial" panose="020B0604020202020204" pitchFamily="34" charset="0"/>
              </a:rPr>
              <a:t>ci</a:t>
            </a:r>
            <a:r>
              <a:rPr lang="en-GB" sz="2400" dirty="0" smtClean="0">
                <a:latin typeface="Georgia" panose="02040502050405020303" pitchFamily="18" charset="0"/>
                <a:cs typeface="Arial" panose="020B0604020202020204" pitchFamily="34" charset="0"/>
              </a:rPr>
              <a:t>-poetry and </a:t>
            </a:r>
            <a:r>
              <a:rPr lang="en-GB" sz="2400" i="1" dirty="0" err="1" smtClean="0">
                <a:latin typeface="Georgia" panose="02040502050405020303" pitchFamily="18" charset="0"/>
                <a:cs typeface="Arial" panose="020B0604020202020204" pitchFamily="34" charset="0"/>
              </a:rPr>
              <a:t>qu</a:t>
            </a:r>
            <a:r>
              <a:rPr lang="en-GB" sz="2400" dirty="0" smtClean="0">
                <a:latin typeface="Georgia" panose="02040502050405020303" pitchFamily="18" charset="0"/>
                <a:cs typeface="Arial" panose="020B0604020202020204" pitchFamily="34" charset="0"/>
              </a:rPr>
              <a:t>-poetry.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Many translators use transliteration. It is perhaps not quite appropriate.</a:t>
            </a:r>
            <a:endParaRPr lang="en-US" sz="1500" dirty="0" smtClean="0">
              <a:latin typeface="Georgia" panose="02040502050405020303" pitchFamily="18" charset="0"/>
              <a:cs typeface="Arial" panose="020B0604020202020204" pitchFamily="34" charset="0"/>
            </a:endParaRPr>
          </a:p>
          <a:p>
            <a:pPr algn="r"/>
            <a:endParaRPr lang="en-GB" sz="1000" dirty="0" smtClean="0">
              <a:latin typeface="Georgia" panose="02040502050405020303" pitchFamily="18" charset="0"/>
              <a:cs typeface="Arial" panose="020B0604020202020204" pitchFamily="34" charset="0"/>
            </a:endParaRPr>
          </a:p>
          <a:p>
            <a:pPr algn="r"/>
            <a:r>
              <a:rPr lang="en-GB" sz="2400" dirty="0" smtClean="0">
                <a:latin typeface="Georgia" panose="02040502050405020303" pitchFamily="18" charset="0"/>
                <a:cs typeface="Arial" panose="020B0604020202020204" pitchFamily="34" charset="0"/>
              </a:rPr>
              <a:t>Professor Pan </a:t>
            </a:r>
            <a:r>
              <a:rPr lang="en-GB" sz="2400" dirty="0" err="1" smtClean="0">
                <a:latin typeface="Georgia" panose="02040502050405020303" pitchFamily="18" charset="0"/>
                <a:cs typeface="Arial" panose="020B0604020202020204" pitchFamily="34" charset="0"/>
              </a:rPr>
              <a:t>Wenguo</a:t>
            </a:r>
            <a:endParaRPr lang="en-GB" sz="2400" dirty="0" smtClean="0">
              <a:latin typeface="Georgia" panose="02040502050405020303" pitchFamily="18" charset="0"/>
              <a:cs typeface="Arial" panose="020B0604020202020204" pitchFamily="34" charset="0"/>
            </a:endParaRPr>
          </a:p>
          <a:p>
            <a:pPr algn="r"/>
            <a:endParaRPr lang="en-GB" sz="900" dirty="0" smtClean="0">
              <a:latin typeface="Georgia" panose="02040502050405020303" pitchFamily="18" charset="0"/>
              <a:cs typeface="Arial" panose="020B0604020202020204" pitchFamily="34" charset="0"/>
            </a:endParaRPr>
          </a:p>
          <a:p>
            <a:pPr algn="ctr"/>
            <a:endParaRPr lang="en-GB" sz="24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17926159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34</a:t>
            </a:fld>
            <a:endParaRPr lang="en-GB"/>
          </a:p>
        </p:txBody>
      </p:sp>
      <p:sp>
        <p:nvSpPr>
          <p:cNvPr id="6" name="TextBox 5"/>
          <p:cNvSpPr txBox="1"/>
          <p:nvPr/>
        </p:nvSpPr>
        <p:spPr>
          <a:xfrm>
            <a:off x="302984" y="836712"/>
            <a:ext cx="8498766" cy="5816977"/>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400" dirty="0">
                <a:latin typeface="Georgia" panose="02040502050405020303" pitchFamily="18" charset="0"/>
                <a:cs typeface="Arial" panose="020B0604020202020204" pitchFamily="34" charset="0"/>
              </a:rPr>
              <a:t>China is a nation of poetry. </a:t>
            </a:r>
            <a:endParaRPr lang="en-GB" sz="24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Before the Tang Dynasty, there were </a:t>
            </a:r>
            <a:r>
              <a:rPr lang="en-GB" sz="2400" i="1" dirty="0" err="1">
                <a:latin typeface="Georgia" panose="02040502050405020303" pitchFamily="18" charset="0"/>
                <a:cs typeface="Arial" panose="020B0604020202020204" pitchFamily="34" charset="0"/>
              </a:rPr>
              <a:t>shi</a:t>
            </a:r>
            <a:r>
              <a:rPr lang="en-GB" sz="2400" dirty="0">
                <a:latin typeface="Georgia" panose="02040502050405020303" pitchFamily="18" charset="0"/>
                <a:cs typeface="Arial" panose="020B0604020202020204" pitchFamily="34" charset="0"/>
              </a:rPr>
              <a:t>-poetry</a:t>
            </a:r>
            <a:r>
              <a:rPr lang="zh-CN" altLang="en-US" sz="2400" b="1" dirty="0">
                <a:latin typeface="FangSong" panose="02010609060101010101" pitchFamily="49" charset="-122"/>
                <a:ea typeface="FangSong" panose="02010609060101010101" pitchFamily="49" charset="-122"/>
                <a:cs typeface="Arial" panose="020B0604020202020204" pitchFamily="34" charset="0"/>
              </a:rPr>
              <a:t>詩</a:t>
            </a:r>
            <a:r>
              <a:rPr lang="en-GB" sz="2400" dirty="0">
                <a:latin typeface="Georgia" panose="02040502050405020303" pitchFamily="18" charset="0"/>
                <a:cs typeface="Arial" panose="020B0604020202020204" pitchFamily="34" charset="0"/>
              </a:rPr>
              <a:t>, </a:t>
            </a:r>
            <a:r>
              <a:rPr lang="en-GB" sz="2400" i="1" dirty="0" err="1">
                <a:latin typeface="Georgia" panose="02040502050405020303" pitchFamily="18" charset="0"/>
                <a:cs typeface="Arial" panose="020B0604020202020204" pitchFamily="34" charset="0"/>
              </a:rPr>
              <a:t>sao</a:t>
            </a:r>
            <a:r>
              <a:rPr lang="en-GB" sz="2400" dirty="0">
                <a:latin typeface="Georgia" panose="02040502050405020303" pitchFamily="18" charset="0"/>
                <a:cs typeface="Arial" panose="020B0604020202020204" pitchFamily="34" charset="0"/>
              </a:rPr>
              <a:t>-poetry</a:t>
            </a:r>
            <a:r>
              <a:rPr lang="zh-CN" altLang="en-US" sz="2400" b="1" dirty="0">
                <a:latin typeface="FangSong" panose="02010609060101010101" pitchFamily="49" charset="-122"/>
                <a:ea typeface="FangSong" panose="02010609060101010101" pitchFamily="49" charset="-122"/>
                <a:cs typeface="Arial" panose="020B0604020202020204" pitchFamily="34" charset="0"/>
              </a:rPr>
              <a:t>騷</a:t>
            </a:r>
            <a:r>
              <a:rPr lang="en-GB" sz="2400" dirty="0">
                <a:latin typeface="Georgia" panose="02040502050405020303" pitchFamily="18" charset="0"/>
                <a:cs typeface="Arial" panose="020B0604020202020204" pitchFamily="34" charset="0"/>
              </a:rPr>
              <a:t> and </a:t>
            </a:r>
            <a:r>
              <a:rPr lang="en-GB" sz="2400" i="1" dirty="0" err="1">
                <a:latin typeface="Georgia" panose="02040502050405020303" pitchFamily="18" charset="0"/>
                <a:cs typeface="Arial" panose="020B0604020202020204" pitchFamily="34" charset="0"/>
              </a:rPr>
              <a:t>yuefu</a:t>
            </a:r>
            <a:r>
              <a:rPr lang="en-GB" sz="2400" dirty="0">
                <a:latin typeface="Georgia" panose="02040502050405020303" pitchFamily="18" charset="0"/>
                <a:cs typeface="Arial" panose="020B0604020202020204" pitchFamily="34" charset="0"/>
              </a:rPr>
              <a:t>-poetry</a:t>
            </a:r>
            <a:r>
              <a:rPr lang="zh-CN" altLang="en-US" sz="2400" b="1" dirty="0">
                <a:latin typeface="FangSong" panose="02010609060101010101" pitchFamily="49" charset="-122"/>
                <a:ea typeface="FangSong" panose="02010609060101010101" pitchFamily="49" charset="-122"/>
                <a:cs typeface="Arial" panose="020B0604020202020204" pitchFamily="34" charset="0"/>
              </a:rPr>
              <a:t>樂府</a:t>
            </a:r>
            <a:r>
              <a:rPr lang="en-GB" sz="2400" b="1" dirty="0">
                <a:latin typeface="FangSong" panose="02010609060101010101" pitchFamily="49" charset="-122"/>
                <a:ea typeface="FangSong" panose="02010609060101010101" pitchFamily="49" charset="-122"/>
                <a:cs typeface="Arial" panose="020B0604020202020204" pitchFamily="34" charset="0"/>
              </a:rPr>
              <a:t> </a:t>
            </a:r>
            <a:r>
              <a:rPr lang="en-GB" sz="2400" dirty="0">
                <a:latin typeface="Georgia" panose="02040502050405020303" pitchFamily="18" charset="0"/>
                <a:cs typeface="Arial" panose="020B0604020202020204" pitchFamily="34" charset="0"/>
              </a:rPr>
              <a:t>(lyric-poetry). </a:t>
            </a:r>
          </a:p>
          <a:p>
            <a:pPr algn="r"/>
            <a:endParaRPr lang="en-GB" sz="1000" dirty="0" smtClean="0">
              <a:latin typeface="Georgia" panose="02040502050405020303" pitchFamily="18" charset="0"/>
              <a:cs typeface="Arial" panose="020B0604020202020204" pitchFamily="34" charset="0"/>
            </a:endParaRPr>
          </a:p>
          <a:p>
            <a:pPr algn="r"/>
            <a:r>
              <a:rPr lang="en-GB" sz="2400" dirty="0" smtClean="0">
                <a:latin typeface="Georgia" panose="02040502050405020303" pitchFamily="18" charset="0"/>
                <a:cs typeface="Arial" panose="020B0604020202020204" pitchFamily="34" charset="0"/>
              </a:rPr>
              <a:t>Professor Pan </a:t>
            </a:r>
            <a:r>
              <a:rPr lang="en-GB" sz="2400" dirty="0" err="1" smtClean="0">
                <a:latin typeface="Georgia" panose="02040502050405020303" pitchFamily="18" charset="0"/>
                <a:cs typeface="Arial" panose="020B0604020202020204" pitchFamily="34" charset="0"/>
              </a:rPr>
              <a:t>Wenguo</a:t>
            </a:r>
            <a:endParaRPr lang="en-GB" sz="2400" dirty="0" smtClean="0">
              <a:latin typeface="Georgia" panose="02040502050405020303" pitchFamily="18" charset="0"/>
              <a:cs typeface="Arial" panose="020B0604020202020204" pitchFamily="34" charset="0"/>
            </a:endParaRPr>
          </a:p>
          <a:p>
            <a:pPr algn="r"/>
            <a:endParaRPr lang="en-US" sz="2400" i="1" dirty="0">
              <a:latin typeface="Georgia" panose="02040502050405020303" pitchFamily="18" charset="0"/>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葉嘉瑩先生談詩</a:t>
            </a: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3"/>
              </a:rPr>
              <a:t>https://</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3"/>
              </a:rPr>
              <a:t>www.youtube.com/watch?v=WUuzBfCRICA</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4"/>
              </a:rPr>
              <a:t>https://</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4"/>
              </a:rPr>
              <a:t>www.youtube.com/watch?v=r09YaYvPU3k</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5"/>
              </a:rPr>
              <a:t>https://</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5"/>
              </a:rPr>
              <a:t>www.youtube.com/watch?v=X_tY5syWh6s&amp;t=1817s</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pPr algn="ctr"/>
            <a:endParaRPr lang="en-US" altLang="zh-CN" sz="2400" b="1" dirty="0">
              <a:latin typeface="FangSong" panose="02010609060101010101" pitchFamily="49" charset="-122"/>
              <a:ea typeface="FangSong" panose="02010609060101010101" pitchFamily="49" charset="-122"/>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詩</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詩經</a:t>
            </a:r>
            <a:r>
              <a:rPr lang="en-US" altLang="zh-CN" sz="2400" b="1" dirty="0">
                <a:latin typeface="FangSong" panose="02010609060101010101" pitchFamily="49" charset="-122"/>
                <a:ea typeface="FangSong" panose="02010609060101010101" pitchFamily="49" charset="-122"/>
                <a:cs typeface="Arial" panose="020B0604020202020204" pitchFamily="34" charset="0"/>
              </a:rPr>
              <a:t>·</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秦風</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蒹</a:t>
            </a:r>
            <a:r>
              <a:rPr lang="zh-HK" altLang="en-US" sz="2400" b="1" dirty="0">
                <a:latin typeface="FangSong" panose="02010609060101010101" pitchFamily="49" charset="-122"/>
                <a:ea typeface="FangSong" panose="02010609060101010101" pitchFamily="49" charset="-122"/>
                <a:cs typeface="Arial" panose="020B0604020202020204" pitchFamily="34" charset="0"/>
              </a:rPr>
              <a:t>葭 </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p>
          <a:p>
            <a:pPr algn="ct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6"/>
              </a:rPr>
              <a:t>https</a:t>
            </a:r>
            <a:r>
              <a:rPr lang="en-US" altLang="zh-CN" dirty="0">
                <a:latin typeface="Georgia" panose="02040502050405020303" pitchFamily="18" charset="0"/>
                <a:ea typeface="FangSong" panose="02010609060101010101" pitchFamily="49" charset="-122"/>
                <a:cs typeface="Arial" panose="020B0604020202020204" pitchFamily="34" charset="0"/>
                <a:hlinkClick r:id="rId6"/>
              </a:rPr>
              <a:t>://m.douban.com/time/column/50</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6"/>
              </a:rPr>
              <a:t>/</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pPr algn="ct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endParaRPr lang="en-GB" sz="24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4548429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35</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251526351"/>
              </p:ext>
            </p:extLst>
          </p:nvPr>
        </p:nvGraphicFramePr>
        <p:xfrm>
          <a:off x="539552" y="1268760"/>
          <a:ext cx="8136904" cy="1925320"/>
        </p:xfrm>
        <a:graphic>
          <a:graphicData uri="http://schemas.openxmlformats.org/drawingml/2006/table">
            <a:tbl>
              <a:tblPr firstRow="1" bandRow="1">
                <a:tableStyleId>{FABFCF23-3B69-468F-B69F-88F6DE6A72F2}</a:tableStyleId>
              </a:tblPr>
              <a:tblGrid>
                <a:gridCol w="1405465"/>
                <a:gridCol w="6731439"/>
              </a:tblGrid>
              <a:tr h="370840">
                <a:tc gridSpan="2">
                  <a:txBody>
                    <a:bodyPr/>
                    <a:lstStyle/>
                    <a:p>
                      <a:pPr algn="ctr"/>
                      <a:r>
                        <a:rPr lang="en-US" dirty="0" smtClean="0"/>
                        <a:t>Main Chinese</a:t>
                      </a:r>
                      <a:r>
                        <a:rPr lang="en-US" baseline="0" dirty="0" smtClean="0"/>
                        <a:t> Poetry Genres</a:t>
                      </a:r>
                      <a:endParaRPr lang="en-GB" dirty="0"/>
                    </a:p>
                  </a:txBody>
                  <a:tcPr/>
                </a:tc>
                <a:tc hMerge="1">
                  <a:txBody>
                    <a:bodyPr/>
                    <a:lstStyle/>
                    <a:p>
                      <a:endParaRPr lang="en-GB" dirty="0"/>
                    </a:p>
                  </a:txBody>
                  <a:tcPr/>
                </a:tc>
              </a:tr>
              <a:tr h="370840">
                <a:tc>
                  <a:txBody>
                    <a:bodyPr/>
                    <a:lstStyle/>
                    <a:p>
                      <a:r>
                        <a:rPr lang="en-GB" sz="2400" i="1" dirty="0" err="1" smtClean="0">
                          <a:latin typeface="Georgia" panose="02040502050405020303" pitchFamily="18" charset="0"/>
                        </a:rPr>
                        <a:t>Chuci</a:t>
                      </a:r>
                      <a:r>
                        <a:rPr lang="en-GB" sz="2400" i="1" dirty="0" smtClean="0">
                          <a:latin typeface="Georgia" panose="02040502050405020303" pitchFamily="18" charset="0"/>
                        </a:rPr>
                        <a:t> </a:t>
                      </a:r>
                    </a:p>
                    <a:p>
                      <a:r>
                        <a:rPr lang="zh-HK" altLang="en-US" sz="2400" dirty="0" smtClean="0">
                          <a:latin typeface="Georgia" panose="02040502050405020303" pitchFamily="18" charset="0"/>
                        </a:rPr>
                        <a:t>楚辭</a:t>
                      </a:r>
                      <a:endParaRPr lang="en-GB" sz="2400" dirty="0">
                        <a:latin typeface="Georgia" panose="02040502050405020303" pitchFamily="18" charset="0"/>
                      </a:endParaRPr>
                    </a:p>
                  </a:txBody>
                  <a:tcPr/>
                </a:tc>
                <a:tc>
                  <a:txBody>
                    <a:bodyPr/>
                    <a:lstStyle/>
                    <a:p>
                      <a:r>
                        <a:rPr lang="en-GB" sz="2400" dirty="0" smtClean="0">
                          <a:latin typeface="Georgia" panose="02040502050405020303" pitchFamily="18" charset="0"/>
                        </a:rPr>
                        <a:t>(</a:t>
                      </a:r>
                      <a:r>
                        <a:rPr lang="en-GB" sz="2400" i="1" dirty="0" smtClean="0">
                          <a:latin typeface="Georgia" panose="02040502050405020303" pitchFamily="18" charset="0"/>
                        </a:rPr>
                        <a:t>Songs of Chu</a:t>
                      </a:r>
                      <a:r>
                        <a:rPr lang="en-GB" sz="2400" dirty="0" smtClean="0">
                          <a:latin typeface="Georgia" panose="02040502050405020303" pitchFamily="18" charset="0"/>
                        </a:rPr>
                        <a:t>, </a:t>
                      </a:r>
                      <a:r>
                        <a:rPr lang="en-GB" sz="2400" i="1" dirty="0" smtClean="0">
                          <a:latin typeface="Georgia" panose="02040502050405020303" pitchFamily="18" charset="0"/>
                        </a:rPr>
                        <a:t>Songs of the South</a:t>
                      </a:r>
                      <a:r>
                        <a:rPr lang="en-GB" sz="2400" dirty="0" smtClean="0">
                          <a:latin typeface="Georgia" panose="02040502050405020303" pitchFamily="18" charset="0"/>
                        </a:rPr>
                        <a:t>), late Warring States. Flexible line lengths with an explicit caesura</a:t>
                      </a:r>
                    </a:p>
                    <a:p>
                      <a:r>
                        <a:rPr lang="en-US" sz="2400" dirty="0" smtClean="0">
                          <a:solidFill>
                            <a:srgbClr val="0070C0"/>
                          </a:solidFill>
                          <a:latin typeface="Georgia" panose="02040502050405020303" pitchFamily="18" charset="0"/>
                        </a:rPr>
                        <a:t>P</a:t>
                      </a:r>
                      <a:r>
                        <a:rPr lang="en-US" altLang="zh-CN" sz="2400" dirty="0" smtClean="0">
                          <a:solidFill>
                            <a:srgbClr val="0070C0"/>
                          </a:solidFill>
                          <a:latin typeface="Georgia" panose="02040502050405020303" pitchFamily="18" charset="0"/>
                        </a:rPr>
                        <a:t>rofessor </a:t>
                      </a:r>
                      <a:r>
                        <a:rPr lang="en-US" sz="2400" dirty="0" smtClean="0">
                          <a:solidFill>
                            <a:srgbClr val="0070C0"/>
                          </a:solidFill>
                          <a:latin typeface="Georgia" panose="02040502050405020303" pitchFamily="18" charset="0"/>
                        </a:rPr>
                        <a:t>Pan</a:t>
                      </a:r>
                      <a:r>
                        <a:rPr lang="en-US" sz="2400" dirty="0" smtClean="0">
                          <a:solidFill>
                            <a:srgbClr val="0070C0"/>
                          </a:solidFill>
                          <a:latin typeface="Georgia" panose="02040502050405020303" pitchFamily="18" charset="0"/>
                        </a:rPr>
                        <a:t>: </a:t>
                      </a:r>
                      <a:r>
                        <a:rPr lang="en-US" sz="2400" i="1" dirty="0" smtClean="0">
                          <a:solidFill>
                            <a:srgbClr val="0070C0"/>
                          </a:solidFill>
                          <a:latin typeface="Georgia" panose="02040502050405020303" pitchFamily="18" charset="0"/>
                        </a:rPr>
                        <a:t>The Southern Grievances</a:t>
                      </a:r>
                      <a:endParaRPr lang="en-GB" sz="2400" i="1" dirty="0">
                        <a:solidFill>
                          <a:srgbClr val="0070C0"/>
                        </a:solidFill>
                        <a:latin typeface="Georgia" panose="02040502050405020303" pitchFamily="18" charset="0"/>
                      </a:endParaRPr>
                    </a:p>
                  </a:txBody>
                  <a:tcPr/>
                </a:tc>
              </a:tr>
            </a:tbl>
          </a:graphicData>
        </a:graphic>
      </p:graphicFrame>
    </p:spTree>
    <p:extLst>
      <p:ext uri="{BB962C8B-B14F-4D97-AF65-F5344CB8AC3E}">
        <p14:creationId xmlns:p14="http://schemas.microsoft.com/office/powerpoint/2010/main" val="93937283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36</a:t>
            </a:fld>
            <a:endParaRPr lang="en-GB"/>
          </a:p>
        </p:txBody>
      </p:sp>
      <p:sp>
        <p:nvSpPr>
          <p:cNvPr id="6" name="TextBox 5"/>
          <p:cNvSpPr txBox="1"/>
          <p:nvPr/>
        </p:nvSpPr>
        <p:spPr>
          <a:xfrm>
            <a:off x="179512" y="1124744"/>
            <a:ext cx="8784976" cy="3754874"/>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i="1" dirty="0" err="1">
                <a:latin typeface="Georgia" panose="02040502050405020303" pitchFamily="18" charset="0"/>
                <a:cs typeface="Arial" panose="020B0604020202020204" pitchFamily="34" charset="0"/>
              </a:rPr>
              <a:t>Chuci</a:t>
            </a:r>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the Songs from the </a:t>
            </a:r>
            <a:r>
              <a:rPr lang="en-US" sz="2200" dirty="0" smtClean="0">
                <a:latin typeface="Georgia" panose="02040502050405020303" pitchFamily="18" charset="0"/>
                <a:cs typeface="Arial" panose="020B0604020202020204" pitchFamily="34" charset="0"/>
              </a:rPr>
              <a:t>South’ or </a:t>
            </a:r>
            <a:r>
              <a:rPr lang="en-US" sz="2200" dirty="0">
                <a:latin typeface="Georgia" panose="02040502050405020303" pitchFamily="18" charset="0"/>
                <a:cs typeface="Arial" panose="020B0604020202020204" pitchFamily="34" charset="0"/>
              </a:rPr>
              <a:t>‘the Poetry of the Chu State’. </a:t>
            </a:r>
            <a:endParaRPr lang="en-US"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Is it appropriate to directly </a:t>
            </a:r>
            <a:r>
              <a:rPr lang="en-US" sz="2200" dirty="0">
                <a:latin typeface="Georgia" panose="02040502050405020303" pitchFamily="18" charset="0"/>
                <a:cs typeface="Arial" panose="020B0604020202020204" pitchFamily="34" charset="0"/>
              </a:rPr>
              <a:t>translating it as ‘Chu State</a:t>
            </a:r>
            <a:r>
              <a:rPr lang="en-US" sz="2200" dirty="0" smtClean="0">
                <a:latin typeface="Georgia" panose="02040502050405020303" pitchFamily="18" charset="0"/>
                <a:cs typeface="Arial" panose="020B0604020202020204" pitchFamily="34" charset="0"/>
              </a:rPr>
              <a:t>’? </a:t>
            </a: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Qu Yuan</a:t>
            </a:r>
            <a:r>
              <a:rPr lang="zh-CN" altLang="en-US" sz="2200" b="1" dirty="0">
                <a:latin typeface="FangSong" panose="02010609060101010101" pitchFamily="49" charset="-122"/>
                <a:ea typeface="FangSong" panose="02010609060101010101" pitchFamily="49" charset="-122"/>
                <a:cs typeface="Arial" panose="020B0604020202020204" pitchFamily="34" charset="0"/>
              </a:rPr>
              <a:t>屈</a:t>
            </a:r>
            <a:r>
              <a:rPr lang="zh-CN" altLang="en-US" sz="2200" b="1" dirty="0" smtClean="0">
                <a:latin typeface="FangSong" panose="02010609060101010101" pitchFamily="49" charset="-122"/>
                <a:ea typeface="FangSong" panose="02010609060101010101" pitchFamily="49" charset="-122"/>
                <a:cs typeface="Arial" panose="020B0604020202020204" pitchFamily="34" charset="0"/>
              </a:rPr>
              <a:t>原 </a:t>
            </a:r>
            <a:r>
              <a:rPr lang="en-US" sz="2200" dirty="0" smtClean="0">
                <a:latin typeface="Georgia" panose="02040502050405020303" pitchFamily="18" charset="0"/>
                <a:cs typeface="Arial" panose="020B0604020202020204" pitchFamily="34" charset="0"/>
              </a:rPr>
              <a:t>is </a:t>
            </a:r>
            <a:r>
              <a:rPr lang="en-US" sz="2200" dirty="0">
                <a:latin typeface="Georgia" panose="02040502050405020303" pitchFamily="18" charset="0"/>
                <a:cs typeface="Arial" panose="020B0604020202020204" pitchFamily="34" charset="0"/>
              </a:rPr>
              <a:t>one of the authors of </a:t>
            </a:r>
            <a:r>
              <a:rPr lang="en-US" sz="2200" i="1" dirty="0" err="1" smtClean="0">
                <a:latin typeface="Georgia" panose="02040502050405020303" pitchFamily="18" charset="0"/>
                <a:cs typeface="Arial" panose="020B0604020202020204" pitchFamily="34" charset="0"/>
              </a:rPr>
              <a:t>Chuci</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and </a:t>
            </a:r>
            <a:r>
              <a:rPr lang="en-US" sz="2200" dirty="0" smtClean="0">
                <a:latin typeface="Georgia" panose="02040502050405020303" pitchFamily="18" charset="0"/>
                <a:cs typeface="Arial" panose="020B0604020202020204" pitchFamily="34" charset="0"/>
              </a:rPr>
              <a:t>it was </a:t>
            </a:r>
            <a:r>
              <a:rPr lang="en-US" sz="2200" dirty="0">
                <a:latin typeface="Georgia" panose="02040502050405020303" pitchFamily="18" charset="0"/>
                <a:cs typeface="Arial" panose="020B0604020202020204" pitchFamily="34" charset="0"/>
              </a:rPr>
              <a:t>not composed merely in the state of Chu. </a:t>
            </a:r>
            <a:endParaRPr lang="en-US"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Authors of </a:t>
            </a:r>
            <a:r>
              <a:rPr lang="en-US" sz="2200" i="1" dirty="0" err="1" smtClean="0">
                <a:latin typeface="Georgia" panose="02040502050405020303" pitchFamily="18" charset="0"/>
                <a:cs typeface="Arial" panose="020B0604020202020204" pitchFamily="34" charset="0"/>
              </a:rPr>
              <a:t>Chuci</a:t>
            </a:r>
            <a:r>
              <a:rPr lang="en-US" sz="2200" dirty="0" smtClean="0">
                <a:latin typeface="Georgia" panose="02040502050405020303" pitchFamily="18" charset="0"/>
                <a:cs typeface="Arial" panose="020B0604020202020204" pitchFamily="34" charset="0"/>
              </a:rPr>
              <a:t>: Qu Yuan, </a:t>
            </a:r>
            <a:r>
              <a:rPr lang="en-US" sz="2200" dirty="0" err="1">
                <a:latin typeface="Georgia" panose="02040502050405020303" pitchFamily="18" charset="0"/>
                <a:cs typeface="Arial" panose="020B0604020202020204" pitchFamily="34" charset="0"/>
              </a:rPr>
              <a:t>Jia</a:t>
            </a:r>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Yi</a:t>
            </a:r>
            <a:r>
              <a:rPr lang="zh-CN" altLang="en-US" sz="2200" b="1" dirty="0" smtClean="0">
                <a:latin typeface="FangSong" panose="02010609060101010101" pitchFamily="49" charset="-122"/>
                <a:ea typeface="FangSong" panose="02010609060101010101" pitchFamily="49" charset="-122"/>
                <a:cs typeface="Arial" panose="020B0604020202020204" pitchFamily="34" charset="0"/>
              </a:rPr>
              <a:t>賈誼</a:t>
            </a:r>
            <a:r>
              <a:rPr lang="en-US" sz="2200" dirty="0" smtClean="0">
                <a:latin typeface="Georgia" panose="02040502050405020303" pitchFamily="18" charset="0"/>
                <a:cs typeface="Arial" panose="020B0604020202020204" pitchFamily="34" charset="0"/>
              </a:rPr>
              <a:t>, </a:t>
            </a:r>
            <a:r>
              <a:rPr lang="en-US" sz="2200" dirty="0" err="1">
                <a:latin typeface="Georgia" panose="02040502050405020303" pitchFamily="18" charset="0"/>
                <a:cs typeface="Arial" panose="020B0604020202020204" pitchFamily="34" charset="0"/>
              </a:rPr>
              <a:t>Dongfang</a:t>
            </a:r>
            <a:r>
              <a:rPr lang="en-US" sz="2200" dirty="0">
                <a:latin typeface="Georgia" panose="02040502050405020303" pitchFamily="18" charset="0"/>
                <a:cs typeface="Arial" panose="020B0604020202020204" pitchFamily="34" charset="0"/>
              </a:rPr>
              <a:t> </a:t>
            </a:r>
            <a:r>
              <a:rPr lang="en-US" sz="2200" dirty="0" err="1" smtClean="0">
                <a:latin typeface="Georgia" panose="02040502050405020303" pitchFamily="18" charset="0"/>
                <a:cs typeface="Arial" panose="020B0604020202020204" pitchFamily="34" charset="0"/>
              </a:rPr>
              <a:t>Shuo</a:t>
            </a:r>
            <a:r>
              <a:rPr lang="zh-CN" altLang="en-US" sz="2200" b="1" dirty="0" smtClean="0">
                <a:latin typeface="FangSong" panose="02010609060101010101" pitchFamily="49" charset="-122"/>
                <a:ea typeface="FangSong" panose="02010609060101010101" pitchFamily="49" charset="-122"/>
                <a:cs typeface="Arial" panose="020B0604020202020204" pitchFamily="34" charset="0"/>
              </a:rPr>
              <a:t>東方朔</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Liu </a:t>
            </a:r>
            <a:r>
              <a:rPr lang="en-US" sz="2200" dirty="0" smtClean="0">
                <a:latin typeface="Georgia" panose="02040502050405020303" pitchFamily="18" charset="0"/>
                <a:cs typeface="Arial" panose="020B0604020202020204" pitchFamily="34" charset="0"/>
              </a:rPr>
              <a:t>Xiang</a:t>
            </a:r>
            <a:r>
              <a:rPr lang="zh-CN" altLang="en-US" sz="2200" b="1" dirty="0" smtClean="0">
                <a:latin typeface="FangSong" panose="02010609060101010101" pitchFamily="49" charset="-122"/>
                <a:ea typeface="FangSong" panose="02010609060101010101" pitchFamily="49" charset="-122"/>
                <a:cs typeface="Arial" panose="020B0604020202020204" pitchFamily="34" charset="0"/>
              </a:rPr>
              <a:t>劉向</a:t>
            </a:r>
            <a:r>
              <a:rPr lang="en-US" sz="2200" b="1" dirty="0" smtClean="0">
                <a:latin typeface="FangSong" panose="02010609060101010101" pitchFamily="49" charset="-122"/>
                <a:ea typeface="FangSong" panose="02010609060101010101" pitchFamily="49" charset="-122"/>
                <a:cs typeface="Arial" panose="020B0604020202020204" pitchFamily="34" charset="0"/>
              </a:rPr>
              <a:t> </a:t>
            </a:r>
            <a:r>
              <a:rPr lang="en-US" sz="2200" dirty="0">
                <a:latin typeface="Georgia" panose="02040502050405020303" pitchFamily="18" charset="0"/>
                <a:cs typeface="Arial" panose="020B0604020202020204" pitchFamily="34" charset="0"/>
              </a:rPr>
              <a:t>and Wang </a:t>
            </a:r>
            <a:r>
              <a:rPr lang="en-US" sz="2200" dirty="0" smtClean="0">
                <a:latin typeface="Georgia" panose="02040502050405020303" pitchFamily="18" charset="0"/>
                <a:cs typeface="Arial" panose="020B0604020202020204" pitchFamily="34" charset="0"/>
              </a:rPr>
              <a:t>Yi</a:t>
            </a:r>
            <a:r>
              <a:rPr lang="zh-CN" altLang="en-US" sz="2200" b="1" dirty="0" smtClean="0">
                <a:latin typeface="FangSong" panose="02010609060101010101" pitchFamily="49" charset="-122"/>
                <a:ea typeface="FangSong" panose="02010609060101010101" pitchFamily="49" charset="-122"/>
                <a:cs typeface="Arial" panose="020B0604020202020204" pitchFamily="34" charset="0"/>
              </a:rPr>
              <a:t>王逸</a:t>
            </a:r>
            <a:r>
              <a:rPr lang="en-US" sz="2200" b="1" dirty="0" smtClean="0">
                <a:latin typeface="FangSong" panose="02010609060101010101" pitchFamily="49" charset="-122"/>
                <a:ea typeface="FangSong" panose="02010609060101010101" pitchFamily="49" charset="-122"/>
                <a:cs typeface="Arial" panose="020B0604020202020204" pitchFamily="34" charset="0"/>
              </a:rPr>
              <a:t> </a:t>
            </a:r>
            <a:r>
              <a:rPr lang="en-US" sz="2200" dirty="0">
                <a:latin typeface="Georgia" panose="02040502050405020303" pitchFamily="18" charset="0"/>
                <a:cs typeface="Arial" panose="020B0604020202020204" pitchFamily="34" charset="0"/>
              </a:rPr>
              <a:t>who was the compiler of the book </a:t>
            </a:r>
            <a:r>
              <a:rPr lang="en-US" sz="2200" i="1" dirty="0" err="1">
                <a:latin typeface="Georgia" panose="02040502050405020303" pitchFamily="18" charset="0"/>
                <a:cs typeface="Arial" panose="020B0604020202020204" pitchFamily="34" charset="0"/>
              </a:rPr>
              <a:t>Chuci</a:t>
            </a:r>
            <a:r>
              <a:rPr lang="en-US" sz="2200" dirty="0">
                <a:latin typeface="Georgia" panose="02040502050405020303" pitchFamily="18" charset="0"/>
                <a:cs typeface="Arial" panose="020B0604020202020204" pitchFamily="34" charset="0"/>
              </a:rPr>
              <a:t>. </a:t>
            </a:r>
            <a:endParaRPr lang="en-US"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The </a:t>
            </a:r>
            <a:r>
              <a:rPr lang="en-US" sz="2200" dirty="0">
                <a:latin typeface="Georgia" panose="02040502050405020303" pitchFamily="18" charset="0"/>
                <a:cs typeface="Arial" panose="020B0604020202020204" pitchFamily="34" charset="0"/>
              </a:rPr>
              <a:t>term ‘South’ is a better alternative. </a:t>
            </a:r>
            <a:endParaRPr lang="en-US" sz="2200" dirty="0" smtClean="0">
              <a:latin typeface="Georgia" panose="02040502050405020303" pitchFamily="18" charset="0"/>
              <a:cs typeface="Arial" panose="020B0604020202020204" pitchFamily="34" charset="0"/>
            </a:endParaRPr>
          </a:p>
          <a:p>
            <a:pPr algn="r"/>
            <a:r>
              <a:rPr lang="en-GB" sz="2200" dirty="0" smtClean="0">
                <a:latin typeface="Georgia" panose="02040502050405020303" pitchFamily="18" charset="0"/>
                <a:cs typeface="Arial" panose="020B0604020202020204" pitchFamily="34" charset="0"/>
              </a:rPr>
              <a:t>Professor Pan </a:t>
            </a:r>
            <a:r>
              <a:rPr lang="en-GB" sz="2200" dirty="0" err="1" smtClean="0">
                <a:latin typeface="Georgia" panose="02040502050405020303" pitchFamily="18" charset="0"/>
                <a:cs typeface="Arial" panose="020B0604020202020204" pitchFamily="34" charset="0"/>
              </a:rPr>
              <a:t>Wenguo</a:t>
            </a:r>
            <a:endParaRPr lang="en-GB" sz="22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8993016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37</a:t>
            </a:fld>
            <a:endParaRPr lang="en-GB"/>
          </a:p>
        </p:txBody>
      </p:sp>
      <p:sp>
        <p:nvSpPr>
          <p:cNvPr id="6" name="TextBox 5"/>
          <p:cNvSpPr txBox="1"/>
          <p:nvPr/>
        </p:nvSpPr>
        <p:spPr>
          <a:xfrm>
            <a:off x="179512" y="1268760"/>
            <a:ext cx="8784976" cy="3754874"/>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err="1" smtClean="0">
                <a:latin typeface="Georgia" panose="02040502050405020303" pitchFamily="18" charset="0"/>
                <a:cs typeface="Arial" panose="020B0604020202020204" pitchFamily="34" charset="0"/>
              </a:rPr>
              <a:t>Lisao</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represents a keynote of poetry, </a:t>
            </a:r>
            <a:r>
              <a:rPr lang="en-US" altLang="zh-CN" sz="2200" i="1" dirty="0" smtClean="0">
                <a:latin typeface="Georgia" panose="02040502050405020303" pitchFamily="18" charset="0"/>
                <a:cs typeface="Arial" panose="020B0604020202020204" pitchFamily="34" charset="0"/>
              </a:rPr>
              <a:t>i.e. </a:t>
            </a:r>
            <a:r>
              <a:rPr lang="en-US" sz="2200" dirty="0" smtClean="0">
                <a:latin typeface="Georgia" panose="02040502050405020303" pitchFamily="18" charset="0"/>
                <a:cs typeface="Arial" panose="020B0604020202020204" pitchFamily="34" charset="0"/>
              </a:rPr>
              <a:t>grievance</a:t>
            </a:r>
            <a:r>
              <a:rPr lang="en-US" sz="2200" dirty="0">
                <a:latin typeface="Georgia" panose="02040502050405020303" pitchFamily="18" charset="0"/>
                <a:cs typeface="Arial" panose="020B0604020202020204" pitchFamily="34" charset="0"/>
              </a:rPr>
              <a:t>, </a:t>
            </a:r>
            <a:r>
              <a:rPr lang="en-US" altLang="zh-CN" sz="2200" dirty="0" smtClean="0">
                <a:latin typeface="Georgia" panose="02040502050405020303" pitchFamily="18" charset="0"/>
                <a:cs typeface="Arial" panose="020B0604020202020204" pitchFamily="34" charset="0"/>
              </a:rPr>
              <a:t>sorrow </a:t>
            </a:r>
            <a:r>
              <a:rPr lang="en-US" sz="2200" dirty="0" smtClean="0">
                <a:latin typeface="Georgia" panose="02040502050405020303" pitchFamily="18" charset="0"/>
                <a:cs typeface="Arial" panose="020B0604020202020204" pitchFamily="34" charset="0"/>
              </a:rPr>
              <a:t>and indignation. </a:t>
            </a: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In the history of Chinese literature, there </a:t>
            </a:r>
            <a:r>
              <a:rPr lang="en-US" sz="2200" dirty="0">
                <a:latin typeface="Georgia" panose="02040502050405020303" pitchFamily="18" charset="0"/>
                <a:cs typeface="Arial" panose="020B0604020202020204" pitchFamily="34" charset="0"/>
              </a:rPr>
              <a:t>is the genre </a:t>
            </a:r>
            <a:r>
              <a:rPr lang="zh-HK" altLang="en-US" sz="2200" b="1" dirty="0" smtClean="0">
                <a:latin typeface="FangSong" panose="02010609060101010101" pitchFamily="49" charset="-122"/>
                <a:ea typeface="FangSong" panose="02010609060101010101" pitchFamily="49" charset="-122"/>
                <a:cs typeface="Arial" panose="020B0604020202020204" pitchFamily="34" charset="0"/>
              </a:rPr>
              <a:t>騷 </a:t>
            </a:r>
            <a:r>
              <a:rPr lang="en-US" sz="2200" dirty="0" smtClean="0">
                <a:latin typeface="Georgia" panose="02040502050405020303" pitchFamily="18" charset="0"/>
                <a:cs typeface="Arial" panose="020B0604020202020204" pitchFamily="34" charset="0"/>
              </a:rPr>
              <a:t>in which there </a:t>
            </a:r>
            <a:r>
              <a:rPr lang="en-US" sz="2200" dirty="0">
                <a:latin typeface="Georgia" panose="02040502050405020303" pitchFamily="18" charset="0"/>
                <a:cs typeface="Arial" panose="020B0604020202020204" pitchFamily="34" charset="0"/>
              </a:rPr>
              <a:t>are particular empty </a:t>
            </a:r>
            <a:r>
              <a:rPr lang="en-US" sz="2200" dirty="0" smtClean="0">
                <a:latin typeface="Georgia" panose="02040502050405020303" pitchFamily="18" charset="0"/>
                <a:cs typeface="Arial" panose="020B0604020202020204" pitchFamily="34" charset="0"/>
              </a:rPr>
              <a:t>words</a:t>
            </a:r>
            <a:r>
              <a:rPr lang="zh-CN" altLang="en-US" sz="2200" b="1" dirty="0" smtClean="0">
                <a:latin typeface="FangSong" panose="02010609060101010101" pitchFamily="49" charset="-122"/>
                <a:ea typeface="FangSong" panose="02010609060101010101" pitchFamily="49" charset="-122"/>
                <a:cs typeface="Arial" panose="020B0604020202020204" pitchFamily="34" charset="0"/>
              </a:rPr>
              <a:t>虛詞</a:t>
            </a:r>
            <a:r>
              <a:rPr lang="en-US" sz="2200" b="1" dirty="0" smtClean="0">
                <a:latin typeface="FangSong" panose="02010609060101010101" pitchFamily="49" charset="-122"/>
                <a:ea typeface="FangSong" panose="02010609060101010101" pitchFamily="49" charset="-122"/>
                <a:cs typeface="Arial" panose="020B0604020202020204" pitchFamily="34" charset="0"/>
              </a:rPr>
              <a:t> </a:t>
            </a:r>
            <a:r>
              <a:rPr lang="en-US" sz="2200" dirty="0">
                <a:latin typeface="Georgia" panose="02040502050405020303" pitchFamily="18" charset="0"/>
                <a:cs typeface="Arial" panose="020B0604020202020204" pitchFamily="34" charset="0"/>
              </a:rPr>
              <a:t>such </a:t>
            </a:r>
            <a:r>
              <a:rPr lang="en-US" sz="2200" dirty="0" smtClean="0">
                <a:latin typeface="Georgia" panose="02040502050405020303" pitchFamily="18" charset="0"/>
                <a:cs typeface="Arial" panose="020B0604020202020204" pitchFamily="34" charset="0"/>
              </a:rPr>
              <a:t>as </a:t>
            </a:r>
            <a:r>
              <a:rPr lang="zh-HK" altLang="en-US" sz="2200" b="1" dirty="0" smtClean="0">
                <a:latin typeface="FangSong" panose="02010609060101010101" pitchFamily="49" charset="-122"/>
                <a:ea typeface="FangSong" panose="02010609060101010101" pitchFamily="49" charset="-122"/>
                <a:cs typeface="Arial" panose="020B0604020202020204" pitchFamily="34" charset="0"/>
              </a:rPr>
              <a:t>兮</a:t>
            </a:r>
            <a:r>
              <a:rPr lang="en-US" sz="2200" dirty="0">
                <a:latin typeface="Georgia" panose="02040502050405020303" pitchFamily="18" charset="0"/>
                <a:cs typeface="Arial" panose="020B0604020202020204" pitchFamily="34" charset="0"/>
              </a:rPr>
              <a:t>and </a:t>
            </a:r>
            <a:r>
              <a:rPr lang="zh-HK" altLang="en-US" sz="2200" b="1" dirty="0">
                <a:latin typeface="FangSong" panose="02010609060101010101" pitchFamily="49" charset="-122"/>
                <a:ea typeface="FangSong" panose="02010609060101010101" pitchFamily="49" charset="-122"/>
                <a:cs typeface="Arial" panose="020B0604020202020204" pitchFamily="34" charset="0"/>
              </a:rPr>
              <a:t>思</a:t>
            </a:r>
            <a:r>
              <a:rPr lang="en-US" altLang="zh-HK" sz="2200" dirty="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Therefore, the term ‘poetry’ cannot reflect this special feature. </a:t>
            </a:r>
            <a:endParaRPr lang="en-US"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Neither </a:t>
            </a:r>
            <a:r>
              <a:rPr lang="en-US" sz="2200" dirty="0">
                <a:latin typeface="Georgia" panose="02040502050405020303" pitchFamily="18" charset="0"/>
                <a:cs typeface="Arial" panose="020B0604020202020204" pitchFamily="34" charset="0"/>
              </a:rPr>
              <a:t>can the term ‘song’ because in </a:t>
            </a:r>
            <a:r>
              <a:rPr lang="en-US" sz="2200" i="1" dirty="0" err="1">
                <a:latin typeface="Georgia" panose="02040502050405020303" pitchFamily="18" charset="0"/>
                <a:cs typeface="Arial" panose="020B0604020202020204" pitchFamily="34" charset="0"/>
              </a:rPr>
              <a:t>Chuci</a:t>
            </a:r>
            <a:r>
              <a:rPr lang="en-US" sz="2200" dirty="0">
                <a:latin typeface="Georgia" panose="02040502050405020303" pitchFamily="18" charset="0"/>
                <a:cs typeface="Arial" panose="020B0604020202020204" pitchFamily="34" charset="0"/>
              </a:rPr>
              <a:t> only the </a:t>
            </a:r>
            <a:r>
              <a:rPr lang="zh-HK" altLang="en-US" sz="2200" b="1" dirty="0">
                <a:latin typeface="FangSong" panose="02010609060101010101" pitchFamily="49" charset="-122"/>
                <a:ea typeface="FangSong" panose="02010609060101010101" pitchFamily="49" charset="-122"/>
                <a:cs typeface="Arial" panose="020B0604020202020204" pitchFamily="34" charset="0"/>
              </a:rPr>
              <a:t>九</a:t>
            </a:r>
            <a:r>
              <a:rPr lang="zh-HK" altLang="en-US" sz="2200" b="1" dirty="0" smtClean="0">
                <a:latin typeface="FangSong" panose="02010609060101010101" pitchFamily="49" charset="-122"/>
                <a:ea typeface="FangSong" panose="02010609060101010101" pitchFamily="49" charset="-122"/>
                <a:cs typeface="Arial" panose="020B0604020202020204" pitchFamily="34" charset="0"/>
              </a:rPr>
              <a:t>歌 </a:t>
            </a:r>
            <a:r>
              <a:rPr lang="en-US" sz="2200" dirty="0" smtClean="0">
                <a:latin typeface="Georgia" panose="02040502050405020303" pitchFamily="18" charset="0"/>
                <a:cs typeface="Arial" panose="020B0604020202020204" pitchFamily="34" charset="0"/>
              </a:rPr>
              <a:t>section </a:t>
            </a:r>
            <a:r>
              <a:rPr lang="en-US" sz="2200" dirty="0">
                <a:latin typeface="Georgia" panose="02040502050405020303" pitchFamily="18" charset="0"/>
                <a:cs typeface="Arial" panose="020B0604020202020204" pitchFamily="34" charset="0"/>
              </a:rPr>
              <a:t>could be used for singing and dancing, but other works in the collection are not necessarily for singing. </a:t>
            </a:r>
            <a:endParaRPr lang="en-GB" sz="2200" dirty="0" smtClean="0">
              <a:latin typeface="Georgia" panose="02040502050405020303" pitchFamily="18" charset="0"/>
              <a:cs typeface="Arial" panose="020B0604020202020204" pitchFamily="34" charset="0"/>
            </a:endParaRPr>
          </a:p>
          <a:p>
            <a:pPr algn="r"/>
            <a:r>
              <a:rPr lang="en-GB" sz="2200" dirty="0" smtClean="0">
                <a:latin typeface="Georgia" panose="02040502050405020303" pitchFamily="18" charset="0"/>
                <a:cs typeface="Arial" panose="020B0604020202020204" pitchFamily="34" charset="0"/>
              </a:rPr>
              <a:t>Professor Pan </a:t>
            </a:r>
            <a:r>
              <a:rPr lang="en-GB" sz="2200" dirty="0" err="1" smtClean="0">
                <a:latin typeface="Georgia" panose="02040502050405020303" pitchFamily="18" charset="0"/>
                <a:cs typeface="Arial" panose="020B0604020202020204" pitchFamily="34" charset="0"/>
              </a:rPr>
              <a:t>Wenguo</a:t>
            </a:r>
            <a:endParaRPr lang="en-GB" sz="22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78993513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38</a:t>
            </a:fld>
            <a:endParaRPr lang="en-GB"/>
          </a:p>
        </p:txBody>
      </p:sp>
      <p:sp>
        <p:nvSpPr>
          <p:cNvPr id="6" name="TextBox 5"/>
          <p:cNvSpPr txBox="1"/>
          <p:nvPr/>
        </p:nvSpPr>
        <p:spPr>
          <a:xfrm>
            <a:off x="302984" y="836712"/>
            <a:ext cx="8498766" cy="4247317"/>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400" dirty="0">
                <a:latin typeface="Georgia" panose="02040502050405020303" pitchFamily="18" charset="0"/>
                <a:cs typeface="Arial" panose="020B0604020202020204" pitchFamily="34" charset="0"/>
              </a:rPr>
              <a:t>In the history of Chinese literature, there is the genre </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騷 </a:t>
            </a:r>
            <a:r>
              <a:rPr lang="en-US" sz="2400" dirty="0" smtClean="0">
                <a:latin typeface="Georgia" panose="02040502050405020303" pitchFamily="18" charset="0"/>
                <a:cs typeface="Arial" panose="020B0604020202020204" pitchFamily="34" charset="0"/>
              </a:rPr>
              <a:t>in </a:t>
            </a:r>
            <a:r>
              <a:rPr lang="en-US" sz="2400" dirty="0">
                <a:latin typeface="Georgia" panose="02040502050405020303" pitchFamily="18" charset="0"/>
                <a:cs typeface="Arial" panose="020B0604020202020204" pitchFamily="34" charset="0"/>
              </a:rPr>
              <a:t>which there are particular empty words such </a:t>
            </a:r>
            <a:r>
              <a:rPr lang="en-US" sz="2400" dirty="0" smtClean="0">
                <a:latin typeface="Georgia" panose="02040502050405020303" pitchFamily="18" charset="0"/>
                <a:cs typeface="Arial" panose="020B0604020202020204" pitchFamily="34" charset="0"/>
              </a:rPr>
              <a:t>as </a:t>
            </a:r>
            <a:r>
              <a:rPr lang="zh-HK" altLang="en-US" sz="2400" b="1" dirty="0" smtClean="0">
                <a:latin typeface="FangSong" panose="02010609060101010101" pitchFamily="49" charset="-122"/>
                <a:ea typeface="FangSong" panose="02010609060101010101" pitchFamily="49" charset="-122"/>
                <a:cs typeface="Arial" panose="020B0604020202020204" pitchFamily="34" charset="0"/>
              </a:rPr>
              <a:t>兮</a:t>
            </a:r>
            <a:r>
              <a:rPr lang="en-US" sz="2400" dirty="0">
                <a:latin typeface="Georgia" panose="02040502050405020303" pitchFamily="18" charset="0"/>
                <a:cs typeface="Arial" panose="020B0604020202020204" pitchFamily="34" charset="0"/>
              </a:rPr>
              <a:t>and </a:t>
            </a:r>
            <a:r>
              <a:rPr lang="zh-HK" altLang="en-US" sz="2400" b="1" dirty="0">
                <a:latin typeface="FangSong" panose="02010609060101010101" pitchFamily="49" charset="-122"/>
                <a:ea typeface="FangSong" panose="02010609060101010101" pitchFamily="49" charset="-122"/>
                <a:cs typeface="Arial" panose="020B0604020202020204" pitchFamily="34" charset="0"/>
              </a:rPr>
              <a:t>思</a:t>
            </a:r>
            <a:r>
              <a:rPr lang="en-US" altLang="zh-HK" sz="2400" dirty="0" smtClean="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endParaRPr lang="en-GB" sz="1000" dirty="0" smtClean="0">
              <a:latin typeface="Georgia" panose="02040502050405020303" pitchFamily="18" charset="0"/>
              <a:cs typeface="Arial" panose="020B0604020202020204" pitchFamily="34" charset="0"/>
            </a:endParaRPr>
          </a:p>
          <a:p>
            <a:pPr algn="r"/>
            <a:r>
              <a:rPr lang="en-GB" sz="2400" dirty="0" smtClean="0">
                <a:latin typeface="Georgia" panose="02040502050405020303" pitchFamily="18" charset="0"/>
                <a:cs typeface="Arial" panose="020B0604020202020204" pitchFamily="34" charset="0"/>
              </a:rPr>
              <a:t>Professor Pan </a:t>
            </a:r>
            <a:r>
              <a:rPr lang="en-GB" sz="2400" dirty="0" err="1" smtClean="0">
                <a:latin typeface="Georgia" panose="02040502050405020303" pitchFamily="18" charset="0"/>
                <a:cs typeface="Arial" panose="020B0604020202020204" pitchFamily="34" charset="0"/>
              </a:rPr>
              <a:t>Wenguo</a:t>
            </a:r>
            <a:endParaRPr lang="en-GB" sz="2400" dirty="0" smtClean="0">
              <a:latin typeface="Georgia" panose="02040502050405020303" pitchFamily="18" charset="0"/>
              <a:cs typeface="Arial" panose="020B0604020202020204" pitchFamily="34" charset="0"/>
            </a:endParaRPr>
          </a:p>
          <a:p>
            <a:pPr algn="r"/>
            <a:endParaRPr lang="en-US" sz="2400" i="1" dirty="0">
              <a:latin typeface="Georgia" panose="02040502050405020303" pitchFamily="18" charset="0"/>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葉嘉瑩先生談楚辭與</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離騷</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3"/>
              </a:rPr>
              <a:t>https://</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3"/>
              </a:rPr>
              <a:t>www.youtube.com/watch?v=fekgwWIuoi8&amp;t=4509s</a:t>
            </a:r>
            <a:endParaRPr lang="en-US" altLang="zh-CN" dirty="0" smtClean="0">
              <a:latin typeface="Georgia" panose="02040502050405020303" pitchFamily="18" charset="0"/>
              <a:ea typeface="FangSong" panose="02010609060101010101" pitchFamily="49" charset="-122"/>
              <a:cs typeface="Arial" panose="020B0604020202020204" pitchFamily="34" charset="0"/>
            </a:endParaRPr>
          </a:p>
          <a:p>
            <a:pPr algn="ctr"/>
            <a:endParaRPr lang="en-US" altLang="zh-CN" sz="2400" b="1" dirty="0">
              <a:latin typeface="FangSong" panose="02010609060101010101" pitchFamily="49" charset="-122"/>
              <a:ea typeface="FangSong" panose="02010609060101010101" pitchFamily="49" charset="-122"/>
              <a:cs typeface="Arial" panose="020B0604020202020204" pitchFamily="34" charset="0"/>
            </a:endParaRPr>
          </a:p>
          <a:p>
            <a:pPr algn="ct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endParaRPr lang="en-GB" sz="24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03348851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39</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215396976"/>
              </p:ext>
            </p:extLst>
          </p:nvPr>
        </p:nvGraphicFramePr>
        <p:xfrm>
          <a:off x="3059832" y="2198876"/>
          <a:ext cx="5328592" cy="2291080"/>
        </p:xfrm>
        <a:graphic>
          <a:graphicData uri="http://schemas.openxmlformats.org/drawingml/2006/table">
            <a:tbl>
              <a:tblPr firstRow="1" bandRow="1">
                <a:tableStyleId>{FABFCF23-3B69-468F-B69F-88F6DE6A72F2}</a:tableStyleId>
              </a:tblPr>
              <a:tblGrid>
                <a:gridCol w="1008112"/>
                <a:gridCol w="4320480"/>
              </a:tblGrid>
              <a:tr h="370840">
                <a:tc gridSpan="2">
                  <a:txBody>
                    <a:bodyPr/>
                    <a:lstStyle/>
                    <a:p>
                      <a:pPr algn="ctr"/>
                      <a:r>
                        <a:rPr lang="en-US" dirty="0" smtClean="0"/>
                        <a:t>Main Chinese</a:t>
                      </a:r>
                      <a:r>
                        <a:rPr lang="en-US" baseline="0" dirty="0" smtClean="0"/>
                        <a:t> Poetry Genres</a:t>
                      </a:r>
                      <a:endParaRPr lang="en-GB" dirty="0"/>
                    </a:p>
                  </a:txBody>
                  <a:tcPr/>
                </a:tc>
                <a:tc hMerge="1">
                  <a:txBody>
                    <a:bodyPr/>
                    <a:lstStyle/>
                    <a:p>
                      <a:endParaRPr lang="en-GB" dirty="0"/>
                    </a:p>
                  </a:txBody>
                  <a:tcPr/>
                </a:tc>
              </a:tr>
              <a:tr h="370840">
                <a:tc>
                  <a:txBody>
                    <a:bodyPr/>
                    <a:lstStyle/>
                    <a:p>
                      <a:r>
                        <a:rPr lang="en-GB" sz="2400" i="1" dirty="0" smtClean="0">
                          <a:latin typeface="Georgia" panose="02040502050405020303" pitchFamily="18" charset="0"/>
                        </a:rPr>
                        <a:t>Fu</a:t>
                      </a:r>
                      <a:r>
                        <a:rPr lang="en-GB" sz="2400" dirty="0" smtClean="0">
                          <a:latin typeface="Georgia" panose="02040502050405020303" pitchFamily="18" charset="0"/>
                        </a:rPr>
                        <a:t> </a:t>
                      </a:r>
                      <a:r>
                        <a:rPr lang="zh-HK" altLang="en-US" sz="2400" dirty="0" smtClean="0">
                          <a:latin typeface="Georgia" panose="02040502050405020303" pitchFamily="18" charset="0"/>
                        </a:rPr>
                        <a:t>賦</a:t>
                      </a:r>
                      <a:endParaRPr lang="en-GB" sz="2400" dirty="0">
                        <a:latin typeface="Georgia" panose="02040502050405020303" pitchFamily="18" charset="0"/>
                      </a:endParaRPr>
                    </a:p>
                  </a:txBody>
                  <a:tcPr/>
                </a:tc>
                <a:tc>
                  <a:txBody>
                    <a:bodyPr/>
                    <a:lstStyle/>
                    <a:p>
                      <a:r>
                        <a:rPr lang="en-GB" sz="2400" dirty="0" smtClean="0">
                          <a:latin typeface="Georgia" panose="02040502050405020303" pitchFamily="18" charset="0"/>
                        </a:rPr>
                        <a:t>(</a:t>
                      </a:r>
                      <a:r>
                        <a:rPr lang="en-GB" sz="2400" dirty="0" err="1" smtClean="0">
                          <a:latin typeface="Georgia" panose="02040502050405020303" pitchFamily="18" charset="0"/>
                        </a:rPr>
                        <a:t>rhymeprose</a:t>
                      </a:r>
                      <a:r>
                        <a:rPr lang="en-GB" sz="2400" dirty="0" smtClean="0">
                          <a:latin typeface="Georgia" panose="02040502050405020303" pitchFamily="18" charset="0"/>
                        </a:rPr>
                        <a:t>, </a:t>
                      </a:r>
                      <a:r>
                        <a:rPr lang="en-GB" sz="2400" dirty="0" smtClean="0">
                          <a:latin typeface="Georgia" panose="02040502050405020303" pitchFamily="18" charset="0"/>
                        </a:rPr>
                        <a:t>rhapsodies</a:t>
                      </a:r>
                      <a:r>
                        <a:rPr lang="en-GB" sz="2400" dirty="0" smtClean="0">
                          <a:solidFill>
                            <a:srgbClr val="FF0000"/>
                          </a:solidFill>
                          <a:latin typeface="Georgia" panose="02040502050405020303" pitchFamily="18" charset="0"/>
                        </a:rPr>
                        <a:t>??</a:t>
                      </a:r>
                      <a:r>
                        <a:rPr lang="en-GB" sz="2400" dirty="0" smtClean="0">
                          <a:latin typeface="Georgia" panose="02040502050405020303" pitchFamily="18" charset="0"/>
                        </a:rPr>
                        <a:t>), </a:t>
                      </a:r>
                      <a:r>
                        <a:rPr lang="en-GB" sz="2400" dirty="0" smtClean="0">
                          <a:latin typeface="Georgia" panose="02040502050405020303" pitchFamily="18" charset="0"/>
                        </a:rPr>
                        <a:t>prose poem that emerged in the Han; classified as prose after the Tang</a:t>
                      </a:r>
                    </a:p>
                    <a:p>
                      <a:r>
                        <a:rPr lang="en-US" sz="2400" dirty="0" smtClean="0">
                          <a:solidFill>
                            <a:srgbClr val="0070C0"/>
                          </a:solidFill>
                          <a:latin typeface="Georgia" panose="02040502050405020303" pitchFamily="18" charset="0"/>
                        </a:rPr>
                        <a:t>Pan: rhymed-prose</a:t>
                      </a:r>
                      <a:endParaRPr lang="en-GB" sz="2400" dirty="0">
                        <a:solidFill>
                          <a:srgbClr val="0070C0"/>
                        </a:solidFill>
                        <a:latin typeface="Georgia" panose="02040502050405020303" pitchFamily="18" charset="0"/>
                      </a:endParaRPr>
                    </a:p>
                  </a:txBody>
                  <a:tcPr/>
                </a:tc>
              </a:tr>
            </a:tbl>
          </a:graphicData>
        </a:graphic>
      </p:graphicFrame>
      <p:sp>
        <p:nvSpPr>
          <p:cNvPr id="6" name="TextBox 5"/>
          <p:cNvSpPr txBox="1"/>
          <p:nvPr/>
        </p:nvSpPr>
        <p:spPr>
          <a:xfrm>
            <a:off x="1115616" y="836712"/>
            <a:ext cx="1600438" cy="5472608"/>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文心雕龍</a:t>
            </a:r>
            <a:r>
              <a:rPr lang="en-US" altLang="zh-TW" sz="32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劉勰</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 </a:t>
            </a:r>
            <a:r>
              <a:rPr lang="zh-TW" altLang="en-US" sz="3000" b="1" dirty="0">
                <a:latin typeface="FangSong" panose="02010609060101010101" pitchFamily="49" charset="-122"/>
                <a:ea typeface="FangSong" panose="02010609060101010101" pitchFamily="49" charset="-122"/>
              </a:rPr>
              <a:t>有韻者文也，無韻者筆也。</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9606394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40</a:t>
            </a:fld>
            <a:endParaRPr lang="en-GB"/>
          </a:p>
        </p:txBody>
      </p:sp>
      <p:sp>
        <p:nvSpPr>
          <p:cNvPr id="6" name="TextBox 5"/>
          <p:cNvSpPr txBox="1"/>
          <p:nvPr/>
        </p:nvSpPr>
        <p:spPr>
          <a:xfrm>
            <a:off x="0" y="1447128"/>
            <a:ext cx="8964488" cy="4355038"/>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Discussion</a:t>
            </a:r>
            <a:endParaRPr lang="en-US" sz="3000" dirty="0" smtClean="0">
              <a:latin typeface="Georgia" panose="02040502050405020303" pitchFamily="18" charset="0"/>
              <a:cs typeface="Arial" panose="020B0604020202020204" pitchFamily="34" charset="0"/>
            </a:endParaRPr>
          </a:p>
          <a:p>
            <a:pPr algn="ctr"/>
            <a:endParaRPr lang="en-US" sz="5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a:latin typeface="Georgia" panose="02040502050405020303" pitchFamily="18" charset="0"/>
                <a:cs typeface="Arial" panose="020B0604020202020204" pitchFamily="34" charset="0"/>
              </a:rPr>
              <a:t>Chinese literature has two main categories. One is based on rhyming, i.e. </a:t>
            </a:r>
            <a:r>
              <a:rPr lang="en-US" sz="2200" dirty="0">
                <a:solidFill>
                  <a:srgbClr val="0070C0"/>
                </a:solidFill>
                <a:latin typeface="Georgia" panose="02040502050405020303" pitchFamily="18" charset="0"/>
                <a:cs typeface="Arial" panose="020B0604020202020204" pitchFamily="34" charset="0"/>
              </a:rPr>
              <a:t>rhymed</a:t>
            </a:r>
            <a:r>
              <a:rPr lang="en-US" sz="2200" dirty="0">
                <a:latin typeface="Georgia" panose="02040502050405020303" pitchFamily="18" charset="0"/>
                <a:cs typeface="Arial" panose="020B0604020202020204" pitchFamily="34" charset="0"/>
              </a:rPr>
              <a:t> or </a:t>
            </a:r>
            <a:r>
              <a:rPr lang="en-US" sz="2200" dirty="0">
                <a:solidFill>
                  <a:srgbClr val="0070C0"/>
                </a:solidFill>
                <a:latin typeface="Georgia" panose="02040502050405020303" pitchFamily="18" charset="0"/>
                <a:cs typeface="Arial" panose="020B0604020202020204" pitchFamily="34" charset="0"/>
              </a:rPr>
              <a:t>unrhymed</a:t>
            </a:r>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writing, </a:t>
            </a:r>
            <a:r>
              <a:rPr lang="en-US" altLang="zh-CN" sz="2200" i="1" dirty="0" smtClean="0">
                <a:latin typeface="Georgia" panose="02040502050405020303" pitchFamily="18" charset="0"/>
                <a:cs typeface="Arial" panose="020B0604020202020204" pitchFamily="34" charset="0"/>
              </a:rPr>
              <a:t>i.e. </a:t>
            </a:r>
            <a:r>
              <a:rPr lang="zh-HK" altLang="en-US" sz="2200" b="1" dirty="0" smtClean="0">
                <a:solidFill>
                  <a:srgbClr val="0070C0"/>
                </a:solidFill>
                <a:latin typeface="FangSong" panose="02010609060101010101" pitchFamily="49" charset="-122"/>
                <a:ea typeface="FangSong" panose="02010609060101010101" pitchFamily="49" charset="-122"/>
                <a:cs typeface="Arial" panose="020B0604020202020204" pitchFamily="34" charset="0"/>
              </a:rPr>
              <a:t>文</a:t>
            </a:r>
            <a:r>
              <a:rPr lang="en-US" sz="2200" dirty="0">
                <a:latin typeface="Georgia" panose="02040502050405020303" pitchFamily="18" charset="0"/>
                <a:cs typeface="Arial" panose="020B0604020202020204" pitchFamily="34" charset="0"/>
              </a:rPr>
              <a:t>and </a:t>
            </a:r>
            <a:r>
              <a:rPr lang="zh-HK" altLang="en-US" sz="2200" b="1" dirty="0">
                <a:solidFill>
                  <a:srgbClr val="0070C0"/>
                </a:solidFill>
                <a:latin typeface="FangSong" panose="02010609060101010101" pitchFamily="49" charset="-122"/>
                <a:ea typeface="FangSong" panose="02010609060101010101" pitchFamily="49" charset="-122"/>
                <a:cs typeface="Arial" panose="020B0604020202020204" pitchFamily="34" charset="0"/>
              </a:rPr>
              <a:t>筆</a:t>
            </a:r>
            <a:r>
              <a:rPr lang="en-US" altLang="zh-HK" sz="2200" dirty="0">
                <a:latin typeface="Georgia" panose="02040502050405020303" pitchFamily="18" charset="0"/>
                <a:cs typeface="Arial" panose="020B0604020202020204" pitchFamily="34" charset="0"/>
              </a:rPr>
              <a:t>.</a:t>
            </a:r>
          </a:p>
          <a:p>
            <a:pPr marL="342900" indent="-342900">
              <a:buFont typeface="Arial" panose="020B0604020202020204" pitchFamily="34" charset="0"/>
              <a:buChar char="•"/>
            </a:pPr>
            <a:r>
              <a:rPr lang="en-US" sz="2200" i="1" dirty="0">
                <a:latin typeface="Georgia" panose="02040502050405020303" pitchFamily="18" charset="0"/>
                <a:cs typeface="Arial" panose="020B0604020202020204" pitchFamily="34" charset="0"/>
              </a:rPr>
              <a:t>The Literary Mind and the Carving of </a:t>
            </a:r>
            <a:r>
              <a:rPr lang="en-US" sz="2200" i="1" dirty="0" smtClean="0">
                <a:latin typeface="Georgia" panose="02040502050405020303" pitchFamily="18" charset="0"/>
                <a:cs typeface="Arial" panose="020B0604020202020204" pitchFamily="34" charset="0"/>
              </a:rPr>
              <a:t>Dragons </a:t>
            </a:r>
            <a:r>
              <a:rPr lang="en-US" sz="2200" dirty="0" smtClean="0">
                <a:latin typeface="Georgia" panose="02040502050405020303" pitchFamily="18" charset="0"/>
                <a:cs typeface="Arial" panose="020B0604020202020204" pitchFamily="34" charset="0"/>
              </a:rPr>
              <a:t>says, </a:t>
            </a:r>
            <a:r>
              <a:rPr lang="en-US" sz="2200" dirty="0">
                <a:latin typeface="Georgia" panose="02040502050405020303" pitchFamily="18" charset="0"/>
                <a:cs typeface="Arial" panose="020B0604020202020204" pitchFamily="34" charset="0"/>
              </a:rPr>
              <a:t>‘Rhymed writing is </a:t>
            </a:r>
            <a:r>
              <a:rPr lang="en-US" sz="2200" i="1" dirty="0">
                <a:latin typeface="Georgia" panose="02040502050405020303" pitchFamily="18" charset="0"/>
                <a:cs typeface="Arial" panose="020B0604020202020204" pitchFamily="34" charset="0"/>
              </a:rPr>
              <a:t>wen</a:t>
            </a:r>
            <a:r>
              <a:rPr lang="en-US" sz="2200" dirty="0">
                <a:latin typeface="Georgia" panose="02040502050405020303" pitchFamily="18" charset="0"/>
                <a:cs typeface="Arial" panose="020B0604020202020204" pitchFamily="34" charset="0"/>
              </a:rPr>
              <a:t>, unrhymed writing is </a:t>
            </a:r>
            <a:r>
              <a:rPr lang="en-US" sz="2200" i="1" dirty="0">
                <a:latin typeface="Georgia" panose="02040502050405020303" pitchFamily="18" charset="0"/>
                <a:cs typeface="Arial" panose="020B0604020202020204" pitchFamily="34" charset="0"/>
              </a:rPr>
              <a:t>bi</a:t>
            </a:r>
            <a:r>
              <a:rPr lang="zh-HK" altLang="en-US" sz="2200" b="1" dirty="0">
                <a:latin typeface="FangSong" panose="02010609060101010101" pitchFamily="49" charset="-122"/>
                <a:ea typeface="FangSong" panose="02010609060101010101" pitchFamily="49" charset="-122"/>
                <a:cs typeface="Arial" panose="020B0604020202020204" pitchFamily="34" charset="0"/>
              </a:rPr>
              <a:t>有韻者文也</a:t>
            </a:r>
            <a:r>
              <a:rPr lang="zh-HK" altLang="en-US" sz="2200" dirty="0">
                <a:latin typeface="FangSong" panose="02010609060101010101" pitchFamily="49" charset="-122"/>
                <a:ea typeface="FangSong" panose="02010609060101010101" pitchFamily="49" charset="-122"/>
                <a:cs typeface="Arial" panose="020B0604020202020204" pitchFamily="34" charset="0"/>
              </a:rPr>
              <a:t>，</a:t>
            </a:r>
            <a:r>
              <a:rPr lang="zh-HK" altLang="en-US" sz="2200" b="1" dirty="0">
                <a:latin typeface="FangSong" panose="02010609060101010101" pitchFamily="49" charset="-122"/>
                <a:ea typeface="FangSong" panose="02010609060101010101" pitchFamily="49" charset="-122"/>
                <a:cs typeface="Arial" panose="020B0604020202020204" pitchFamily="34" charset="0"/>
              </a:rPr>
              <a:t>無韻者筆也</a:t>
            </a:r>
            <a:r>
              <a:rPr lang="en-US" altLang="zh-HK" sz="2200" dirty="0" smtClean="0">
                <a:latin typeface="Georgia" panose="02040502050405020303" pitchFamily="18" charset="0"/>
                <a:cs typeface="Arial" panose="020B0604020202020204" pitchFamily="34" charset="0"/>
              </a:rPr>
              <a:t>.’</a:t>
            </a:r>
            <a:endParaRPr lang="en-US" altLang="zh-HK" sz="22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a:latin typeface="Georgia" panose="02040502050405020303" pitchFamily="18" charset="0"/>
                <a:cs typeface="Arial" panose="020B0604020202020204" pitchFamily="34" charset="0"/>
              </a:rPr>
              <a:t>The other category is based on parallelism, </a:t>
            </a:r>
            <a:r>
              <a:rPr lang="en-US" sz="2200" i="1" dirty="0">
                <a:latin typeface="Georgia" panose="02040502050405020303" pitchFamily="18" charset="0"/>
                <a:cs typeface="Arial" panose="020B0604020202020204" pitchFamily="34" charset="0"/>
              </a:rPr>
              <a:t>i.e.</a:t>
            </a:r>
            <a:r>
              <a:rPr lang="en-US" sz="2200" dirty="0">
                <a:latin typeface="Georgia" panose="02040502050405020303" pitchFamily="18" charset="0"/>
                <a:cs typeface="Arial" panose="020B0604020202020204" pitchFamily="34" charset="0"/>
              </a:rPr>
              <a:t> paralleled-prose</a:t>
            </a:r>
            <a:r>
              <a:rPr lang="zh-HK" altLang="en-US" sz="2200" b="1" dirty="0">
                <a:latin typeface="FangSong" panose="02010609060101010101" pitchFamily="49" charset="-122"/>
                <a:ea typeface="FangSong" panose="02010609060101010101" pitchFamily="49" charset="-122"/>
                <a:cs typeface="Arial" panose="020B0604020202020204" pitchFamily="34" charset="0"/>
              </a:rPr>
              <a:t>駢文</a:t>
            </a:r>
            <a:r>
              <a:rPr lang="zh-HK" altLang="en-US" sz="2200" dirty="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and prose</a:t>
            </a:r>
            <a:r>
              <a:rPr lang="zh-HK" altLang="en-US" sz="2200" b="1" dirty="0">
                <a:latin typeface="FangSong" panose="02010609060101010101" pitchFamily="49" charset="-122"/>
                <a:ea typeface="FangSong" panose="02010609060101010101" pitchFamily="49" charset="-122"/>
                <a:cs typeface="Arial" panose="020B0604020202020204" pitchFamily="34" charset="0"/>
              </a:rPr>
              <a:t>散文</a:t>
            </a:r>
            <a:r>
              <a:rPr lang="en-US" altLang="zh-HK" sz="2200" dirty="0">
                <a:latin typeface="Georgia" panose="02040502050405020303" pitchFamily="18" charset="0"/>
                <a:cs typeface="Arial" panose="020B0604020202020204" pitchFamily="34" charset="0"/>
              </a:rPr>
              <a:t>. </a:t>
            </a:r>
            <a:endParaRPr lang="en-US" altLang="zh-HK"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According </a:t>
            </a:r>
            <a:r>
              <a:rPr lang="en-US" sz="2200" dirty="0">
                <a:latin typeface="Georgia" panose="02040502050405020303" pitchFamily="18" charset="0"/>
                <a:cs typeface="Arial" panose="020B0604020202020204" pitchFamily="34" charset="0"/>
              </a:rPr>
              <a:t>to the first category, </a:t>
            </a:r>
            <a:r>
              <a:rPr lang="en-US" sz="2200" i="1" dirty="0" err="1">
                <a:latin typeface="Georgia" panose="02040502050405020303" pitchFamily="18" charset="0"/>
                <a:cs typeface="Arial" panose="020B0604020202020204" pitchFamily="34" charset="0"/>
              </a:rPr>
              <a:t>fu</a:t>
            </a:r>
            <a:r>
              <a:rPr lang="zh-HK" altLang="en-US" sz="2200" b="1" dirty="0">
                <a:latin typeface="FangSong" panose="02010609060101010101" pitchFamily="49" charset="-122"/>
                <a:ea typeface="FangSong" panose="02010609060101010101" pitchFamily="49" charset="-122"/>
                <a:cs typeface="Arial" panose="020B0604020202020204" pitchFamily="34" charset="0"/>
              </a:rPr>
              <a:t>賦</a:t>
            </a:r>
            <a:r>
              <a:rPr lang="en-US" sz="2200" dirty="0">
                <a:latin typeface="Georgia" panose="02040502050405020303" pitchFamily="18" charset="0"/>
                <a:cs typeface="Arial" panose="020B0604020202020204" pitchFamily="34" charset="0"/>
              </a:rPr>
              <a:t>is rhymed </a:t>
            </a:r>
            <a:r>
              <a:rPr lang="en-US" sz="2200" dirty="0" smtClean="0">
                <a:latin typeface="Georgia" panose="02040502050405020303" pitchFamily="18" charset="0"/>
                <a:cs typeface="Arial" panose="020B0604020202020204" pitchFamily="34" charset="0"/>
              </a:rPr>
              <a:t>writing which is </a:t>
            </a:r>
            <a:r>
              <a:rPr lang="en-US" sz="2200" dirty="0">
                <a:latin typeface="Georgia" panose="02040502050405020303" pitchFamily="18" charset="0"/>
                <a:cs typeface="Arial" panose="020B0604020202020204" pitchFamily="34" charset="0"/>
              </a:rPr>
              <a:t>its basic positioning. According to the second category, </a:t>
            </a:r>
            <a:r>
              <a:rPr lang="en-US" sz="2200" i="1" dirty="0" err="1">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can be further classified into paralleled </a:t>
            </a:r>
            <a:r>
              <a:rPr lang="en-US" sz="2200" i="1" dirty="0" err="1">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and normal </a:t>
            </a:r>
            <a:r>
              <a:rPr lang="en-US" sz="2200" i="1" dirty="0" err="1">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a:t>
            </a:r>
            <a:endParaRPr lang="en-US" sz="22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endParaRPr lang="en-US" sz="2200" dirty="0">
              <a:latin typeface="Georgia" panose="02040502050405020303" pitchFamily="18" charset="0"/>
              <a:cs typeface="Arial" panose="020B0604020202020204" pitchFamily="34" charset="0"/>
            </a:endParaRPr>
          </a:p>
          <a:p>
            <a:pPr algn="r"/>
            <a:r>
              <a:rPr lang="en-GB" sz="2200" dirty="0" smtClean="0">
                <a:latin typeface="Georgia" panose="02040502050405020303" pitchFamily="18" charset="0"/>
                <a:cs typeface="Arial" panose="020B0604020202020204" pitchFamily="34" charset="0"/>
              </a:rPr>
              <a:t>Professor Pan </a:t>
            </a:r>
            <a:r>
              <a:rPr lang="en-GB" sz="2200" dirty="0" err="1" smtClean="0">
                <a:latin typeface="Georgia" panose="02040502050405020303" pitchFamily="18" charset="0"/>
                <a:cs typeface="Arial" panose="020B0604020202020204" pitchFamily="34" charset="0"/>
              </a:rPr>
              <a:t>Wenguo</a:t>
            </a:r>
            <a:endParaRPr lang="en-GB" sz="22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4695084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41</a:t>
            </a:fld>
            <a:endParaRPr lang="en-GB"/>
          </a:p>
        </p:txBody>
      </p:sp>
      <p:sp>
        <p:nvSpPr>
          <p:cNvPr id="6" name="TextBox 5"/>
          <p:cNvSpPr txBox="1"/>
          <p:nvPr/>
        </p:nvSpPr>
        <p:spPr>
          <a:xfrm>
            <a:off x="0" y="1196752"/>
            <a:ext cx="8964488" cy="3954929"/>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Discussion</a:t>
            </a:r>
            <a:endParaRPr lang="en-US" sz="3000" dirty="0" smtClean="0">
              <a:latin typeface="Georgia" panose="02040502050405020303" pitchFamily="18" charset="0"/>
              <a:cs typeface="Arial" panose="020B0604020202020204" pitchFamily="34" charset="0"/>
            </a:endParaRPr>
          </a:p>
          <a:p>
            <a:pPr algn="ctr"/>
            <a:endParaRPr lang="en-US" sz="5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Rhymed </a:t>
            </a:r>
            <a:r>
              <a:rPr lang="en-US" sz="2200" dirty="0">
                <a:latin typeface="Georgia" panose="02040502050405020303" pitchFamily="18" charset="0"/>
                <a:cs typeface="Arial" panose="020B0604020202020204" pitchFamily="34" charset="0"/>
              </a:rPr>
              <a:t>writing can be further classified into poetry and non-poetry. Poetry includes </a:t>
            </a:r>
            <a:r>
              <a:rPr lang="en-US" sz="2200" i="1" dirty="0" err="1">
                <a:latin typeface="Georgia" panose="02040502050405020303" pitchFamily="18" charset="0"/>
                <a:cs typeface="Arial" panose="020B0604020202020204" pitchFamily="34" charset="0"/>
              </a:rPr>
              <a:t>shi</a:t>
            </a:r>
            <a:r>
              <a:rPr lang="en-US" sz="2200" dirty="0">
                <a:latin typeface="Georgia" panose="02040502050405020303" pitchFamily="18" charset="0"/>
                <a:cs typeface="Arial" panose="020B0604020202020204" pitchFamily="34" charset="0"/>
              </a:rPr>
              <a:t>-poetry, </a:t>
            </a:r>
            <a:r>
              <a:rPr lang="en-US" sz="2200" i="1" dirty="0">
                <a:latin typeface="Georgia" panose="02040502050405020303" pitchFamily="18" charset="0"/>
                <a:cs typeface="Arial" panose="020B0604020202020204" pitchFamily="34" charset="0"/>
              </a:rPr>
              <a:t>ci</a:t>
            </a:r>
            <a:r>
              <a:rPr lang="en-US" sz="2200" dirty="0">
                <a:latin typeface="Georgia" panose="02040502050405020303" pitchFamily="18" charset="0"/>
                <a:cs typeface="Arial" panose="020B0604020202020204" pitchFamily="34" charset="0"/>
              </a:rPr>
              <a:t>-poetry, </a:t>
            </a:r>
            <a:r>
              <a:rPr lang="en-US" sz="2200" i="1" dirty="0" err="1">
                <a:latin typeface="Georgia" panose="02040502050405020303" pitchFamily="18" charset="0"/>
                <a:cs typeface="Arial" panose="020B0604020202020204" pitchFamily="34" charset="0"/>
              </a:rPr>
              <a:t>qu</a:t>
            </a:r>
            <a:r>
              <a:rPr lang="en-US" sz="2200" dirty="0">
                <a:latin typeface="Georgia" panose="02040502050405020303" pitchFamily="18" charset="0"/>
                <a:cs typeface="Arial" panose="020B0604020202020204" pitchFamily="34" charset="0"/>
              </a:rPr>
              <a:t>-poetry and </a:t>
            </a:r>
            <a:r>
              <a:rPr lang="en-US" sz="2200" i="1" dirty="0" err="1">
                <a:latin typeface="Georgia" panose="02040502050405020303" pitchFamily="18" charset="0"/>
                <a:cs typeface="Arial" panose="020B0604020202020204" pitchFamily="34" charset="0"/>
              </a:rPr>
              <a:t>yuefu</a:t>
            </a:r>
            <a:r>
              <a:rPr lang="en-US" sz="2200" dirty="0">
                <a:latin typeface="Georgia" panose="02040502050405020303" pitchFamily="18" charset="0"/>
                <a:cs typeface="Arial" panose="020B0604020202020204" pitchFamily="34" charset="0"/>
              </a:rPr>
              <a:t>-poetry. Non-poetry includes </a:t>
            </a:r>
            <a:r>
              <a:rPr lang="en-US" sz="2200" i="1" dirty="0" err="1" smtClean="0">
                <a:latin typeface="Georgia" panose="02040502050405020303" pitchFamily="18" charset="0"/>
                <a:cs typeface="Arial" panose="020B0604020202020204" pitchFamily="34" charset="0"/>
              </a:rPr>
              <a:t>jian</a:t>
            </a:r>
            <a:r>
              <a:rPr lang="zh-TW" altLang="en-US" sz="2200" b="1" dirty="0" smtClean="0">
                <a:latin typeface="FangSong" panose="02010609060101010101" pitchFamily="49" charset="-122"/>
                <a:ea typeface="FangSong" panose="02010609060101010101" pitchFamily="49" charset="-122"/>
                <a:cs typeface="Arial" panose="020B0604020202020204" pitchFamily="34" charset="0"/>
              </a:rPr>
              <a:t>箴</a:t>
            </a:r>
            <a:r>
              <a:rPr lang="en-US" sz="2200" dirty="0" smtClean="0">
                <a:latin typeface="Georgia" panose="02040502050405020303" pitchFamily="18" charset="0"/>
                <a:cs typeface="Arial" panose="020B0604020202020204" pitchFamily="34" charset="0"/>
              </a:rPr>
              <a:t>, </a:t>
            </a:r>
            <a:r>
              <a:rPr lang="en-US" sz="2200" i="1" dirty="0" err="1" smtClean="0">
                <a:latin typeface="Georgia" panose="02040502050405020303" pitchFamily="18" charset="0"/>
                <a:cs typeface="Arial" panose="020B0604020202020204" pitchFamily="34" charset="0"/>
              </a:rPr>
              <a:t>ming</a:t>
            </a:r>
            <a:r>
              <a:rPr lang="zh-TW" altLang="en-US" sz="2200" b="1" dirty="0" smtClean="0">
                <a:latin typeface="FangSong" panose="02010609060101010101" pitchFamily="49" charset="-122"/>
                <a:ea typeface="FangSong" panose="02010609060101010101" pitchFamily="49" charset="-122"/>
                <a:cs typeface="Arial" panose="020B0604020202020204" pitchFamily="34" charset="0"/>
              </a:rPr>
              <a:t>銘</a:t>
            </a:r>
            <a:r>
              <a:rPr lang="en-US" sz="2200" dirty="0" smtClean="0">
                <a:latin typeface="Georgia" panose="02040502050405020303" pitchFamily="18" charset="0"/>
                <a:cs typeface="Arial" panose="020B0604020202020204" pitchFamily="34" charset="0"/>
              </a:rPr>
              <a:t>, </a:t>
            </a:r>
            <a:r>
              <a:rPr lang="en-US" sz="2200" i="1" dirty="0" smtClean="0">
                <a:latin typeface="Georgia" panose="02040502050405020303" pitchFamily="18" charset="0"/>
                <a:cs typeface="Arial" panose="020B0604020202020204" pitchFamily="34" charset="0"/>
              </a:rPr>
              <a:t>song</a:t>
            </a:r>
            <a:r>
              <a:rPr lang="zh-TW" altLang="en-US" sz="2200" b="1" dirty="0" smtClean="0">
                <a:latin typeface="FangSong" panose="02010609060101010101" pitchFamily="49" charset="-122"/>
                <a:ea typeface="FangSong" panose="02010609060101010101" pitchFamily="49" charset="-122"/>
                <a:cs typeface="Arial" panose="020B0604020202020204" pitchFamily="34" charset="0"/>
              </a:rPr>
              <a:t>頌</a:t>
            </a:r>
            <a:r>
              <a:rPr lang="en-US" sz="2200" dirty="0" smtClean="0">
                <a:latin typeface="Georgia" panose="02040502050405020303" pitchFamily="18" charset="0"/>
                <a:cs typeface="Arial" panose="020B0604020202020204" pitchFamily="34" charset="0"/>
              </a:rPr>
              <a:t>, </a:t>
            </a:r>
            <a:r>
              <a:rPr lang="en-US" sz="2200" i="1" dirty="0" err="1" smtClean="0">
                <a:latin typeface="Georgia" panose="02040502050405020303" pitchFamily="18" charset="0"/>
                <a:cs typeface="Arial" panose="020B0604020202020204" pitchFamily="34" charset="0"/>
              </a:rPr>
              <a:t>zan</a:t>
            </a:r>
            <a:r>
              <a:rPr lang="zh-TW" altLang="en-US" sz="2200" b="1" dirty="0" smtClean="0">
                <a:latin typeface="FangSong" panose="02010609060101010101" pitchFamily="49" charset="-122"/>
                <a:ea typeface="FangSong" panose="02010609060101010101" pitchFamily="49" charset="-122"/>
                <a:cs typeface="Arial" panose="020B0604020202020204" pitchFamily="34" charset="0"/>
              </a:rPr>
              <a:t>贊</a:t>
            </a:r>
            <a:r>
              <a:rPr lang="en-US" sz="2200" dirty="0" smtClean="0">
                <a:latin typeface="Georgia" panose="02040502050405020303" pitchFamily="18" charset="0"/>
                <a:cs typeface="Arial" panose="020B0604020202020204" pitchFamily="34" charset="0"/>
              </a:rPr>
              <a:t>and </a:t>
            </a:r>
            <a:r>
              <a:rPr lang="en-US" sz="2200" i="1" dirty="0" err="1" smtClean="0">
                <a:latin typeface="Georgia" panose="02040502050405020303" pitchFamily="18" charset="0"/>
                <a:cs typeface="Arial" panose="020B0604020202020204" pitchFamily="34" charset="0"/>
              </a:rPr>
              <a:t>fu</a:t>
            </a:r>
            <a:r>
              <a:rPr lang="zh-TW" altLang="en-US" sz="2200" b="1" dirty="0">
                <a:latin typeface="FangSong" panose="02010609060101010101" pitchFamily="49" charset="-122"/>
                <a:ea typeface="FangSong" panose="02010609060101010101" pitchFamily="49" charset="-122"/>
                <a:cs typeface="Arial" panose="020B0604020202020204" pitchFamily="34" charset="0"/>
              </a:rPr>
              <a:t>賦</a:t>
            </a:r>
            <a:r>
              <a:rPr lang="en-US" sz="2200" dirty="0" smtClean="0">
                <a:latin typeface="Georgia" panose="02040502050405020303" pitchFamily="18" charset="0"/>
                <a:cs typeface="Arial" panose="020B0604020202020204" pitchFamily="34" charset="0"/>
              </a:rPr>
              <a:t>. </a:t>
            </a: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The </a:t>
            </a:r>
            <a:r>
              <a:rPr lang="en-US" sz="2200" dirty="0">
                <a:latin typeface="Georgia" panose="02040502050405020303" pitchFamily="18" charset="0"/>
                <a:cs typeface="Arial" panose="020B0604020202020204" pitchFamily="34" charset="0"/>
              </a:rPr>
              <a:t>first feature of </a:t>
            </a:r>
            <a:r>
              <a:rPr lang="en-US" sz="2200" i="1" dirty="0" err="1">
                <a:solidFill>
                  <a:srgbClr val="0070C0"/>
                </a:solidFill>
                <a:latin typeface="Georgia" panose="02040502050405020303" pitchFamily="18" charset="0"/>
                <a:cs typeface="Arial" panose="020B0604020202020204" pitchFamily="34" charset="0"/>
              </a:rPr>
              <a:t>fu</a:t>
            </a:r>
            <a:r>
              <a:rPr lang="en-US" sz="2200" dirty="0">
                <a:solidFill>
                  <a:srgbClr val="0070C0"/>
                </a:solidFill>
                <a:latin typeface="Georgia" panose="02040502050405020303" pitchFamily="18" charset="0"/>
                <a:cs typeface="Arial" panose="020B0604020202020204" pitchFamily="34" charset="0"/>
              </a:rPr>
              <a:t> is </a:t>
            </a:r>
            <a:r>
              <a:rPr lang="en-US" sz="2200" dirty="0">
                <a:latin typeface="Georgia" panose="02040502050405020303" pitchFamily="18" charset="0"/>
                <a:cs typeface="Arial" panose="020B0604020202020204" pitchFamily="34" charset="0"/>
              </a:rPr>
              <a:t>that </a:t>
            </a:r>
            <a:r>
              <a:rPr lang="en-US" sz="2200" dirty="0" smtClean="0">
                <a:latin typeface="Georgia" panose="02040502050405020303" pitchFamily="18" charset="0"/>
                <a:cs typeface="Arial" panose="020B0604020202020204" pitchFamily="34" charset="0"/>
              </a:rPr>
              <a:t>it</a:t>
            </a:r>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is </a:t>
            </a:r>
            <a:r>
              <a:rPr lang="en-US" sz="2200" dirty="0">
                <a:solidFill>
                  <a:srgbClr val="0070C0"/>
                </a:solidFill>
                <a:latin typeface="Georgia" panose="02040502050405020303" pitchFamily="18" charset="0"/>
                <a:cs typeface="Arial" panose="020B0604020202020204" pitchFamily="34" charset="0"/>
              </a:rPr>
              <a:t>rhymed non-poetry</a:t>
            </a:r>
            <a:r>
              <a:rPr lang="en-US" sz="2200" dirty="0" smtClean="0">
                <a:latin typeface="Georgia" panose="02040502050405020303" pitchFamily="18" charset="0"/>
                <a:cs typeface="Arial" panose="020B0604020202020204" pitchFamily="34" charset="0"/>
              </a:rPr>
              <a:t>. (‘</a:t>
            </a:r>
            <a:r>
              <a:rPr lang="en-US" sz="2200" strike="sngStrike" dirty="0" smtClean="0">
                <a:latin typeface="Georgia" panose="02040502050405020303" pitchFamily="18" charset="0"/>
                <a:cs typeface="Arial" panose="020B0604020202020204" pitchFamily="34" charset="0"/>
              </a:rPr>
              <a:t>Poetic prose</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and </a:t>
            </a:r>
            <a:r>
              <a:rPr lang="en-US" sz="2200" dirty="0" smtClean="0">
                <a:latin typeface="Georgia" panose="02040502050405020303" pitchFamily="18" charset="0"/>
                <a:cs typeface="Arial" panose="020B0604020202020204" pitchFamily="34" charset="0"/>
              </a:rPr>
              <a:t>‘</a:t>
            </a:r>
            <a:r>
              <a:rPr lang="en-US" sz="2200" strike="sngStrike" dirty="0" smtClean="0">
                <a:latin typeface="Georgia" panose="02040502050405020303" pitchFamily="18" charset="0"/>
                <a:cs typeface="Arial" panose="020B0604020202020204" pitchFamily="34" charset="0"/>
              </a:rPr>
              <a:t>prose poetry</a:t>
            </a:r>
            <a:r>
              <a:rPr lang="en-US" sz="2200" dirty="0" smtClean="0">
                <a:latin typeface="Georgia" panose="02040502050405020303" pitchFamily="18" charset="0"/>
                <a:cs typeface="Arial" panose="020B0604020202020204" pitchFamily="34" charset="0"/>
              </a:rPr>
              <a:t>’) </a:t>
            </a: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The </a:t>
            </a:r>
            <a:r>
              <a:rPr lang="en-US" sz="2200" dirty="0">
                <a:latin typeface="Georgia" panose="02040502050405020303" pitchFamily="18" charset="0"/>
                <a:cs typeface="Arial" panose="020B0604020202020204" pitchFamily="34" charset="0"/>
              </a:rPr>
              <a:t>second feature is that </a:t>
            </a:r>
            <a:r>
              <a:rPr lang="en-US" sz="2200" i="1" dirty="0" err="1" smtClean="0">
                <a:solidFill>
                  <a:srgbClr val="0070C0"/>
                </a:solidFill>
                <a:latin typeface="Georgia" panose="02040502050405020303" pitchFamily="18" charset="0"/>
                <a:cs typeface="Arial" panose="020B0604020202020204" pitchFamily="34" charset="0"/>
              </a:rPr>
              <a:t>fu</a:t>
            </a:r>
            <a:r>
              <a:rPr lang="en-US" sz="2200" dirty="0" smtClean="0">
                <a:solidFill>
                  <a:srgbClr val="0070C0"/>
                </a:solidFill>
                <a:latin typeface="Georgia" panose="02040502050405020303" pitchFamily="18" charset="0"/>
                <a:cs typeface="Arial" panose="020B0604020202020204" pitchFamily="34" charset="0"/>
              </a:rPr>
              <a:t> is narrative</a:t>
            </a:r>
            <a:r>
              <a:rPr lang="en-US" sz="2200" dirty="0" smtClean="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especially the early major </a:t>
            </a:r>
            <a:r>
              <a:rPr lang="en-US" sz="2200" i="1" dirty="0" err="1">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writing. </a:t>
            </a:r>
            <a:r>
              <a:rPr lang="en-US" sz="2200" dirty="0" smtClean="0">
                <a:latin typeface="Georgia" panose="02040502050405020303" pitchFamily="18" charset="0"/>
                <a:cs typeface="Arial" panose="020B0604020202020204" pitchFamily="34" charset="0"/>
              </a:rPr>
              <a:t>(‘</a:t>
            </a:r>
            <a:r>
              <a:rPr lang="en-US" sz="2200" strike="sngStrike" dirty="0" smtClean="0">
                <a:latin typeface="Georgia" panose="02040502050405020303" pitchFamily="18" charset="0"/>
                <a:cs typeface="Arial" panose="020B0604020202020204" pitchFamily="34" charset="0"/>
              </a:rPr>
              <a:t>Rhapsody</a:t>
            </a:r>
            <a:r>
              <a:rPr lang="en-US" sz="2200" dirty="0" smtClean="0">
                <a:latin typeface="Georgia" panose="02040502050405020303" pitchFamily="18" charset="0"/>
                <a:cs typeface="Arial" panose="020B0604020202020204" pitchFamily="34" charset="0"/>
              </a:rPr>
              <a:t>’) </a:t>
            </a:r>
          </a:p>
          <a:p>
            <a:pPr marL="342900" indent="-342900">
              <a:buFont typeface="Arial" panose="020B0604020202020204" pitchFamily="34" charset="0"/>
              <a:buChar char="•"/>
            </a:pPr>
            <a:r>
              <a:rPr lang="en-US" sz="2200" dirty="0" smtClean="0">
                <a:latin typeface="Georgia" panose="02040502050405020303" pitchFamily="18" charset="0"/>
                <a:cs typeface="Arial" panose="020B0604020202020204" pitchFamily="34" charset="0"/>
              </a:rPr>
              <a:t>Chinese </a:t>
            </a:r>
            <a:r>
              <a:rPr lang="en-US" sz="2200" i="1" dirty="0" err="1">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rarely has any element of fantasy, especially the big </a:t>
            </a:r>
            <a:r>
              <a:rPr lang="en-US" sz="2200" i="1" dirty="0" err="1">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of the Han Dynasty which are mostly </a:t>
            </a:r>
            <a:r>
              <a:rPr lang="en-US" sz="2200" dirty="0" smtClean="0">
                <a:latin typeface="Georgia" panose="02040502050405020303" pitchFamily="18" charset="0"/>
                <a:cs typeface="Arial" panose="020B0604020202020204" pitchFamily="34" charset="0"/>
              </a:rPr>
              <a:t>narratives. </a:t>
            </a:r>
            <a:endParaRPr lang="en-GB" sz="2200" dirty="0" smtClean="0">
              <a:latin typeface="Georgia" panose="02040502050405020303" pitchFamily="18" charset="0"/>
              <a:cs typeface="Arial" panose="020B0604020202020204" pitchFamily="34" charset="0"/>
            </a:endParaRPr>
          </a:p>
          <a:p>
            <a:pPr algn="r"/>
            <a:r>
              <a:rPr lang="en-GB" sz="2200" dirty="0" smtClean="0">
                <a:latin typeface="Georgia" panose="02040502050405020303" pitchFamily="18" charset="0"/>
                <a:cs typeface="Arial" panose="020B0604020202020204" pitchFamily="34" charset="0"/>
              </a:rPr>
              <a:t>Professor Pan </a:t>
            </a:r>
            <a:r>
              <a:rPr lang="en-GB" sz="2200" dirty="0" err="1" smtClean="0">
                <a:latin typeface="Georgia" panose="02040502050405020303" pitchFamily="18" charset="0"/>
                <a:cs typeface="Arial" panose="020B0604020202020204" pitchFamily="34" charset="0"/>
              </a:rPr>
              <a:t>Wenguo</a:t>
            </a:r>
            <a:endParaRPr lang="en-GB" sz="22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20606077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42</a:t>
            </a:fld>
            <a:endParaRPr lang="en-GB"/>
          </a:p>
        </p:txBody>
      </p:sp>
      <p:sp>
        <p:nvSpPr>
          <p:cNvPr id="6" name="TextBox 5"/>
          <p:cNvSpPr txBox="1"/>
          <p:nvPr/>
        </p:nvSpPr>
        <p:spPr>
          <a:xfrm>
            <a:off x="-28146" y="195986"/>
            <a:ext cx="8964488" cy="1277273"/>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Discussion</a:t>
            </a:r>
            <a:endParaRPr lang="en-US" sz="3000" dirty="0" smtClean="0">
              <a:latin typeface="Georgia" panose="02040502050405020303" pitchFamily="18" charset="0"/>
              <a:cs typeface="Arial" panose="020B0604020202020204" pitchFamily="34" charset="0"/>
            </a:endParaRPr>
          </a:p>
          <a:p>
            <a:pPr algn="ctr"/>
            <a:endParaRPr lang="en-US" sz="5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200" i="1" dirty="0">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a:t>
            </a:r>
            <a:r>
              <a:rPr lang="en-US" sz="2200" dirty="0" smtClean="0">
                <a:latin typeface="Georgia" panose="02040502050405020303" pitchFamily="18" charset="0"/>
                <a:cs typeface="Arial" panose="020B0604020202020204" pitchFamily="34" charset="0"/>
              </a:rPr>
              <a:t>has close connections </a:t>
            </a:r>
            <a:r>
              <a:rPr lang="en-US" sz="2200" dirty="0">
                <a:latin typeface="Georgia" panose="02040502050405020303" pitchFamily="18" charset="0"/>
                <a:cs typeface="Arial" panose="020B0604020202020204" pitchFamily="34" charset="0"/>
              </a:rPr>
              <a:t>with </a:t>
            </a:r>
            <a:r>
              <a:rPr lang="en-US" sz="2200" i="1" dirty="0" err="1">
                <a:latin typeface="Georgia" panose="02040502050405020303" pitchFamily="18" charset="0"/>
                <a:cs typeface="Arial" panose="020B0604020202020204" pitchFamily="34" charset="0"/>
              </a:rPr>
              <a:t>shi</a:t>
            </a:r>
            <a:r>
              <a:rPr lang="en-US" sz="2200" dirty="0">
                <a:latin typeface="Georgia" panose="02040502050405020303" pitchFamily="18" charset="0"/>
                <a:cs typeface="Arial" panose="020B0604020202020204" pitchFamily="34" charset="0"/>
              </a:rPr>
              <a:t>-poetry</a:t>
            </a:r>
            <a:r>
              <a:rPr lang="zh-HK" altLang="en-US" sz="2200" b="1" dirty="0">
                <a:latin typeface="FangSong" panose="02010609060101010101" pitchFamily="49" charset="-122"/>
                <a:ea typeface="FangSong" panose="02010609060101010101" pitchFamily="49" charset="-122"/>
                <a:cs typeface="Arial" panose="020B0604020202020204" pitchFamily="34" charset="0"/>
              </a:rPr>
              <a:t>詩</a:t>
            </a:r>
            <a:r>
              <a:rPr lang="en-US" altLang="zh-HK" sz="2200" dirty="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prose</a:t>
            </a:r>
            <a:r>
              <a:rPr lang="zh-HK" altLang="en-US" sz="2200" b="1" dirty="0">
                <a:latin typeface="FangSong" panose="02010609060101010101" pitchFamily="49" charset="-122"/>
                <a:ea typeface="FangSong" panose="02010609060101010101" pitchFamily="49" charset="-122"/>
                <a:cs typeface="Arial" panose="020B0604020202020204" pitchFamily="34" charset="0"/>
              </a:rPr>
              <a:t>散文</a:t>
            </a:r>
            <a:r>
              <a:rPr lang="en-US" sz="2200" dirty="0">
                <a:latin typeface="Georgia" panose="02040502050405020303" pitchFamily="18" charset="0"/>
                <a:cs typeface="Arial" panose="020B0604020202020204" pitchFamily="34" charset="0"/>
              </a:rPr>
              <a:t>and </a:t>
            </a:r>
            <a:r>
              <a:rPr lang="en-US" sz="2200" dirty="0" err="1">
                <a:latin typeface="Georgia" panose="02040502050405020303" pitchFamily="18" charset="0"/>
                <a:cs typeface="Arial" panose="020B0604020202020204" pitchFamily="34" charset="0"/>
              </a:rPr>
              <a:t>Chuci</a:t>
            </a:r>
            <a:r>
              <a:rPr lang="zh-HK" altLang="en-US" sz="2200" b="1" dirty="0">
                <a:latin typeface="FangSong" panose="02010609060101010101" pitchFamily="49" charset="-122"/>
                <a:ea typeface="FangSong" panose="02010609060101010101" pitchFamily="49" charset="-122"/>
                <a:cs typeface="Arial" panose="020B0604020202020204" pitchFamily="34" charset="0"/>
              </a:rPr>
              <a:t>楚辭</a:t>
            </a:r>
            <a:r>
              <a:rPr lang="en-US" altLang="zh-HK" sz="2200" dirty="0">
                <a:latin typeface="Georgia" panose="02040502050405020303" pitchFamily="18" charset="0"/>
                <a:cs typeface="Arial" panose="020B0604020202020204" pitchFamily="34" charset="0"/>
              </a:rPr>
              <a:t>. </a:t>
            </a:r>
            <a:r>
              <a:rPr lang="en-US" sz="2200" i="1" dirty="0">
                <a:latin typeface="Georgia" panose="02040502050405020303" pitchFamily="18" charset="0"/>
                <a:cs typeface="Arial" panose="020B0604020202020204" pitchFamily="34" charset="0"/>
              </a:rPr>
              <a:t>Fu</a:t>
            </a:r>
            <a:r>
              <a:rPr lang="en-US" sz="2200" dirty="0">
                <a:latin typeface="Georgia" panose="02040502050405020303" pitchFamily="18" charset="0"/>
                <a:cs typeface="Arial" panose="020B0604020202020204" pitchFamily="34" charset="0"/>
              </a:rPr>
              <a:t> is one of the </a:t>
            </a:r>
            <a:r>
              <a:rPr lang="en-US" sz="2200" dirty="0" smtClean="0">
                <a:latin typeface="Georgia" panose="02040502050405020303" pitchFamily="18" charset="0"/>
                <a:cs typeface="Arial" panose="020B0604020202020204" pitchFamily="34" charset="0"/>
              </a:rPr>
              <a:t>Six Rules </a:t>
            </a:r>
            <a:r>
              <a:rPr lang="zh-HK" altLang="en-US" sz="2200" b="1" dirty="0" smtClean="0">
                <a:latin typeface="FangSong" panose="02010609060101010101" pitchFamily="49" charset="-122"/>
                <a:ea typeface="FangSong" panose="02010609060101010101" pitchFamily="49" charset="-122"/>
                <a:cs typeface="Arial" panose="020B0604020202020204" pitchFamily="34" charset="0"/>
              </a:rPr>
              <a:t>六</a:t>
            </a:r>
            <a:r>
              <a:rPr lang="zh-HK" altLang="en-US" sz="2200" b="1" dirty="0">
                <a:latin typeface="FangSong" panose="02010609060101010101" pitchFamily="49" charset="-122"/>
                <a:ea typeface="FangSong" panose="02010609060101010101" pitchFamily="49" charset="-122"/>
                <a:cs typeface="Arial" panose="020B0604020202020204" pitchFamily="34" charset="0"/>
              </a:rPr>
              <a:t>義</a:t>
            </a:r>
            <a:r>
              <a:rPr lang="zh-HK" altLang="en-US" sz="2200" dirty="0">
                <a:latin typeface="Georgia" panose="02040502050405020303" pitchFamily="18" charset="0"/>
                <a:cs typeface="Arial" panose="020B0604020202020204" pitchFamily="34" charset="0"/>
              </a:rPr>
              <a:t> </a:t>
            </a:r>
            <a:r>
              <a:rPr lang="en-US" sz="2200" dirty="0">
                <a:latin typeface="Georgia" panose="02040502050405020303" pitchFamily="18" charset="0"/>
                <a:cs typeface="Arial" panose="020B0604020202020204" pitchFamily="34" charset="0"/>
              </a:rPr>
              <a:t>of </a:t>
            </a:r>
            <a:r>
              <a:rPr lang="en-US" sz="2200" i="1" dirty="0" err="1">
                <a:latin typeface="Georgia" panose="02040502050405020303" pitchFamily="18" charset="0"/>
                <a:cs typeface="Arial" panose="020B0604020202020204" pitchFamily="34" charset="0"/>
              </a:rPr>
              <a:t>shi</a:t>
            </a:r>
            <a:r>
              <a:rPr lang="en-US" sz="2200" dirty="0">
                <a:latin typeface="Georgia" panose="02040502050405020303" pitchFamily="18" charset="0"/>
                <a:cs typeface="Arial" panose="020B0604020202020204" pitchFamily="34" charset="0"/>
              </a:rPr>
              <a:t>-poetry</a:t>
            </a:r>
            <a:r>
              <a:rPr lang="en-US" altLang="zh-HK" sz="2200" dirty="0" smtClean="0">
                <a:latin typeface="Georgia" panose="02040502050405020303" pitchFamily="18" charset="0"/>
                <a:cs typeface="Arial" panose="020B0604020202020204" pitchFamily="34" charset="0"/>
              </a:rPr>
              <a:t>. </a:t>
            </a:r>
            <a:endParaRPr lang="en-US" sz="2200" dirty="0">
              <a:latin typeface="Georgia" panose="02040502050405020303" pitchFamily="18" charset="0"/>
              <a:cs typeface="Arial" panose="020B0604020202020204" pitchFamily="34" charset="0"/>
            </a:endParaRPr>
          </a:p>
        </p:txBody>
      </p:sp>
      <p:sp>
        <p:nvSpPr>
          <p:cNvPr id="5" name="TextBox 4"/>
          <p:cNvSpPr txBox="1"/>
          <p:nvPr/>
        </p:nvSpPr>
        <p:spPr>
          <a:xfrm>
            <a:off x="7060428" y="1633249"/>
            <a:ext cx="1369606" cy="4903620"/>
          </a:xfrm>
          <a:prstGeom prst="rect">
            <a:avLst/>
          </a:prstGeom>
          <a:noFill/>
          <a:ln w="12700">
            <a:solidFill>
              <a:schemeClr val="tx1"/>
            </a:solidFill>
          </a:ln>
        </p:spPr>
        <p:txBody>
          <a:bodyPr vert="eaVert" wrap="square" rtlCol="0">
            <a:spAutoFit/>
          </a:bodyPr>
          <a:lstStyle/>
          <a:p>
            <a:pPr algn="ctr"/>
            <a:r>
              <a:rPr lang="en-US" altLang="zh-TW" sz="3000" b="1" dirty="0">
                <a:latin typeface="FangSong" panose="02010609060101010101" pitchFamily="49" charset="-122"/>
                <a:ea typeface="FangSong" panose="02010609060101010101" pitchFamily="49" charset="-122"/>
              </a:rPr>
              <a:t>&lt;</a:t>
            </a:r>
            <a:r>
              <a:rPr lang="zh-TW" altLang="en-US" sz="3000" b="1" dirty="0" smtClean="0">
                <a:latin typeface="FangSong" panose="02010609060101010101" pitchFamily="49" charset="-122"/>
                <a:ea typeface="FangSong" panose="02010609060101010101" pitchFamily="49" charset="-122"/>
              </a:rPr>
              <a:t>兩</a:t>
            </a:r>
            <a:r>
              <a:rPr lang="zh-TW" altLang="en-US" sz="3000" b="1" dirty="0">
                <a:latin typeface="FangSong" panose="02010609060101010101" pitchFamily="49" charset="-122"/>
                <a:ea typeface="FangSong" panose="02010609060101010101" pitchFamily="49" charset="-122"/>
              </a:rPr>
              <a:t>都賦</a:t>
            </a:r>
            <a:r>
              <a:rPr lang="zh-TW" altLang="en-US" sz="3000" b="1" dirty="0" smtClean="0">
                <a:latin typeface="FangSong" panose="02010609060101010101" pitchFamily="49" charset="-122"/>
                <a:ea typeface="FangSong" panose="02010609060101010101" pitchFamily="49" charset="-122"/>
              </a:rPr>
              <a:t>序</a:t>
            </a:r>
            <a:r>
              <a:rPr lang="en-US" altLang="zh-TW" sz="3000" b="1" dirty="0" smtClean="0">
                <a:latin typeface="FangSong" panose="02010609060101010101" pitchFamily="49" charset="-122"/>
                <a:ea typeface="FangSong" panose="02010609060101010101" pitchFamily="49" charset="-122"/>
              </a:rPr>
              <a:t>&gt;</a:t>
            </a:r>
            <a:r>
              <a:rPr lang="en-US" altLang="zh-TW" sz="3200" b="1" dirty="0" smtClean="0">
                <a:latin typeface="FangSong" panose="02010609060101010101" pitchFamily="49" charset="-122"/>
                <a:ea typeface="FangSong" panose="02010609060101010101" pitchFamily="49" charset="-122"/>
              </a:rPr>
              <a:t> </a:t>
            </a:r>
            <a:r>
              <a:rPr lang="zh-CN" altLang="en-US" sz="2800" b="1" dirty="0" smtClean="0">
                <a:solidFill>
                  <a:srgbClr val="0070C0"/>
                </a:solidFill>
                <a:latin typeface="FangSong" panose="02010609060101010101" pitchFamily="49" charset="-122"/>
                <a:ea typeface="FangSong" panose="02010609060101010101" pitchFamily="49" charset="-122"/>
              </a:rPr>
              <a:t>班固</a:t>
            </a:r>
            <a:endParaRPr lang="en-US" altLang="zh-TW" sz="34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賦者 古</a:t>
            </a:r>
            <a:r>
              <a:rPr lang="zh-TW" altLang="en-US" sz="3000" b="1" dirty="0">
                <a:latin typeface="FangSong" panose="02010609060101010101" pitchFamily="49" charset="-122"/>
                <a:ea typeface="FangSong" panose="02010609060101010101" pitchFamily="49" charset="-122"/>
              </a:rPr>
              <a:t>詩之流也。」</a:t>
            </a:r>
            <a:endParaRPr lang="zh-TW" altLang="en-US" sz="3000" b="1" dirty="0">
              <a:latin typeface="FangSong" panose="02010609060101010101" pitchFamily="49" charset="-122"/>
              <a:ea typeface="FangSong" panose="02010609060101010101" pitchFamily="49" charset="-122"/>
            </a:endParaRPr>
          </a:p>
        </p:txBody>
      </p:sp>
      <p:sp>
        <p:nvSpPr>
          <p:cNvPr id="7" name="TextBox 6"/>
          <p:cNvSpPr txBox="1"/>
          <p:nvPr/>
        </p:nvSpPr>
        <p:spPr>
          <a:xfrm>
            <a:off x="4829254" y="1628800"/>
            <a:ext cx="1800493" cy="4903620"/>
          </a:xfrm>
          <a:prstGeom prst="rect">
            <a:avLst/>
          </a:prstGeom>
          <a:noFill/>
          <a:ln w="12700">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HK" altLang="en-US" sz="3000" b="1" dirty="0">
                <a:latin typeface="FangSong" panose="02010609060101010101" pitchFamily="49" charset="-122"/>
                <a:ea typeface="FangSong" panose="02010609060101010101" pitchFamily="49" charset="-122"/>
              </a:rPr>
              <a:t>漢書</a:t>
            </a:r>
            <a:r>
              <a:rPr lang="en-US" altLang="zh-HK" sz="3000" b="1" dirty="0">
                <a:latin typeface="FangSong" panose="02010609060101010101" pitchFamily="49" charset="-122"/>
                <a:ea typeface="FangSong" panose="02010609060101010101" pitchFamily="49" charset="-122"/>
              </a:rPr>
              <a:t>•</a:t>
            </a:r>
            <a:r>
              <a:rPr lang="zh-HK" altLang="en-US" sz="3000" b="1" dirty="0">
                <a:latin typeface="FangSong" panose="02010609060101010101" pitchFamily="49" charset="-122"/>
                <a:ea typeface="FangSong" panose="02010609060101010101" pitchFamily="49" charset="-122"/>
              </a:rPr>
              <a:t>藝文志</a:t>
            </a:r>
            <a:r>
              <a:rPr lang="en-US" altLang="zh-CN" sz="30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班固</a:t>
            </a:r>
            <a:endParaRPr lang="en-US" altLang="zh-TW" sz="34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不歌而誦謂</a:t>
            </a:r>
            <a:r>
              <a:rPr lang="zh-TW" altLang="en-US" sz="3000" b="1" dirty="0" smtClean="0">
                <a:latin typeface="FangSong" panose="02010609060101010101" pitchFamily="49" charset="-122"/>
                <a:ea typeface="FangSong" panose="02010609060101010101" pitchFamily="49" charset="-122"/>
              </a:rPr>
              <a:t>之賦 登</a:t>
            </a:r>
            <a:r>
              <a:rPr lang="zh-TW" altLang="en-US" sz="3000" b="1" dirty="0">
                <a:latin typeface="FangSong" panose="02010609060101010101" pitchFamily="49" charset="-122"/>
                <a:ea typeface="FangSong" panose="02010609060101010101" pitchFamily="49" charset="-122"/>
              </a:rPr>
              <a:t>高能</a:t>
            </a:r>
            <a:r>
              <a:rPr lang="zh-TW" altLang="en-US" sz="3000" b="1" dirty="0" smtClean="0">
                <a:latin typeface="FangSong" panose="02010609060101010101" pitchFamily="49" charset="-122"/>
                <a:ea typeface="FangSong" panose="02010609060101010101" pitchFamily="49" charset="-122"/>
              </a:rPr>
              <a:t>賦 可</a:t>
            </a:r>
            <a:r>
              <a:rPr lang="zh-TW" altLang="en-US" sz="3000" b="1" dirty="0">
                <a:latin typeface="FangSong" panose="02010609060101010101" pitchFamily="49" charset="-122"/>
                <a:ea typeface="FangSong" panose="02010609060101010101" pitchFamily="49" charset="-122"/>
              </a:rPr>
              <a:t>以為大夫。」</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2653605" y="1633249"/>
            <a:ext cx="1800493" cy="4903620"/>
          </a:xfrm>
          <a:prstGeom prst="rect">
            <a:avLst/>
          </a:prstGeom>
          <a:noFill/>
          <a:ln w="12700">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文心雕龍</a:t>
            </a:r>
            <a:r>
              <a:rPr lang="en-US" altLang="zh-TW" sz="3000" b="1" dirty="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詮賦篇</a:t>
            </a:r>
            <a:r>
              <a:rPr lang="en-US" altLang="zh-CN" sz="30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劉勰</a:t>
            </a:r>
            <a:endParaRPr lang="en-US" altLang="zh-TW" sz="34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賦也</a:t>
            </a:r>
            <a:r>
              <a:rPr lang="zh-TW" altLang="en-US" sz="3000" b="1" dirty="0" smtClean="0">
                <a:latin typeface="FangSong" panose="02010609060101010101" pitchFamily="49" charset="-122"/>
                <a:ea typeface="FangSong" panose="02010609060101010101" pitchFamily="49" charset="-122"/>
              </a:rPr>
              <a:t>者 受</a:t>
            </a:r>
            <a:r>
              <a:rPr lang="zh-TW" altLang="en-US" sz="3000" b="1" dirty="0">
                <a:latin typeface="FangSong" panose="02010609060101010101" pitchFamily="49" charset="-122"/>
                <a:ea typeface="FangSong" panose="02010609060101010101" pitchFamily="49" charset="-122"/>
              </a:rPr>
              <a:t>命於詩</a:t>
            </a:r>
            <a:r>
              <a:rPr lang="zh-TW" altLang="en-US" sz="3000" b="1" dirty="0" smtClean="0">
                <a:latin typeface="FangSong" panose="02010609060101010101" pitchFamily="49" charset="-122"/>
                <a:ea typeface="FangSong" panose="02010609060101010101" pitchFamily="49" charset="-122"/>
              </a:rPr>
              <a:t>人 拓</a:t>
            </a:r>
            <a:r>
              <a:rPr lang="zh-TW" altLang="en-US" sz="3000" b="1" dirty="0">
                <a:latin typeface="FangSong" panose="02010609060101010101" pitchFamily="49" charset="-122"/>
                <a:ea typeface="FangSong" panose="02010609060101010101" pitchFamily="49" charset="-122"/>
              </a:rPr>
              <a:t>宇於楚辭也。」</a:t>
            </a:r>
            <a:endParaRPr lang="zh-TW" altLang="en-US" sz="3000" b="1" dirty="0">
              <a:latin typeface="FangSong" panose="02010609060101010101" pitchFamily="49" charset="-122"/>
              <a:ea typeface="FangSong" panose="02010609060101010101" pitchFamily="49" charset="-122"/>
            </a:endParaRPr>
          </a:p>
        </p:txBody>
      </p:sp>
      <p:sp>
        <p:nvSpPr>
          <p:cNvPr id="9" name="TextBox 8"/>
          <p:cNvSpPr txBox="1"/>
          <p:nvPr/>
        </p:nvSpPr>
        <p:spPr>
          <a:xfrm>
            <a:off x="755575" y="1628800"/>
            <a:ext cx="1400383" cy="4908069"/>
          </a:xfrm>
          <a:prstGeom prst="rect">
            <a:avLst/>
          </a:prstGeom>
          <a:noFill/>
          <a:ln w="12700">
            <a:solidFill>
              <a:schemeClr val="tx1"/>
            </a:solidFill>
          </a:ln>
        </p:spPr>
        <p:txBody>
          <a:bodyPr vert="eaVert" wrap="square" rtlCol="0">
            <a:spAutoFit/>
          </a:bodyPr>
          <a:lstStyle/>
          <a:p>
            <a:pPr algn="ctr"/>
            <a:r>
              <a:rPr lang="en-US" altLang="zh-TW" sz="3200" b="1" dirty="0">
                <a:latin typeface="FangSong" panose="02010609060101010101" pitchFamily="49" charset="-122"/>
                <a:ea typeface="FangSong" panose="02010609060101010101" pitchFamily="49" charset="-122"/>
              </a:rPr>
              <a:t>《</a:t>
            </a:r>
            <a:r>
              <a:rPr lang="zh-CN" altLang="en-US" sz="3200" b="1" dirty="0">
                <a:latin typeface="FangSong" panose="02010609060101010101" pitchFamily="49" charset="-122"/>
                <a:ea typeface="FangSong" panose="02010609060101010101" pitchFamily="49" charset="-122"/>
              </a:rPr>
              <a:t>歸田賦</a:t>
            </a:r>
            <a:r>
              <a:rPr lang="en-US" altLang="zh-TW" sz="3200" b="1" dirty="0">
                <a:latin typeface="FangSong" panose="02010609060101010101" pitchFamily="49" charset="-122"/>
                <a:ea typeface="FangSong" panose="02010609060101010101" pitchFamily="49" charset="-122"/>
              </a:rPr>
              <a:t>》</a:t>
            </a:r>
            <a:r>
              <a:rPr lang="en-US" altLang="zh-TW" sz="2800" b="1" dirty="0">
                <a:latin typeface="FangSong" panose="02010609060101010101" pitchFamily="49" charset="-122"/>
                <a:ea typeface="FangSong" panose="02010609060101010101" pitchFamily="49" charset="-122"/>
              </a:rPr>
              <a:t>[</a:t>
            </a:r>
            <a:r>
              <a:rPr lang="zh-CN" altLang="en-US" sz="2800" b="1" dirty="0">
                <a:latin typeface="FangSong" panose="02010609060101010101" pitchFamily="49" charset="-122"/>
                <a:ea typeface="FangSong" panose="02010609060101010101" pitchFamily="49" charset="-122"/>
              </a:rPr>
              <a:t>東漢</a:t>
            </a:r>
            <a:r>
              <a:rPr lang="en-US" altLang="zh-CN" sz="2800" b="1" dirty="0">
                <a:latin typeface="FangSong" panose="02010609060101010101" pitchFamily="49" charset="-122"/>
                <a:ea typeface="FangSong" panose="02010609060101010101" pitchFamily="49" charset="-122"/>
              </a:rPr>
              <a:t>]</a:t>
            </a:r>
            <a:r>
              <a:rPr lang="zh-CN" altLang="en-US" sz="2800" b="1" dirty="0">
                <a:solidFill>
                  <a:srgbClr val="0070C0"/>
                </a:solidFill>
                <a:latin typeface="FangSong" panose="02010609060101010101" pitchFamily="49" charset="-122"/>
                <a:ea typeface="FangSong" panose="02010609060101010101" pitchFamily="49" charset="-122"/>
              </a:rPr>
              <a:t>張衡</a:t>
            </a:r>
            <a:endParaRPr lang="en-US" altLang="zh-TW" sz="2800" b="1" dirty="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東徵賦</a:t>
            </a:r>
            <a:r>
              <a:rPr lang="en-US" altLang="zh-TW" sz="2800" b="1" dirty="0">
                <a:latin typeface="FangSong" panose="02010609060101010101" pitchFamily="49" charset="-122"/>
                <a:ea typeface="FangSong" panose="02010609060101010101" pitchFamily="49" charset="-122"/>
              </a:rPr>
              <a:t>》[</a:t>
            </a:r>
            <a:r>
              <a:rPr lang="zh-CN" altLang="en-US" sz="2800" b="1" dirty="0">
                <a:latin typeface="FangSong" panose="02010609060101010101" pitchFamily="49" charset="-122"/>
                <a:ea typeface="FangSong" panose="02010609060101010101" pitchFamily="49" charset="-122"/>
              </a:rPr>
              <a:t>東漢</a:t>
            </a:r>
            <a:r>
              <a:rPr lang="en-US" altLang="zh-CN"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班昭</a:t>
            </a:r>
            <a:endParaRPr lang="en-US" altLang="zh-TW" sz="28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4272230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43</a:t>
            </a:fld>
            <a:endParaRPr lang="en-GB"/>
          </a:p>
        </p:txBody>
      </p:sp>
      <p:sp>
        <p:nvSpPr>
          <p:cNvPr id="6" name="TextBox 5"/>
          <p:cNvSpPr txBox="1"/>
          <p:nvPr/>
        </p:nvSpPr>
        <p:spPr>
          <a:xfrm>
            <a:off x="323528" y="195986"/>
            <a:ext cx="8612814" cy="969496"/>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Discussion</a:t>
            </a:r>
            <a:endParaRPr lang="en-US" sz="3000" dirty="0" smtClean="0">
              <a:latin typeface="Georgia" panose="02040502050405020303" pitchFamily="18" charset="0"/>
              <a:cs typeface="Arial" panose="020B0604020202020204" pitchFamily="34" charset="0"/>
            </a:endParaRPr>
          </a:p>
          <a:p>
            <a:pPr algn="ctr"/>
            <a:endParaRPr lang="en-US" sz="5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US" sz="2400" i="1" dirty="0">
                <a:latin typeface="Georgia" panose="02040502050405020303" pitchFamily="18" charset="0"/>
                <a:cs typeface="Arial" panose="020B0604020202020204" pitchFamily="34" charset="0"/>
              </a:rPr>
              <a:t>Fu</a:t>
            </a:r>
            <a:r>
              <a:rPr lang="en-US" sz="2400" dirty="0">
                <a:latin typeface="Georgia" panose="02040502050405020303" pitchFamily="18" charset="0"/>
                <a:cs typeface="Arial" panose="020B0604020202020204" pitchFamily="34" charset="0"/>
              </a:rPr>
              <a:t> </a:t>
            </a:r>
            <a:r>
              <a:rPr lang="en-US" sz="2400" dirty="0" smtClean="0">
                <a:latin typeface="Georgia" panose="02040502050405020303" pitchFamily="18" charset="0"/>
                <a:cs typeface="Arial" panose="020B0604020202020204" pitchFamily="34" charset="0"/>
              </a:rPr>
              <a:t>also </a:t>
            </a:r>
            <a:r>
              <a:rPr lang="en-US" sz="2400" dirty="0">
                <a:latin typeface="Georgia" panose="02040502050405020303" pitchFamily="18" charset="0"/>
                <a:cs typeface="Arial" panose="020B0604020202020204" pitchFamily="34" charset="0"/>
              </a:rPr>
              <a:t>has a close </a:t>
            </a:r>
            <a:r>
              <a:rPr lang="en-US" sz="2400" dirty="0" smtClean="0">
                <a:latin typeface="Georgia" panose="02040502050405020303" pitchFamily="18" charset="0"/>
                <a:cs typeface="Arial" panose="020B0604020202020204" pitchFamily="34" charset="0"/>
              </a:rPr>
              <a:t>conn</a:t>
            </a:r>
            <a:r>
              <a:rPr lang="en-US" altLang="zh-CN" sz="2400" dirty="0" smtClean="0">
                <a:latin typeface="Georgia" panose="02040502050405020303" pitchFamily="18" charset="0"/>
                <a:cs typeface="Arial" panose="020B0604020202020204" pitchFamily="34" charset="0"/>
              </a:rPr>
              <a:t>ec</a:t>
            </a:r>
            <a:r>
              <a:rPr lang="en-US" sz="2400" dirty="0" smtClean="0">
                <a:latin typeface="Georgia" panose="02040502050405020303" pitchFamily="18" charset="0"/>
                <a:cs typeface="Arial" panose="020B0604020202020204" pitchFamily="34" charset="0"/>
              </a:rPr>
              <a:t>tion </a:t>
            </a:r>
            <a:r>
              <a:rPr lang="en-US" sz="2400" dirty="0">
                <a:latin typeface="Georgia" panose="02040502050405020303" pitchFamily="18" charset="0"/>
                <a:cs typeface="Arial" panose="020B0604020202020204" pitchFamily="34" charset="0"/>
              </a:rPr>
              <a:t>with </a:t>
            </a:r>
            <a:r>
              <a:rPr lang="zh-HK" altLang="en-US" sz="2400" b="1" dirty="0">
                <a:latin typeface="FangSong" panose="02010609060101010101" pitchFamily="49" charset="-122"/>
                <a:ea typeface="FangSong" panose="02010609060101010101" pitchFamily="49" charset="-122"/>
                <a:cs typeface="Arial" panose="020B0604020202020204" pitchFamily="34" charset="0"/>
              </a:rPr>
              <a:t>散文</a:t>
            </a:r>
            <a:r>
              <a:rPr lang="en-US" altLang="zh-HK" sz="2400" dirty="0" smtClean="0">
                <a:latin typeface="Georgia" panose="02040502050405020303" pitchFamily="18" charset="0"/>
                <a:cs typeface="Arial" panose="020B0604020202020204" pitchFamily="34" charset="0"/>
              </a:rPr>
              <a:t>. </a:t>
            </a:r>
            <a:endParaRPr lang="en-US" sz="2400" dirty="0">
              <a:latin typeface="Georgia" panose="02040502050405020303" pitchFamily="18" charset="0"/>
              <a:cs typeface="Arial" panose="020B0604020202020204" pitchFamily="34" charset="0"/>
            </a:endParaRPr>
          </a:p>
        </p:txBody>
      </p:sp>
      <p:sp>
        <p:nvSpPr>
          <p:cNvPr id="5" name="TextBox 4"/>
          <p:cNvSpPr txBox="1"/>
          <p:nvPr/>
        </p:nvSpPr>
        <p:spPr>
          <a:xfrm>
            <a:off x="3468365" y="1202514"/>
            <a:ext cx="4755148" cy="5538854"/>
          </a:xfrm>
          <a:prstGeom prst="rect">
            <a:avLst/>
          </a:prstGeom>
          <a:noFill/>
          <a:ln w="12700">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校</a:t>
            </a:r>
            <a:r>
              <a:rPr lang="zh-TW" altLang="en-US" sz="3000" b="1" dirty="0">
                <a:latin typeface="FangSong" panose="02010609060101010101" pitchFamily="49" charset="-122"/>
                <a:ea typeface="FangSong" panose="02010609060101010101" pitchFamily="49" charset="-122"/>
              </a:rPr>
              <a:t>讎通</a:t>
            </a:r>
            <a:r>
              <a:rPr lang="zh-TW" altLang="en-US" sz="3000" b="1" dirty="0" smtClean="0">
                <a:latin typeface="FangSong" panose="02010609060101010101" pitchFamily="49" charset="-122"/>
                <a:ea typeface="FangSong" panose="02010609060101010101" pitchFamily="49" charset="-122"/>
              </a:rPr>
              <a:t>義</a:t>
            </a:r>
            <a:r>
              <a:rPr lang="en-US" altLang="zh-CN" sz="3000" b="1" dirty="0" smtClean="0">
                <a:latin typeface="FangSong" panose="02010609060101010101" pitchFamily="49" charset="-122"/>
                <a:ea typeface="FangSong" panose="02010609060101010101" pitchFamily="49" charset="-122"/>
              </a:rPr>
              <a:t>》</a:t>
            </a:r>
            <a:r>
              <a:rPr lang="en-US" altLang="zh-CN"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清</a:t>
            </a:r>
            <a:r>
              <a:rPr lang="en-US" altLang="zh-CN"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章</a:t>
            </a:r>
            <a:r>
              <a:rPr lang="zh-CN" altLang="en-US" sz="2800" b="1" dirty="0">
                <a:solidFill>
                  <a:srgbClr val="0070C0"/>
                </a:solidFill>
                <a:latin typeface="FangSong" panose="02010609060101010101" pitchFamily="49" charset="-122"/>
                <a:ea typeface="FangSong" panose="02010609060101010101" pitchFamily="49" charset="-122"/>
              </a:rPr>
              <a:t>學</a:t>
            </a:r>
            <a:r>
              <a:rPr lang="zh-CN" altLang="en-US" sz="2800" b="1" dirty="0" smtClean="0">
                <a:solidFill>
                  <a:srgbClr val="0070C0"/>
                </a:solidFill>
                <a:latin typeface="FangSong" panose="02010609060101010101" pitchFamily="49" charset="-122"/>
                <a:ea typeface="FangSong" panose="02010609060101010101" pitchFamily="49" charset="-122"/>
              </a:rPr>
              <a:t>誠</a:t>
            </a:r>
            <a:endParaRPr lang="en-US" altLang="zh-TW" sz="3400" b="1" dirty="0" smtClean="0">
              <a:latin typeface="FangSong" panose="02010609060101010101" pitchFamily="49" charset="-122"/>
              <a:ea typeface="FangSong" panose="02010609060101010101" pitchFamily="49" charset="-122"/>
            </a:endParaRPr>
          </a:p>
          <a:p>
            <a:endParaRPr lang="en-US" altLang="zh-TW" sz="2000" b="1" dirty="0">
              <a:latin typeface="FangSong" panose="02010609060101010101" pitchFamily="49" charset="-122"/>
              <a:ea typeface="FangSong" panose="02010609060101010101" pitchFamily="49" charset="-122"/>
            </a:endParaRPr>
          </a:p>
          <a:p>
            <a:r>
              <a:rPr lang="en-GB" altLang="zh-TW"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古之賦家者</a:t>
            </a:r>
            <a:r>
              <a:rPr lang="zh-TW" altLang="en-US" sz="3000" b="1" dirty="0" smtClean="0">
                <a:latin typeface="FangSong" panose="02010609060101010101" pitchFamily="49" charset="-122"/>
                <a:ea typeface="FangSong" panose="02010609060101010101" pitchFamily="49" charset="-122"/>
              </a:rPr>
              <a:t>流 原</a:t>
            </a:r>
            <a:r>
              <a:rPr lang="zh-TW" altLang="en-US" sz="3000" b="1" dirty="0">
                <a:latin typeface="FangSong" panose="02010609060101010101" pitchFamily="49" charset="-122"/>
                <a:ea typeface="FangSong" panose="02010609060101010101" pitchFamily="49" charset="-122"/>
              </a:rPr>
              <a:t>本</a:t>
            </a:r>
            <a:r>
              <a:rPr lang="zh-TW" altLang="en-US" sz="3000" b="1" dirty="0" smtClean="0">
                <a:latin typeface="FangSong" panose="02010609060101010101" pitchFamily="49" charset="-122"/>
                <a:ea typeface="FangSong" panose="02010609060101010101" pitchFamily="49" charset="-122"/>
              </a:rPr>
              <a:t>詩 騷出</a:t>
            </a:r>
            <a:r>
              <a:rPr lang="zh-TW" altLang="en-US" sz="3000" b="1" dirty="0">
                <a:latin typeface="FangSong" panose="02010609060101010101" pitchFamily="49" charset="-122"/>
                <a:ea typeface="FangSong" panose="02010609060101010101" pitchFamily="49" charset="-122"/>
              </a:rPr>
              <a:t>入戰國諸子</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en-GB" altLang="zh-TW" sz="2800" b="1" dirty="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假</a:t>
            </a:r>
            <a:r>
              <a:rPr lang="zh-TW" altLang="en-US" sz="2800" b="1" dirty="0">
                <a:latin typeface="FangSong" panose="02010609060101010101" pitchFamily="49" charset="-122"/>
                <a:ea typeface="FangSong" panose="02010609060101010101" pitchFamily="49" charset="-122"/>
              </a:rPr>
              <a:t>設問</a:t>
            </a:r>
            <a:r>
              <a:rPr lang="zh-TW" altLang="en-US" sz="2800" b="1" dirty="0" smtClean="0">
                <a:latin typeface="FangSong" panose="02010609060101010101" pitchFamily="49" charset="-122"/>
                <a:ea typeface="FangSong" panose="02010609060101010101" pitchFamily="49" charset="-122"/>
              </a:rPr>
              <a:t>對」寓言</a:t>
            </a:r>
            <a:r>
              <a:rPr lang="en-US" altLang="zh-CN" sz="2800" b="1" dirty="0" smtClean="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莊子</a:t>
            </a:r>
            <a:r>
              <a:rPr lang="en-US" altLang="zh-CN" sz="2800" b="1" dirty="0" smtClean="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列子</a:t>
            </a:r>
            <a:r>
              <a:rPr lang="en-US" altLang="zh-CN" sz="2800" b="1" dirty="0" smtClean="0">
                <a:latin typeface="FangSong" panose="02010609060101010101" pitchFamily="49" charset="-122"/>
                <a:ea typeface="FangSong" panose="02010609060101010101" pitchFamily="49" charset="-122"/>
              </a:rPr>
              <a:t>》</a:t>
            </a:r>
          </a:p>
          <a:p>
            <a:endParaRPr lang="en-US" altLang="zh-CN" sz="1500" b="1" dirty="0" smtClean="0">
              <a:latin typeface="FangSong" panose="02010609060101010101" pitchFamily="49" charset="-122"/>
              <a:ea typeface="FangSong" panose="02010609060101010101" pitchFamily="49" charset="-122"/>
            </a:endParaRPr>
          </a:p>
          <a:p>
            <a:r>
              <a:rPr lang="en-GB" altLang="zh-TW" sz="2800" b="1" dirty="0" smtClean="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恢</a:t>
            </a:r>
            <a:r>
              <a:rPr lang="zh-TW" altLang="en-US" sz="2800" b="1" dirty="0">
                <a:latin typeface="FangSong" panose="02010609060101010101" pitchFamily="49" charset="-122"/>
                <a:ea typeface="FangSong" panose="02010609060101010101" pitchFamily="49" charset="-122"/>
              </a:rPr>
              <a:t>廓聲</a:t>
            </a:r>
            <a:r>
              <a:rPr lang="zh-TW" altLang="en-US" sz="2800" b="1" dirty="0" smtClean="0">
                <a:latin typeface="FangSong" panose="02010609060101010101" pitchFamily="49" charset="-122"/>
                <a:ea typeface="FangSong" panose="02010609060101010101" pitchFamily="49" charset="-122"/>
              </a:rPr>
              <a:t>勢」縱</a:t>
            </a:r>
            <a:r>
              <a:rPr lang="zh-TW" altLang="en-US" sz="2800" b="1" dirty="0">
                <a:latin typeface="FangSong" panose="02010609060101010101" pitchFamily="49" charset="-122"/>
                <a:ea typeface="FangSong" panose="02010609060101010101" pitchFamily="49" charset="-122"/>
              </a:rPr>
              <a:t>橫家 </a:t>
            </a:r>
            <a:r>
              <a:rPr lang="zh-TW" altLang="en-US" sz="2800" b="1" dirty="0" smtClean="0">
                <a:latin typeface="FangSong" panose="02010609060101010101" pitchFamily="49" charset="-122"/>
                <a:ea typeface="FangSong" panose="02010609060101010101" pitchFamily="49" charset="-122"/>
              </a:rPr>
              <a:t>蘇</a:t>
            </a:r>
            <a:r>
              <a:rPr lang="zh-TW" altLang="en-US" sz="2800" b="1" dirty="0">
                <a:latin typeface="FangSong" panose="02010609060101010101" pitchFamily="49" charset="-122"/>
                <a:ea typeface="FangSong" panose="02010609060101010101" pitchFamily="49" charset="-122"/>
              </a:rPr>
              <a:t>秦 張</a:t>
            </a:r>
            <a:r>
              <a:rPr lang="zh-TW" altLang="en-US" sz="2800" b="1" dirty="0" smtClean="0">
                <a:latin typeface="FangSong" panose="02010609060101010101" pitchFamily="49" charset="-122"/>
                <a:ea typeface="FangSong" panose="02010609060101010101" pitchFamily="49" charset="-122"/>
              </a:rPr>
              <a:t>儀</a:t>
            </a:r>
            <a:endParaRPr lang="en-US" altLang="zh-TW" sz="2800" b="1" dirty="0" smtClean="0">
              <a:latin typeface="FangSong" panose="02010609060101010101" pitchFamily="49" charset="-122"/>
              <a:ea typeface="FangSong" panose="02010609060101010101" pitchFamily="49" charset="-122"/>
            </a:endParaRPr>
          </a:p>
          <a:p>
            <a:endParaRPr lang="zh-TW" altLang="en-US" sz="1500" b="1" dirty="0">
              <a:latin typeface="FangSong" panose="02010609060101010101" pitchFamily="49" charset="-122"/>
              <a:ea typeface="FangSong" panose="02010609060101010101" pitchFamily="49" charset="-122"/>
            </a:endParaRPr>
          </a:p>
          <a:p>
            <a:r>
              <a:rPr lang="en-GB" altLang="zh-TW" sz="2800" b="1" dirty="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排</a:t>
            </a:r>
            <a:r>
              <a:rPr lang="zh-TW" altLang="en-US" sz="2800" b="1" dirty="0">
                <a:latin typeface="FangSong" panose="02010609060101010101" pitchFamily="49" charset="-122"/>
                <a:ea typeface="FangSong" panose="02010609060101010101" pitchFamily="49" charset="-122"/>
              </a:rPr>
              <a:t>比諧</a:t>
            </a:r>
            <a:r>
              <a:rPr lang="zh-TW" altLang="en-US" sz="2800" b="1" dirty="0" smtClean="0">
                <a:latin typeface="FangSong" panose="02010609060101010101" pitchFamily="49" charset="-122"/>
                <a:ea typeface="FangSong" panose="02010609060101010101" pitchFamily="49" charset="-122"/>
              </a:rPr>
              <a:t>隱」</a:t>
            </a:r>
            <a:r>
              <a:rPr lang="en-US" altLang="zh-CN" sz="2800" b="1" dirty="0" smtClean="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韓</a:t>
            </a:r>
            <a:r>
              <a:rPr lang="zh-TW" altLang="en-US" sz="2800" b="1" dirty="0">
                <a:latin typeface="FangSong" panose="02010609060101010101" pitchFamily="49" charset="-122"/>
                <a:ea typeface="FangSong" panose="02010609060101010101" pitchFamily="49" charset="-122"/>
              </a:rPr>
              <a:t>非</a:t>
            </a:r>
            <a:r>
              <a:rPr lang="zh-TW" altLang="en-US" sz="2800" b="1" dirty="0" smtClean="0">
                <a:latin typeface="FangSong" panose="02010609060101010101" pitchFamily="49" charset="-122"/>
                <a:ea typeface="FangSong" panose="02010609060101010101" pitchFamily="49" charset="-122"/>
              </a:rPr>
              <a:t>子</a:t>
            </a:r>
            <a:r>
              <a:rPr lang="en-US" altLang="zh-CN" sz="2800" b="1" dirty="0" smtClean="0">
                <a:latin typeface="FangSong" panose="02010609060101010101" pitchFamily="49" charset="-122"/>
                <a:ea typeface="FangSong" panose="02010609060101010101" pitchFamily="49" charset="-122"/>
              </a:rPr>
              <a:t>》</a:t>
            </a:r>
          </a:p>
          <a:p>
            <a:endParaRPr lang="zh-TW" altLang="en-US" sz="1500" b="1" dirty="0">
              <a:latin typeface="FangSong" panose="02010609060101010101" pitchFamily="49" charset="-122"/>
              <a:ea typeface="FangSong" panose="02010609060101010101" pitchFamily="49" charset="-122"/>
            </a:endParaRPr>
          </a:p>
          <a:p>
            <a:r>
              <a:rPr lang="en-GB" altLang="zh-TW" sz="2800" b="1" dirty="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徵</a:t>
            </a:r>
            <a:r>
              <a:rPr lang="zh-TW" altLang="en-US" sz="2800" b="1" dirty="0">
                <a:latin typeface="FangSong" panose="02010609060101010101" pitchFamily="49" charset="-122"/>
                <a:ea typeface="FangSong" panose="02010609060101010101" pitchFamily="49" charset="-122"/>
              </a:rPr>
              <a:t>材聚</a:t>
            </a:r>
            <a:r>
              <a:rPr lang="zh-TW" altLang="en-US" sz="2800" b="1" dirty="0" smtClean="0">
                <a:latin typeface="FangSong" panose="02010609060101010101" pitchFamily="49" charset="-122"/>
                <a:ea typeface="FangSong" panose="02010609060101010101" pitchFamily="49" charset="-122"/>
              </a:rPr>
              <a:t>事」</a:t>
            </a:r>
            <a:r>
              <a:rPr lang="en-US" altLang="zh-CN" sz="2800" b="1" dirty="0" smtClean="0">
                <a:latin typeface="FangSong" panose="02010609060101010101" pitchFamily="49" charset="-122"/>
                <a:ea typeface="FangSong" panose="02010609060101010101" pitchFamily="49" charset="-122"/>
              </a:rPr>
              <a:t>《</a:t>
            </a:r>
            <a:r>
              <a:rPr lang="zh-TW" altLang="en-US" sz="2800" b="1" dirty="0" smtClean="0">
                <a:latin typeface="FangSong" panose="02010609060101010101" pitchFamily="49" charset="-122"/>
                <a:ea typeface="FangSong" panose="02010609060101010101" pitchFamily="49" charset="-122"/>
              </a:rPr>
              <a:t>呂</a:t>
            </a:r>
            <a:r>
              <a:rPr lang="zh-TW" altLang="en-US" sz="2800" b="1" dirty="0">
                <a:latin typeface="FangSong" panose="02010609060101010101" pitchFamily="49" charset="-122"/>
                <a:ea typeface="FangSong" panose="02010609060101010101" pitchFamily="49" charset="-122"/>
              </a:rPr>
              <a:t>氏春</a:t>
            </a:r>
            <a:r>
              <a:rPr lang="zh-TW" altLang="en-US" sz="2800" b="1" dirty="0" smtClean="0">
                <a:latin typeface="FangSong" panose="02010609060101010101" pitchFamily="49" charset="-122"/>
                <a:ea typeface="FangSong" panose="02010609060101010101" pitchFamily="49" charset="-122"/>
              </a:rPr>
              <a:t>秋</a:t>
            </a:r>
            <a:r>
              <a:rPr lang="en-US" altLang="zh-CN" sz="2800" b="1" dirty="0" smtClean="0">
                <a:latin typeface="FangSong" panose="02010609060101010101" pitchFamily="49" charset="-122"/>
                <a:ea typeface="FangSong" panose="02010609060101010101" pitchFamily="49" charset="-122"/>
              </a:rPr>
              <a:t>》</a:t>
            </a:r>
            <a:endParaRPr lang="zh-TW" altLang="en-US" sz="2800" b="1" dirty="0">
              <a:latin typeface="FangSong" panose="02010609060101010101" pitchFamily="49" charset="-122"/>
              <a:ea typeface="FangSong" panose="02010609060101010101" pitchFamily="49" charset="-122"/>
            </a:endParaRPr>
          </a:p>
        </p:txBody>
      </p:sp>
      <p:sp>
        <p:nvSpPr>
          <p:cNvPr id="10" name="TextBox 9"/>
          <p:cNvSpPr txBox="1"/>
          <p:nvPr/>
        </p:nvSpPr>
        <p:spPr>
          <a:xfrm>
            <a:off x="1187624" y="1346530"/>
            <a:ext cx="1800493" cy="5250822"/>
          </a:xfrm>
          <a:prstGeom prst="rect">
            <a:avLst/>
          </a:prstGeom>
          <a:noFill/>
          <a:ln w="12700">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文心雕龍</a:t>
            </a:r>
            <a:r>
              <a:rPr lang="en-US" altLang="zh-TW"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夸飾</a:t>
            </a:r>
            <a:r>
              <a:rPr lang="zh-TW" altLang="en-US" sz="3000" b="1" dirty="0" smtClean="0">
                <a:latin typeface="FangSong" panose="02010609060101010101" pitchFamily="49" charset="-122"/>
                <a:ea typeface="FangSong" panose="02010609060101010101" pitchFamily="49" charset="-122"/>
              </a:rPr>
              <a:t>篇</a:t>
            </a:r>
            <a:r>
              <a:rPr lang="en-US" altLang="zh-CN" sz="30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劉勰</a:t>
            </a:r>
            <a:endParaRPr lang="en-US" altLang="zh-TW" sz="34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「自宋玉景</a:t>
            </a:r>
            <a:r>
              <a:rPr lang="zh-TW" altLang="en-US" sz="3000" b="1" dirty="0" smtClean="0">
                <a:latin typeface="FangSong" panose="02010609060101010101" pitchFamily="49" charset="-122"/>
                <a:ea typeface="FangSong" panose="02010609060101010101" pitchFamily="49" charset="-122"/>
              </a:rPr>
              <a:t>差 夸</a:t>
            </a:r>
            <a:r>
              <a:rPr lang="zh-TW" altLang="en-US" sz="3000" b="1" dirty="0">
                <a:latin typeface="FangSong" panose="02010609060101010101" pitchFamily="49" charset="-122"/>
                <a:ea typeface="FangSong" panose="02010609060101010101" pitchFamily="49" charset="-122"/>
              </a:rPr>
              <a:t>飾始</a:t>
            </a:r>
            <a:r>
              <a:rPr lang="zh-TW" altLang="en-US" sz="3000" b="1" dirty="0" smtClean="0">
                <a:latin typeface="FangSong" panose="02010609060101010101" pitchFamily="49" charset="-122"/>
                <a:ea typeface="FangSong" panose="02010609060101010101" pitchFamily="49" charset="-122"/>
              </a:rPr>
              <a:t>盛 相</a:t>
            </a:r>
            <a:r>
              <a:rPr lang="zh-TW" altLang="en-US" sz="3000" b="1" dirty="0">
                <a:latin typeface="FangSong" panose="02010609060101010101" pitchFamily="49" charset="-122"/>
                <a:ea typeface="FangSong" panose="02010609060101010101" pitchFamily="49" charset="-122"/>
              </a:rPr>
              <a:t>如憑</a:t>
            </a:r>
            <a:r>
              <a:rPr lang="zh-TW" altLang="en-US" sz="3000" b="1" dirty="0" smtClean="0">
                <a:latin typeface="FangSong" panose="02010609060101010101" pitchFamily="49" charset="-122"/>
                <a:ea typeface="FangSong" panose="02010609060101010101" pitchFamily="49" charset="-122"/>
              </a:rPr>
              <a:t>風 詭</a:t>
            </a:r>
            <a:r>
              <a:rPr lang="zh-TW" altLang="en-US" sz="3000" b="1" dirty="0">
                <a:latin typeface="FangSong" panose="02010609060101010101" pitchFamily="49" charset="-122"/>
                <a:ea typeface="FangSong" panose="02010609060101010101" pitchFamily="49" charset="-122"/>
              </a:rPr>
              <a:t>濫愈盛</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1511889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44</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909944165"/>
              </p:ext>
            </p:extLst>
          </p:nvPr>
        </p:nvGraphicFramePr>
        <p:xfrm>
          <a:off x="1619672" y="32628"/>
          <a:ext cx="5328592" cy="828040"/>
        </p:xfrm>
        <a:graphic>
          <a:graphicData uri="http://schemas.openxmlformats.org/drawingml/2006/table">
            <a:tbl>
              <a:tblPr firstRow="1" bandRow="1">
                <a:tableStyleId>{FABFCF23-3B69-468F-B69F-88F6DE6A72F2}</a:tableStyleId>
              </a:tblPr>
              <a:tblGrid>
                <a:gridCol w="1008112"/>
                <a:gridCol w="4320480"/>
              </a:tblGrid>
              <a:tr h="370840">
                <a:tc gridSpan="2">
                  <a:txBody>
                    <a:bodyPr/>
                    <a:lstStyle/>
                    <a:p>
                      <a:pPr algn="ctr"/>
                      <a:r>
                        <a:rPr lang="en-US" dirty="0" smtClean="0"/>
                        <a:t>Main Chinese</a:t>
                      </a:r>
                      <a:r>
                        <a:rPr lang="en-US" baseline="0" dirty="0" smtClean="0"/>
                        <a:t> Poetry Genres</a:t>
                      </a:r>
                      <a:endParaRPr lang="en-GB" dirty="0"/>
                    </a:p>
                  </a:txBody>
                  <a:tcPr/>
                </a:tc>
                <a:tc hMerge="1">
                  <a:txBody>
                    <a:bodyPr/>
                    <a:lstStyle/>
                    <a:p>
                      <a:endParaRPr lang="en-GB" dirty="0"/>
                    </a:p>
                  </a:txBody>
                  <a:tcPr/>
                </a:tc>
              </a:tr>
              <a:tr h="370840">
                <a:tc>
                  <a:txBody>
                    <a:bodyPr/>
                    <a:lstStyle/>
                    <a:p>
                      <a:r>
                        <a:rPr lang="en-GB" sz="2400" i="1" dirty="0" smtClean="0">
                          <a:latin typeface="Georgia" panose="02040502050405020303" pitchFamily="18" charset="0"/>
                        </a:rPr>
                        <a:t>Fu</a:t>
                      </a:r>
                      <a:r>
                        <a:rPr lang="en-GB" sz="2400" dirty="0" smtClean="0">
                          <a:latin typeface="Georgia" panose="02040502050405020303" pitchFamily="18" charset="0"/>
                        </a:rPr>
                        <a:t> </a:t>
                      </a:r>
                      <a:r>
                        <a:rPr lang="zh-HK" altLang="en-US" sz="2400" dirty="0" smtClean="0">
                          <a:latin typeface="Georgia" panose="02040502050405020303" pitchFamily="18" charset="0"/>
                        </a:rPr>
                        <a:t>賦</a:t>
                      </a:r>
                      <a:endParaRPr lang="en-GB" sz="2400" dirty="0">
                        <a:latin typeface="Georgia" panose="02040502050405020303" pitchFamily="18" charset="0"/>
                      </a:endParaRPr>
                    </a:p>
                  </a:txBody>
                  <a:tcPr/>
                </a:tc>
                <a:tc>
                  <a:txBody>
                    <a:bodyPr/>
                    <a:lstStyle/>
                    <a:p>
                      <a:r>
                        <a:rPr lang="en-US" sz="2400" dirty="0" smtClean="0">
                          <a:solidFill>
                            <a:srgbClr val="0070C0"/>
                          </a:solidFill>
                          <a:latin typeface="Georgia" panose="02040502050405020303" pitchFamily="18" charset="0"/>
                        </a:rPr>
                        <a:t>Pan</a:t>
                      </a:r>
                      <a:r>
                        <a:rPr lang="en-US" sz="2400" dirty="0" smtClean="0">
                          <a:solidFill>
                            <a:srgbClr val="0070C0"/>
                          </a:solidFill>
                          <a:latin typeface="Georgia" panose="02040502050405020303" pitchFamily="18" charset="0"/>
                        </a:rPr>
                        <a:t>: rhymed-prose</a:t>
                      </a:r>
                      <a:endParaRPr lang="en-GB" sz="2400" dirty="0">
                        <a:solidFill>
                          <a:srgbClr val="0070C0"/>
                        </a:solidFill>
                        <a:latin typeface="Georgia" panose="02040502050405020303" pitchFamily="18" charset="0"/>
                      </a:endParaRPr>
                    </a:p>
                  </a:txBody>
                  <a:tcPr/>
                </a:tc>
              </a:tr>
            </a:tbl>
          </a:graphicData>
        </a:graphic>
      </p:graphicFrame>
      <p:sp>
        <p:nvSpPr>
          <p:cNvPr id="6" name="TextBox 5"/>
          <p:cNvSpPr txBox="1"/>
          <p:nvPr/>
        </p:nvSpPr>
        <p:spPr>
          <a:xfrm>
            <a:off x="97631" y="1068242"/>
            <a:ext cx="8894743" cy="5616624"/>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歸田賦</a:t>
            </a:r>
            <a:r>
              <a:rPr lang="en-US" altLang="zh-TW" sz="3200" b="1" dirty="0" smtClean="0">
                <a:latin typeface="FangSong" panose="02010609060101010101" pitchFamily="49" charset="-122"/>
                <a:ea typeface="FangSong" panose="02010609060101010101" pitchFamily="49" charset="-122"/>
              </a:rPr>
              <a:t>》</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東漢</a:t>
            </a:r>
            <a:r>
              <a:rPr lang="en-US" altLang="zh-CN"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張衡</a:t>
            </a:r>
            <a:endParaRPr lang="en-US" altLang="zh-TW" sz="28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2800" b="1" dirty="0">
                <a:latin typeface="FangSong" panose="02010609060101010101" pitchFamily="49" charset="-122"/>
                <a:ea typeface="FangSong" panose="02010609060101010101" pitchFamily="49" charset="-122"/>
              </a:rPr>
              <a:t>游都邑以永</a:t>
            </a:r>
            <a:r>
              <a:rPr lang="zh-TW" altLang="en-US" sz="2800" b="1" dirty="0" smtClean="0">
                <a:latin typeface="FangSong" panose="02010609060101010101" pitchFamily="49" charset="-122"/>
                <a:ea typeface="FangSong" panose="02010609060101010101" pitchFamily="49" charset="-122"/>
              </a:rPr>
              <a:t>久 無</a:t>
            </a:r>
            <a:r>
              <a:rPr lang="zh-TW" altLang="en-US" sz="2800" b="1" dirty="0">
                <a:latin typeface="FangSong" panose="02010609060101010101" pitchFamily="49" charset="-122"/>
                <a:ea typeface="FangSong" panose="02010609060101010101" pitchFamily="49" charset="-122"/>
              </a:rPr>
              <a:t>明略以佐時</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徒</a:t>
            </a:r>
            <a:r>
              <a:rPr lang="zh-TW" altLang="en-US" sz="2800" b="1" dirty="0">
                <a:latin typeface="FangSong" panose="02010609060101010101" pitchFamily="49" charset="-122"/>
                <a:ea typeface="FangSong" panose="02010609060101010101" pitchFamily="49" charset="-122"/>
              </a:rPr>
              <a:t>臨川以羨</a:t>
            </a:r>
            <a:r>
              <a:rPr lang="zh-TW" altLang="en-US" sz="2800" b="1" dirty="0" smtClean="0">
                <a:latin typeface="FangSong" panose="02010609060101010101" pitchFamily="49" charset="-122"/>
                <a:ea typeface="FangSong" panose="02010609060101010101" pitchFamily="49" charset="-122"/>
              </a:rPr>
              <a:t>魚 俟</a:t>
            </a:r>
            <a:r>
              <a:rPr lang="zh-TW" altLang="en-US" sz="2800" b="1" dirty="0">
                <a:latin typeface="FangSong" panose="02010609060101010101" pitchFamily="49" charset="-122"/>
                <a:ea typeface="FangSong" panose="02010609060101010101" pitchFamily="49" charset="-122"/>
              </a:rPr>
              <a:t>河清乎未期</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感</a:t>
            </a:r>
            <a:r>
              <a:rPr lang="zh-TW" altLang="en-US" sz="2800" b="1" dirty="0">
                <a:latin typeface="FangSong" panose="02010609060101010101" pitchFamily="49" charset="-122"/>
                <a:ea typeface="FangSong" panose="02010609060101010101" pitchFamily="49" charset="-122"/>
              </a:rPr>
              <a:t>蔡子之慷</a:t>
            </a:r>
            <a:r>
              <a:rPr lang="zh-TW" altLang="en-US" sz="2800" b="1" dirty="0" smtClean="0">
                <a:latin typeface="FangSong" panose="02010609060101010101" pitchFamily="49" charset="-122"/>
                <a:ea typeface="FangSong" panose="02010609060101010101" pitchFamily="49" charset="-122"/>
              </a:rPr>
              <a:t>慨 從</a:t>
            </a:r>
            <a:r>
              <a:rPr lang="zh-TW" altLang="en-US" sz="2800" b="1" dirty="0">
                <a:latin typeface="FangSong" panose="02010609060101010101" pitchFamily="49" charset="-122"/>
                <a:ea typeface="FangSong" panose="02010609060101010101" pitchFamily="49" charset="-122"/>
              </a:rPr>
              <a:t>唐生以決疑</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諒</a:t>
            </a:r>
            <a:r>
              <a:rPr lang="zh-TW" altLang="en-US" sz="2800" b="1" dirty="0">
                <a:latin typeface="FangSong" panose="02010609060101010101" pitchFamily="49" charset="-122"/>
                <a:ea typeface="FangSong" panose="02010609060101010101" pitchFamily="49" charset="-122"/>
              </a:rPr>
              <a:t>天道之微</a:t>
            </a:r>
            <a:r>
              <a:rPr lang="zh-TW" altLang="en-US" sz="2800" b="1" dirty="0" smtClean="0">
                <a:latin typeface="FangSong" panose="02010609060101010101" pitchFamily="49" charset="-122"/>
                <a:ea typeface="FangSong" panose="02010609060101010101" pitchFamily="49" charset="-122"/>
              </a:rPr>
              <a:t>昧 追</a:t>
            </a:r>
            <a:r>
              <a:rPr lang="zh-TW" altLang="en-US" sz="2800" b="1" dirty="0">
                <a:latin typeface="FangSong" panose="02010609060101010101" pitchFamily="49" charset="-122"/>
                <a:ea typeface="FangSong" panose="02010609060101010101" pitchFamily="49" charset="-122"/>
              </a:rPr>
              <a:t>漁父以同嬉</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超</a:t>
            </a:r>
            <a:r>
              <a:rPr lang="zh-TW" altLang="en-US" sz="2800" b="1" dirty="0">
                <a:latin typeface="FangSong" panose="02010609060101010101" pitchFamily="49" charset="-122"/>
                <a:ea typeface="FangSong" panose="02010609060101010101" pitchFamily="49" charset="-122"/>
              </a:rPr>
              <a:t>埃塵以遐</a:t>
            </a:r>
            <a:r>
              <a:rPr lang="zh-TW" altLang="en-US" sz="2800" b="1" dirty="0" smtClean="0">
                <a:latin typeface="FangSong" panose="02010609060101010101" pitchFamily="49" charset="-122"/>
                <a:ea typeface="FangSong" panose="02010609060101010101" pitchFamily="49" charset="-122"/>
              </a:rPr>
              <a:t>逝 與</a:t>
            </a:r>
            <a:r>
              <a:rPr lang="zh-TW" altLang="en-US" sz="2800" b="1" dirty="0">
                <a:latin typeface="FangSong" panose="02010609060101010101" pitchFamily="49" charset="-122"/>
                <a:ea typeface="FangSong" panose="02010609060101010101" pitchFamily="49" charset="-122"/>
              </a:rPr>
              <a:t>世事乎長辭</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endParaRPr lang="en-US" altLang="zh-TW" sz="5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於</a:t>
            </a:r>
            <a:r>
              <a:rPr lang="zh-TW" altLang="en-US" sz="2800" b="1" dirty="0">
                <a:latin typeface="FangSong" panose="02010609060101010101" pitchFamily="49" charset="-122"/>
                <a:ea typeface="FangSong" panose="02010609060101010101" pitchFamily="49" charset="-122"/>
              </a:rPr>
              <a:t>是仲春令</a:t>
            </a:r>
            <a:r>
              <a:rPr lang="zh-TW" altLang="en-US" sz="2800" b="1" dirty="0" smtClean="0">
                <a:latin typeface="FangSong" panose="02010609060101010101" pitchFamily="49" charset="-122"/>
                <a:ea typeface="FangSong" panose="02010609060101010101" pitchFamily="49" charset="-122"/>
              </a:rPr>
              <a:t>月 時</a:t>
            </a:r>
            <a:r>
              <a:rPr lang="zh-TW" altLang="en-US" sz="2800" b="1" dirty="0">
                <a:latin typeface="FangSong" panose="02010609060101010101" pitchFamily="49" charset="-122"/>
                <a:ea typeface="FangSong" panose="02010609060101010101" pitchFamily="49" charset="-122"/>
              </a:rPr>
              <a:t>和氣清</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原</a:t>
            </a:r>
            <a:r>
              <a:rPr lang="zh-TW" altLang="en-US" sz="2800" b="1" dirty="0">
                <a:latin typeface="FangSong" panose="02010609060101010101" pitchFamily="49" charset="-122"/>
                <a:ea typeface="FangSong" panose="02010609060101010101" pitchFamily="49" charset="-122"/>
              </a:rPr>
              <a:t>隰郁</a:t>
            </a:r>
            <a:r>
              <a:rPr lang="zh-TW" altLang="en-US" sz="2800" b="1" dirty="0" smtClean="0">
                <a:latin typeface="FangSong" panose="02010609060101010101" pitchFamily="49" charset="-122"/>
                <a:ea typeface="FangSong" panose="02010609060101010101" pitchFamily="49" charset="-122"/>
              </a:rPr>
              <a:t>茂 百</a:t>
            </a:r>
            <a:r>
              <a:rPr lang="zh-TW" altLang="en-US" sz="2800" b="1" dirty="0">
                <a:latin typeface="FangSong" panose="02010609060101010101" pitchFamily="49" charset="-122"/>
                <a:ea typeface="FangSong" panose="02010609060101010101" pitchFamily="49" charset="-122"/>
              </a:rPr>
              <a:t>草滋榮。王雎鼓</a:t>
            </a:r>
            <a:r>
              <a:rPr lang="zh-TW" altLang="en-US" sz="2800" b="1" dirty="0" smtClean="0">
                <a:latin typeface="FangSong" panose="02010609060101010101" pitchFamily="49" charset="-122"/>
                <a:ea typeface="FangSong" panose="02010609060101010101" pitchFamily="49" charset="-122"/>
              </a:rPr>
              <a:t>翼 </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倉</a:t>
            </a:r>
            <a:r>
              <a:rPr lang="zh-TW" altLang="en-US" sz="2800" b="1" dirty="0">
                <a:latin typeface="FangSong" panose="02010609060101010101" pitchFamily="49" charset="-122"/>
                <a:ea typeface="FangSong" panose="02010609060101010101" pitchFamily="49" charset="-122"/>
              </a:rPr>
              <a:t>庚哀鳴；交頸頡</a:t>
            </a:r>
            <a:r>
              <a:rPr lang="zh-TW" altLang="en-US" sz="2800" b="1" dirty="0" smtClean="0">
                <a:latin typeface="FangSong" panose="02010609060101010101" pitchFamily="49" charset="-122"/>
                <a:ea typeface="FangSong" panose="02010609060101010101" pitchFamily="49" charset="-122"/>
              </a:rPr>
              <a:t>頏 關</a:t>
            </a:r>
            <a:r>
              <a:rPr lang="zh-TW" altLang="en-US" sz="2800" b="1" dirty="0">
                <a:latin typeface="FangSong" panose="02010609060101010101" pitchFamily="49" charset="-122"/>
                <a:ea typeface="FangSong" panose="02010609060101010101" pitchFamily="49" charset="-122"/>
              </a:rPr>
              <a:t>關嚶嚶</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於</a:t>
            </a:r>
            <a:r>
              <a:rPr lang="zh-TW" altLang="en-US" sz="2800" b="1" dirty="0">
                <a:latin typeface="FangSong" panose="02010609060101010101" pitchFamily="49" charset="-122"/>
                <a:ea typeface="FangSong" panose="02010609060101010101" pitchFamily="49" charset="-122"/>
              </a:rPr>
              <a:t>焉逍</a:t>
            </a:r>
            <a:r>
              <a:rPr lang="zh-TW" altLang="en-US" sz="2800" b="1" dirty="0" smtClean="0">
                <a:latin typeface="FangSong" panose="02010609060101010101" pitchFamily="49" charset="-122"/>
                <a:ea typeface="FangSong" panose="02010609060101010101" pitchFamily="49" charset="-122"/>
              </a:rPr>
              <a:t>遙 聊</a:t>
            </a:r>
            <a:r>
              <a:rPr lang="zh-TW" altLang="en-US" sz="2800" b="1" dirty="0">
                <a:latin typeface="FangSong" panose="02010609060101010101" pitchFamily="49" charset="-122"/>
                <a:ea typeface="FangSong" panose="02010609060101010101" pitchFamily="49" charset="-122"/>
              </a:rPr>
              <a:t>以娛情</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endParaRPr lang="zh-TW" altLang="en-US" sz="500" b="1" dirty="0">
              <a:latin typeface="FangSong" panose="02010609060101010101" pitchFamily="49" charset="-122"/>
              <a:ea typeface="FangSong" panose="02010609060101010101" pitchFamily="49" charset="-122"/>
            </a:endParaRPr>
          </a:p>
          <a:p>
            <a:r>
              <a:rPr lang="zh-TW" altLang="en-US" sz="2800" b="1" dirty="0">
                <a:latin typeface="FangSong" panose="02010609060101010101" pitchFamily="49" charset="-122"/>
                <a:ea typeface="FangSong" panose="02010609060101010101" pitchFamily="49" charset="-122"/>
              </a:rPr>
              <a:t>爾乃龍吟方</a:t>
            </a:r>
            <a:r>
              <a:rPr lang="zh-TW" altLang="en-US" sz="2800" b="1" dirty="0" smtClean="0">
                <a:latin typeface="FangSong" panose="02010609060101010101" pitchFamily="49" charset="-122"/>
                <a:ea typeface="FangSong" panose="02010609060101010101" pitchFamily="49" charset="-122"/>
              </a:rPr>
              <a:t>澤 虎</a:t>
            </a:r>
            <a:r>
              <a:rPr lang="zh-TW" altLang="en-US" sz="2800" b="1" dirty="0">
                <a:latin typeface="FangSong" panose="02010609060101010101" pitchFamily="49" charset="-122"/>
                <a:ea typeface="FangSong" panose="02010609060101010101" pitchFamily="49" charset="-122"/>
              </a:rPr>
              <a:t>嘯山丘。仰飛纖</a:t>
            </a:r>
            <a:r>
              <a:rPr lang="zh-TW" altLang="en-US" sz="2800" b="1" dirty="0" smtClean="0">
                <a:latin typeface="FangSong" panose="02010609060101010101" pitchFamily="49" charset="-122"/>
                <a:ea typeface="FangSong" panose="02010609060101010101" pitchFamily="49" charset="-122"/>
              </a:rPr>
              <a:t>繳 俯</a:t>
            </a:r>
            <a:r>
              <a:rPr lang="zh-TW" altLang="en-US" sz="2800" b="1" dirty="0">
                <a:latin typeface="FangSong" panose="02010609060101010101" pitchFamily="49" charset="-122"/>
                <a:ea typeface="FangSong" panose="02010609060101010101" pitchFamily="49" charset="-122"/>
              </a:rPr>
              <a:t>釣長流。觸矢而</a:t>
            </a:r>
            <a:r>
              <a:rPr lang="zh-TW" altLang="en-US" sz="2800" b="1" dirty="0" smtClean="0">
                <a:latin typeface="FangSong" panose="02010609060101010101" pitchFamily="49" charset="-122"/>
                <a:ea typeface="FangSong" panose="02010609060101010101" pitchFamily="49" charset="-122"/>
              </a:rPr>
              <a:t>斃 貪</a:t>
            </a:r>
            <a:r>
              <a:rPr lang="zh-TW" altLang="en-US" sz="2800" b="1" dirty="0">
                <a:latin typeface="FangSong" panose="02010609060101010101" pitchFamily="49" charset="-122"/>
                <a:ea typeface="FangSong" panose="02010609060101010101" pitchFamily="49" charset="-122"/>
              </a:rPr>
              <a:t>餌吞鉤</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落</a:t>
            </a:r>
            <a:r>
              <a:rPr lang="zh-TW" altLang="en-US" sz="2800" b="1" dirty="0">
                <a:latin typeface="FangSong" panose="02010609060101010101" pitchFamily="49" charset="-122"/>
                <a:ea typeface="FangSong" panose="02010609060101010101" pitchFamily="49" charset="-122"/>
              </a:rPr>
              <a:t>雲間之逸</a:t>
            </a:r>
            <a:r>
              <a:rPr lang="zh-TW" altLang="en-US" sz="2800" b="1" dirty="0" smtClean="0">
                <a:latin typeface="FangSong" panose="02010609060101010101" pitchFamily="49" charset="-122"/>
                <a:ea typeface="FangSong" panose="02010609060101010101" pitchFamily="49" charset="-122"/>
              </a:rPr>
              <a:t>禽 懸</a:t>
            </a:r>
            <a:r>
              <a:rPr lang="zh-TW" altLang="en-US" sz="2800" b="1" dirty="0">
                <a:latin typeface="FangSong" panose="02010609060101010101" pitchFamily="49" charset="-122"/>
                <a:ea typeface="FangSong" panose="02010609060101010101" pitchFamily="49" charset="-122"/>
              </a:rPr>
              <a:t>淵沉之鯊鰡</a:t>
            </a:r>
            <a:r>
              <a:rPr lang="zh-TW" altLang="en-US" sz="2800" b="1" dirty="0" smtClean="0">
                <a:latin typeface="FangSong" panose="02010609060101010101" pitchFamily="49" charset="-122"/>
                <a:ea typeface="FangSong" panose="02010609060101010101" pitchFamily="49" charset="-122"/>
              </a:rPr>
              <a:t>。</a:t>
            </a:r>
            <a:endParaRPr lang="en-US" altLang="zh-TW" sz="2800" b="1" dirty="0" smtClean="0">
              <a:latin typeface="FangSong" panose="02010609060101010101" pitchFamily="49" charset="-122"/>
              <a:ea typeface="FangSong" panose="02010609060101010101" pitchFamily="49" charset="-122"/>
            </a:endParaRPr>
          </a:p>
          <a:p>
            <a:endParaRPr lang="zh-TW" altLang="en-US" sz="500" b="1" dirty="0">
              <a:latin typeface="FangSong" panose="02010609060101010101" pitchFamily="49" charset="-122"/>
              <a:ea typeface="FangSong" panose="02010609060101010101" pitchFamily="49" charset="-122"/>
            </a:endParaRPr>
          </a:p>
          <a:p>
            <a:r>
              <a:rPr lang="zh-TW" altLang="en-US" sz="2800" b="1" dirty="0">
                <a:latin typeface="FangSong" panose="02010609060101010101" pitchFamily="49" charset="-122"/>
                <a:ea typeface="FangSong" panose="02010609060101010101" pitchFamily="49" charset="-122"/>
              </a:rPr>
              <a:t>於時曜靈俄</a:t>
            </a:r>
            <a:r>
              <a:rPr lang="zh-TW" altLang="en-US" sz="2800" b="1" dirty="0" smtClean="0">
                <a:latin typeface="FangSong" panose="02010609060101010101" pitchFamily="49" charset="-122"/>
                <a:ea typeface="FangSong" panose="02010609060101010101" pitchFamily="49" charset="-122"/>
              </a:rPr>
              <a:t>景 繼</a:t>
            </a:r>
            <a:r>
              <a:rPr lang="zh-TW" altLang="en-US" sz="2800" b="1" dirty="0">
                <a:latin typeface="FangSong" panose="02010609060101010101" pitchFamily="49" charset="-122"/>
                <a:ea typeface="FangSong" panose="02010609060101010101" pitchFamily="49" charset="-122"/>
              </a:rPr>
              <a:t>以望舒。極般游之至</a:t>
            </a:r>
            <a:r>
              <a:rPr lang="zh-TW" altLang="en-US" sz="2800" b="1" dirty="0" smtClean="0">
                <a:latin typeface="FangSong" panose="02010609060101010101" pitchFamily="49" charset="-122"/>
                <a:ea typeface="FangSong" panose="02010609060101010101" pitchFamily="49" charset="-122"/>
              </a:rPr>
              <a:t>樂 雖</a:t>
            </a:r>
            <a:r>
              <a:rPr lang="zh-TW" altLang="en-US" sz="2800" b="1" dirty="0">
                <a:latin typeface="FangSong" panose="02010609060101010101" pitchFamily="49" charset="-122"/>
                <a:ea typeface="FangSong" panose="02010609060101010101" pitchFamily="49" charset="-122"/>
              </a:rPr>
              <a:t>日夕而忘劬。感老氏之遺</a:t>
            </a:r>
            <a:r>
              <a:rPr lang="zh-TW" altLang="en-US" sz="2800" b="1" dirty="0" smtClean="0">
                <a:latin typeface="FangSong" panose="02010609060101010101" pitchFamily="49" charset="-122"/>
                <a:ea typeface="FangSong" panose="02010609060101010101" pitchFamily="49" charset="-122"/>
              </a:rPr>
              <a:t>誡 將</a:t>
            </a:r>
            <a:r>
              <a:rPr lang="zh-TW" altLang="en-US" sz="2800" b="1" dirty="0">
                <a:latin typeface="FangSong" panose="02010609060101010101" pitchFamily="49" charset="-122"/>
                <a:ea typeface="FangSong" panose="02010609060101010101" pitchFamily="49" charset="-122"/>
              </a:rPr>
              <a:t>回駕乎蓬廬。彈五弦之妙</a:t>
            </a:r>
            <a:r>
              <a:rPr lang="zh-TW" altLang="en-US" sz="2800" b="1" dirty="0" smtClean="0">
                <a:latin typeface="FangSong" panose="02010609060101010101" pitchFamily="49" charset="-122"/>
                <a:ea typeface="FangSong" panose="02010609060101010101" pitchFamily="49" charset="-122"/>
              </a:rPr>
              <a:t>指 詠周 孔</a:t>
            </a:r>
            <a:r>
              <a:rPr lang="zh-TW" altLang="en-US" sz="2800" b="1" dirty="0">
                <a:latin typeface="FangSong" panose="02010609060101010101" pitchFamily="49" charset="-122"/>
                <a:ea typeface="FangSong" panose="02010609060101010101" pitchFamily="49" charset="-122"/>
              </a:rPr>
              <a:t>之圖書。揮翰墨以奮</a:t>
            </a:r>
            <a:r>
              <a:rPr lang="zh-TW" altLang="en-US" sz="2800" b="1" dirty="0" smtClean="0">
                <a:latin typeface="FangSong" panose="02010609060101010101" pitchFamily="49" charset="-122"/>
                <a:ea typeface="FangSong" panose="02010609060101010101" pitchFamily="49" charset="-122"/>
              </a:rPr>
              <a:t>藻 陳</a:t>
            </a:r>
            <a:r>
              <a:rPr lang="zh-TW" altLang="en-US" sz="2800" b="1" dirty="0">
                <a:latin typeface="FangSong" panose="02010609060101010101" pitchFamily="49" charset="-122"/>
                <a:ea typeface="FangSong" panose="02010609060101010101" pitchFamily="49" charset="-122"/>
              </a:rPr>
              <a:t>三皇之軌模。苟縱心於物</a:t>
            </a:r>
            <a:r>
              <a:rPr lang="zh-TW" altLang="en-US" sz="2800" b="1" dirty="0" smtClean="0">
                <a:latin typeface="FangSong" panose="02010609060101010101" pitchFamily="49" charset="-122"/>
                <a:ea typeface="FangSong" panose="02010609060101010101" pitchFamily="49" charset="-122"/>
              </a:rPr>
              <a:t>外 安</a:t>
            </a:r>
            <a:r>
              <a:rPr lang="zh-TW" altLang="en-US" sz="2800" b="1" dirty="0">
                <a:latin typeface="FangSong" panose="02010609060101010101" pitchFamily="49" charset="-122"/>
                <a:ea typeface="FangSong" panose="02010609060101010101" pitchFamily="49" charset="-122"/>
              </a:rPr>
              <a:t>知榮辱</a:t>
            </a:r>
            <a:r>
              <a:rPr lang="zh-TW" altLang="en-US" sz="2800" b="1" dirty="0" smtClean="0">
                <a:latin typeface="FangSong" panose="02010609060101010101" pitchFamily="49" charset="-122"/>
                <a:ea typeface="FangSong" panose="02010609060101010101" pitchFamily="49" charset="-122"/>
              </a:rPr>
              <a:t>之 所</a:t>
            </a:r>
            <a:r>
              <a:rPr lang="zh-TW" altLang="en-US" sz="2800" b="1" dirty="0">
                <a:latin typeface="FangSong" panose="02010609060101010101" pitchFamily="49" charset="-122"/>
                <a:ea typeface="FangSong" panose="02010609060101010101" pitchFamily="49" charset="-122"/>
              </a:rPr>
              <a:t>如</a:t>
            </a:r>
            <a:r>
              <a:rPr lang="zh-TW" altLang="en-US" sz="2800" b="1" dirty="0" smtClean="0">
                <a:latin typeface="FangSong" panose="02010609060101010101" pitchFamily="49" charset="-122"/>
                <a:ea typeface="FangSong" panose="02010609060101010101" pitchFamily="49" charset="-122"/>
              </a:rPr>
              <a:t>。</a:t>
            </a:r>
            <a:endParaRPr lang="zh-TW" altLang="en-US" sz="28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22146760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45</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95260323"/>
              </p:ext>
            </p:extLst>
          </p:nvPr>
        </p:nvGraphicFramePr>
        <p:xfrm>
          <a:off x="1619672" y="239812"/>
          <a:ext cx="5328592" cy="1193800"/>
        </p:xfrm>
        <a:graphic>
          <a:graphicData uri="http://schemas.openxmlformats.org/drawingml/2006/table">
            <a:tbl>
              <a:tblPr firstRow="1" bandRow="1">
                <a:tableStyleId>{FABFCF23-3B69-468F-B69F-88F6DE6A72F2}</a:tableStyleId>
              </a:tblPr>
              <a:tblGrid>
                <a:gridCol w="1008112"/>
                <a:gridCol w="4320480"/>
              </a:tblGrid>
              <a:tr h="370840">
                <a:tc gridSpan="2">
                  <a:txBody>
                    <a:bodyPr/>
                    <a:lstStyle/>
                    <a:p>
                      <a:pPr algn="ctr"/>
                      <a:r>
                        <a:rPr lang="en-US" dirty="0" smtClean="0"/>
                        <a:t>Main Chinese</a:t>
                      </a:r>
                      <a:r>
                        <a:rPr lang="en-US" baseline="0" dirty="0" smtClean="0"/>
                        <a:t> Poetry Genres</a:t>
                      </a:r>
                      <a:endParaRPr lang="en-GB" dirty="0"/>
                    </a:p>
                  </a:txBody>
                  <a:tcPr/>
                </a:tc>
                <a:tc hMerge="1">
                  <a:txBody>
                    <a:bodyPr/>
                    <a:lstStyle/>
                    <a:p>
                      <a:endParaRPr lang="en-GB" dirty="0"/>
                    </a:p>
                  </a:txBody>
                  <a:tcPr/>
                </a:tc>
              </a:tr>
              <a:tr h="370840">
                <a:tc>
                  <a:txBody>
                    <a:bodyPr/>
                    <a:lstStyle/>
                    <a:p>
                      <a:r>
                        <a:rPr lang="en-GB" sz="2400" i="1" dirty="0" err="1" smtClean="0">
                          <a:latin typeface="Georgia" panose="02040502050405020303" pitchFamily="18" charset="0"/>
                        </a:rPr>
                        <a:t>Yuefu</a:t>
                      </a:r>
                      <a:r>
                        <a:rPr lang="en-GB" sz="2400" i="1" dirty="0" smtClean="0">
                          <a:latin typeface="Georgia" panose="02040502050405020303" pitchFamily="18" charset="0"/>
                        </a:rPr>
                        <a:t> </a:t>
                      </a:r>
                    </a:p>
                    <a:p>
                      <a:r>
                        <a:rPr lang="zh-HK" altLang="en-US" sz="2400" dirty="0" smtClean="0">
                          <a:latin typeface="Georgia" panose="02040502050405020303" pitchFamily="18" charset="0"/>
                        </a:rPr>
                        <a:t>樂府</a:t>
                      </a:r>
                      <a:endParaRPr lang="en-GB" sz="2400" dirty="0">
                        <a:latin typeface="Georgia" panose="02040502050405020303" pitchFamily="18" charset="0"/>
                      </a:endParaRPr>
                    </a:p>
                  </a:txBody>
                  <a:tcPr/>
                </a:tc>
                <a:tc>
                  <a:txBody>
                    <a:bodyPr/>
                    <a:lstStyle/>
                    <a:p>
                      <a:r>
                        <a:rPr lang="en-GB" sz="2400" dirty="0" smtClean="0">
                          <a:latin typeface="Georgia" panose="02040502050405020303" pitchFamily="18" charset="0"/>
                        </a:rPr>
                        <a:t>(Music bureau), Han. Trending to a five-syllable line</a:t>
                      </a:r>
                      <a:endParaRPr lang="en-GB" sz="2400" dirty="0">
                        <a:latin typeface="Georgia" panose="02040502050405020303" pitchFamily="18" charset="0"/>
                      </a:endParaRPr>
                    </a:p>
                  </a:txBody>
                  <a:tcPr/>
                </a:tc>
              </a:tr>
            </a:tbl>
          </a:graphicData>
        </a:graphic>
      </p:graphicFrame>
      <p:sp>
        <p:nvSpPr>
          <p:cNvPr id="7" name="TextBox 6"/>
          <p:cNvSpPr txBox="1"/>
          <p:nvPr/>
        </p:nvSpPr>
        <p:spPr>
          <a:xfrm>
            <a:off x="4932040" y="1556792"/>
            <a:ext cx="3493264" cy="5157192"/>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文心雕龍</a:t>
            </a:r>
            <a:r>
              <a:rPr lang="en-US" altLang="zh-TW" sz="32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劉勰</a:t>
            </a:r>
            <a:endParaRPr lang="en-US" altLang="zh-TW" sz="34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樂</a:t>
            </a:r>
            <a:r>
              <a:rPr lang="zh-TW" altLang="en-US" sz="3000" b="1" dirty="0">
                <a:latin typeface="FangSong" panose="02010609060101010101" pitchFamily="49" charset="-122"/>
                <a:ea typeface="FangSong" panose="02010609060101010101" pitchFamily="49" charset="-122"/>
              </a:rPr>
              <a:t>府者，聲依永，律和聲</a:t>
            </a:r>
            <a:r>
              <a:rPr lang="zh-TW" altLang="en-US" sz="3000" b="1" dirty="0" smtClean="0">
                <a:latin typeface="FangSong" panose="02010609060101010101" pitchFamily="49" charset="-122"/>
                <a:ea typeface="FangSong" panose="02010609060101010101" pitchFamily="49" charset="-122"/>
              </a:rPr>
              <a:t>也</a:t>
            </a:r>
            <a:r>
              <a:rPr lang="zh-CN" altLang="en-US" sz="3000" b="1" dirty="0" smtClean="0">
                <a:latin typeface="FangSong" panose="02010609060101010101" pitchFamily="49" charset="-122"/>
                <a:ea typeface="FangSong" panose="02010609060101010101" pitchFamily="49" charset="-122"/>
              </a:rPr>
              <a:t>。</a:t>
            </a:r>
            <a:endParaRPr lang="en-US" altLang="zh-CN" sz="3000" b="1" dirty="0" smtClean="0">
              <a:latin typeface="FangSong" panose="02010609060101010101" pitchFamily="49" charset="-122"/>
              <a:ea typeface="FangSong" panose="02010609060101010101" pitchFamily="49" charset="-122"/>
            </a:endParaRPr>
          </a:p>
          <a:p>
            <a:r>
              <a:rPr lang="en-US" altLang="zh-TW" b="1" dirty="0">
                <a:latin typeface="FangSong" panose="02010609060101010101" pitchFamily="49" charset="-122"/>
                <a:ea typeface="FangSong" panose="02010609060101010101" pitchFamily="49" charset="-122"/>
              </a:rPr>
              <a:t> </a:t>
            </a:r>
            <a:r>
              <a:rPr lang="en-US" altLang="zh-TW" b="1" dirty="0" smtClean="0">
                <a:latin typeface="FangSong" panose="02010609060101010101" pitchFamily="49" charset="-122"/>
                <a:ea typeface="FangSong" panose="02010609060101010101" pitchFamily="49" charset="-122"/>
              </a:rPr>
              <a:t>          ……</a:t>
            </a:r>
            <a:endParaRPr lang="zh-TW" altLang="en-US"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夫樂本心</a:t>
            </a:r>
            <a:r>
              <a:rPr lang="zh-TW" altLang="en-US" sz="3000" b="1" dirty="0" smtClean="0">
                <a:latin typeface="FangSong" panose="02010609060101010101" pitchFamily="49" charset="-122"/>
                <a:ea typeface="FangSong" panose="02010609060101010101" pitchFamily="49" charset="-122"/>
              </a:rPr>
              <a:t>術 故</a:t>
            </a:r>
            <a:r>
              <a:rPr lang="zh-TW" altLang="en-US" sz="3000" b="1" dirty="0">
                <a:latin typeface="FangSong" panose="02010609060101010101" pitchFamily="49" charset="-122"/>
                <a:ea typeface="FangSong" panose="02010609060101010101" pitchFamily="49" charset="-122"/>
              </a:rPr>
              <a:t>響浹肌</a:t>
            </a:r>
            <a:r>
              <a:rPr lang="zh-TW" altLang="en-US" sz="3000" b="1" dirty="0" smtClean="0">
                <a:latin typeface="FangSong" panose="02010609060101010101" pitchFamily="49" charset="-122"/>
                <a:ea typeface="FangSong" panose="02010609060101010101" pitchFamily="49" charset="-122"/>
              </a:rPr>
              <a:t>髓 先</a:t>
            </a:r>
            <a:r>
              <a:rPr lang="zh-TW" altLang="en-US" sz="3000" b="1" dirty="0">
                <a:latin typeface="FangSong" panose="02010609060101010101" pitchFamily="49" charset="-122"/>
                <a:ea typeface="FangSong" panose="02010609060101010101" pitchFamily="49" charset="-122"/>
              </a:rPr>
              <a:t>王慎</a:t>
            </a:r>
            <a:r>
              <a:rPr lang="zh-TW" altLang="en-US" sz="3000" b="1" dirty="0" smtClean="0">
                <a:latin typeface="FangSong" panose="02010609060101010101" pitchFamily="49" charset="-122"/>
                <a:ea typeface="FangSong" panose="02010609060101010101" pitchFamily="49" charset="-122"/>
              </a:rPr>
              <a:t>焉 務</a:t>
            </a:r>
            <a:r>
              <a:rPr lang="zh-TW" altLang="en-US" sz="3000" b="1" dirty="0">
                <a:latin typeface="FangSong" panose="02010609060101010101" pitchFamily="49" charset="-122"/>
                <a:ea typeface="FangSong" panose="02010609060101010101" pitchFamily="49" charset="-122"/>
              </a:rPr>
              <a:t>塞淫濫。敷訓胄</a:t>
            </a:r>
            <a:r>
              <a:rPr lang="zh-TW" altLang="en-US" sz="3000" b="1" dirty="0" smtClean="0">
                <a:latin typeface="FangSong" panose="02010609060101010101" pitchFamily="49" charset="-122"/>
                <a:ea typeface="FangSong" panose="02010609060101010101" pitchFamily="49" charset="-122"/>
              </a:rPr>
              <a:t>子 必</a:t>
            </a:r>
            <a:r>
              <a:rPr lang="zh-TW" altLang="en-US" sz="3000" b="1" dirty="0">
                <a:latin typeface="FangSong" panose="02010609060101010101" pitchFamily="49" charset="-122"/>
                <a:ea typeface="FangSong" panose="02010609060101010101" pitchFamily="49" charset="-122"/>
              </a:rPr>
              <a:t>歌九</a:t>
            </a:r>
            <a:r>
              <a:rPr lang="zh-TW" altLang="en-US" sz="3000" b="1" dirty="0" smtClean="0">
                <a:latin typeface="FangSong" panose="02010609060101010101" pitchFamily="49" charset="-122"/>
                <a:ea typeface="FangSong" panose="02010609060101010101" pitchFamily="49" charset="-122"/>
              </a:rPr>
              <a:t>德 故</a:t>
            </a:r>
            <a:r>
              <a:rPr lang="zh-TW" altLang="en-US" sz="3000" b="1" dirty="0">
                <a:latin typeface="FangSong" panose="02010609060101010101" pitchFamily="49" charset="-122"/>
                <a:ea typeface="FangSong" panose="02010609060101010101" pitchFamily="49" charset="-122"/>
              </a:rPr>
              <a:t>能情感七</a:t>
            </a:r>
            <a:r>
              <a:rPr lang="zh-TW" altLang="en-US" sz="3000" b="1" dirty="0" smtClean="0">
                <a:latin typeface="FangSong" panose="02010609060101010101" pitchFamily="49" charset="-122"/>
                <a:ea typeface="FangSong" panose="02010609060101010101" pitchFamily="49" charset="-122"/>
              </a:rPr>
              <a:t>始 化動 八</a:t>
            </a:r>
            <a:r>
              <a:rPr lang="zh-TW" altLang="en-US" sz="3000" b="1" dirty="0">
                <a:latin typeface="FangSong" panose="02010609060101010101" pitchFamily="49" charset="-122"/>
                <a:ea typeface="FangSong" panose="02010609060101010101" pitchFamily="49" charset="-122"/>
              </a:rPr>
              <a:t>風</a:t>
            </a:r>
            <a:r>
              <a:rPr lang="zh-TW"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4" name="Rectangle 3"/>
          <p:cNvSpPr/>
          <p:nvPr/>
        </p:nvSpPr>
        <p:spPr>
          <a:xfrm>
            <a:off x="179512" y="3119725"/>
            <a:ext cx="4572000" cy="1046440"/>
          </a:xfrm>
          <a:prstGeom prst="rect">
            <a:avLst/>
          </a:prstGeom>
        </p:spPr>
        <p:txBody>
          <a:bodyPr>
            <a:spAutoFit/>
          </a:bodyPr>
          <a:lstStyle/>
          <a:p>
            <a:pPr algn="ctr"/>
            <a:r>
              <a:rPr lang="zh-CN" altLang="en-US" sz="2600" b="1" dirty="0">
                <a:latin typeface="FangSong" panose="02010609060101010101" pitchFamily="49" charset="-122"/>
                <a:ea typeface="FangSong" panose="02010609060101010101" pitchFamily="49" charset="-122"/>
                <a:cs typeface="Arial" panose="020B0604020202020204" pitchFamily="34" charset="0"/>
              </a:rPr>
              <a:t>葉嘉瑩先生談樂府詩</a:t>
            </a:r>
            <a:endParaRPr lang="en-US" altLang="zh-CN" sz="2600" b="1" dirty="0">
              <a:latin typeface="FangSong" panose="02010609060101010101" pitchFamily="49" charset="-122"/>
              <a:ea typeface="FangSong" panose="02010609060101010101" pitchFamily="49" charset="-122"/>
              <a:cs typeface="Arial" panose="020B0604020202020204" pitchFamily="34" charset="0"/>
            </a:endParaRP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4"/>
              </a:rPr>
              <a:t>https://www.youtube.com/watch?v=fekgwWIuoi8&amp;t=2568s</a:t>
            </a:r>
            <a:r>
              <a:rPr lang="en-US" altLang="zh-CN" dirty="0">
                <a:latin typeface="Georgia" panose="02040502050405020303" pitchFamily="18" charset="0"/>
                <a:ea typeface="FangSong" panose="02010609060101010101" pitchFamily="49" charset="-122"/>
                <a:cs typeface="Arial" panose="020B0604020202020204" pitchFamily="34" charset="0"/>
              </a:rPr>
              <a:t> </a:t>
            </a:r>
          </a:p>
        </p:txBody>
      </p:sp>
    </p:spTree>
    <p:extLst>
      <p:ext uri="{BB962C8B-B14F-4D97-AF65-F5344CB8AC3E}">
        <p14:creationId xmlns:p14="http://schemas.microsoft.com/office/powerpoint/2010/main" val="281442228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46</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2338926014"/>
              </p:ext>
            </p:extLst>
          </p:nvPr>
        </p:nvGraphicFramePr>
        <p:xfrm>
          <a:off x="3815408" y="800120"/>
          <a:ext cx="5328592" cy="1188720"/>
        </p:xfrm>
        <a:graphic>
          <a:graphicData uri="http://schemas.openxmlformats.org/drawingml/2006/table">
            <a:tbl>
              <a:tblPr firstRow="1" bandRow="1">
                <a:tableStyleId>{FABFCF23-3B69-468F-B69F-88F6DE6A72F2}</a:tableStyleId>
              </a:tblPr>
              <a:tblGrid>
                <a:gridCol w="1008112"/>
                <a:gridCol w="4320480"/>
              </a:tblGrid>
              <a:tr h="298832">
                <a:tc gridSpan="2">
                  <a:txBody>
                    <a:bodyPr/>
                    <a:lstStyle/>
                    <a:p>
                      <a:pPr algn="ctr"/>
                      <a:r>
                        <a:rPr lang="en-US" dirty="0" smtClean="0"/>
                        <a:t>Main Chinese</a:t>
                      </a:r>
                      <a:r>
                        <a:rPr lang="en-US" baseline="0" dirty="0" smtClean="0"/>
                        <a:t> Poetry Genres</a:t>
                      </a:r>
                      <a:endParaRPr lang="en-GB" dirty="0"/>
                    </a:p>
                  </a:txBody>
                  <a:tcPr/>
                </a:tc>
                <a:tc hMerge="1">
                  <a:txBody>
                    <a:bodyPr/>
                    <a:lstStyle/>
                    <a:p>
                      <a:endParaRPr lang="en-GB" dirty="0"/>
                    </a:p>
                  </a:txBody>
                  <a:tcPr/>
                </a:tc>
              </a:tr>
              <a:tr h="370840">
                <a:tc>
                  <a:txBody>
                    <a:bodyPr/>
                    <a:lstStyle/>
                    <a:p>
                      <a:r>
                        <a:rPr lang="en-GB" sz="2400" i="1" dirty="0" err="1" smtClean="0">
                          <a:latin typeface="Georgia" panose="02040502050405020303" pitchFamily="18" charset="0"/>
                        </a:rPr>
                        <a:t>Yuefu</a:t>
                      </a:r>
                      <a:r>
                        <a:rPr lang="en-GB" sz="2400" i="1" dirty="0" smtClean="0">
                          <a:latin typeface="Georgia" panose="02040502050405020303" pitchFamily="18" charset="0"/>
                        </a:rPr>
                        <a:t> </a:t>
                      </a:r>
                    </a:p>
                    <a:p>
                      <a:r>
                        <a:rPr lang="zh-HK" altLang="en-US" sz="2400" dirty="0" smtClean="0">
                          <a:latin typeface="Georgia" panose="02040502050405020303" pitchFamily="18" charset="0"/>
                        </a:rPr>
                        <a:t>樂府</a:t>
                      </a:r>
                      <a:endParaRPr lang="en-GB" sz="2400" dirty="0">
                        <a:latin typeface="Georgia" panose="02040502050405020303" pitchFamily="18" charset="0"/>
                      </a:endParaRPr>
                    </a:p>
                  </a:txBody>
                  <a:tcPr/>
                </a:tc>
                <a:tc>
                  <a:txBody>
                    <a:bodyPr/>
                    <a:lstStyle/>
                    <a:p>
                      <a:r>
                        <a:rPr lang="en-GB" sz="2400" dirty="0" smtClean="0">
                          <a:latin typeface="Georgia" panose="02040502050405020303" pitchFamily="18" charset="0"/>
                        </a:rPr>
                        <a:t>(Music bureau), Han. Trending to a five-syllable line</a:t>
                      </a:r>
                      <a:endParaRPr lang="en-GB" sz="2400" dirty="0">
                        <a:latin typeface="Georgia" panose="02040502050405020303" pitchFamily="18" charset="0"/>
                      </a:endParaRPr>
                    </a:p>
                  </a:txBody>
                  <a:tcPr/>
                </a:tc>
              </a:tr>
            </a:tbl>
          </a:graphicData>
        </a:graphic>
      </p:graphicFrame>
      <p:sp>
        <p:nvSpPr>
          <p:cNvPr id="7" name="TextBox 6"/>
          <p:cNvSpPr txBox="1"/>
          <p:nvPr/>
        </p:nvSpPr>
        <p:spPr>
          <a:xfrm>
            <a:off x="112508" y="422652"/>
            <a:ext cx="3677930" cy="4536504"/>
          </a:xfrm>
          <a:prstGeom prst="rect">
            <a:avLst/>
          </a:prstGeom>
          <a:noFill/>
          <a:ln w="12700">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關山月</a:t>
            </a:r>
            <a:r>
              <a:rPr lang="en-US" altLang="zh-TW" sz="32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李白</a:t>
            </a:r>
            <a:endParaRPr lang="en-US" altLang="zh-TW" sz="3400" b="1" dirty="0" smtClean="0">
              <a:latin typeface="FangSong" panose="02010609060101010101" pitchFamily="49" charset="-122"/>
              <a:ea typeface="FangSong" panose="02010609060101010101" pitchFamily="49" charset="-122"/>
            </a:endParaRPr>
          </a:p>
          <a:p>
            <a:endParaRPr lang="en-US" altLang="zh-TW" sz="15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明</a:t>
            </a:r>
            <a:r>
              <a:rPr lang="zh-TW" altLang="en-US" sz="3000" b="1" dirty="0">
                <a:latin typeface="FangSong" panose="02010609060101010101" pitchFamily="49" charset="-122"/>
                <a:ea typeface="FangSong" panose="02010609060101010101" pitchFamily="49" charset="-122"/>
              </a:rPr>
              <a:t>月出天山，蒼茫雲海間。</a:t>
            </a:r>
          </a:p>
          <a:p>
            <a:r>
              <a:rPr lang="zh-TW" altLang="en-US" sz="3000" b="1" dirty="0">
                <a:latin typeface="FangSong" panose="02010609060101010101" pitchFamily="49" charset="-122"/>
                <a:ea typeface="FangSong" panose="02010609060101010101" pitchFamily="49" charset="-122"/>
              </a:rPr>
              <a:t>長風幾萬里，吹度玉門關。</a:t>
            </a:r>
          </a:p>
          <a:p>
            <a:r>
              <a:rPr lang="zh-TW" altLang="en-US" sz="3000" b="1" dirty="0">
                <a:latin typeface="FangSong" panose="02010609060101010101" pitchFamily="49" charset="-122"/>
                <a:ea typeface="FangSong" panose="02010609060101010101" pitchFamily="49" charset="-122"/>
              </a:rPr>
              <a:t>漢下白登道，胡窺青海灣。</a:t>
            </a:r>
          </a:p>
          <a:p>
            <a:r>
              <a:rPr lang="zh-TW" altLang="en-US" sz="3000" b="1" dirty="0">
                <a:latin typeface="FangSong" panose="02010609060101010101" pitchFamily="49" charset="-122"/>
                <a:ea typeface="FangSong" panose="02010609060101010101" pitchFamily="49" charset="-122"/>
              </a:rPr>
              <a:t>由來征戰地，不見有人還。</a:t>
            </a:r>
          </a:p>
          <a:p>
            <a:r>
              <a:rPr lang="zh-TW" altLang="en-US" sz="3000" b="1" dirty="0">
                <a:latin typeface="FangSong" panose="02010609060101010101" pitchFamily="49" charset="-122"/>
                <a:ea typeface="FangSong" panose="02010609060101010101" pitchFamily="49" charset="-122"/>
              </a:rPr>
              <a:t>戍客望邊色，思歸多苦顏。</a:t>
            </a:r>
          </a:p>
          <a:p>
            <a:r>
              <a:rPr lang="zh-TW" altLang="en-US" sz="3000" b="1" dirty="0">
                <a:latin typeface="FangSong" panose="02010609060101010101" pitchFamily="49" charset="-122"/>
                <a:ea typeface="FangSong" panose="02010609060101010101" pitchFamily="49" charset="-122"/>
              </a:rPr>
              <a:t>高樓當此夜，嘆息未應閒</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pic>
        <p:nvPicPr>
          <p:cNvPr id="12292" name="Picture 4" descr="http://i2.kknews.cc/z-AarIaejGGmjfmx7E-iOrKMFlpc4m-LCw/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1988840"/>
            <a:ext cx="3189406" cy="4869160"/>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絲路之旅——玉門關:春風到底度不度玉門關？ - 人人焦點"/>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913" y="4844533"/>
            <a:ext cx="4615505" cy="1898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85884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47</a:t>
            </a:fld>
            <a:endParaRPr lang="en-GB"/>
          </a:p>
        </p:txBody>
      </p:sp>
      <p:sp>
        <p:nvSpPr>
          <p:cNvPr id="6" name="TextBox 5"/>
          <p:cNvSpPr txBox="1"/>
          <p:nvPr/>
        </p:nvSpPr>
        <p:spPr>
          <a:xfrm>
            <a:off x="302984" y="836712"/>
            <a:ext cx="8498766" cy="4893647"/>
          </a:xfrm>
          <a:prstGeom prst="rect">
            <a:avLst/>
          </a:prstGeom>
          <a:noFill/>
        </p:spPr>
        <p:txBody>
          <a:bodyPr wrap="square" rtlCol="0">
            <a:spAutoFit/>
          </a:bodyPr>
          <a:lstStyle/>
          <a:p>
            <a:pPr algn="ctr"/>
            <a:r>
              <a:rPr lang="en-US" sz="3000" dirty="0" smtClean="0">
                <a:latin typeface="Georgia" panose="02040502050405020303" pitchFamily="18" charset="0"/>
                <a:cs typeface="Arial" panose="020B0604020202020204" pitchFamily="34" charset="0"/>
              </a:rPr>
              <a:t>Discussion</a:t>
            </a:r>
          </a:p>
          <a:p>
            <a:pPr algn="ctr"/>
            <a:endParaRPr lang="en-US" sz="1000" dirty="0" smtClean="0">
              <a:latin typeface="Georgia" panose="02040502050405020303" pitchFamily="18" charset="0"/>
              <a:cs typeface="Arial" panose="020B0604020202020204" pitchFamily="34" charset="0"/>
            </a:endParaRPr>
          </a:p>
          <a:p>
            <a:pPr algn="ctr"/>
            <a:endParaRPr lang="en-US" sz="1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The </a:t>
            </a:r>
            <a:r>
              <a:rPr lang="en-GB" sz="2400" i="1" dirty="0" err="1">
                <a:latin typeface="Georgia" panose="02040502050405020303" pitchFamily="18" charset="0"/>
                <a:cs typeface="Arial" panose="020B0604020202020204" pitchFamily="34" charset="0"/>
              </a:rPr>
              <a:t>Yuefu</a:t>
            </a:r>
            <a:r>
              <a:rPr lang="en-GB" sz="2400" dirty="0">
                <a:latin typeface="Georgia" panose="02040502050405020303" pitchFamily="18" charset="0"/>
                <a:cs typeface="Arial" panose="020B0604020202020204" pitchFamily="34" charset="0"/>
              </a:rPr>
              <a:t> may be described as tones prolonged according to rules of prosody and intervals chosen according to rules of </a:t>
            </a:r>
            <a:r>
              <a:rPr lang="en-GB" sz="2400" dirty="0" smtClean="0">
                <a:latin typeface="Georgia" panose="02040502050405020303" pitchFamily="18" charset="0"/>
                <a:cs typeface="Arial" panose="020B0604020202020204" pitchFamily="34" charset="0"/>
              </a:rPr>
              <a:t>harmony</a:t>
            </a:r>
            <a:r>
              <a:rPr lang="en-US" altLang="zh-HK" sz="2400" dirty="0" smtClean="0">
                <a:latin typeface="Georgia" panose="02040502050405020303" pitchFamily="18" charset="0"/>
                <a:cs typeface="Arial" panose="020B0604020202020204" pitchFamily="34" charset="0"/>
              </a:rPr>
              <a:t>.</a:t>
            </a:r>
          </a:p>
          <a:p>
            <a:endParaRPr lang="en-GB" sz="1000" dirty="0" smtClean="0">
              <a:latin typeface="Georgia" panose="02040502050405020303" pitchFamily="18" charset="0"/>
              <a:cs typeface="Arial" panose="020B0604020202020204" pitchFamily="34" charset="0"/>
            </a:endParaRPr>
          </a:p>
          <a:p>
            <a:pPr algn="ctr"/>
            <a:endParaRPr lang="en-US" altLang="zh-CN" sz="2400" b="1" dirty="0">
              <a:latin typeface="FangSong" panose="02010609060101010101" pitchFamily="49" charset="-122"/>
              <a:ea typeface="FangSong" panose="02010609060101010101" pitchFamily="49" charset="-122"/>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戴曉蓮教授</a:t>
            </a: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演奏</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關山月</a:t>
            </a:r>
            <a:r>
              <a:rPr lang="en-US" altLang="zh-CN" sz="2400" b="1" dirty="0" smtClean="0">
                <a:latin typeface="FangSong" panose="02010609060101010101" pitchFamily="49" charset="-122"/>
                <a:ea typeface="FangSong" panose="02010609060101010101" pitchFamily="49" charset="-122"/>
                <a:cs typeface="Arial" panose="020B0604020202020204" pitchFamily="34" charset="0"/>
              </a:rPr>
              <a:t>》</a:t>
            </a: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3"/>
              </a:rPr>
              <a:t>https://</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3"/>
              </a:rPr>
              <a:t>www.youtube.com/watch?v=fekgwWIuoi8&amp;t=4509s</a:t>
            </a:r>
            <a:endParaRPr lang="en-US" altLang="zh-CN" dirty="0" smtClean="0">
              <a:latin typeface="Georgia" panose="02040502050405020303" pitchFamily="18" charset="0"/>
              <a:ea typeface="FangSong" panose="02010609060101010101" pitchFamily="49" charset="-122"/>
              <a:cs typeface="Arial" panose="020B0604020202020204" pitchFamily="34" charset="0"/>
            </a:endParaRPr>
          </a:p>
          <a:p>
            <a:pPr algn="ctr"/>
            <a:r>
              <a:rPr lang="en-US" altLang="zh-CN" dirty="0">
                <a:latin typeface="Georgia" panose="02040502050405020303" pitchFamily="18" charset="0"/>
                <a:ea typeface="FangSong" panose="02010609060101010101" pitchFamily="49" charset="-122"/>
                <a:cs typeface="Arial" panose="020B0604020202020204" pitchFamily="34" charset="0"/>
                <a:hlinkClick r:id="rId4"/>
              </a:rPr>
              <a:t>https://www.bilibili.com/video/BV1Fs411q72F/?</a:t>
            </a:r>
            <a:r>
              <a:rPr lang="en-US" altLang="zh-CN" dirty="0" smtClean="0">
                <a:latin typeface="Georgia" panose="02040502050405020303" pitchFamily="18" charset="0"/>
                <a:ea typeface="FangSong" panose="02010609060101010101" pitchFamily="49" charset="-122"/>
                <a:cs typeface="Arial" panose="020B0604020202020204" pitchFamily="34" charset="0"/>
                <a:hlinkClick r:id="rId4"/>
              </a:rPr>
              <a:t>p=2&amp;spm_id_from=pageDriver</a:t>
            </a:r>
            <a:r>
              <a:rPr lang="en-US" altLang="zh-CN" dirty="0" smtClean="0">
                <a:latin typeface="Georgia" panose="02040502050405020303" pitchFamily="18" charset="0"/>
                <a:ea typeface="FangSong" panose="02010609060101010101" pitchFamily="49" charset="-122"/>
                <a:cs typeface="Arial" panose="020B0604020202020204" pitchFamily="34" charset="0"/>
              </a:rPr>
              <a:t> </a:t>
            </a:r>
          </a:p>
          <a:p>
            <a:pPr algn="ctr"/>
            <a:endParaRPr lang="en-US" altLang="zh-CN" sz="2400" b="1" dirty="0">
              <a:latin typeface="FangSong" panose="02010609060101010101" pitchFamily="49" charset="-122"/>
              <a:ea typeface="FangSong" panose="02010609060101010101" pitchFamily="49" charset="-122"/>
              <a:cs typeface="Arial" panose="020B0604020202020204" pitchFamily="34" charset="0"/>
            </a:endParaRPr>
          </a:p>
          <a:p>
            <a:pPr algn="ct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endParaRPr lang="en-GB" sz="24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9806237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73958</TotalTime>
  <Words>3056</Words>
  <Application>Microsoft Office PowerPoint</Application>
  <PresentationFormat>On-screen Show (4:3)</PresentationFormat>
  <Paragraphs>425</Paragraphs>
  <Slides>47</Slides>
  <Notes>22</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742</cp:revision>
  <dcterms:created xsi:type="dcterms:W3CDTF">2016-12-03T11:57:52Z</dcterms:created>
  <dcterms:modified xsi:type="dcterms:W3CDTF">2022-04-06T09:59:21Z</dcterms:modified>
</cp:coreProperties>
</file>