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5"/>
  </p:notesMasterIdLst>
  <p:sldIdLst>
    <p:sldId id="256" r:id="rId2"/>
    <p:sldId id="257" r:id="rId3"/>
    <p:sldId id="271" r:id="rId4"/>
    <p:sldId id="272" r:id="rId5"/>
    <p:sldId id="273" r:id="rId6"/>
    <p:sldId id="274" r:id="rId7"/>
    <p:sldId id="276" r:id="rId8"/>
    <p:sldId id="275" r:id="rId9"/>
    <p:sldId id="277" r:id="rId10"/>
    <p:sldId id="278" r:id="rId11"/>
    <p:sldId id="279" r:id="rId12"/>
    <p:sldId id="280" r:id="rId13"/>
    <p:sldId id="281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794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208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emade Sylvia Enabulele (2437216)" userId="4aa9c959-b117-4cb7-8813-e3c05712df09" providerId="ADAL" clId="{7DA0DC26-7370-7E4D-A177-DD7B1294BC78}"/>
    <pc:docChg chg="custSel modSld">
      <pc:chgData name="Ewemade Sylvia Enabulele (2437216)" userId="4aa9c959-b117-4cb7-8813-e3c05712df09" providerId="ADAL" clId="{7DA0DC26-7370-7E4D-A177-DD7B1294BC78}" dt="2026-03-12T13:04:30.551" v="0" actId="26606"/>
      <pc:docMkLst>
        <pc:docMk/>
      </pc:docMkLst>
      <pc:sldChg chg="addSp modSp mod setBg">
        <pc:chgData name="Ewemade Sylvia Enabulele (2437216)" userId="4aa9c959-b117-4cb7-8813-e3c05712df09" providerId="ADAL" clId="{7DA0DC26-7370-7E4D-A177-DD7B1294BC78}" dt="2026-03-12T13:04:30.551" v="0" actId="26606"/>
        <pc:sldMkLst>
          <pc:docMk/>
          <pc:sldMk cId="1868175452" sldId="272"/>
        </pc:sldMkLst>
        <pc:spChg chg="mod">
          <ac:chgData name="Ewemade Sylvia Enabulele (2437216)" userId="4aa9c959-b117-4cb7-8813-e3c05712df09" providerId="ADAL" clId="{7DA0DC26-7370-7E4D-A177-DD7B1294BC78}" dt="2026-03-12T13:04:30.551" v="0" actId="26606"/>
          <ac:spMkLst>
            <pc:docMk/>
            <pc:sldMk cId="1868175452" sldId="272"/>
            <ac:spMk id="5" creationId="{FB92211F-F4FF-AE6C-E487-48E4152380C1}"/>
          </ac:spMkLst>
        </pc:spChg>
        <pc:spChg chg="mod ord">
          <ac:chgData name="Ewemade Sylvia Enabulele (2437216)" userId="4aa9c959-b117-4cb7-8813-e3c05712df09" providerId="ADAL" clId="{7DA0DC26-7370-7E4D-A177-DD7B1294BC78}" dt="2026-03-12T13:04:30.551" v="0" actId="26606"/>
          <ac:spMkLst>
            <pc:docMk/>
            <pc:sldMk cId="1868175452" sldId="272"/>
            <ac:spMk id="6" creationId="{ECE267B3-8410-BF79-9F2C-D3849C09C2BD}"/>
          </ac:spMkLst>
        </pc:spChg>
        <pc:spChg chg="mod">
          <ac:chgData name="Ewemade Sylvia Enabulele (2437216)" userId="4aa9c959-b117-4cb7-8813-e3c05712df09" providerId="ADAL" clId="{7DA0DC26-7370-7E4D-A177-DD7B1294BC78}" dt="2026-03-12T13:04:30.551" v="0" actId="26606"/>
          <ac:spMkLst>
            <pc:docMk/>
            <pc:sldMk cId="1868175452" sldId="272"/>
            <ac:spMk id="7" creationId="{6FE3A501-B137-F85E-6451-DD02AA7ED139}"/>
          </ac:spMkLst>
        </pc:spChg>
        <pc:picChg chg="add">
          <ac:chgData name="Ewemade Sylvia Enabulele (2437216)" userId="4aa9c959-b117-4cb7-8813-e3c05712df09" providerId="ADAL" clId="{7DA0DC26-7370-7E4D-A177-DD7B1294BC78}" dt="2026-03-12T13:04:30.551" v="0" actId="26606"/>
          <ac:picMkLst>
            <pc:docMk/>
            <pc:sldMk cId="1868175452" sldId="272"/>
            <ac:picMk id="11" creationId="{38A70C9E-4694-504F-DC97-D69F6D9A6D75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33E7DE-6959-4C2B-9D0B-EE7C0F4CBA2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E54893-2B0D-45AF-8EB0-050A61A22565}">
      <dgm:prSet/>
      <dgm:spPr/>
      <dgm:t>
        <a:bodyPr/>
        <a:lstStyle/>
        <a:p>
          <a:r>
            <a:rPr lang="en-US"/>
            <a:t>John Bowbly laid out the attachment theory in three seminar articles (1958, 1959, 1960) (Bretherton, 1992).</a:t>
          </a:r>
        </a:p>
      </dgm:t>
    </dgm:pt>
    <dgm:pt modelId="{C03F7127-485C-486A-AB35-504A39496E66}" type="parTrans" cxnId="{6C2FEDBA-2D55-45DE-A162-C4F0BB71A342}">
      <dgm:prSet/>
      <dgm:spPr/>
      <dgm:t>
        <a:bodyPr/>
        <a:lstStyle/>
        <a:p>
          <a:endParaRPr lang="en-US"/>
        </a:p>
      </dgm:t>
    </dgm:pt>
    <dgm:pt modelId="{B33DBCA9-607E-48C1-9A64-41F0C4C0EB37}" type="sibTrans" cxnId="{6C2FEDBA-2D55-45DE-A162-C4F0BB71A342}">
      <dgm:prSet/>
      <dgm:spPr/>
      <dgm:t>
        <a:bodyPr/>
        <a:lstStyle/>
        <a:p>
          <a:endParaRPr lang="en-US"/>
        </a:p>
      </dgm:t>
    </dgm:pt>
    <dgm:pt modelId="{F38CCCAC-26B3-4B51-84FC-47E00CA975E6}">
      <dgm:prSet/>
      <dgm:spPr/>
      <dgm:t>
        <a:bodyPr/>
        <a:lstStyle/>
        <a:p>
          <a:r>
            <a:rPr lang="en-US"/>
            <a:t>The theory seeks to explain the tie between a child and his mother or caregiver and its disruption through separation, deprivation, and bereavement (Bowlby, 1973; Bowlby, 1979).</a:t>
          </a:r>
        </a:p>
      </dgm:t>
    </dgm:pt>
    <dgm:pt modelId="{0EF73D48-1C1C-4249-99BB-80488D4F2882}" type="parTrans" cxnId="{3AD5D0E5-CFD4-4540-B58D-5E89F25E93AA}">
      <dgm:prSet/>
      <dgm:spPr/>
      <dgm:t>
        <a:bodyPr/>
        <a:lstStyle/>
        <a:p>
          <a:endParaRPr lang="en-US"/>
        </a:p>
      </dgm:t>
    </dgm:pt>
    <dgm:pt modelId="{CE6B6988-B1D8-40B8-AA1A-7662208B6178}" type="sibTrans" cxnId="{3AD5D0E5-CFD4-4540-B58D-5E89F25E93AA}">
      <dgm:prSet/>
      <dgm:spPr/>
      <dgm:t>
        <a:bodyPr/>
        <a:lstStyle/>
        <a:p>
          <a:endParaRPr lang="en-US"/>
        </a:p>
      </dgm:t>
    </dgm:pt>
    <dgm:pt modelId="{A5BBB794-111F-4B66-A7F6-EFE7F36EF6BB}">
      <dgm:prSet/>
      <dgm:spPr/>
      <dgm:t>
        <a:bodyPr/>
        <a:lstStyle/>
        <a:p>
          <a:r>
            <a:rPr lang="en-US"/>
            <a:t>Bowbly stated that attachment has 4 stages (Bowlby, 1979; Wilson-Ali </a:t>
          </a:r>
          <a:r>
            <a:rPr lang="en-US" i="1"/>
            <a:t>et al., </a:t>
          </a:r>
          <a:r>
            <a:rPr lang="en-US"/>
            <a:t>2019)</a:t>
          </a:r>
        </a:p>
      </dgm:t>
    </dgm:pt>
    <dgm:pt modelId="{D6E609A0-795D-4EAD-91F0-413A307643EA}" type="parTrans" cxnId="{F23F0E47-9E47-4D0B-A4F4-1950924A59F0}">
      <dgm:prSet/>
      <dgm:spPr/>
      <dgm:t>
        <a:bodyPr/>
        <a:lstStyle/>
        <a:p>
          <a:endParaRPr lang="en-US"/>
        </a:p>
      </dgm:t>
    </dgm:pt>
    <dgm:pt modelId="{E0053C1F-F0EA-47AE-8808-CB07CD75D547}" type="sibTrans" cxnId="{F23F0E47-9E47-4D0B-A4F4-1950924A59F0}">
      <dgm:prSet/>
      <dgm:spPr/>
      <dgm:t>
        <a:bodyPr/>
        <a:lstStyle/>
        <a:p>
          <a:endParaRPr lang="en-US"/>
        </a:p>
      </dgm:t>
    </dgm:pt>
    <dgm:pt modelId="{0254935D-4E04-ED43-8847-366F4343E14B}" type="pres">
      <dgm:prSet presAssocID="{4033E7DE-6959-4C2B-9D0B-EE7C0F4CBA26}" presName="linear" presStyleCnt="0">
        <dgm:presLayoutVars>
          <dgm:animLvl val="lvl"/>
          <dgm:resizeHandles val="exact"/>
        </dgm:presLayoutVars>
      </dgm:prSet>
      <dgm:spPr/>
    </dgm:pt>
    <dgm:pt modelId="{F37E6EE7-EC92-1740-BECB-02CED2603E18}" type="pres">
      <dgm:prSet presAssocID="{44E54893-2B0D-45AF-8EB0-050A61A2256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E1E0B1D-0FC1-9546-A30A-E1E546F62A08}" type="pres">
      <dgm:prSet presAssocID="{B33DBCA9-607E-48C1-9A64-41F0C4C0EB37}" presName="spacer" presStyleCnt="0"/>
      <dgm:spPr/>
    </dgm:pt>
    <dgm:pt modelId="{C0ED4D8F-B259-D248-932B-E225609AFF2C}" type="pres">
      <dgm:prSet presAssocID="{F38CCCAC-26B3-4B51-84FC-47E00CA975E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123A21E-90BE-F54D-BFCA-AA19866399A4}" type="pres">
      <dgm:prSet presAssocID="{CE6B6988-B1D8-40B8-AA1A-7662208B6178}" presName="spacer" presStyleCnt="0"/>
      <dgm:spPr/>
    </dgm:pt>
    <dgm:pt modelId="{A0666C6F-0D2B-0146-BA4F-5C9F067B4715}" type="pres">
      <dgm:prSet presAssocID="{A5BBB794-111F-4B66-A7F6-EFE7F36EF6B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3A94E3A-385F-8D43-9522-62DAD0DB5E4E}" type="presOf" srcId="{F38CCCAC-26B3-4B51-84FC-47E00CA975E6}" destId="{C0ED4D8F-B259-D248-932B-E225609AFF2C}" srcOrd="0" destOrd="0" presId="urn:microsoft.com/office/officeart/2005/8/layout/vList2"/>
    <dgm:cxn modelId="{F23F0E47-9E47-4D0B-A4F4-1950924A59F0}" srcId="{4033E7DE-6959-4C2B-9D0B-EE7C0F4CBA26}" destId="{A5BBB794-111F-4B66-A7F6-EFE7F36EF6BB}" srcOrd="2" destOrd="0" parTransId="{D6E609A0-795D-4EAD-91F0-413A307643EA}" sibTransId="{E0053C1F-F0EA-47AE-8808-CB07CD75D547}"/>
    <dgm:cxn modelId="{CA52D872-5993-CF43-B94A-2F3B1E8D4957}" type="presOf" srcId="{4033E7DE-6959-4C2B-9D0B-EE7C0F4CBA26}" destId="{0254935D-4E04-ED43-8847-366F4343E14B}" srcOrd="0" destOrd="0" presId="urn:microsoft.com/office/officeart/2005/8/layout/vList2"/>
    <dgm:cxn modelId="{18F92B76-E826-144F-9B1C-98F400C68D0A}" type="presOf" srcId="{A5BBB794-111F-4B66-A7F6-EFE7F36EF6BB}" destId="{A0666C6F-0D2B-0146-BA4F-5C9F067B4715}" srcOrd="0" destOrd="0" presId="urn:microsoft.com/office/officeart/2005/8/layout/vList2"/>
    <dgm:cxn modelId="{16200595-3200-3A47-B02C-FD76159EA1BC}" type="presOf" srcId="{44E54893-2B0D-45AF-8EB0-050A61A22565}" destId="{F37E6EE7-EC92-1740-BECB-02CED2603E18}" srcOrd="0" destOrd="0" presId="urn:microsoft.com/office/officeart/2005/8/layout/vList2"/>
    <dgm:cxn modelId="{6C2FEDBA-2D55-45DE-A162-C4F0BB71A342}" srcId="{4033E7DE-6959-4C2B-9D0B-EE7C0F4CBA26}" destId="{44E54893-2B0D-45AF-8EB0-050A61A22565}" srcOrd="0" destOrd="0" parTransId="{C03F7127-485C-486A-AB35-504A39496E66}" sibTransId="{B33DBCA9-607E-48C1-9A64-41F0C4C0EB37}"/>
    <dgm:cxn modelId="{3AD5D0E5-CFD4-4540-B58D-5E89F25E93AA}" srcId="{4033E7DE-6959-4C2B-9D0B-EE7C0F4CBA26}" destId="{F38CCCAC-26B3-4B51-84FC-47E00CA975E6}" srcOrd="1" destOrd="0" parTransId="{0EF73D48-1C1C-4249-99BB-80488D4F2882}" sibTransId="{CE6B6988-B1D8-40B8-AA1A-7662208B6178}"/>
    <dgm:cxn modelId="{AA2C0B2E-C018-BD46-80E6-A60071A527BA}" type="presParOf" srcId="{0254935D-4E04-ED43-8847-366F4343E14B}" destId="{F37E6EE7-EC92-1740-BECB-02CED2603E18}" srcOrd="0" destOrd="0" presId="urn:microsoft.com/office/officeart/2005/8/layout/vList2"/>
    <dgm:cxn modelId="{D23C318A-AB26-984E-A16E-F11B46218556}" type="presParOf" srcId="{0254935D-4E04-ED43-8847-366F4343E14B}" destId="{9E1E0B1D-0FC1-9546-A30A-E1E546F62A08}" srcOrd="1" destOrd="0" presId="urn:microsoft.com/office/officeart/2005/8/layout/vList2"/>
    <dgm:cxn modelId="{A5B4CB9A-088C-534D-88A8-4444E7C29CBE}" type="presParOf" srcId="{0254935D-4E04-ED43-8847-366F4343E14B}" destId="{C0ED4D8F-B259-D248-932B-E225609AFF2C}" srcOrd="2" destOrd="0" presId="urn:microsoft.com/office/officeart/2005/8/layout/vList2"/>
    <dgm:cxn modelId="{5B74182F-46B0-BF4C-9646-B9FF920F48A5}" type="presParOf" srcId="{0254935D-4E04-ED43-8847-366F4343E14B}" destId="{1123A21E-90BE-F54D-BFCA-AA19866399A4}" srcOrd="3" destOrd="0" presId="urn:microsoft.com/office/officeart/2005/8/layout/vList2"/>
    <dgm:cxn modelId="{887C4272-6258-7241-B40A-D231E14F8A0C}" type="presParOf" srcId="{0254935D-4E04-ED43-8847-366F4343E14B}" destId="{A0666C6F-0D2B-0146-BA4F-5C9F067B471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AD1C0E-6630-4ED5-AE05-24B20B49A59C}" type="doc">
      <dgm:prSet loTypeId="urn:microsoft.com/office/officeart/2005/8/layout/cycle1" loCatId="cycle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9B3136ED-B35C-4DAC-BF9E-F72435F6B18A}">
      <dgm:prSet/>
      <dgm:spPr/>
      <dgm:t>
        <a:bodyPr/>
        <a:lstStyle/>
        <a:p>
          <a:r>
            <a:rPr lang="en-US"/>
            <a:t>The developmental impact of Jenny’s experiences across the PIES domain include: </a:t>
          </a:r>
        </a:p>
      </dgm:t>
    </dgm:pt>
    <dgm:pt modelId="{0CE10BE6-44DE-4748-A6FF-013250F53283}" type="parTrans" cxnId="{73C120A0-882A-4025-80ED-F4AA726A9483}">
      <dgm:prSet/>
      <dgm:spPr/>
      <dgm:t>
        <a:bodyPr/>
        <a:lstStyle/>
        <a:p>
          <a:endParaRPr lang="en-US"/>
        </a:p>
      </dgm:t>
    </dgm:pt>
    <dgm:pt modelId="{535A83EC-E9F8-49CD-8B82-745ABB848A5A}" type="sibTrans" cxnId="{73C120A0-882A-4025-80ED-F4AA726A9483}">
      <dgm:prSet/>
      <dgm:spPr/>
      <dgm:t>
        <a:bodyPr/>
        <a:lstStyle/>
        <a:p>
          <a:endParaRPr lang="en-US"/>
        </a:p>
      </dgm:t>
    </dgm:pt>
    <dgm:pt modelId="{6122C214-A0FA-4AE3-9C94-3C4B8397D879}">
      <dgm:prSet/>
      <dgm:spPr/>
      <dgm:t>
        <a:bodyPr/>
        <a:lstStyle/>
        <a:p>
          <a:r>
            <a:rPr lang="en-US"/>
            <a:t>Physical Domain: Chronic stress response activation associated with attachment insecurity (Wepf and Leu, 2022; Engelhardt, 2012).</a:t>
          </a:r>
        </a:p>
      </dgm:t>
    </dgm:pt>
    <dgm:pt modelId="{B0D17BCA-F60D-418E-87EE-51C313E2752F}" type="parTrans" cxnId="{E16270D6-4BBB-45B7-9003-8E7FEA06D3BD}">
      <dgm:prSet/>
      <dgm:spPr/>
      <dgm:t>
        <a:bodyPr/>
        <a:lstStyle/>
        <a:p>
          <a:endParaRPr lang="en-US"/>
        </a:p>
      </dgm:t>
    </dgm:pt>
    <dgm:pt modelId="{CB9D35E4-E8B9-45FA-8302-F831B0D6FB3F}" type="sibTrans" cxnId="{E16270D6-4BBB-45B7-9003-8E7FEA06D3BD}">
      <dgm:prSet/>
      <dgm:spPr/>
      <dgm:t>
        <a:bodyPr/>
        <a:lstStyle/>
        <a:p>
          <a:endParaRPr lang="en-US"/>
        </a:p>
      </dgm:t>
    </dgm:pt>
    <dgm:pt modelId="{C611260E-CC46-4EFC-AAD3-A133B08C5C08}">
      <dgm:prSet/>
      <dgm:spPr/>
      <dgm:t>
        <a:bodyPr/>
        <a:lstStyle/>
        <a:p>
          <a:r>
            <a:rPr lang="en-US"/>
            <a:t>Intellectual Domain: Reduced exploratory confidence and concentration where secure base is compromised (Wepf and Leu, 2022; Dharampal and Ani, 2020).</a:t>
          </a:r>
        </a:p>
      </dgm:t>
    </dgm:pt>
    <dgm:pt modelId="{7CD9C838-184E-4A21-A43D-04EAED1D9C14}" type="parTrans" cxnId="{BD4CFC04-4152-4833-B3DC-54A19699619B}">
      <dgm:prSet/>
      <dgm:spPr/>
      <dgm:t>
        <a:bodyPr/>
        <a:lstStyle/>
        <a:p>
          <a:endParaRPr lang="en-US"/>
        </a:p>
      </dgm:t>
    </dgm:pt>
    <dgm:pt modelId="{751C32AC-DD87-4CF5-AE6C-00085E6D9446}" type="sibTrans" cxnId="{BD4CFC04-4152-4833-B3DC-54A19699619B}">
      <dgm:prSet/>
      <dgm:spPr/>
      <dgm:t>
        <a:bodyPr/>
        <a:lstStyle/>
        <a:p>
          <a:endParaRPr lang="en-US"/>
        </a:p>
      </dgm:t>
    </dgm:pt>
    <dgm:pt modelId="{99460171-33D1-443A-A1CC-468C9D803A6E}">
      <dgm:prSet/>
      <dgm:spPr/>
      <dgm:t>
        <a:bodyPr/>
        <a:lstStyle/>
        <a:p>
          <a:r>
            <a:rPr lang="en-US"/>
            <a:t>Emotional Domain: Increased vulnerability to impaired emotional regulation and internalised distress (Hong </a:t>
          </a:r>
          <a:r>
            <a:rPr lang="en-US" i="1"/>
            <a:t>et al., </a:t>
          </a:r>
          <a:r>
            <a:rPr lang="en-US"/>
            <a:t>2024; Dharampal and Ani, 2020).</a:t>
          </a:r>
        </a:p>
      </dgm:t>
    </dgm:pt>
    <dgm:pt modelId="{BD8A4938-11E1-49CF-9904-BDDC98D7BE6F}" type="parTrans" cxnId="{CDFCD9CD-55A8-438B-BD62-CF16810B761A}">
      <dgm:prSet/>
      <dgm:spPr/>
      <dgm:t>
        <a:bodyPr/>
        <a:lstStyle/>
        <a:p>
          <a:endParaRPr lang="en-US"/>
        </a:p>
      </dgm:t>
    </dgm:pt>
    <dgm:pt modelId="{5F4D0CC8-12AF-4535-8282-23FCBF7E1B86}" type="sibTrans" cxnId="{CDFCD9CD-55A8-438B-BD62-CF16810B761A}">
      <dgm:prSet/>
      <dgm:spPr/>
      <dgm:t>
        <a:bodyPr/>
        <a:lstStyle/>
        <a:p>
          <a:endParaRPr lang="en-US"/>
        </a:p>
      </dgm:t>
    </dgm:pt>
    <dgm:pt modelId="{98A6F151-824E-4C9D-9404-4435A5FA902D}">
      <dgm:prSet/>
      <dgm:spPr/>
      <dgm:t>
        <a:bodyPr/>
        <a:lstStyle/>
        <a:p>
          <a:r>
            <a:rPr lang="en-US"/>
            <a:t>Social Domain: difficulty forming reciprocal peer attachment because of disrupted attachment security (Deldado </a:t>
          </a:r>
          <a:r>
            <a:rPr lang="en-US" i="1"/>
            <a:t>et al., </a:t>
          </a:r>
          <a:r>
            <a:rPr lang="en-US"/>
            <a:t>2022). </a:t>
          </a:r>
        </a:p>
      </dgm:t>
    </dgm:pt>
    <dgm:pt modelId="{2AE25D2A-BB80-4456-823A-256F86A192F4}" type="parTrans" cxnId="{B92FEBB7-FAB0-4952-8A6F-8865E8A03F13}">
      <dgm:prSet/>
      <dgm:spPr/>
      <dgm:t>
        <a:bodyPr/>
        <a:lstStyle/>
        <a:p>
          <a:endParaRPr lang="en-US"/>
        </a:p>
      </dgm:t>
    </dgm:pt>
    <dgm:pt modelId="{EE76ACD5-0BCB-4405-AAA5-014FBE055151}" type="sibTrans" cxnId="{B92FEBB7-FAB0-4952-8A6F-8865E8A03F13}">
      <dgm:prSet/>
      <dgm:spPr/>
      <dgm:t>
        <a:bodyPr/>
        <a:lstStyle/>
        <a:p>
          <a:endParaRPr lang="en-US"/>
        </a:p>
      </dgm:t>
    </dgm:pt>
    <dgm:pt modelId="{CE5D1AD7-8C46-9248-917A-BFB31E4E2B9F}" type="pres">
      <dgm:prSet presAssocID="{8BAD1C0E-6630-4ED5-AE05-24B20B49A59C}" presName="cycle" presStyleCnt="0">
        <dgm:presLayoutVars>
          <dgm:dir/>
          <dgm:resizeHandles val="exact"/>
        </dgm:presLayoutVars>
      </dgm:prSet>
      <dgm:spPr/>
    </dgm:pt>
    <dgm:pt modelId="{ED044F57-11E7-A14F-B656-4899024E6FE8}" type="pres">
      <dgm:prSet presAssocID="{9B3136ED-B35C-4DAC-BF9E-F72435F6B18A}" presName="dummy" presStyleCnt="0"/>
      <dgm:spPr/>
    </dgm:pt>
    <dgm:pt modelId="{05483747-B1FD-5240-955D-9970043309DD}" type="pres">
      <dgm:prSet presAssocID="{9B3136ED-B35C-4DAC-BF9E-F72435F6B18A}" presName="node" presStyleLbl="revTx" presStyleIdx="0" presStyleCnt="5">
        <dgm:presLayoutVars>
          <dgm:bulletEnabled val="1"/>
        </dgm:presLayoutVars>
      </dgm:prSet>
      <dgm:spPr/>
    </dgm:pt>
    <dgm:pt modelId="{98D11EE1-A229-B14F-88C7-EAF4725D5939}" type="pres">
      <dgm:prSet presAssocID="{535A83EC-E9F8-49CD-8B82-745ABB848A5A}" presName="sibTrans" presStyleLbl="node1" presStyleIdx="0" presStyleCnt="5"/>
      <dgm:spPr/>
    </dgm:pt>
    <dgm:pt modelId="{A548E9E3-7175-D44A-A215-3F1369C9C578}" type="pres">
      <dgm:prSet presAssocID="{6122C214-A0FA-4AE3-9C94-3C4B8397D879}" presName="dummy" presStyleCnt="0"/>
      <dgm:spPr/>
    </dgm:pt>
    <dgm:pt modelId="{EE512E3C-4BF5-314C-A2DF-90E3CF1BD199}" type="pres">
      <dgm:prSet presAssocID="{6122C214-A0FA-4AE3-9C94-3C4B8397D879}" presName="node" presStyleLbl="revTx" presStyleIdx="1" presStyleCnt="5">
        <dgm:presLayoutVars>
          <dgm:bulletEnabled val="1"/>
        </dgm:presLayoutVars>
      </dgm:prSet>
      <dgm:spPr/>
    </dgm:pt>
    <dgm:pt modelId="{3E2378DF-AFF6-6444-96AB-A91EDC841078}" type="pres">
      <dgm:prSet presAssocID="{CB9D35E4-E8B9-45FA-8302-F831B0D6FB3F}" presName="sibTrans" presStyleLbl="node1" presStyleIdx="1" presStyleCnt="5"/>
      <dgm:spPr/>
    </dgm:pt>
    <dgm:pt modelId="{3C1A2C12-17F2-584E-8875-36D00FD71FD0}" type="pres">
      <dgm:prSet presAssocID="{C611260E-CC46-4EFC-AAD3-A133B08C5C08}" presName="dummy" presStyleCnt="0"/>
      <dgm:spPr/>
    </dgm:pt>
    <dgm:pt modelId="{8E12B753-A4E7-F147-A34B-76D3A56B282C}" type="pres">
      <dgm:prSet presAssocID="{C611260E-CC46-4EFC-AAD3-A133B08C5C08}" presName="node" presStyleLbl="revTx" presStyleIdx="2" presStyleCnt="5">
        <dgm:presLayoutVars>
          <dgm:bulletEnabled val="1"/>
        </dgm:presLayoutVars>
      </dgm:prSet>
      <dgm:spPr/>
    </dgm:pt>
    <dgm:pt modelId="{946539C6-C2DC-B147-9FAA-6B23DE6BF67D}" type="pres">
      <dgm:prSet presAssocID="{751C32AC-DD87-4CF5-AE6C-00085E6D9446}" presName="sibTrans" presStyleLbl="node1" presStyleIdx="2" presStyleCnt="5"/>
      <dgm:spPr/>
    </dgm:pt>
    <dgm:pt modelId="{26D1DBF6-45AD-7845-9E36-52F1C71A5569}" type="pres">
      <dgm:prSet presAssocID="{99460171-33D1-443A-A1CC-468C9D803A6E}" presName="dummy" presStyleCnt="0"/>
      <dgm:spPr/>
    </dgm:pt>
    <dgm:pt modelId="{DD7DEBBD-67EF-DF46-B061-BF175AE8627D}" type="pres">
      <dgm:prSet presAssocID="{99460171-33D1-443A-A1CC-468C9D803A6E}" presName="node" presStyleLbl="revTx" presStyleIdx="3" presStyleCnt="5">
        <dgm:presLayoutVars>
          <dgm:bulletEnabled val="1"/>
        </dgm:presLayoutVars>
      </dgm:prSet>
      <dgm:spPr/>
    </dgm:pt>
    <dgm:pt modelId="{F2E4F2BC-70E5-A442-B252-5EDF28FFC3B8}" type="pres">
      <dgm:prSet presAssocID="{5F4D0CC8-12AF-4535-8282-23FCBF7E1B86}" presName="sibTrans" presStyleLbl="node1" presStyleIdx="3" presStyleCnt="5"/>
      <dgm:spPr/>
    </dgm:pt>
    <dgm:pt modelId="{8D925A9D-31E4-AF4F-B1B6-CEAEB1BE4353}" type="pres">
      <dgm:prSet presAssocID="{98A6F151-824E-4C9D-9404-4435A5FA902D}" presName="dummy" presStyleCnt="0"/>
      <dgm:spPr/>
    </dgm:pt>
    <dgm:pt modelId="{E40D7A1D-88A9-154D-9933-CA6682ABCB43}" type="pres">
      <dgm:prSet presAssocID="{98A6F151-824E-4C9D-9404-4435A5FA902D}" presName="node" presStyleLbl="revTx" presStyleIdx="4" presStyleCnt="5">
        <dgm:presLayoutVars>
          <dgm:bulletEnabled val="1"/>
        </dgm:presLayoutVars>
      </dgm:prSet>
      <dgm:spPr/>
    </dgm:pt>
    <dgm:pt modelId="{5E541730-81BF-074B-80AA-D773D7FBD65B}" type="pres">
      <dgm:prSet presAssocID="{EE76ACD5-0BCB-4405-AAA5-014FBE055151}" presName="sibTrans" presStyleLbl="node1" presStyleIdx="4" presStyleCnt="5"/>
      <dgm:spPr/>
    </dgm:pt>
  </dgm:ptLst>
  <dgm:cxnLst>
    <dgm:cxn modelId="{AE1F7B04-5D1C-3E4B-8913-27B44AC30223}" type="presOf" srcId="{751C32AC-DD87-4CF5-AE6C-00085E6D9446}" destId="{946539C6-C2DC-B147-9FAA-6B23DE6BF67D}" srcOrd="0" destOrd="0" presId="urn:microsoft.com/office/officeart/2005/8/layout/cycle1"/>
    <dgm:cxn modelId="{BD4CFC04-4152-4833-B3DC-54A19699619B}" srcId="{8BAD1C0E-6630-4ED5-AE05-24B20B49A59C}" destId="{C611260E-CC46-4EFC-AAD3-A133B08C5C08}" srcOrd="2" destOrd="0" parTransId="{7CD9C838-184E-4A21-A43D-04EAED1D9C14}" sibTransId="{751C32AC-DD87-4CF5-AE6C-00085E6D9446}"/>
    <dgm:cxn modelId="{36325D19-F5DB-D340-A95D-88E858740EE7}" type="presOf" srcId="{9B3136ED-B35C-4DAC-BF9E-F72435F6B18A}" destId="{05483747-B1FD-5240-955D-9970043309DD}" srcOrd="0" destOrd="0" presId="urn:microsoft.com/office/officeart/2005/8/layout/cycle1"/>
    <dgm:cxn modelId="{BB71E21A-5107-E74C-9706-4F6843D17430}" type="presOf" srcId="{EE76ACD5-0BCB-4405-AAA5-014FBE055151}" destId="{5E541730-81BF-074B-80AA-D773D7FBD65B}" srcOrd="0" destOrd="0" presId="urn:microsoft.com/office/officeart/2005/8/layout/cycle1"/>
    <dgm:cxn modelId="{C94ED836-D808-5940-B0F9-8190707FF534}" type="presOf" srcId="{5F4D0CC8-12AF-4535-8282-23FCBF7E1B86}" destId="{F2E4F2BC-70E5-A442-B252-5EDF28FFC3B8}" srcOrd="0" destOrd="0" presId="urn:microsoft.com/office/officeart/2005/8/layout/cycle1"/>
    <dgm:cxn modelId="{A3293C37-1E16-5440-8E82-F881A38BA933}" type="presOf" srcId="{535A83EC-E9F8-49CD-8B82-745ABB848A5A}" destId="{98D11EE1-A229-B14F-88C7-EAF4725D5939}" srcOrd="0" destOrd="0" presId="urn:microsoft.com/office/officeart/2005/8/layout/cycle1"/>
    <dgm:cxn modelId="{D0A72445-3CDC-E34A-84E7-4CD0D555DB25}" type="presOf" srcId="{CB9D35E4-E8B9-45FA-8302-F831B0D6FB3F}" destId="{3E2378DF-AFF6-6444-96AB-A91EDC841078}" srcOrd="0" destOrd="0" presId="urn:microsoft.com/office/officeart/2005/8/layout/cycle1"/>
    <dgm:cxn modelId="{5151D654-4354-C34A-BB89-6305EE9547AE}" type="presOf" srcId="{C611260E-CC46-4EFC-AAD3-A133B08C5C08}" destId="{8E12B753-A4E7-F147-A34B-76D3A56B282C}" srcOrd="0" destOrd="0" presId="urn:microsoft.com/office/officeart/2005/8/layout/cycle1"/>
    <dgm:cxn modelId="{A1386C57-7555-814E-8EE0-13511BD0E4DB}" type="presOf" srcId="{6122C214-A0FA-4AE3-9C94-3C4B8397D879}" destId="{EE512E3C-4BF5-314C-A2DF-90E3CF1BD199}" srcOrd="0" destOrd="0" presId="urn:microsoft.com/office/officeart/2005/8/layout/cycle1"/>
    <dgm:cxn modelId="{F73FE07A-28A0-EA45-A8B6-4FB8561A94ED}" type="presOf" srcId="{99460171-33D1-443A-A1CC-468C9D803A6E}" destId="{DD7DEBBD-67EF-DF46-B061-BF175AE8627D}" srcOrd="0" destOrd="0" presId="urn:microsoft.com/office/officeart/2005/8/layout/cycle1"/>
    <dgm:cxn modelId="{73C120A0-882A-4025-80ED-F4AA726A9483}" srcId="{8BAD1C0E-6630-4ED5-AE05-24B20B49A59C}" destId="{9B3136ED-B35C-4DAC-BF9E-F72435F6B18A}" srcOrd="0" destOrd="0" parTransId="{0CE10BE6-44DE-4748-A6FF-013250F53283}" sibTransId="{535A83EC-E9F8-49CD-8B82-745ABB848A5A}"/>
    <dgm:cxn modelId="{B92FEBB7-FAB0-4952-8A6F-8865E8A03F13}" srcId="{8BAD1C0E-6630-4ED5-AE05-24B20B49A59C}" destId="{98A6F151-824E-4C9D-9404-4435A5FA902D}" srcOrd="4" destOrd="0" parTransId="{2AE25D2A-BB80-4456-823A-256F86A192F4}" sibTransId="{EE76ACD5-0BCB-4405-AAA5-014FBE055151}"/>
    <dgm:cxn modelId="{207324C0-8289-6E41-991E-674E1122674D}" type="presOf" srcId="{98A6F151-824E-4C9D-9404-4435A5FA902D}" destId="{E40D7A1D-88A9-154D-9933-CA6682ABCB43}" srcOrd="0" destOrd="0" presId="urn:microsoft.com/office/officeart/2005/8/layout/cycle1"/>
    <dgm:cxn modelId="{FC3206CC-66AC-D64C-B2C3-67F9D3116EB1}" type="presOf" srcId="{8BAD1C0E-6630-4ED5-AE05-24B20B49A59C}" destId="{CE5D1AD7-8C46-9248-917A-BFB31E4E2B9F}" srcOrd="0" destOrd="0" presId="urn:microsoft.com/office/officeart/2005/8/layout/cycle1"/>
    <dgm:cxn modelId="{CDFCD9CD-55A8-438B-BD62-CF16810B761A}" srcId="{8BAD1C0E-6630-4ED5-AE05-24B20B49A59C}" destId="{99460171-33D1-443A-A1CC-468C9D803A6E}" srcOrd="3" destOrd="0" parTransId="{BD8A4938-11E1-49CF-9904-BDDC98D7BE6F}" sibTransId="{5F4D0CC8-12AF-4535-8282-23FCBF7E1B86}"/>
    <dgm:cxn modelId="{E16270D6-4BBB-45B7-9003-8E7FEA06D3BD}" srcId="{8BAD1C0E-6630-4ED5-AE05-24B20B49A59C}" destId="{6122C214-A0FA-4AE3-9C94-3C4B8397D879}" srcOrd="1" destOrd="0" parTransId="{B0D17BCA-F60D-418E-87EE-51C313E2752F}" sibTransId="{CB9D35E4-E8B9-45FA-8302-F831B0D6FB3F}"/>
    <dgm:cxn modelId="{39243C11-6AFA-D148-AAFA-A859A8DA1C0D}" type="presParOf" srcId="{CE5D1AD7-8C46-9248-917A-BFB31E4E2B9F}" destId="{ED044F57-11E7-A14F-B656-4899024E6FE8}" srcOrd="0" destOrd="0" presId="urn:microsoft.com/office/officeart/2005/8/layout/cycle1"/>
    <dgm:cxn modelId="{506C7F7F-28F5-C846-BAB8-E38C8258F2A5}" type="presParOf" srcId="{CE5D1AD7-8C46-9248-917A-BFB31E4E2B9F}" destId="{05483747-B1FD-5240-955D-9970043309DD}" srcOrd="1" destOrd="0" presId="urn:microsoft.com/office/officeart/2005/8/layout/cycle1"/>
    <dgm:cxn modelId="{7383AF09-9AB2-5844-9297-4599F0513CD9}" type="presParOf" srcId="{CE5D1AD7-8C46-9248-917A-BFB31E4E2B9F}" destId="{98D11EE1-A229-B14F-88C7-EAF4725D5939}" srcOrd="2" destOrd="0" presId="urn:microsoft.com/office/officeart/2005/8/layout/cycle1"/>
    <dgm:cxn modelId="{D16447D4-955A-954A-9962-C08AFFA70C71}" type="presParOf" srcId="{CE5D1AD7-8C46-9248-917A-BFB31E4E2B9F}" destId="{A548E9E3-7175-D44A-A215-3F1369C9C578}" srcOrd="3" destOrd="0" presId="urn:microsoft.com/office/officeart/2005/8/layout/cycle1"/>
    <dgm:cxn modelId="{76020CB6-4F8D-A944-8326-61DDD9242600}" type="presParOf" srcId="{CE5D1AD7-8C46-9248-917A-BFB31E4E2B9F}" destId="{EE512E3C-4BF5-314C-A2DF-90E3CF1BD199}" srcOrd="4" destOrd="0" presId="urn:microsoft.com/office/officeart/2005/8/layout/cycle1"/>
    <dgm:cxn modelId="{CD6465DC-39A5-2440-AB4E-E814ECA8DD42}" type="presParOf" srcId="{CE5D1AD7-8C46-9248-917A-BFB31E4E2B9F}" destId="{3E2378DF-AFF6-6444-96AB-A91EDC841078}" srcOrd="5" destOrd="0" presId="urn:microsoft.com/office/officeart/2005/8/layout/cycle1"/>
    <dgm:cxn modelId="{EBF3B804-9A7E-BC40-BCD3-BC7811DB7C29}" type="presParOf" srcId="{CE5D1AD7-8C46-9248-917A-BFB31E4E2B9F}" destId="{3C1A2C12-17F2-584E-8875-36D00FD71FD0}" srcOrd="6" destOrd="0" presId="urn:microsoft.com/office/officeart/2005/8/layout/cycle1"/>
    <dgm:cxn modelId="{68636791-452E-5E41-AE6D-EC359501336E}" type="presParOf" srcId="{CE5D1AD7-8C46-9248-917A-BFB31E4E2B9F}" destId="{8E12B753-A4E7-F147-A34B-76D3A56B282C}" srcOrd="7" destOrd="0" presId="urn:microsoft.com/office/officeart/2005/8/layout/cycle1"/>
    <dgm:cxn modelId="{C01FDA74-9A2D-5544-8BD9-7BFD34C1C3ED}" type="presParOf" srcId="{CE5D1AD7-8C46-9248-917A-BFB31E4E2B9F}" destId="{946539C6-C2DC-B147-9FAA-6B23DE6BF67D}" srcOrd="8" destOrd="0" presId="urn:microsoft.com/office/officeart/2005/8/layout/cycle1"/>
    <dgm:cxn modelId="{B816E29B-8039-4A49-AB5C-5188B7BBAB48}" type="presParOf" srcId="{CE5D1AD7-8C46-9248-917A-BFB31E4E2B9F}" destId="{26D1DBF6-45AD-7845-9E36-52F1C71A5569}" srcOrd="9" destOrd="0" presId="urn:microsoft.com/office/officeart/2005/8/layout/cycle1"/>
    <dgm:cxn modelId="{3143F751-5946-5247-8935-1422CE3E5C54}" type="presParOf" srcId="{CE5D1AD7-8C46-9248-917A-BFB31E4E2B9F}" destId="{DD7DEBBD-67EF-DF46-B061-BF175AE8627D}" srcOrd="10" destOrd="0" presId="urn:microsoft.com/office/officeart/2005/8/layout/cycle1"/>
    <dgm:cxn modelId="{C0885FAE-020F-8843-B855-C18ABD11840A}" type="presParOf" srcId="{CE5D1AD7-8C46-9248-917A-BFB31E4E2B9F}" destId="{F2E4F2BC-70E5-A442-B252-5EDF28FFC3B8}" srcOrd="11" destOrd="0" presId="urn:microsoft.com/office/officeart/2005/8/layout/cycle1"/>
    <dgm:cxn modelId="{339CFE94-48F5-2C45-93CD-AA1537F0441C}" type="presParOf" srcId="{CE5D1AD7-8C46-9248-917A-BFB31E4E2B9F}" destId="{8D925A9D-31E4-AF4F-B1B6-CEAEB1BE4353}" srcOrd="12" destOrd="0" presId="urn:microsoft.com/office/officeart/2005/8/layout/cycle1"/>
    <dgm:cxn modelId="{7977BDA7-671B-204C-8099-00B4E863358D}" type="presParOf" srcId="{CE5D1AD7-8C46-9248-917A-BFB31E4E2B9F}" destId="{E40D7A1D-88A9-154D-9933-CA6682ABCB43}" srcOrd="13" destOrd="0" presId="urn:microsoft.com/office/officeart/2005/8/layout/cycle1"/>
    <dgm:cxn modelId="{F0DF5BEB-3DBD-094F-8C50-6B52592F48CB}" type="presParOf" srcId="{CE5D1AD7-8C46-9248-917A-BFB31E4E2B9F}" destId="{5E541730-81BF-074B-80AA-D773D7FBD65B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4A0A68-A813-464F-B379-A9558FC75BA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DEE7D80-9079-493B-9624-7877D7556281}">
      <dgm:prSet/>
      <dgm:spPr/>
      <dgm:t>
        <a:bodyPr/>
        <a:lstStyle/>
        <a:p>
          <a:r>
            <a:rPr lang="en-US"/>
            <a:t>Greater vulnerability to insecure attachment patterning (Bowlby, 1973).</a:t>
          </a:r>
        </a:p>
      </dgm:t>
    </dgm:pt>
    <dgm:pt modelId="{199C60F2-2F31-44DF-8C2C-D3A8EF38ECB2}" type="parTrans" cxnId="{D84347E3-617B-41C1-8DA3-0BFBD13A9A5E}">
      <dgm:prSet/>
      <dgm:spPr/>
      <dgm:t>
        <a:bodyPr/>
        <a:lstStyle/>
        <a:p>
          <a:endParaRPr lang="en-US"/>
        </a:p>
      </dgm:t>
    </dgm:pt>
    <dgm:pt modelId="{CDBC9854-95B3-4BA3-8D11-01F5072D3674}" type="sibTrans" cxnId="{D84347E3-617B-41C1-8DA3-0BFBD13A9A5E}">
      <dgm:prSet/>
      <dgm:spPr/>
      <dgm:t>
        <a:bodyPr/>
        <a:lstStyle/>
        <a:p>
          <a:endParaRPr lang="en-US"/>
        </a:p>
      </dgm:t>
    </dgm:pt>
    <dgm:pt modelId="{D27484FD-CA55-4A94-BF2A-872F5B6B64BF}">
      <dgm:prSet/>
      <dgm:spPr/>
      <dgm:t>
        <a:bodyPr/>
        <a:lstStyle/>
        <a:p>
          <a:r>
            <a:rPr lang="en-US"/>
            <a:t>Formation of the insecure internal working model (self over-responsible; others unreliable) (Bowlby, 1973; Wepf and Leu, 2022).</a:t>
          </a:r>
        </a:p>
      </dgm:t>
    </dgm:pt>
    <dgm:pt modelId="{755DBFB8-0510-4970-85B0-EF95237E0ED7}" type="parTrans" cxnId="{C24C7400-C063-438D-9525-5B47181C6E6C}">
      <dgm:prSet/>
      <dgm:spPr/>
      <dgm:t>
        <a:bodyPr/>
        <a:lstStyle/>
        <a:p>
          <a:endParaRPr lang="en-US"/>
        </a:p>
      </dgm:t>
    </dgm:pt>
    <dgm:pt modelId="{CF4C54C5-F604-4381-8777-B104FEB2CE21}" type="sibTrans" cxnId="{C24C7400-C063-438D-9525-5B47181C6E6C}">
      <dgm:prSet/>
      <dgm:spPr/>
      <dgm:t>
        <a:bodyPr/>
        <a:lstStyle/>
        <a:p>
          <a:endParaRPr lang="en-US"/>
        </a:p>
      </dgm:t>
    </dgm:pt>
    <dgm:pt modelId="{07C41F02-3580-4E14-A492-B201F7EA2C57}">
      <dgm:prSet/>
      <dgm:spPr/>
      <dgm:t>
        <a:bodyPr/>
        <a:lstStyle/>
        <a:p>
          <a:r>
            <a:rPr lang="en-US"/>
            <a:t>Heightened attachment anxiety or emotional suppression (Bowlby, 1973; Delgado </a:t>
          </a:r>
          <a:r>
            <a:rPr lang="en-US" i="1"/>
            <a:t>et al., </a:t>
          </a:r>
          <a:r>
            <a:rPr lang="en-US"/>
            <a:t>2022).</a:t>
          </a:r>
        </a:p>
      </dgm:t>
    </dgm:pt>
    <dgm:pt modelId="{774DD4E0-F6D2-434F-AD5C-76C9D40799F9}" type="parTrans" cxnId="{F0EE0ACC-7E32-4D0E-8836-BD9C84CB514C}">
      <dgm:prSet/>
      <dgm:spPr/>
      <dgm:t>
        <a:bodyPr/>
        <a:lstStyle/>
        <a:p>
          <a:endParaRPr lang="en-US"/>
        </a:p>
      </dgm:t>
    </dgm:pt>
    <dgm:pt modelId="{C3FEABC2-6259-4B19-819B-6C0B890ABD3A}" type="sibTrans" cxnId="{F0EE0ACC-7E32-4D0E-8836-BD9C84CB514C}">
      <dgm:prSet/>
      <dgm:spPr/>
      <dgm:t>
        <a:bodyPr/>
        <a:lstStyle/>
        <a:p>
          <a:endParaRPr lang="en-US"/>
        </a:p>
      </dgm:t>
    </dgm:pt>
    <dgm:pt modelId="{87E09EA3-5EDA-45A9-BE12-16C5CC3FFAB0}">
      <dgm:prSet/>
      <dgm:spPr/>
      <dgm:t>
        <a:bodyPr/>
        <a:lstStyle/>
        <a:p>
          <a:r>
            <a:rPr lang="en-US" dirty="0"/>
            <a:t>The attachment </a:t>
          </a:r>
          <a:r>
            <a:rPr lang="en-US" dirty="0" err="1"/>
            <a:t>behavioural</a:t>
          </a:r>
          <a:r>
            <a:rPr lang="en-US" dirty="0"/>
            <a:t> system is activated with prolonged effects of stress (Bowlby, 1979; Bowlby, 1973).</a:t>
          </a:r>
        </a:p>
      </dgm:t>
    </dgm:pt>
    <dgm:pt modelId="{EF1ACD12-1319-46E1-A265-403B178A9F35}" type="parTrans" cxnId="{D238E6B4-7DCC-442C-89C3-A886C013C9E1}">
      <dgm:prSet/>
      <dgm:spPr/>
      <dgm:t>
        <a:bodyPr/>
        <a:lstStyle/>
        <a:p>
          <a:endParaRPr lang="en-US"/>
        </a:p>
      </dgm:t>
    </dgm:pt>
    <dgm:pt modelId="{977A8056-7623-47B8-ACCF-250A5EFD054B}" type="sibTrans" cxnId="{D238E6B4-7DCC-442C-89C3-A886C013C9E1}">
      <dgm:prSet/>
      <dgm:spPr/>
      <dgm:t>
        <a:bodyPr/>
        <a:lstStyle/>
        <a:p>
          <a:endParaRPr lang="en-US"/>
        </a:p>
      </dgm:t>
    </dgm:pt>
    <dgm:pt modelId="{9522973E-6D19-4CC7-A226-AE66CAAC35AD}">
      <dgm:prSet/>
      <dgm:spPr/>
      <dgm:t>
        <a:bodyPr/>
        <a:lstStyle/>
        <a:p>
          <a:r>
            <a:rPr lang="en-US"/>
            <a:t>More susceptible to anxiety or depressive symptoms (Dharampal and Ani, 2020).</a:t>
          </a:r>
        </a:p>
      </dgm:t>
    </dgm:pt>
    <dgm:pt modelId="{145701AB-C0A9-4C7C-B551-EC8C2438FED9}" type="parTrans" cxnId="{CC957942-A5B3-4C25-88AE-6203C3BA5771}">
      <dgm:prSet/>
      <dgm:spPr/>
      <dgm:t>
        <a:bodyPr/>
        <a:lstStyle/>
        <a:p>
          <a:endParaRPr lang="en-US"/>
        </a:p>
      </dgm:t>
    </dgm:pt>
    <dgm:pt modelId="{CE5364EF-D69C-4251-8479-22F68126EF35}" type="sibTrans" cxnId="{CC957942-A5B3-4C25-88AE-6203C3BA5771}">
      <dgm:prSet/>
      <dgm:spPr/>
      <dgm:t>
        <a:bodyPr/>
        <a:lstStyle/>
        <a:p>
          <a:endParaRPr lang="en-US"/>
        </a:p>
      </dgm:t>
    </dgm:pt>
    <dgm:pt modelId="{9039321A-EEC8-444A-8D3A-34E794DDDB27}" type="pres">
      <dgm:prSet presAssocID="{484A0A68-A813-464F-B379-A9558FC75BA0}" presName="diagram" presStyleCnt="0">
        <dgm:presLayoutVars>
          <dgm:dir/>
          <dgm:resizeHandles val="exact"/>
        </dgm:presLayoutVars>
      </dgm:prSet>
      <dgm:spPr/>
    </dgm:pt>
    <dgm:pt modelId="{7F92C649-D4F8-BE40-AAD8-3B0029E34C4C}" type="pres">
      <dgm:prSet presAssocID="{1DEE7D80-9079-493B-9624-7877D7556281}" presName="node" presStyleLbl="node1" presStyleIdx="0" presStyleCnt="5">
        <dgm:presLayoutVars>
          <dgm:bulletEnabled val="1"/>
        </dgm:presLayoutVars>
      </dgm:prSet>
      <dgm:spPr/>
    </dgm:pt>
    <dgm:pt modelId="{DE618853-3BD0-E245-94E1-C858BFCBCBEB}" type="pres">
      <dgm:prSet presAssocID="{CDBC9854-95B3-4BA3-8D11-01F5072D3674}" presName="sibTrans" presStyleCnt="0"/>
      <dgm:spPr/>
    </dgm:pt>
    <dgm:pt modelId="{A3E26659-A744-0D40-832A-2B7C3C2A0365}" type="pres">
      <dgm:prSet presAssocID="{D27484FD-CA55-4A94-BF2A-872F5B6B64BF}" presName="node" presStyleLbl="node1" presStyleIdx="1" presStyleCnt="5">
        <dgm:presLayoutVars>
          <dgm:bulletEnabled val="1"/>
        </dgm:presLayoutVars>
      </dgm:prSet>
      <dgm:spPr/>
    </dgm:pt>
    <dgm:pt modelId="{3CA8445F-F04D-5547-A044-553E3E57492A}" type="pres">
      <dgm:prSet presAssocID="{CF4C54C5-F604-4381-8777-B104FEB2CE21}" presName="sibTrans" presStyleCnt="0"/>
      <dgm:spPr/>
    </dgm:pt>
    <dgm:pt modelId="{6F294456-C338-0745-9125-24B68AC21246}" type="pres">
      <dgm:prSet presAssocID="{07C41F02-3580-4E14-A492-B201F7EA2C57}" presName="node" presStyleLbl="node1" presStyleIdx="2" presStyleCnt="5">
        <dgm:presLayoutVars>
          <dgm:bulletEnabled val="1"/>
        </dgm:presLayoutVars>
      </dgm:prSet>
      <dgm:spPr/>
    </dgm:pt>
    <dgm:pt modelId="{5AF3878C-311D-CC40-9106-627033E13E00}" type="pres">
      <dgm:prSet presAssocID="{C3FEABC2-6259-4B19-819B-6C0B890ABD3A}" presName="sibTrans" presStyleCnt="0"/>
      <dgm:spPr/>
    </dgm:pt>
    <dgm:pt modelId="{42DD6BDA-E5CE-2148-BC4C-EF2DD000FF10}" type="pres">
      <dgm:prSet presAssocID="{87E09EA3-5EDA-45A9-BE12-16C5CC3FFAB0}" presName="node" presStyleLbl="node1" presStyleIdx="3" presStyleCnt="5">
        <dgm:presLayoutVars>
          <dgm:bulletEnabled val="1"/>
        </dgm:presLayoutVars>
      </dgm:prSet>
      <dgm:spPr/>
    </dgm:pt>
    <dgm:pt modelId="{31A72CB5-13CC-8347-9A71-5F420D55DC64}" type="pres">
      <dgm:prSet presAssocID="{977A8056-7623-47B8-ACCF-250A5EFD054B}" presName="sibTrans" presStyleCnt="0"/>
      <dgm:spPr/>
    </dgm:pt>
    <dgm:pt modelId="{19A8E7CD-506B-A14E-A15A-2CE42B6F07B8}" type="pres">
      <dgm:prSet presAssocID="{9522973E-6D19-4CC7-A226-AE66CAAC35AD}" presName="node" presStyleLbl="node1" presStyleIdx="4" presStyleCnt="5">
        <dgm:presLayoutVars>
          <dgm:bulletEnabled val="1"/>
        </dgm:presLayoutVars>
      </dgm:prSet>
      <dgm:spPr/>
    </dgm:pt>
  </dgm:ptLst>
  <dgm:cxnLst>
    <dgm:cxn modelId="{C24C7400-C063-438D-9525-5B47181C6E6C}" srcId="{484A0A68-A813-464F-B379-A9558FC75BA0}" destId="{D27484FD-CA55-4A94-BF2A-872F5B6B64BF}" srcOrd="1" destOrd="0" parTransId="{755DBFB8-0510-4970-85B0-EF95237E0ED7}" sibTransId="{CF4C54C5-F604-4381-8777-B104FEB2CE21}"/>
    <dgm:cxn modelId="{F736C00F-07B0-0048-9C0A-9E1DEA830291}" type="presOf" srcId="{D27484FD-CA55-4A94-BF2A-872F5B6B64BF}" destId="{A3E26659-A744-0D40-832A-2B7C3C2A0365}" srcOrd="0" destOrd="0" presId="urn:microsoft.com/office/officeart/2005/8/layout/default"/>
    <dgm:cxn modelId="{CC957942-A5B3-4C25-88AE-6203C3BA5771}" srcId="{484A0A68-A813-464F-B379-A9558FC75BA0}" destId="{9522973E-6D19-4CC7-A226-AE66CAAC35AD}" srcOrd="4" destOrd="0" parTransId="{145701AB-C0A9-4C7C-B551-EC8C2438FED9}" sibTransId="{CE5364EF-D69C-4251-8479-22F68126EF35}"/>
    <dgm:cxn modelId="{9CA8C38D-B505-4D43-8991-6797DADB5553}" type="presOf" srcId="{1DEE7D80-9079-493B-9624-7877D7556281}" destId="{7F92C649-D4F8-BE40-AAD8-3B0029E34C4C}" srcOrd="0" destOrd="0" presId="urn:microsoft.com/office/officeart/2005/8/layout/default"/>
    <dgm:cxn modelId="{D238E6B4-7DCC-442C-89C3-A886C013C9E1}" srcId="{484A0A68-A813-464F-B379-A9558FC75BA0}" destId="{87E09EA3-5EDA-45A9-BE12-16C5CC3FFAB0}" srcOrd="3" destOrd="0" parTransId="{EF1ACD12-1319-46E1-A265-403B178A9F35}" sibTransId="{977A8056-7623-47B8-ACCF-250A5EFD054B}"/>
    <dgm:cxn modelId="{A2C224C8-614B-224E-9147-D875ABF806FA}" type="presOf" srcId="{87E09EA3-5EDA-45A9-BE12-16C5CC3FFAB0}" destId="{42DD6BDA-E5CE-2148-BC4C-EF2DD000FF10}" srcOrd="0" destOrd="0" presId="urn:microsoft.com/office/officeart/2005/8/layout/default"/>
    <dgm:cxn modelId="{F0EE0ACC-7E32-4D0E-8836-BD9C84CB514C}" srcId="{484A0A68-A813-464F-B379-A9558FC75BA0}" destId="{07C41F02-3580-4E14-A492-B201F7EA2C57}" srcOrd="2" destOrd="0" parTransId="{774DD4E0-F6D2-434F-AD5C-76C9D40799F9}" sibTransId="{C3FEABC2-6259-4B19-819B-6C0B890ABD3A}"/>
    <dgm:cxn modelId="{45B198CC-645A-C64F-8A09-DDBB138C3FD4}" type="presOf" srcId="{07C41F02-3580-4E14-A492-B201F7EA2C57}" destId="{6F294456-C338-0745-9125-24B68AC21246}" srcOrd="0" destOrd="0" presId="urn:microsoft.com/office/officeart/2005/8/layout/default"/>
    <dgm:cxn modelId="{649BC4D5-9799-B54A-90DC-60C77EB9BA34}" type="presOf" srcId="{484A0A68-A813-464F-B379-A9558FC75BA0}" destId="{9039321A-EEC8-444A-8D3A-34E794DDDB27}" srcOrd="0" destOrd="0" presId="urn:microsoft.com/office/officeart/2005/8/layout/default"/>
    <dgm:cxn modelId="{D84347E3-617B-41C1-8DA3-0BFBD13A9A5E}" srcId="{484A0A68-A813-464F-B379-A9558FC75BA0}" destId="{1DEE7D80-9079-493B-9624-7877D7556281}" srcOrd="0" destOrd="0" parTransId="{199C60F2-2F31-44DF-8C2C-D3A8EF38ECB2}" sibTransId="{CDBC9854-95B3-4BA3-8D11-01F5072D3674}"/>
    <dgm:cxn modelId="{DFFFD7EF-6618-4D4C-8C94-BDB7198BAD82}" type="presOf" srcId="{9522973E-6D19-4CC7-A226-AE66CAAC35AD}" destId="{19A8E7CD-506B-A14E-A15A-2CE42B6F07B8}" srcOrd="0" destOrd="0" presId="urn:microsoft.com/office/officeart/2005/8/layout/default"/>
    <dgm:cxn modelId="{4895C94B-55C8-FD45-8144-8275DB18A82A}" type="presParOf" srcId="{9039321A-EEC8-444A-8D3A-34E794DDDB27}" destId="{7F92C649-D4F8-BE40-AAD8-3B0029E34C4C}" srcOrd="0" destOrd="0" presId="urn:microsoft.com/office/officeart/2005/8/layout/default"/>
    <dgm:cxn modelId="{9885718E-96F4-2F4C-B71D-0BC13B3F3A4B}" type="presParOf" srcId="{9039321A-EEC8-444A-8D3A-34E794DDDB27}" destId="{DE618853-3BD0-E245-94E1-C858BFCBCBEB}" srcOrd="1" destOrd="0" presId="urn:microsoft.com/office/officeart/2005/8/layout/default"/>
    <dgm:cxn modelId="{5BD05A35-A071-A84C-B3CA-9A3E1807DB5C}" type="presParOf" srcId="{9039321A-EEC8-444A-8D3A-34E794DDDB27}" destId="{A3E26659-A744-0D40-832A-2B7C3C2A0365}" srcOrd="2" destOrd="0" presId="urn:microsoft.com/office/officeart/2005/8/layout/default"/>
    <dgm:cxn modelId="{9A2AF2D0-0693-6A46-AB90-9CB55AD76821}" type="presParOf" srcId="{9039321A-EEC8-444A-8D3A-34E794DDDB27}" destId="{3CA8445F-F04D-5547-A044-553E3E57492A}" srcOrd="3" destOrd="0" presId="urn:microsoft.com/office/officeart/2005/8/layout/default"/>
    <dgm:cxn modelId="{ED041226-F33C-BF49-B7ED-79D743661A45}" type="presParOf" srcId="{9039321A-EEC8-444A-8D3A-34E794DDDB27}" destId="{6F294456-C338-0745-9125-24B68AC21246}" srcOrd="4" destOrd="0" presId="urn:microsoft.com/office/officeart/2005/8/layout/default"/>
    <dgm:cxn modelId="{2E2EAFD8-F838-3B4E-834E-AF23905786A7}" type="presParOf" srcId="{9039321A-EEC8-444A-8D3A-34E794DDDB27}" destId="{5AF3878C-311D-CC40-9106-627033E13E00}" srcOrd="5" destOrd="0" presId="urn:microsoft.com/office/officeart/2005/8/layout/default"/>
    <dgm:cxn modelId="{7798AB1B-2FF7-F94F-91FD-8BD140FCC486}" type="presParOf" srcId="{9039321A-EEC8-444A-8D3A-34E794DDDB27}" destId="{42DD6BDA-E5CE-2148-BC4C-EF2DD000FF10}" srcOrd="6" destOrd="0" presId="urn:microsoft.com/office/officeart/2005/8/layout/default"/>
    <dgm:cxn modelId="{50A65586-D6DA-CE44-9094-D9B7A815439D}" type="presParOf" srcId="{9039321A-EEC8-444A-8D3A-34E794DDDB27}" destId="{31A72CB5-13CC-8347-9A71-5F420D55DC64}" srcOrd="7" destOrd="0" presId="urn:microsoft.com/office/officeart/2005/8/layout/default"/>
    <dgm:cxn modelId="{B838CDC4-1FBD-B147-998E-7D422A1F4FBD}" type="presParOf" srcId="{9039321A-EEC8-444A-8D3A-34E794DDDB27}" destId="{19A8E7CD-506B-A14E-A15A-2CE42B6F07B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60D371A-E81D-4302-B90E-462C7FBDC603}" type="doc">
      <dgm:prSet loTypeId="urn:microsoft.com/office/officeart/2005/8/layout/vProcess5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ADE113-202A-4904-9DAF-0CBA4F245F3F}">
      <dgm:prSet/>
      <dgm:spPr/>
      <dgm:t>
        <a:bodyPr/>
        <a:lstStyle/>
        <a:p>
          <a:r>
            <a:rPr lang="en-US"/>
            <a:t>Recovery of a stable secure base after years of role reversal in the care giving.</a:t>
          </a:r>
        </a:p>
      </dgm:t>
    </dgm:pt>
    <dgm:pt modelId="{E80846AD-27FA-4B25-892A-2B0EFE607381}" type="parTrans" cxnId="{CBC651D7-35F3-426C-8239-F9E17876BFFB}">
      <dgm:prSet/>
      <dgm:spPr/>
      <dgm:t>
        <a:bodyPr/>
        <a:lstStyle/>
        <a:p>
          <a:endParaRPr lang="en-US"/>
        </a:p>
      </dgm:t>
    </dgm:pt>
    <dgm:pt modelId="{089C1484-749E-4FB5-859C-589441F5CB8F}" type="sibTrans" cxnId="{CBC651D7-35F3-426C-8239-F9E17876BFFB}">
      <dgm:prSet/>
      <dgm:spPr/>
      <dgm:t>
        <a:bodyPr/>
        <a:lstStyle/>
        <a:p>
          <a:endParaRPr lang="en-US"/>
        </a:p>
      </dgm:t>
    </dgm:pt>
    <dgm:pt modelId="{A9883623-5356-4402-ABA3-10855AA69C96}">
      <dgm:prSet/>
      <dgm:spPr/>
      <dgm:t>
        <a:bodyPr/>
        <a:lstStyle/>
        <a:p>
          <a:r>
            <a:rPr lang="en-US"/>
            <a:t>Freedom of expressing her feelings without fear of overburdening her mother.</a:t>
          </a:r>
        </a:p>
      </dgm:t>
    </dgm:pt>
    <dgm:pt modelId="{D97FB36D-A371-4DC9-B405-C1CE4526E3F8}" type="parTrans" cxnId="{C82301D9-FC76-4CAE-AFDB-245D242D10CA}">
      <dgm:prSet/>
      <dgm:spPr/>
      <dgm:t>
        <a:bodyPr/>
        <a:lstStyle/>
        <a:p>
          <a:endParaRPr lang="en-US"/>
        </a:p>
      </dgm:t>
    </dgm:pt>
    <dgm:pt modelId="{C50BBC62-35DE-4928-AD0B-272678DD3C04}" type="sibTrans" cxnId="{C82301D9-FC76-4CAE-AFDB-245D242D10CA}">
      <dgm:prSet/>
      <dgm:spPr/>
      <dgm:t>
        <a:bodyPr/>
        <a:lstStyle/>
        <a:p>
          <a:endParaRPr lang="en-US"/>
        </a:p>
      </dgm:t>
    </dgm:pt>
    <dgm:pt modelId="{C5B295D9-3836-4069-8715-9144BA30718C}">
      <dgm:prSet/>
      <dgm:spPr/>
      <dgm:t>
        <a:bodyPr/>
        <a:lstStyle/>
        <a:p>
          <a:r>
            <a:rPr lang="en-US"/>
            <a:t>Recreating proper generational boundaries that have been broken by parentification.</a:t>
          </a:r>
        </a:p>
      </dgm:t>
    </dgm:pt>
    <dgm:pt modelId="{0179CA0E-0D54-4ECF-B20E-1DDFC36196EE}" type="parTrans" cxnId="{944606AC-9779-4C4C-BC1A-D5B430471B52}">
      <dgm:prSet/>
      <dgm:spPr/>
      <dgm:t>
        <a:bodyPr/>
        <a:lstStyle/>
        <a:p>
          <a:endParaRPr lang="en-US"/>
        </a:p>
      </dgm:t>
    </dgm:pt>
    <dgm:pt modelId="{D712AE3A-E0E6-4120-9F5F-27F49A7B3073}" type="sibTrans" cxnId="{944606AC-9779-4C4C-BC1A-D5B430471B52}">
      <dgm:prSet/>
      <dgm:spPr/>
      <dgm:t>
        <a:bodyPr/>
        <a:lstStyle/>
        <a:p>
          <a:endParaRPr lang="en-US"/>
        </a:p>
      </dgm:t>
    </dgm:pt>
    <dgm:pt modelId="{4C17FC1D-CF2D-4570-BB09-45977F5E15DA}">
      <dgm:prSet/>
      <dgm:spPr/>
      <dgm:t>
        <a:bodyPr/>
        <a:lstStyle/>
        <a:p>
          <a:r>
            <a:rPr lang="en-US"/>
            <a:t>Opportunity to explore personal identity without excessive adult responsibility.</a:t>
          </a:r>
        </a:p>
      </dgm:t>
    </dgm:pt>
    <dgm:pt modelId="{0005A0B9-856C-4807-B904-316B6298360E}" type="parTrans" cxnId="{96E18539-C9E3-4849-8999-69A66C7B22F6}">
      <dgm:prSet/>
      <dgm:spPr/>
      <dgm:t>
        <a:bodyPr/>
        <a:lstStyle/>
        <a:p>
          <a:endParaRPr lang="en-US"/>
        </a:p>
      </dgm:t>
    </dgm:pt>
    <dgm:pt modelId="{D051E297-FF55-485D-A22B-540DFA7D99B3}" type="sibTrans" cxnId="{96E18539-C9E3-4849-8999-69A66C7B22F6}">
      <dgm:prSet/>
      <dgm:spPr/>
      <dgm:t>
        <a:bodyPr/>
        <a:lstStyle/>
        <a:p>
          <a:endParaRPr lang="en-US"/>
        </a:p>
      </dgm:t>
    </dgm:pt>
    <dgm:pt modelId="{8C95CFD9-E009-46B6-8604-F044A6C2EF72}">
      <dgm:prSet/>
      <dgm:spPr/>
      <dgm:t>
        <a:bodyPr/>
        <a:lstStyle/>
        <a:p>
          <a:r>
            <a:rPr lang="en-US"/>
            <a:t>Lessening of chronic stress affecting emotional and educational functioning.</a:t>
          </a:r>
        </a:p>
      </dgm:t>
    </dgm:pt>
    <dgm:pt modelId="{45178E55-F849-4430-9331-9F734645EB1F}" type="parTrans" cxnId="{5641A1CA-8A3F-4048-9C3B-92CAEDC03A59}">
      <dgm:prSet/>
      <dgm:spPr/>
      <dgm:t>
        <a:bodyPr/>
        <a:lstStyle/>
        <a:p>
          <a:endParaRPr lang="en-US"/>
        </a:p>
      </dgm:t>
    </dgm:pt>
    <dgm:pt modelId="{977864DE-FB7D-44D0-A692-405F6BE9769F}" type="sibTrans" cxnId="{5641A1CA-8A3F-4048-9C3B-92CAEDC03A59}">
      <dgm:prSet/>
      <dgm:spPr/>
      <dgm:t>
        <a:bodyPr/>
        <a:lstStyle/>
        <a:p>
          <a:endParaRPr lang="en-US"/>
        </a:p>
      </dgm:t>
    </dgm:pt>
    <dgm:pt modelId="{53F49A8D-C224-3044-939D-8C8991A2507F}" type="pres">
      <dgm:prSet presAssocID="{160D371A-E81D-4302-B90E-462C7FBDC603}" presName="outerComposite" presStyleCnt="0">
        <dgm:presLayoutVars>
          <dgm:chMax val="5"/>
          <dgm:dir/>
          <dgm:resizeHandles val="exact"/>
        </dgm:presLayoutVars>
      </dgm:prSet>
      <dgm:spPr/>
    </dgm:pt>
    <dgm:pt modelId="{0C68EB79-4160-7C4D-AA04-515F1649B9B1}" type="pres">
      <dgm:prSet presAssocID="{160D371A-E81D-4302-B90E-462C7FBDC603}" presName="dummyMaxCanvas" presStyleCnt="0">
        <dgm:presLayoutVars/>
      </dgm:prSet>
      <dgm:spPr/>
    </dgm:pt>
    <dgm:pt modelId="{BA562491-C3C5-0F4F-BCF9-E089949E21FF}" type="pres">
      <dgm:prSet presAssocID="{160D371A-E81D-4302-B90E-462C7FBDC603}" presName="FiveNodes_1" presStyleLbl="node1" presStyleIdx="0" presStyleCnt="5">
        <dgm:presLayoutVars>
          <dgm:bulletEnabled val="1"/>
        </dgm:presLayoutVars>
      </dgm:prSet>
      <dgm:spPr/>
    </dgm:pt>
    <dgm:pt modelId="{DE2277DB-D8D3-1248-8275-D7DA4CE940EC}" type="pres">
      <dgm:prSet presAssocID="{160D371A-E81D-4302-B90E-462C7FBDC603}" presName="FiveNodes_2" presStyleLbl="node1" presStyleIdx="1" presStyleCnt="5">
        <dgm:presLayoutVars>
          <dgm:bulletEnabled val="1"/>
        </dgm:presLayoutVars>
      </dgm:prSet>
      <dgm:spPr/>
    </dgm:pt>
    <dgm:pt modelId="{77FDF50E-ECB0-0E44-8AB3-A050E7030FFE}" type="pres">
      <dgm:prSet presAssocID="{160D371A-E81D-4302-B90E-462C7FBDC603}" presName="FiveNodes_3" presStyleLbl="node1" presStyleIdx="2" presStyleCnt="5">
        <dgm:presLayoutVars>
          <dgm:bulletEnabled val="1"/>
        </dgm:presLayoutVars>
      </dgm:prSet>
      <dgm:spPr/>
    </dgm:pt>
    <dgm:pt modelId="{7314ED88-4EAD-A040-8244-1C8DBFC5DC7D}" type="pres">
      <dgm:prSet presAssocID="{160D371A-E81D-4302-B90E-462C7FBDC603}" presName="FiveNodes_4" presStyleLbl="node1" presStyleIdx="3" presStyleCnt="5">
        <dgm:presLayoutVars>
          <dgm:bulletEnabled val="1"/>
        </dgm:presLayoutVars>
      </dgm:prSet>
      <dgm:spPr/>
    </dgm:pt>
    <dgm:pt modelId="{E7ACF504-4513-F944-82AF-FFDE0D012193}" type="pres">
      <dgm:prSet presAssocID="{160D371A-E81D-4302-B90E-462C7FBDC603}" presName="FiveNodes_5" presStyleLbl="node1" presStyleIdx="4" presStyleCnt="5">
        <dgm:presLayoutVars>
          <dgm:bulletEnabled val="1"/>
        </dgm:presLayoutVars>
      </dgm:prSet>
      <dgm:spPr/>
    </dgm:pt>
    <dgm:pt modelId="{EF7183A1-C0C1-3444-AC77-9E99BC9E140C}" type="pres">
      <dgm:prSet presAssocID="{160D371A-E81D-4302-B90E-462C7FBDC603}" presName="FiveConn_1-2" presStyleLbl="fgAccFollowNode1" presStyleIdx="0" presStyleCnt="4">
        <dgm:presLayoutVars>
          <dgm:bulletEnabled val="1"/>
        </dgm:presLayoutVars>
      </dgm:prSet>
      <dgm:spPr/>
    </dgm:pt>
    <dgm:pt modelId="{C6A3AF7B-A7DA-6E4C-ADDC-584538D25502}" type="pres">
      <dgm:prSet presAssocID="{160D371A-E81D-4302-B90E-462C7FBDC603}" presName="FiveConn_2-3" presStyleLbl="fgAccFollowNode1" presStyleIdx="1" presStyleCnt="4">
        <dgm:presLayoutVars>
          <dgm:bulletEnabled val="1"/>
        </dgm:presLayoutVars>
      </dgm:prSet>
      <dgm:spPr/>
    </dgm:pt>
    <dgm:pt modelId="{A709575F-FF0D-544A-B04B-E9EDFECAEF75}" type="pres">
      <dgm:prSet presAssocID="{160D371A-E81D-4302-B90E-462C7FBDC603}" presName="FiveConn_3-4" presStyleLbl="fgAccFollowNode1" presStyleIdx="2" presStyleCnt="4">
        <dgm:presLayoutVars>
          <dgm:bulletEnabled val="1"/>
        </dgm:presLayoutVars>
      </dgm:prSet>
      <dgm:spPr/>
    </dgm:pt>
    <dgm:pt modelId="{653EFBE0-9F9B-3A45-80DF-972AC66A92CA}" type="pres">
      <dgm:prSet presAssocID="{160D371A-E81D-4302-B90E-462C7FBDC603}" presName="FiveConn_4-5" presStyleLbl="fgAccFollowNode1" presStyleIdx="3" presStyleCnt="4">
        <dgm:presLayoutVars>
          <dgm:bulletEnabled val="1"/>
        </dgm:presLayoutVars>
      </dgm:prSet>
      <dgm:spPr/>
    </dgm:pt>
    <dgm:pt modelId="{81BE5DEF-45FC-3847-9B63-5FD394BFBA63}" type="pres">
      <dgm:prSet presAssocID="{160D371A-E81D-4302-B90E-462C7FBDC603}" presName="FiveNodes_1_text" presStyleLbl="node1" presStyleIdx="4" presStyleCnt="5">
        <dgm:presLayoutVars>
          <dgm:bulletEnabled val="1"/>
        </dgm:presLayoutVars>
      </dgm:prSet>
      <dgm:spPr/>
    </dgm:pt>
    <dgm:pt modelId="{8A0A74B9-1A5B-5443-883B-869BDE806A88}" type="pres">
      <dgm:prSet presAssocID="{160D371A-E81D-4302-B90E-462C7FBDC603}" presName="FiveNodes_2_text" presStyleLbl="node1" presStyleIdx="4" presStyleCnt="5">
        <dgm:presLayoutVars>
          <dgm:bulletEnabled val="1"/>
        </dgm:presLayoutVars>
      </dgm:prSet>
      <dgm:spPr/>
    </dgm:pt>
    <dgm:pt modelId="{C42AA2D5-C040-6F42-AFD6-F38E99BC980B}" type="pres">
      <dgm:prSet presAssocID="{160D371A-E81D-4302-B90E-462C7FBDC603}" presName="FiveNodes_3_text" presStyleLbl="node1" presStyleIdx="4" presStyleCnt="5">
        <dgm:presLayoutVars>
          <dgm:bulletEnabled val="1"/>
        </dgm:presLayoutVars>
      </dgm:prSet>
      <dgm:spPr/>
    </dgm:pt>
    <dgm:pt modelId="{8468A6D3-7CA5-934C-9ACC-9248AE675ADC}" type="pres">
      <dgm:prSet presAssocID="{160D371A-E81D-4302-B90E-462C7FBDC603}" presName="FiveNodes_4_text" presStyleLbl="node1" presStyleIdx="4" presStyleCnt="5">
        <dgm:presLayoutVars>
          <dgm:bulletEnabled val="1"/>
        </dgm:presLayoutVars>
      </dgm:prSet>
      <dgm:spPr/>
    </dgm:pt>
    <dgm:pt modelId="{2375DD85-E957-7348-BD43-98C3DB4E8146}" type="pres">
      <dgm:prSet presAssocID="{160D371A-E81D-4302-B90E-462C7FBDC60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6A389512-CAE0-D543-8989-EC3162321F9E}" type="presOf" srcId="{00ADE113-202A-4904-9DAF-0CBA4F245F3F}" destId="{BA562491-C3C5-0F4F-BCF9-E089949E21FF}" srcOrd="0" destOrd="0" presId="urn:microsoft.com/office/officeart/2005/8/layout/vProcess5"/>
    <dgm:cxn modelId="{23F4A41D-0F10-3345-B732-14E23274A664}" type="presOf" srcId="{D051E297-FF55-485D-A22B-540DFA7D99B3}" destId="{653EFBE0-9F9B-3A45-80DF-972AC66A92CA}" srcOrd="0" destOrd="0" presId="urn:microsoft.com/office/officeart/2005/8/layout/vProcess5"/>
    <dgm:cxn modelId="{EE47A920-F802-5945-8F17-F51AA758CF6B}" type="presOf" srcId="{00ADE113-202A-4904-9DAF-0CBA4F245F3F}" destId="{81BE5DEF-45FC-3847-9B63-5FD394BFBA63}" srcOrd="1" destOrd="0" presId="urn:microsoft.com/office/officeart/2005/8/layout/vProcess5"/>
    <dgm:cxn modelId="{96E18539-C9E3-4849-8999-69A66C7B22F6}" srcId="{160D371A-E81D-4302-B90E-462C7FBDC603}" destId="{4C17FC1D-CF2D-4570-BB09-45977F5E15DA}" srcOrd="3" destOrd="0" parTransId="{0005A0B9-856C-4807-B904-316B6298360E}" sibTransId="{D051E297-FF55-485D-A22B-540DFA7D99B3}"/>
    <dgm:cxn modelId="{70DCF245-761C-F441-A672-627B242B9DB2}" type="presOf" srcId="{A9883623-5356-4402-ABA3-10855AA69C96}" destId="{8A0A74B9-1A5B-5443-883B-869BDE806A88}" srcOrd="1" destOrd="0" presId="urn:microsoft.com/office/officeart/2005/8/layout/vProcess5"/>
    <dgm:cxn modelId="{F4D10B49-A140-9C48-BE58-AE14F81672E1}" type="presOf" srcId="{8C95CFD9-E009-46B6-8604-F044A6C2EF72}" destId="{E7ACF504-4513-F944-82AF-FFDE0D012193}" srcOrd="0" destOrd="0" presId="urn:microsoft.com/office/officeart/2005/8/layout/vProcess5"/>
    <dgm:cxn modelId="{ACB9DC6E-AE82-084A-A5CC-C29221501AD8}" type="presOf" srcId="{C50BBC62-35DE-4928-AD0B-272678DD3C04}" destId="{C6A3AF7B-A7DA-6E4C-ADDC-584538D25502}" srcOrd="0" destOrd="0" presId="urn:microsoft.com/office/officeart/2005/8/layout/vProcess5"/>
    <dgm:cxn modelId="{F6E0B972-3A73-8641-B117-443A84C3C193}" type="presOf" srcId="{D712AE3A-E0E6-4120-9F5F-27F49A7B3073}" destId="{A709575F-FF0D-544A-B04B-E9EDFECAEF75}" srcOrd="0" destOrd="0" presId="urn:microsoft.com/office/officeart/2005/8/layout/vProcess5"/>
    <dgm:cxn modelId="{7D42E088-C72F-6D42-876D-DC3A2E41452E}" type="presOf" srcId="{160D371A-E81D-4302-B90E-462C7FBDC603}" destId="{53F49A8D-C224-3044-939D-8C8991A2507F}" srcOrd="0" destOrd="0" presId="urn:microsoft.com/office/officeart/2005/8/layout/vProcess5"/>
    <dgm:cxn modelId="{071D8F8A-0D27-E446-B1F4-74D073CEC5C5}" type="presOf" srcId="{C5B295D9-3836-4069-8715-9144BA30718C}" destId="{77FDF50E-ECB0-0E44-8AB3-A050E7030FFE}" srcOrd="0" destOrd="0" presId="urn:microsoft.com/office/officeart/2005/8/layout/vProcess5"/>
    <dgm:cxn modelId="{6995E591-868F-3D40-9973-E5B73319630F}" type="presOf" srcId="{8C95CFD9-E009-46B6-8604-F044A6C2EF72}" destId="{2375DD85-E957-7348-BD43-98C3DB4E8146}" srcOrd="1" destOrd="0" presId="urn:microsoft.com/office/officeart/2005/8/layout/vProcess5"/>
    <dgm:cxn modelId="{944606AC-9779-4C4C-BC1A-D5B430471B52}" srcId="{160D371A-E81D-4302-B90E-462C7FBDC603}" destId="{C5B295D9-3836-4069-8715-9144BA30718C}" srcOrd="2" destOrd="0" parTransId="{0179CA0E-0D54-4ECF-B20E-1DDFC36196EE}" sibTransId="{D712AE3A-E0E6-4120-9F5F-27F49A7B3073}"/>
    <dgm:cxn modelId="{944581B8-6288-D442-9D89-902C4CB459AF}" type="presOf" srcId="{4C17FC1D-CF2D-4570-BB09-45977F5E15DA}" destId="{8468A6D3-7CA5-934C-9ACC-9248AE675ADC}" srcOrd="1" destOrd="0" presId="urn:microsoft.com/office/officeart/2005/8/layout/vProcess5"/>
    <dgm:cxn modelId="{0B037EC0-B64C-DD48-8F4A-914C7E0E8189}" type="presOf" srcId="{A9883623-5356-4402-ABA3-10855AA69C96}" destId="{DE2277DB-D8D3-1248-8275-D7DA4CE940EC}" srcOrd="0" destOrd="0" presId="urn:microsoft.com/office/officeart/2005/8/layout/vProcess5"/>
    <dgm:cxn modelId="{D86D57C3-4F41-B84A-99A6-A6B208CEC5EA}" type="presOf" srcId="{4C17FC1D-CF2D-4570-BB09-45977F5E15DA}" destId="{7314ED88-4EAD-A040-8244-1C8DBFC5DC7D}" srcOrd="0" destOrd="0" presId="urn:microsoft.com/office/officeart/2005/8/layout/vProcess5"/>
    <dgm:cxn modelId="{5641A1CA-8A3F-4048-9C3B-92CAEDC03A59}" srcId="{160D371A-E81D-4302-B90E-462C7FBDC603}" destId="{8C95CFD9-E009-46B6-8604-F044A6C2EF72}" srcOrd="4" destOrd="0" parTransId="{45178E55-F849-4430-9331-9F734645EB1F}" sibTransId="{977864DE-FB7D-44D0-A692-405F6BE9769F}"/>
    <dgm:cxn modelId="{92257CD0-4423-B045-89E2-F1AF3B77962C}" type="presOf" srcId="{089C1484-749E-4FB5-859C-589441F5CB8F}" destId="{EF7183A1-C0C1-3444-AC77-9E99BC9E140C}" srcOrd="0" destOrd="0" presId="urn:microsoft.com/office/officeart/2005/8/layout/vProcess5"/>
    <dgm:cxn modelId="{CBC651D7-35F3-426C-8239-F9E17876BFFB}" srcId="{160D371A-E81D-4302-B90E-462C7FBDC603}" destId="{00ADE113-202A-4904-9DAF-0CBA4F245F3F}" srcOrd="0" destOrd="0" parTransId="{E80846AD-27FA-4B25-892A-2B0EFE607381}" sibTransId="{089C1484-749E-4FB5-859C-589441F5CB8F}"/>
    <dgm:cxn modelId="{C82301D9-FC76-4CAE-AFDB-245D242D10CA}" srcId="{160D371A-E81D-4302-B90E-462C7FBDC603}" destId="{A9883623-5356-4402-ABA3-10855AA69C96}" srcOrd="1" destOrd="0" parTransId="{D97FB36D-A371-4DC9-B405-C1CE4526E3F8}" sibTransId="{C50BBC62-35DE-4928-AD0B-272678DD3C04}"/>
    <dgm:cxn modelId="{0FA17BD9-36DD-4C4C-B15F-B90DCB6BB4FB}" type="presOf" srcId="{C5B295D9-3836-4069-8715-9144BA30718C}" destId="{C42AA2D5-C040-6F42-AFD6-F38E99BC980B}" srcOrd="1" destOrd="0" presId="urn:microsoft.com/office/officeart/2005/8/layout/vProcess5"/>
    <dgm:cxn modelId="{49F4F218-5E2D-9B44-AC2E-6F9EAB860D30}" type="presParOf" srcId="{53F49A8D-C224-3044-939D-8C8991A2507F}" destId="{0C68EB79-4160-7C4D-AA04-515F1649B9B1}" srcOrd="0" destOrd="0" presId="urn:microsoft.com/office/officeart/2005/8/layout/vProcess5"/>
    <dgm:cxn modelId="{199090CB-E9F6-AD4D-AB09-023BF51B4602}" type="presParOf" srcId="{53F49A8D-C224-3044-939D-8C8991A2507F}" destId="{BA562491-C3C5-0F4F-BCF9-E089949E21FF}" srcOrd="1" destOrd="0" presId="urn:microsoft.com/office/officeart/2005/8/layout/vProcess5"/>
    <dgm:cxn modelId="{14A2250C-53E1-F64C-B1FB-7A6923C2E379}" type="presParOf" srcId="{53F49A8D-C224-3044-939D-8C8991A2507F}" destId="{DE2277DB-D8D3-1248-8275-D7DA4CE940EC}" srcOrd="2" destOrd="0" presId="urn:microsoft.com/office/officeart/2005/8/layout/vProcess5"/>
    <dgm:cxn modelId="{BCCBD86D-15E9-8447-9CB2-7C83C774CBFA}" type="presParOf" srcId="{53F49A8D-C224-3044-939D-8C8991A2507F}" destId="{77FDF50E-ECB0-0E44-8AB3-A050E7030FFE}" srcOrd="3" destOrd="0" presId="urn:microsoft.com/office/officeart/2005/8/layout/vProcess5"/>
    <dgm:cxn modelId="{F500B459-CD04-1340-9202-FD18C14BD6EE}" type="presParOf" srcId="{53F49A8D-C224-3044-939D-8C8991A2507F}" destId="{7314ED88-4EAD-A040-8244-1C8DBFC5DC7D}" srcOrd="4" destOrd="0" presId="urn:microsoft.com/office/officeart/2005/8/layout/vProcess5"/>
    <dgm:cxn modelId="{5894492B-90C9-D242-90C0-DB7F512BA684}" type="presParOf" srcId="{53F49A8D-C224-3044-939D-8C8991A2507F}" destId="{E7ACF504-4513-F944-82AF-FFDE0D012193}" srcOrd="5" destOrd="0" presId="urn:microsoft.com/office/officeart/2005/8/layout/vProcess5"/>
    <dgm:cxn modelId="{F0024D08-102C-454D-8568-56AB77A08B82}" type="presParOf" srcId="{53F49A8D-C224-3044-939D-8C8991A2507F}" destId="{EF7183A1-C0C1-3444-AC77-9E99BC9E140C}" srcOrd="6" destOrd="0" presId="urn:microsoft.com/office/officeart/2005/8/layout/vProcess5"/>
    <dgm:cxn modelId="{5D9EDFFE-536B-C647-B844-8690EFFE32FA}" type="presParOf" srcId="{53F49A8D-C224-3044-939D-8C8991A2507F}" destId="{C6A3AF7B-A7DA-6E4C-ADDC-584538D25502}" srcOrd="7" destOrd="0" presId="urn:microsoft.com/office/officeart/2005/8/layout/vProcess5"/>
    <dgm:cxn modelId="{B51CCEDC-31CA-0E4B-A237-54EEFC681D7A}" type="presParOf" srcId="{53F49A8D-C224-3044-939D-8C8991A2507F}" destId="{A709575F-FF0D-544A-B04B-E9EDFECAEF75}" srcOrd="8" destOrd="0" presId="urn:microsoft.com/office/officeart/2005/8/layout/vProcess5"/>
    <dgm:cxn modelId="{4D5CBFEB-4BE1-DD40-93FB-A104D1167535}" type="presParOf" srcId="{53F49A8D-C224-3044-939D-8C8991A2507F}" destId="{653EFBE0-9F9B-3A45-80DF-972AC66A92CA}" srcOrd="9" destOrd="0" presId="urn:microsoft.com/office/officeart/2005/8/layout/vProcess5"/>
    <dgm:cxn modelId="{D218565D-B2CB-D944-8827-5E578BEC5659}" type="presParOf" srcId="{53F49A8D-C224-3044-939D-8C8991A2507F}" destId="{81BE5DEF-45FC-3847-9B63-5FD394BFBA63}" srcOrd="10" destOrd="0" presId="urn:microsoft.com/office/officeart/2005/8/layout/vProcess5"/>
    <dgm:cxn modelId="{0093FE21-E8D7-084A-9F1E-B0DA74FB5416}" type="presParOf" srcId="{53F49A8D-C224-3044-939D-8C8991A2507F}" destId="{8A0A74B9-1A5B-5443-883B-869BDE806A88}" srcOrd="11" destOrd="0" presId="urn:microsoft.com/office/officeart/2005/8/layout/vProcess5"/>
    <dgm:cxn modelId="{97400ACE-99B4-7946-B492-39DCFB0849B5}" type="presParOf" srcId="{53F49A8D-C224-3044-939D-8C8991A2507F}" destId="{C42AA2D5-C040-6F42-AFD6-F38E99BC980B}" srcOrd="12" destOrd="0" presId="urn:microsoft.com/office/officeart/2005/8/layout/vProcess5"/>
    <dgm:cxn modelId="{AEA008DE-D313-B24A-AA69-5ABD5AD9FD79}" type="presParOf" srcId="{53F49A8D-C224-3044-939D-8C8991A2507F}" destId="{8468A6D3-7CA5-934C-9ACC-9248AE675ADC}" srcOrd="13" destOrd="0" presId="urn:microsoft.com/office/officeart/2005/8/layout/vProcess5"/>
    <dgm:cxn modelId="{8FEDFCEB-9CB2-D149-AE24-732274BDCA71}" type="presParOf" srcId="{53F49A8D-C224-3044-939D-8C8991A2507F}" destId="{2375DD85-E957-7348-BD43-98C3DB4E8146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E2E4DC9-2AEC-4D71-9CFF-8709693228D3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EAE26FA-67D4-4E43-9B14-56C7D9BAA530}">
      <dgm:prSet/>
      <dgm:spPr/>
      <dgm:t>
        <a:bodyPr/>
        <a:lstStyle/>
        <a:p>
          <a:r>
            <a:rPr lang="en-US"/>
            <a:t>Stable supportive adult. Could be a mentor (Bowlby, 1973; Hong </a:t>
          </a:r>
          <a:r>
            <a:rPr lang="en-US" i="1"/>
            <a:t>et al., </a:t>
          </a:r>
          <a:r>
            <a:rPr lang="en-US"/>
            <a:t>2024).</a:t>
          </a:r>
        </a:p>
      </dgm:t>
    </dgm:pt>
    <dgm:pt modelId="{235CE734-3660-4C75-B64B-8E1B6EE446B0}" type="parTrans" cxnId="{72F40789-E001-4A91-8D0B-569D37EB72F4}">
      <dgm:prSet/>
      <dgm:spPr/>
      <dgm:t>
        <a:bodyPr/>
        <a:lstStyle/>
        <a:p>
          <a:endParaRPr lang="en-US"/>
        </a:p>
      </dgm:t>
    </dgm:pt>
    <dgm:pt modelId="{1FCCEFFF-761C-4467-9529-F01C62966A68}" type="sibTrans" cxnId="{72F40789-E001-4A91-8D0B-569D37EB72F4}">
      <dgm:prSet/>
      <dgm:spPr/>
      <dgm:t>
        <a:bodyPr/>
        <a:lstStyle/>
        <a:p>
          <a:endParaRPr lang="en-US"/>
        </a:p>
      </dgm:t>
    </dgm:pt>
    <dgm:pt modelId="{AFDE0EBD-672A-45BF-A979-F7CB2BF9DFED}">
      <dgm:prSet/>
      <dgm:spPr/>
      <dgm:t>
        <a:bodyPr/>
        <a:lstStyle/>
        <a:p>
          <a:r>
            <a:rPr lang="en-US"/>
            <a:t>Access to attachment-informed counseling (Egeland, 2019).</a:t>
          </a:r>
        </a:p>
      </dgm:t>
    </dgm:pt>
    <dgm:pt modelId="{E0834D8F-90B9-4DCF-BCCF-2211EF441997}" type="parTrans" cxnId="{287DA5D2-DF10-44E4-ACA1-9D2DBCC4A078}">
      <dgm:prSet/>
      <dgm:spPr/>
      <dgm:t>
        <a:bodyPr/>
        <a:lstStyle/>
        <a:p>
          <a:endParaRPr lang="en-US"/>
        </a:p>
      </dgm:t>
    </dgm:pt>
    <dgm:pt modelId="{6FAB2AC2-02E2-4C68-A8C1-F739FFA23AB7}" type="sibTrans" cxnId="{287DA5D2-DF10-44E4-ACA1-9D2DBCC4A078}">
      <dgm:prSet/>
      <dgm:spPr/>
      <dgm:t>
        <a:bodyPr/>
        <a:lstStyle/>
        <a:p>
          <a:endParaRPr lang="en-US"/>
        </a:p>
      </dgm:t>
    </dgm:pt>
    <dgm:pt modelId="{760A9DA6-4416-4CF6-81D7-C7CFEF871658}">
      <dgm:prSet/>
      <dgm:spPr/>
      <dgm:t>
        <a:bodyPr/>
        <a:lstStyle/>
        <a:p>
          <a:r>
            <a:rPr lang="en-US"/>
            <a:t>Access to young carers support group to help ease isolation ().</a:t>
          </a:r>
        </a:p>
      </dgm:t>
    </dgm:pt>
    <dgm:pt modelId="{9F5437E1-869A-40AC-A182-DB6CAF226A00}" type="parTrans" cxnId="{C55F900F-945C-4A40-8EAF-D62343DE1020}">
      <dgm:prSet/>
      <dgm:spPr/>
      <dgm:t>
        <a:bodyPr/>
        <a:lstStyle/>
        <a:p>
          <a:endParaRPr lang="en-US"/>
        </a:p>
      </dgm:t>
    </dgm:pt>
    <dgm:pt modelId="{FC2FB0A9-7F10-42B3-92DE-4D71517962EA}" type="sibTrans" cxnId="{C55F900F-945C-4A40-8EAF-D62343DE1020}">
      <dgm:prSet/>
      <dgm:spPr/>
      <dgm:t>
        <a:bodyPr/>
        <a:lstStyle/>
        <a:p>
          <a:endParaRPr lang="en-US"/>
        </a:p>
      </dgm:t>
    </dgm:pt>
    <dgm:pt modelId="{2F7B2ABB-72A0-4CD3-B386-BF31A98A394C}">
      <dgm:prSet/>
      <dgm:spPr/>
      <dgm:t>
        <a:bodyPr/>
        <a:lstStyle/>
        <a:p>
          <a:r>
            <a:rPr lang="en-US"/>
            <a:t>Family-based intervention to address parentification (Dariotis </a:t>
          </a:r>
          <a:r>
            <a:rPr lang="en-US" i="1"/>
            <a:t>et al., </a:t>
          </a:r>
          <a:r>
            <a:rPr lang="en-US"/>
            <a:t>2023).</a:t>
          </a:r>
        </a:p>
      </dgm:t>
    </dgm:pt>
    <dgm:pt modelId="{53A99ECC-D9AF-4D22-916C-979AB3573116}" type="parTrans" cxnId="{C4B655A8-AF57-4009-BF67-E188A74B6FE4}">
      <dgm:prSet/>
      <dgm:spPr/>
      <dgm:t>
        <a:bodyPr/>
        <a:lstStyle/>
        <a:p>
          <a:endParaRPr lang="en-US"/>
        </a:p>
      </dgm:t>
    </dgm:pt>
    <dgm:pt modelId="{91D747F5-E9C0-4154-8E16-66B0AFEEA8B8}" type="sibTrans" cxnId="{C4B655A8-AF57-4009-BF67-E188A74B6FE4}">
      <dgm:prSet/>
      <dgm:spPr/>
      <dgm:t>
        <a:bodyPr/>
        <a:lstStyle/>
        <a:p>
          <a:endParaRPr lang="en-US"/>
        </a:p>
      </dgm:t>
    </dgm:pt>
    <dgm:pt modelId="{987B0F2C-7B0C-47EF-A618-9B1CBF15AEDF}">
      <dgm:prSet/>
      <dgm:spPr/>
      <dgm:t>
        <a:bodyPr/>
        <a:lstStyle/>
        <a:p>
          <a:r>
            <a:rPr lang="en-US"/>
            <a:t>Provision of respite care services to temporarily reduce caregiving burden (Wepf and Leu, 2022; Dariotis </a:t>
          </a:r>
          <a:r>
            <a:rPr lang="en-US" i="1"/>
            <a:t>et al., </a:t>
          </a:r>
          <a:r>
            <a:rPr lang="en-US"/>
            <a:t>2023).</a:t>
          </a:r>
        </a:p>
      </dgm:t>
    </dgm:pt>
    <dgm:pt modelId="{72F6A5DC-86EE-4E01-90D6-CC9E4C5A6EB8}" type="parTrans" cxnId="{6D2B6541-FEDE-4EB3-8AD0-C88CE5AC5057}">
      <dgm:prSet/>
      <dgm:spPr/>
      <dgm:t>
        <a:bodyPr/>
        <a:lstStyle/>
        <a:p>
          <a:endParaRPr lang="en-US"/>
        </a:p>
      </dgm:t>
    </dgm:pt>
    <dgm:pt modelId="{1025C9A0-5F33-4707-8D84-8B18B15EEC71}" type="sibTrans" cxnId="{6D2B6541-FEDE-4EB3-8AD0-C88CE5AC5057}">
      <dgm:prSet/>
      <dgm:spPr/>
      <dgm:t>
        <a:bodyPr/>
        <a:lstStyle/>
        <a:p>
          <a:endParaRPr lang="en-US"/>
        </a:p>
      </dgm:t>
    </dgm:pt>
    <dgm:pt modelId="{48B6B7DA-190D-41D8-A96A-DDCF535300B1}">
      <dgm:prSet/>
      <dgm:spPr/>
      <dgm:t>
        <a:bodyPr/>
        <a:lstStyle/>
        <a:p>
          <a:r>
            <a:rPr lang="en-US"/>
            <a:t>School pastoral and academic support.</a:t>
          </a:r>
        </a:p>
      </dgm:t>
    </dgm:pt>
    <dgm:pt modelId="{95FC9BC1-DDF5-49FA-A0D7-47B7E18B13F6}" type="parTrans" cxnId="{BA61341D-7ACE-42EF-84B0-DE9D7F0161DE}">
      <dgm:prSet/>
      <dgm:spPr/>
      <dgm:t>
        <a:bodyPr/>
        <a:lstStyle/>
        <a:p>
          <a:endParaRPr lang="en-US"/>
        </a:p>
      </dgm:t>
    </dgm:pt>
    <dgm:pt modelId="{4EFACB0F-2AB4-4B86-891C-8C200BB73D4E}" type="sibTrans" cxnId="{BA61341D-7ACE-42EF-84B0-DE9D7F0161DE}">
      <dgm:prSet/>
      <dgm:spPr/>
      <dgm:t>
        <a:bodyPr/>
        <a:lstStyle/>
        <a:p>
          <a:endParaRPr lang="en-US"/>
        </a:p>
      </dgm:t>
    </dgm:pt>
    <dgm:pt modelId="{A0D777A0-B281-C540-ACD7-38D8855D2111}" type="pres">
      <dgm:prSet presAssocID="{9E2E4DC9-2AEC-4D71-9CFF-8709693228D3}" presName="diagram" presStyleCnt="0">
        <dgm:presLayoutVars>
          <dgm:dir/>
          <dgm:resizeHandles val="exact"/>
        </dgm:presLayoutVars>
      </dgm:prSet>
      <dgm:spPr/>
    </dgm:pt>
    <dgm:pt modelId="{2E0DCFEF-6E1D-B744-8541-252B0C9AA706}" type="pres">
      <dgm:prSet presAssocID="{1EAE26FA-67D4-4E43-9B14-56C7D9BAA530}" presName="node" presStyleLbl="node1" presStyleIdx="0" presStyleCnt="6">
        <dgm:presLayoutVars>
          <dgm:bulletEnabled val="1"/>
        </dgm:presLayoutVars>
      </dgm:prSet>
      <dgm:spPr/>
    </dgm:pt>
    <dgm:pt modelId="{C94C39C1-5373-E740-9A56-F7134C7FF1DC}" type="pres">
      <dgm:prSet presAssocID="{1FCCEFFF-761C-4467-9529-F01C62966A68}" presName="sibTrans" presStyleCnt="0"/>
      <dgm:spPr/>
    </dgm:pt>
    <dgm:pt modelId="{9ED128F7-8D49-894A-9EE6-A3BE1E1FD087}" type="pres">
      <dgm:prSet presAssocID="{AFDE0EBD-672A-45BF-A979-F7CB2BF9DFED}" presName="node" presStyleLbl="node1" presStyleIdx="1" presStyleCnt="6">
        <dgm:presLayoutVars>
          <dgm:bulletEnabled val="1"/>
        </dgm:presLayoutVars>
      </dgm:prSet>
      <dgm:spPr/>
    </dgm:pt>
    <dgm:pt modelId="{25679361-4775-E846-B0BB-D2C327CEC298}" type="pres">
      <dgm:prSet presAssocID="{6FAB2AC2-02E2-4C68-A8C1-F739FFA23AB7}" presName="sibTrans" presStyleCnt="0"/>
      <dgm:spPr/>
    </dgm:pt>
    <dgm:pt modelId="{28359695-12CE-464A-89DB-1FCE7434FBD2}" type="pres">
      <dgm:prSet presAssocID="{760A9DA6-4416-4CF6-81D7-C7CFEF871658}" presName="node" presStyleLbl="node1" presStyleIdx="2" presStyleCnt="6">
        <dgm:presLayoutVars>
          <dgm:bulletEnabled val="1"/>
        </dgm:presLayoutVars>
      </dgm:prSet>
      <dgm:spPr/>
    </dgm:pt>
    <dgm:pt modelId="{4710B316-108F-924B-96AC-884BCCD9DC36}" type="pres">
      <dgm:prSet presAssocID="{FC2FB0A9-7F10-42B3-92DE-4D71517962EA}" presName="sibTrans" presStyleCnt="0"/>
      <dgm:spPr/>
    </dgm:pt>
    <dgm:pt modelId="{F50D9F0A-F608-254C-82C7-FBFA987BA5B6}" type="pres">
      <dgm:prSet presAssocID="{2F7B2ABB-72A0-4CD3-B386-BF31A98A394C}" presName="node" presStyleLbl="node1" presStyleIdx="3" presStyleCnt="6">
        <dgm:presLayoutVars>
          <dgm:bulletEnabled val="1"/>
        </dgm:presLayoutVars>
      </dgm:prSet>
      <dgm:spPr/>
    </dgm:pt>
    <dgm:pt modelId="{CE93970D-6433-D64B-83A4-050D6D094F18}" type="pres">
      <dgm:prSet presAssocID="{91D747F5-E9C0-4154-8E16-66B0AFEEA8B8}" presName="sibTrans" presStyleCnt="0"/>
      <dgm:spPr/>
    </dgm:pt>
    <dgm:pt modelId="{72A72F85-C855-9447-AA3A-5CAE7EAB071F}" type="pres">
      <dgm:prSet presAssocID="{987B0F2C-7B0C-47EF-A618-9B1CBF15AEDF}" presName="node" presStyleLbl="node1" presStyleIdx="4" presStyleCnt="6">
        <dgm:presLayoutVars>
          <dgm:bulletEnabled val="1"/>
        </dgm:presLayoutVars>
      </dgm:prSet>
      <dgm:spPr/>
    </dgm:pt>
    <dgm:pt modelId="{8AA3D3CF-DD48-1340-910F-5EE0CC0A0033}" type="pres">
      <dgm:prSet presAssocID="{1025C9A0-5F33-4707-8D84-8B18B15EEC71}" presName="sibTrans" presStyleCnt="0"/>
      <dgm:spPr/>
    </dgm:pt>
    <dgm:pt modelId="{6BE3DD75-BFE3-C74F-A07D-D3570D0F3EEF}" type="pres">
      <dgm:prSet presAssocID="{48B6B7DA-190D-41D8-A96A-DDCF535300B1}" presName="node" presStyleLbl="node1" presStyleIdx="5" presStyleCnt="6">
        <dgm:presLayoutVars>
          <dgm:bulletEnabled val="1"/>
        </dgm:presLayoutVars>
      </dgm:prSet>
      <dgm:spPr/>
    </dgm:pt>
  </dgm:ptLst>
  <dgm:cxnLst>
    <dgm:cxn modelId="{C55F900F-945C-4A40-8EAF-D62343DE1020}" srcId="{9E2E4DC9-2AEC-4D71-9CFF-8709693228D3}" destId="{760A9DA6-4416-4CF6-81D7-C7CFEF871658}" srcOrd="2" destOrd="0" parTransId="{9F5437E1-869A-40AC-A182-DB6CAF226A00}" sibTransId="{FC2FB0A9-7F10-42B3-92DE-4D71517962EA}"/>
    <dgm:cxn modelId="{BA61341D-7ACE-42EF-84B0-DE9D7F0161DE}" srcId="{9E2E4DC9-2AEC-4D71-9CFF-8709693228D3}" destId="{48B6B7DA-190D-41D8-A96A-DDCF535300B1}" srcOrd="5" destOrd="0" parTransId="{95FC9BC1-DDF5-49FA-A0D7-47B7E18B13F6}" sibTransId="{4EFACB0F-2AB4-4B86-891C-8C200BB73D4E}"/>
    <dgm:cxn modelId="{764CC32C-601C-604D-8CE7-4FEBA7935463}" type="presOf" srcId="{48B6B7DA-190D-41D8-A96A-DDCF535300B1}" destId="{6BE3DD75-BFE3-C74F-A07D-D3570D0F3EEF}" srcOrd="0" destOrd="0" presId="urn:microsoft.com/office/officeart/2005/8/layout/default"/>
    <dgm:cxn modelId="{0F626835-5D00-EA49-8DDF-5F4C370B0A17}" type="presOf" srcId="{9E2E4DC9-2AEC-4D71-9CFF-8709693228D3}" destId="{A0D777A0-B281-C540-ACD7-38D8855D2111}" srcOrd="0" destOrd="0" presId="urn:microsoft.com/office/officeart/2005/8/layout/default"/>
    <dgm:cxn modelId="{2E2E7437-A9D4-7F42-9570-9D79F0D3DDA8}" type="presOf" srcId="{AFDE0EBD-672A-45BF-A979-F7CB2BF9DFED}" destId="{9ED128F7-8D49-894A-9EE6-A3BE1E1FD087}" srcOrd="0" destOrd="0" presId="urn:microsoft.com/office/officeart/2005/8/layout/default"/>
    <dgm:cxn modelId="{3C49933D-5EB7-8644-A25F-D51FCC363BFB}" type="presOf" srcId="{2F7B2ABB-72A0-4CD3-B386-BF31A98A394C}" destId="{F50D9F0A-F608-254C-82C7-FBFA987BA5B6}" srcOrd="0" destOrd="0" presId="urn:microsoft.com/office/officeart/2005/8/layout/default"/>
    <dgm:cxn modelId="{6D2B6541-FEDE-4EB3-8AD0-C88CE5AC5057}" srcId="{9E2E4DC9-2AEC-4D71-9CFF-8709693228D3}" destId="{987B0F2C-7B0C-47EF-A618-9B1CBF15AEDF}" srcOrd="4" destOrd="0" parTransId="{72F6A5DC-86EE-4E01-90D6-CC9E4C5A6EB8}" sibTransId="{1025C9A0-5F33-4707-8D84-8B18B15EEC71}"/>
    <dgm:cxn modelId="{72F40789-E001-4A91-8D0B-569D37EB72F4}" srcId="{9E2E4DC9-2AEC-4D71-9CFF-8709693228D3}" destId="{1EAE26FA-67D4-4E43-9B14-56C7D9BAA530}" srcOrd="0" destOrd="0" parTransId="{235CE734-3660-4C75-B64B-8E1B6EE446B0}" sibTransId="{1FCCEFFF-761C-4467-9529-F01C62966A68}"/>
    <dgm:cxn modelId="{4F93D092-6B96-794B-92D7-2F46099FA5F3}" type="presOf" srcId="{760A9DA6-4416-4CF6-81D7-C7CFEF871658}" destId="{28359695-12CE-464A-89DB-1FCE7434FBD2}" srcOrd="0" destOrd="0" presId="urn:microsoft.com/office/officeart/2005/8/layout/default"/>
    <dgm:cxn modelId="{CAF77796-7703-3F49-B564-426CADC8554D}" type="presOf" srcId="{1EAE26FA-67D4-4E43-9B14-56C7D9BAA530}" destId="{2E0DCFEF-6E1D-B744-8541-252B0C9AA706}" srcOrd="0" destOrd="0" presId="urn:microsoft.com/office/officeart/2005/8/layout/default"/>
    <dgm:cxn modelId="{C4B655A8-AF57-4009-BF67-E188A74B6FE4}" srcId="{9E2E4DC9-2AEC-4D71-9CFF-8709693228D3}" destId="{2F7B2ABB-72A0-4CD3-B386-BF31A98A394C}" srcOrd="3" destOrd="0" parTransId="{53A99ECC-D9AF-4D22-916C-979AB3573116}" sibTransId="{91D747F5-E9C0-4154-8E16-66B0AFEEA8B8}"/>
    <dgm:cxn modelId="{287DA5D2-DF10-44E4-ACA1-9D2DBCC4A078}" srcId="{9E2E4DC9-2AEC-4D71-9CFF-8709693228D3}" destId="{AFDE0EBD-672A-45BF-A979-F7CB2BF9DFED}" srcOrd="1" destOrd="0" parTransId="{E0834D8F-90B9-4DCF-BCCF-2211EF441997}" sibTransId="{6FAB2AC2-02E2-4C68-A8C1-F739FFA23AB7}"/>
    <dgm:cxn modelId="{897533FD-7C93-2A45-90B4-E3A1AA2019CC}" type="presOf" srcId="{987B0F2C-7B0C-47EF-A618-9B1CBF15AEDF}" destId="{72A72F85-C855-9447-AA3A-5CAE7EAB071F}" srcOrd="0" destOrd="0" presId="urn:microsoft.com/office/officeart/2005/8/layout/default"/>
    <dgm:cxn modelId="{C1A8F344-6E81-0F48-A64B-D695012F670E}" type="presParOf" srcId="{A0D777A0-B281-C540-ACD7-38D8855D2111}" destId="{2E0DCFEF-6E1D-B744-8541-252B0C9AA706}" srcOrd="0" destOrd="0" presId="urn:microsoft.com/office/officeart/2005/8/layout/default"/>
    <dgm:cxn modelId="{90F8541F-37B4-0946-B73D-D8AA2AE45266}" type="presParOf" srcId="{A0D777A0-B281-C540-ACD7-38D8855D2111}" destId="{C94C39C1-5373-E740-9A56-F7134C7FF1DC}" srcOrd="1" destOrd="0" presId="urn:microsoft.com/office/officeart/2005/8/layout/default"/>
    <dgm:cxn modelId="{1A0708C5-AF75-8141-8769-36D90617B1F8}" type="presParOf" srcId="{A0D777A0-B281-C540-ACD7-38D8855D2111}" destId="{9ED128F7-8D49-894A-9EE6-A3BE1E1FD087}" srcOrd="2" destOrd="0" presId="urn:microsoft.com/office/officeart/2005/8/layout/default"/>
    <dgm:cxn modelId="{9B70780D-23E4-7D4D-9EEA-42C02878DE24}" type="presParOf" srcId="{A0D777A0-B281-C540-ACD7-38D8855D2111}" destId="{25679361-4775-E846-B0BB-D2C327CEC298}" srcOrd="3" destOrd="0" presId="urn:microsoft.com/office/officeart/2005/8/layout/default"/>
    <dgm:cxn modelId="{3643E626-AC40-FD46-A874-03A6820E2075}" type="presParOf" srcId="{A0D777A0-B281-C540-ACD7-38D8855D2111}" destId="{28359695-12CE-464A-89DB-1FCE7434FBD2}" srcOrd="4" destOrd="0" presId="urn:microsoft.com/office/officeart/2005/8/layout/default"/>
    <dgm:cxn modelId="{6D4CCC7B-5E68-9A45-A67E-85F9FA9347C3}" type="presParOf" srcId="{A0D777A0-B281-C540-ACD7-38D8855D2111}" destId="{4710B316-108F-924B-96AC-884BCCD9DC36}" srcOrd="5" destOrd="0" presId="urn:microsoft.com/office/officeart/2005/8/layout/default"/>
    <dgm:cxn modelId="{2B4CB7F6-1A57-2946-BE35-2F0F6E892ECB}" type="presParOf" srcId="{A0D777A0-B281-C540-ACD7-38D8855D2111}" destId="{F50D9F0A-F608-254C-82C7-FBFA987BA5B6}" srcOrd="6" destOrd="0" presId="urn:microsoft.com/office/officeart/2005/8/layout/default"/>
    <dgm:cxn modelId="{70104B88-0A78-9A49-8465-01F60FC430EB}" type="presParOf" srcId="{A0D777A0-B281-C540-ACD7-38D8855D2111}" destId="{CE93970D-6433-D64B-83A4-050D6D094F18}" srcOrd="7" destOrd="0" presId="urn:microsoft.com/office/officeart/2005/8/layout/default"/>
    <dgm:cxn modelId="{1FF11634-65E8-D644-AC8C-4C44E96012F0}" type="presParOf" srcId="{A0D777A0-B281-C540-ACD7-38D8855D2111}" destId="{72A72F85-C855-9447-AA3A-5CAE7EAB071F}" srcOrd="8" destOrd="0" presId="urn:microsoft.com/office/officeart/2005/8/layout/default"/>
    <dgm:cxn modelId="{C367CC56-7F62-1F49-9565-883F9227B751}" type="presParOf" srcId="{A0D777A0-B281-C540-ACD7-38D8855D2111}" destId="{8AA3D3CF-DD48-1340-910F-5EE0CC0A0033}" srcOrd="9" destOrd="0" presId="urn:microsoft.com/office/officeart/2005/8/layout/default"/>
    <dgm:cxn modelId="{506B4E1B-4724-C049-89E3-38058FA68338}" type="presParOf" srcId="{A0D777A0-B281-C540-ACD7-38D8855D2111}" destId="{6BE3DD75-BFE3-C74F-A07D-D3570D0F3EE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87021EB-1D62-416F-9096-92308143B7F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EAF588-C9DB-4619-AF92-61567AB6506D}">
      <dgm:prSet/>
      <dgm:spPr/>
      <dgm:t>
        <a:bodyPr/>
        <a:lstStyle/>
        <a:p>
          <a:r>
            <a:rPr lang="en-US"/>
            <a:t>Excessive focus on Mother-Child attachment with less emphasis the father, peers or other care givers.</a:t>
          </a:r>
        </a:p>
      </dgm:t>
    </dgm:pt>
    <dgm:pt modelId="{7B5DB435-6915-4AB1-993C-6854EC439349}" type="parTrans" cxnId="{1FACF5D5-8B91-4539-A142-4128BC8C6AAB}">
      <dgm:prSet/>
      <dgm:spPr/>
      <dgm:t>
        <a:bodyPr/>
        <a:lstStyle/>
        <a:p>
          <a:endParaRPr lang="en-US"/>
        </a:p>
      </dgm:t>
    </dgm:pt>
    <dgm:pt modelId="{79036594-CEBA-4C1F-8AE9-6B339F2C2064}" type="sibTrans" cxnId="{1FACF5D5-8B91-4539-A142-4128BC8C6AAB}">
      <dgm:prSet/>
      <dgm:spPr/>
      <dgm:t>
        <a:bodyPr/>
        <a:lstStyle/>
        <a:p>
          <a:endParaRPr lang="en-US"/>
        </a:p>
      </dgm:t>
    </dgm:pt>
    <dgm:pt modelId="{CED944DD-3830-45CC-9210-3688C9161B96}">
      <dgm:prSet/>
      <dgm:spPr/>
      <dgm:t>
        <a:bodyPr/>
        <a:lstStyle/>
        <a:p>
          <a:r>
            <a:rPr lang="en-US"/>
            <a:t>Risk of determinism which can imply that early experiences or attachment strictly define future results, minimising individual change or intervention impacts that could affect later development (Wilson-Ali </a:t>
          </a:r>
          <a:r>
            <a:rPr lang="en-US" i="1"/>
            <a:t>et al., </a:t>
          </a:r>
          <a:r>
            <a:rPr lang="en-US"/>
            <a:t>2019).</a:t>
          </a:r>
        </a:p>
      </dgm:t>
    </dgm:pt>
    <dgm:pt modelId="{3D82A6D7-5F11-4EFD-AC82-C9FE63BD1225}" type="parTrans" cxnId="{813E2005-F269-4521-A19B-808342F1CAA2}">
      <dgm:prSet/>
      <dgm:spPr/>
      <dgm:t>
        <a:bodyPr/>
        <a:lstStyle/>
        <a:p>
          <a:endParaRPr lang="en-US"/>
        </a:p>
      </dgm:t>
    </dgm:pt>
    <dgm:pt modelId="{A4B299DB-6773-4E52-809F-5B6500552518}" type="sibTrans" cxnId="{813E2005-F269-4521-A19B-808342F1CAA2}">
      <dgm:prSet/>
      <dgm:spPr/>
      <dgm:t>
        <a:bodyPr/>
        <a:lstStyle/>
        <a:p>
          <a:endParaRPr lang="en-US"/>
        </a:p>
      </dgm:t>
    </dgm:pt>
    <dgm:pt modelId="{622EB591-7B82-4FFE-93AE-02BDD2C9A4C0}">
      <dgm:prSet/>
      <dgm:spPr/>
      <dgm:t>
        <a:bodyPr/>
        <a:lstStyle/>
        <a:p>
          <a:r>
            <a:rPr lang="en-US"/>
            <a:t>Lack of cultural and contextual applicability. The theory does not account for attachment behaviours and caregiving practices that vary across cultures (Cassidy </a:t>
          </a:r>
          <a:r>
            <a:rPr lang="en-US" i="1"/>
            <a:t>et al., </a:t>
          </a:r>
          <a:r>
            <a:rPr lang="en-US"/>
            <a:t>2013)</a:t>
          </a:r>
        </a:p>
      </dgm:t>
    </dgm:pt>
    <dgm:pt modelId="{A2075A8F-7DCD-4284-B26B-B59594DDF213}" type="parTrans" cxnId="{113F1752-8462-4A49-8CD6-5D2537D98A6B}">
      <dgm:prSet/>
      <dgm:spPr/>
      <dgm:t>
        <a:bodyPr/>
        <a:lstStyle/>
        <a:p>
          <a:endParaRPr lang="en-US"/>
        </a:p>
      </dgm:t>
    </dgm:pt>
    <dgm:pt modelId="{DFF4C81D-FBFA-4138-8922-88765071C169}" type="sibTrans" cxnId="{113F1752-8462-4A49-8CD6-5D2537D98A6B}">
      <dgm:prSet/>
      <dgm:spPr/>
      <dgm:t>
        <a:bodyPr/>
        <a:lstStyle/>
        <a:p>
          <a:endParaRPr lang="en-US"/>
        </a:p>
      </dgm:t>
    </dgm:pt>
    <dgm:pt modelId="{8AEDAC63-2148-4188-B7BE-6839CE8A522B}">
      <dgm:prSet/>
      <dgm:spPr/>
      <dgm:t>
        <a:bodyPr/>
        <a:lstStyle/>
        <a:p>
          <a:r>
            <a:rPr lang="en-US"/>
            <a:t>The theory underestimates resilience and later relationships which can help mitigate insecure attachment (Cassidy </a:t>
          </a:r>
          <a:r>
            <a:rPr lang="en-US" i="1"/>
            <a:t>et al., </a:t>
          </a:r>
          <a:r>
            <a:rPr lang="en-US"/>
            <a:t>2013; Wilson-Ali </a:t>
          </a:r>
          <a:r>
            <a:rPr lang="en-US" i="1"/>
            <a:t>et al., </a:t>
          </a:r>
          <a:r>
            <a:rPr lang="en-US"/>
            <a:t>2019).</a:t>
          </a:r>
        </a:p>
      </dgm:t>
    </dgm:pt>
    <dgm:pt modelId="{78DF4679-8B1C-4BC7-8E10-924E771B691F}" type="parTrans" cxnId="{79E4B5BD-74A3-4BD9-B461-2853B2362726}">
      <dgm:prSet/>
      <dgm:spPr/>
      <dgm:t>
        <a:bodyPr/>
        <a:lstStyle/>
        <a:p>
          <a:endParaRPr lang="en-US"/>
        </a:p>
      </dgm:t>
    </dgm:pt>
    <dgm:pt modelId="{9EEC681D-922A-44E1-A0E1-5A18A3266726}" type="sibTrans" cxnId="{79E4B5BD-74A3-4BD9-B461-2853B2362726}">
      <dgm:prSet/>
      <dgm:spPr/>
      <dgm:t>
        <a:bodyPr/>
        <a:lstStyle/>
        <a:p>
          <a:endParaRPr lang="en-US"/>
        </a:p>
      </dgm:t>
    </dgm:pt>
    <dgm:pt modelId="{926AA9BD-BD1B-984C-A7A9-23CA0C40BAF1}" type="pres">
      <dgm:prSet presAssocID="{E87021EB-1D62-416F-9096-92308143B7FC}" presName="linear" presStyleCnt="0">
        <dgm:presLayoutVars>
          <dgm:animLvl val="lvl"/>
          <dgm:resizeHandles val="exact"/>
        </dgm:presLayoutVars>
      </dgm:prSet>
      <dgm:spPr/>
    </dgm:pt>
    <dgm:pt modelId="{FA22F14C-8AE1-6A40-AEE6-3A5D59206F07}" type="pres">
      <dgm:prSet presAssocID="{88EAF588-C9DB-4619-AF92-61567AB6506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8BEE066-B624-8C49-B87D-49FD8BB64121}" type="pres">
      <dgm:prSet presAssocID="{79036594-CEBA-4C1F-8AE9-6B339F2C2064}" presName="spacer" presStyleCnt="0"/>
      <dgm:spPr/>
    </dgm:pt>
    <dgm:pt modelId="{EC429E12-AAEE-D744-9997-E37D9B135480}" type="pres">
      <dgm:prSet presAssocID="{CED944DD-3830-45CC-9210-3688C9161B9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9BC0E94-00C8-5C44-89C0-884A6ED49D5F}" type="pres">
      <dgm:prSet presAssocID="{A4B299DB-6773-4E52-809F-5B6500552518}" presName="spacer" presStyleCnt="0"/>
      <dgm:spPr/>
    </dgm:pt>
    <dgm:pt modelId="{A4A61E3D-E7DC-D94D-9E4B-E2C2C8A0EC22}" type="pres">
      <dgm:prSet presAssocID="{622EB591-7B82-4FFE-93AE-02BDD2C9A4C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A9E4E97-A315-AF44-ACC0-D9B804238A54}" type="pres">
      <dgm:prSet presAssocID="{DFF4C81D-FBFA-4138-8922-88765071C169}" presName="spacer" presStyleCnt="0"/>
      <dgm:spPr/>
    </dgm:pt>
    <dgm:pt modelId="{07504D81-6EC9-3C42-A27E-9964092FBB76}" type="pres">
      <dgm:prSet presAssocID="{8AEDAC63-2148-4188-B7BE-6839CE8A522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13E2005-F269-4521-A19B-808342F1CAA2}" srcId="{E87021EB-1D62-416F-9096-92308143B7FC}" destId="{CED944DD-3830-45CC-9210-3688C9161B96}" srcOrd="1" destOrd="0" parTransId="{3D82A6D7-5F11-4EFD-AC82-C9FE63BD1225}" sibTransId="{A4B299DB-6773-4E52-809F-5B6500552518}"/>
    <dgm:cxn modelId="{FA114A22-F003-5640-BCFF-44A87B1E45DB}" type="presOf" srcId="{88EAF588-C9DB-4619-AF92-61567AB6506D}" destId="{FA22F14C-8AE1-6A40-AEE6-3A5D59206F07}" srcOrd="0" destOrd="0" presId="urn:microsoft.com/office/officeart/2005/8/layout/vList2"/>
    <dgm:cxn modelId="{113F1752-8462-4A49-8CD6-5D2537D98A6B}" srcId="{E87021EB-1D62-416F-9096-92308143B7FC}" destId="{622EB591-7B82-4FFE-93AE-02BDD2C9A4C0}" srcOrd="2" destOrd="0" parTransId="{A2075A8F-7DCD-4284-B26B-B59594DDF213}" sibTransId="{DFF4C81D-FBFA-4138-8922-88765071C169}"/>
    <dgm:cxn modelId="{1817415C-5560-6E49-A05A-9F67218C46C9}" type="presOf" srcId="{CED944DD-3830-45CC-9210-3688C9161B96}" destId="{EC429E12-AAEE-D744-9997-E37D9B135480}" srcOrd="0" destOrd="0" presId="urn:microsoft.com/office/officeart/2005/8/layout/vList2"/>
    <dgm:cxn modelId="{6167E166-23A5-494B-A844-918051A4A156}" type="presOf" srcId="{622EB591-7B82-4FFE-93AE-02BDD2C9A4C0}" destId="{A4A61E3D-E7DC-D94D-9E4B-E2C2C8A0EC22}" srcOrd="0" destOrd="0" presId="urn:microsoft.com/office/officeart/2005/8/layout/vList2"/>
    <dgm:cxn modelId="{31E08B9B-660B-2D46-9275-1A3E72E7FEDD}" type="presOf" srcId="{8AEDAC63-2148-4188-B7BE-6839CE8A522B}" destId="{07504D81-6EC9-3C42-A27E-9964092FBB76}" srcOrd="0" destOrd="0" presId="urn:microsoft.com/office/officeart/2005/8/layout/vList2"/>
    <dgm:cxn modelId="{79E4B5BD-74A3-4BD9-B461-2853B2362726}" srcId="{E87021EB-1D62-416F-9096-92308143B7FC}" destId="{8AEDAC63-2148-4188-B7BE-6839CE8A522B}" srcOrd="3" destOrd="0" parTransId="{78DF4679-8B1C-4BC7-8E10-924E771B691F}" sibTransId="{9EEC681D-922A-44E1-A0E1-5A18A3266726}"/>
    <dgm:cxn modelId="{1FACF5D5-8B91-4539-A142-4128BC8C6AAB}" srcId="{E87021EB-1D62-416F-9096-92308143B7FC}" destId="{88EAF588-C9DB-4619-AF92-61567AB6506D}" srcOrd="0" destOrd="0" parTransId="{7B5DB435-6915-4AB1-993C-6854EC439349}" sibTransId="{79036594-CEBA-4C1F-8AE9-6B339F2C2064}"/>
    <dgm:cxn modelId="{DF0E35EF-F171-8747-978F-78AE88FE0D1C}" type="presOf" srcId="{E87021EB-1D62-416F-9096-92308143B7FC}" destId="{926AA9BD-BD1B-984C-A7A9-23CA0C40BAF1}" srcOrd="0" destOrd="0" presId="urn:microsoft.com/office/officeart/2005/8/layout/vList2"/>
    <dgm:cxn modelId="{1E98DDA2-3FFB-9B46-9B44-F6E9BFE901F4}" type="presParOf" srcId="{926AA9BD-BD1B-984C-A7A9-23CA0C40BAF1}" destId="{FA22F14C-8AE1-6A40-AEE6-3A5D59206F07}" srcOrd="0" destOrd="0" presId="urn:microsoft.com/office/officeart/2005/8/layout/vList2"/>
    <dgm:cxn modelId="{FD93E522-EE4D-2943-8AF4-6F513006634F}" type="presParOf" srcId="{926AA9BD-BD1B-984C-A7A9-23CA0C40BAF1}" destId="{48BEE066-B624-8C49-B87D-49FD8BB64121}" srcOrd="1" destOrd="0" presId="urn:microsoft.com/office/officeart/2005/8/layout/vList2"/>
    <dgm:cxn modelId="{5D7CF169-3E1F-A947-851A-E5CCA6FBC91B}" type="presParOf" srcId="{926AA9BD-BD1B-984C-A7A9-23CA0C40BAF1}" destId="{EC429E12-AAEE-D744-9997-E37D9B135480}" srcOrd="2" destOrd="0" presId="urn:microsoft.com/office/officeart/2005/8/layout/vList2"/>
    <dgm:cxn modelId="{1FAC4CBE-6AF1-C04B-8F8E-8D914BB2173D}" type="presParOf" srcId="{926AA9BD-BD1B-984C-A7A9-23CA0C40BAF1}" destId="{59BC0E94-00C8-5C44-89C0-884A6ED49D5F}" srcOrd="3" destOrd="0" presId="urn:microsoft.com/office/officeart/2005/8/layout/vList2"/>
    <dgm:cxn modelId="{CD631236-61B5-DB4F-BABD-1E47FD98B941}" type="presParOf" srcId="{926AA9BD-BD1B-984C-A7A9-23CA0C40BAF1}" destId="{A4A61E3D-E7DC-D94D-9E4B-E2C2C8A0EC22}" srcOrd="4" destOrd="0" presId="urn:microsoft.com/office/officeart/2005/8/layout/vList2"/>
    <dgm:cxn modelId="{3F3A6643-7532-6F47-8976-884F98F183DD}" type="presParOf" srcId="{926AA9BD-BD1B-984C-A7A9-23CA0C40BAF1}" destId="{6A9E4E97-A315-AF44-ACC0-D9B804238A54}" srcOrd="5" destOrd="0" presId="urn:microsoft.com/office/officeart/2005/8/layout/vList2"/>
    <dgm:cxn modelId="{641CD8DC-DB3D-D542-9153-942C69311915}" type="presParOf" srcId="{926AA9BD-BD1B-984C-A7A9-23CA0C40BAF1}" destId="{07504D81-6EC9-3C42-A27E-9964092FBB7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7E6EE7-EC92-1740-BECB-02CED2603E18}">
      <dsp:nvSpPr>
        <dsp:cNvPr id="0" name=""/>
        <dsp:cNvSpPr/>
      </dsp:nvSpPr>
      <dsp:spPr>
        <a:xfrm>
          <a:off x="0" y="20052"/>
          <a:ext cx="4353719" cy="10073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John Bowbly laid out the attachment theory in three seminar articles (1958, 1959, 1960) (Bretherton, 1992).</a:t>
          </a:r>
        </a:p>
      </dsp:txBody>
      <dsp:txXfrm>
        <a:off x="49176" y="69228"/>
        <a:ext cx="4255367" cy="909018"/>
      </dsp:txXfrm>
    </dsp:sp>
    <dsp:sp modelId="{C0ED4D8F-B259-D248-932B-E225609AFF2C}">
      <dsp:nvSpPr>
        <dsp:cNvPr id="0" name=""/>
        <dsp:cNvSpPr/>
      </dsp:nvSpPr>
      <dsp:spPr>
        <a:xfrm>
          <a:off x="0" y="1067742"/>
          <a:ext cx="4353719" cy="10073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theory seeks to explain the tie between a child and his mother or caregiver and its disruption through separation, deprivation, and bereavement (Bowlby, 1973; Bowlby, 1979).</a:t>
          </a:r>
        </a:p>
      </dsp:txBody>
      <dsp:txXfrm>
        <a:off x="49176" y="1116918"/>
        <a:ext cx="4255367" cy="909018"/>
      </dsp:txXfrm>
    </dsp:sp>
    <dsp:sp modelId="{A0666C6F-0D2B-0146-BA4F-5C9F067B4715}">
      <dsp:nvSpPr>
        <dsp:cNvPr id="0" name=""/>
        <dsp:cNvSpPr/>
      </dsp:nvSpPr>
      <dsp:spPr>
        <a:xfrm>
          <a:off x="0" y="2115432"/>
          <a:ext cx="4353719" cy="10073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Bowbly stated that attachment has 4 stages (Bowlby, 1979; Wilson-Ali </a:t>
          </a:r>
          <a:r>
            <a:rPr lang="en-US" sz="1400" i="1" kern="1200"/>
            <a:t>et al., </a:t>
          </a:r>
          <a:r>
            <a:rPr lang="en-US" sz="1400" kern="1200"/>
            <a:t>2019)</a:t>
          </a:r>
        </a:p>
      </dsp:txBody>
      <dsp:txXfrm>
        <a:off x="49176" y="2164608"/>
        <a:ext cx="4255367" cy="9090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483747-B1FD-5240-955D-9970043309DD}">
      <dsp:nvSpPr>
        <dsp:cNvPr id="0" name=""/>
        <dsp:cNvSpPr/>
      </dsp:nvSpPr>
      <dsp:spPr>
        <a:xfrm>
          <a:off x="4519154" y="27353"/>
          <a:ext cx="966861" cy="966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The developmental impact of Jenny’s experiences across the PIES domain include: </a:t>
          </a:r>
        </a:p>
      </dsp:txBody>
      <dsp:txXfrm>
        <a:off x="4519154" y="27353"/>
        <a:ext cx="966861" cy="966861"/>
      </dsp:txXfrm>
    </dsp:sp>
    <dsp:sp modelId="{98D11EE1-A229-B14F-88C7-EAF4725D5939}">
      <dsp:nvSpPr>
        <dsp:cNvPr id="0" name=""/>
        <dsp:cNvSpPr/>
      </dsp:nvSpPr>
      <dsp:spPr>
        <a:xfrm>
          <a:off x="2245780" y="-493"/>
          <a:ext cx="3623738" cy="3623738"/>
        </a:xfrm>
        <a:prstGeom prst="circularArrow">
          <a:avLst>
            <a:gd name="adj1" fmla="val 5203"/>
            <a:gd name="adj2" fmla="val 336110"/>
            <a:gd name="adj3" fmla="val 21292440"/>
            <a:gd name="adj4" fmla="val 19766942"/>
            <a:gd name="adj5" fmla="val 60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512E3C-4BF5-314C-A2DF-90E3CF1BD199}">
      <dsp:nvSpPr>
        <dsp:cNvPr id="0" name=""/>
        <dsp:cNvSpPr/>
      </dsp:nvSpPr>
      <dsp:spPr>
        <a:xfrm>
          <a:off x="5103156" y="1824726"/>
          <a:ext cx="966861" cy="966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Physical Domain: Chronic stress response activation associated with attachment insecurity (Wepf and Leu, 2022; Engelhardt, 2012).</a:t>
          </a:r>
        </a:p>
      </dsp:txBody>
      <dsp:txXfrm>
        <a:off x="5103156" y="1824726"/>
        <a:ext cx="966861" cy="966861"/>
      </dsp:txXfrm>
    </dsp:sp>
    <dsp:sp modelId="{3E2378DF-AFF6-6444-96AB-A91EDC841078}">
      <dsp:nvSpPr>
        <dsp:cNvPr id="0" name=""/>
        <dsp:cNvSpPr/>
      </dsp:nvSpPr>
      <dsp:spPr>
        <a:xfrm>
          <a:off x="2245780" y="-493"/>
          <a:ext cx="3623738" cy="3623738"/>
        </a:xfrm>
        <a:prstGeom prst="circularArrow">
          <a:avLst>
            <a:gd name="adj1" fmla="val 5203"/>
            <a:gd name="adj2" fmla="val 336110"/>
            <a:gd name="adj3" fmla="val 4013867"/>
            <a:gd name="adj4" fmla="val 2254196"/>
            <a:gd name="adj5" fmla="val 60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12B753-A4E7-F147-A34B-76D3A56B282C}">
      <dsp:nvSpPr>
        <dsp:cNvPr id="0" name=""/>
        <dsp:cNvSpPr/>
      </dsp:nvSpPr>
      <dsp:spPr>
        <a:xfrm>
          <a:off x="3574219" y="2935564"/>
          <a:ext cx="966861" cy="966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Intellectual Domain: Reduced exploratory confidence and concentration where secure base is compromised (Wepf and Leu, 2022; Dharampal and Ani, 2020).</a:t>
          </a:r>
        </a:p>
      </dsp:txBody>
      <dsp:txXfrm>
        <a:off x="3574219" y="2935564"/>
        <a:ext cx="966861" cy="966861"/>
      </dsp:txXfrm>
    </dsp:sp>
    <dsp:sp modelId="{946539C6-C2DC-B147-9FAA-6B23DE6BF67D}">
      <dsp:nvSpPr>
        <dsp:cNvPr id="0" name=""/>
        <dsp:cNvSpPr/>
      </dsp:nvSpPr>
      <dsp:spPr>
        <a:xfrm>
          <a:off x="2245780" y="-493"/>
          <a:ext cx="3623738" cy="3623738"/>
        </a:xfrm>
        <a:prstGeom prst="circularArrow">
          <a:avLst>
            <a:gd name="adj1" fmla="val 5203"/>
            <a:gd name="adj2" fmla="val 336110"/>
            <a:gd name="adj3" fmla="val 8209694"/>
            <a:gd name="adj4" fmla="val 6450023"/>
            <a:gd name="adj5" fmla="val 60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D7DEBBD-67EF-DF46-B061-BF175AE8627D}">
      <dsp:nvSpPr>
        <dsp:cNvPr id="0" name=""/>
        <dsp:cNvSpPr/>
      </dsp:nvSpPr>
      <dsp:spPr>
        <a:xfrm>
          <a:off x="2045282" y="1824726"/>
          <a:ext cx="966861" cy="966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Emotional Domain: Increased vulnerability to impaired emotional regulation and internalised distress (Hong </a:t>
          </a:r>
          <a:r>
            <a:rPr lang="en-US" sz="700" i="1" kern="1200"/>
            <a:t>et al., </a:t>
          </a:r>
          <a:r>
            <a:rPr lang="en-US" sz="700" kern="1200"/>
            <a:t>2024; Dharampal and Ani, 2020).</a:t>
          </a:r>
        </a:p>
      </dsp:txBody>
      <dsp:txXfrm>
        <a:off x="2045282" y="1824726"/>
        <a:ext cx="966861" cy="966861"/>
      </dsp:txXfrm>
    </dsp:sp>
    <dsp:sp modelId="{F2E4F2BC-70E5-A442-B252-5EDF28FFC3B8}">
      <dsp:nvSpPr>
        <dsp:cNvPr id="0" name=""/>
        <dsp:cNvSpPr/>
      </dsp:nvSpPr>
      <dsp:spPr>
        <a:xfrm>
          <a:off x="2245780" y="-493"/>
          <a:ext cx="3623738" cy="3623738"/>
        </a:xfrm>
        <a:prstGeom prst="circularArrow">
          <a:avLst>
            <a:gd name="adj1" fmla="val 5203"/>
            <a:gd name="adj2" fmla="val 336110"/>
            <a:gd name="adj3" fmla="val 12296948"/>
            <a:gd name="adj4" fmla="val 10771450"/>
            <a:gd name="adj5" fmla="val 60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40D7A1D-88A9-154D-9933-CA6682ABCB43}">
      <dsp:nvSpPr>
        <dsp:cNvPr id="0" name=""/>
        <dsp:cNvSpPr/>
      </dsp:nvSpPr>
      <dsp:spPr>
        <a:xfrm>
          <a:off x="2629284" y="27353"/>
          <a:ext cx="966861" cy="9668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kern="1200"/>
            <a:t>Social Domain: difficulty forming reciprocal peer attachment because of disrupted attachment security (Deldado </a:t>
          </a:r>
          <a:r>
            <a:rPr lang="en-US" sz="700" i="1" kern="1200"/>
            <a:t>et al., </a:t>
          </a:r>
          <a:r>
            <a:rPr lang="en-US" sz="700" kern="1200"/>
            <a:t>2022). </a:t>
          </a:r>
        </a:p>
      </dsp:txBody>
      <dsp:txXfrm>
        <a:off x="2629284" y="27353"/>
        <a:ext cx="966861" cy="966861"/>
      </dsp:txXfrm>
    </dsp:sp>
    <dsp:sp modelId="{5E541730-81BF-074B-80AA-D773D7FBD65B}">
      <dsp:nvSpPr>
        <dsp:cNvPr id="0" name=""/>
        <dsp:cNvSpPr/>
      </dsp:nvSpPr>
      <dsp:spPr>
        <a:xfrm>
          <a:off x="2245780" y="-493"/>
          <a:ext cx="3623738" cy="3623738"/>
        </a:xfrm>
        <a:prstGeom prst="circularArrow">
          <a:avLst>
            <a:gd name="adj1" fmla="val 5203"/>
            <a:gd name="adj2" fmla="val 336110"/>
            <a:gd name="adj3" fmla="val 16864858"/>
            <a:gd name="adj4" fmla="val 15199032"/>
            <a:gd name="adj5" fmla="val 60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92C649-D4F8-BE40-AAD8-3B0029E34C4C}">
      <dsp:nvSpPr>
        <dsp:cNvPr id="0" name=""/>
        <dsp:cNvSpPr/>
      </dsp:nvSpPr>
      <dsp:spPr>
        <a:xfrm>
          <a:off x="718" y="104483"/>
          <a:ext cx="2800641" cy="1680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Greater vulnerability to insecure attachment patterning (Bowlby, 1973).</a:t>
          </a:r>
        </a:p>
      </dsp:txBody>
      <dsp:txXfrm>
        <a:off x="718" y="104483"/>
        <a:ext cx="2800641" cy="1680384"/>
      </dsp:txXfrm>
    </dsp:sp>
    <dsp:sp modelId="{A3E26659-A744-0D40-832A-2B7C3C2A0365}">
      <dsp:nvSpPr>
        <dsp:cNvPr id="0" name=""/>
        <dsp:cNvSpPr/>
      </dsp:nvSpPr>
      <dsp:spPr>
        <a:xfrm>
          <a:off x="3081423" y="104483"/>
          <a:ext cx="2800641" cy="1680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Formation of the insecure internal working model (self over-responsible; others unreliable) (Bowlby, 1973; Wepf and Leu, 2022).</a:t>
          </a:r>
        </a:p>
      </dsp:txBody>
      <dsp:txXfrm>
        <a:off x="3081423" y="104483"/>
        <a:ext cx="2800641" cy="1680384"/>
      </dsp:txXfrm>
    </dsp:sp>
    <dsp:sp modelId="{6F294456-C338-0745-9125-24B68AC21246}">
      <dsp:nvSpPr>
        <dsp:cNvPr id="0" name=""/>
        <dsp:cNvSpPr/>
      </dsp:nvSpPr>
      <dsp:spPr>
        <a:xfrm>
          <a:off x="718" y="2064932"/>
          <a:ext cx="2800641" cy="1680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Heightened attachment anxiety or emotional suppression (Bowlby, 1973; Delgado </a:t>
          </a:r>
          <a:r>
            <a:rPr lang="en-US" sz="1700" i="1" kern="1200"/>
            <a:t>et al., </a:t>
          </a:r>
          <a:r>
            <a:rPr lang="en-US" sz="1700" kern="1200"/>
            <a:t>2022).</a:t>
          </a:r>
        </a:p>
      </dsp:txBody>
      <dsp:txXfrm>
        <a:off x="718" y="2064932"/>
        <a:ext cx="2800641" cy="1680384"/>
      </dsp:txXfrm>
    </dsp:sp>
    <dsp:sp modelId="{42DD6BDA-E5CE-2148-BC4C-EF2DD000FF10}">
      <dsp:nvSpPr>
        <dsp:cNvPr id="0" name=""/>
        <dsp:cNvSpPr/>
      </dsp:nvSpPr>
      <dsp:spPr>
        <a:xfrm>
          <a:off x="3081423" y="2064932"/>
          <a:ext cx="2800641" cy="1680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attachment </a:t>
          </a:r>
          <a:r>
            <a:rPr lang="en-US" sz="1700" kern="1200" dirty="0" err="1"/>
            <a:t>behavioural</a:t>
          </a:r>
          <a:r>
            <a:rPr lang="en-US" sz="1700" kern="1200" dirty="0"/>
            <a:t> system is activated with prolonged effects of stress (Bowlby, 1979; Bowlby, 1973).</a:t>
          </a:r>
        </a:p>
      </dsp:txBody>
      <dsp:txXfrm>
        <a:off x="3081423" y="2064932"/>
        <a:ext cx="2800641" cy="1680384"/>
      </dsp:txXfrm>
    </dsp:sp>
    <dsp:sp modelId="{19A8E7CD-506B-A14E-A15A-2CE42B6F07B8}">
      <dsp:nvSpPr>
        <dsp:cNvPr id="0" name=""/>
        <dsp:cNvSpPr/>
      </dsp:nvSpPr>
      <dsp:spPr>
        <a:xfrm>
          <a:off x="1541070" y="4025381"/>
          <a:ext cx="2800641" cy="16803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More susceptible to anxiety or depressive symptoms (Dharampal and Ani, 2020).</a:t>
          </a:r>
        </a:p>
      </dsp:txBody>
      <dsp:txXfrm>
        <a:off x="1541070" y="4025381"/>
        <a:ext cx="2800641" cy="16803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562491-C3C5-0F4F-BCF9-E089949E21FF}">
      <dsp:nvSpPr>
        <dsp:cNvPr id="0" name=""/>
        <dsp:cNvSpPr/>
      </dsp:nvSpPr>
      <dsp:spPr>
        <a:xfrm>
          <a:off x="0" y="0"/>
          <a:ext cx="6248781" cy="635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Recovery of a stable secure base after years of role reversal in the care giving.</a:t>
          </a:r>
        </a:p>
      </dsp:txBody>
      <dsp:txXfrm>
        <a:off x="18611" y="18611"/>
        <a:ext cx="5488778" cy="598189"/>
      </dsp:txXfrm>
    </dsp:sp>
    <dsp:sp modelId="{DE2277DB-D8D3-1248-8275-D7DA4CE940EC}">
      <dsp:nvSpPr>
        <dsp:cNvPr id="0" name=""/>
        <dsp:cNvSpPr/>
      </dsp:nvSpPr>
      <dsp:spPr>
        <a:xfrm>
          <a:off x="466629" y="723662"/>
          <a:ext cx="6248781" cy="635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639735"/>
                <a:satOff val="-7212"/>
                <a:lumOff val="88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639735"/>
                <a:satOff val="-7212"/>
                <a:lumOff val="88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Freedom of expressing her feelings without fear of overburdening her mother.</a:t>
          </a:r>
        </a:p>
      </dsp:txBody>
      <dsp:txXfrm>
        <a:off x="485240" y="742273"/>
        <a:ext cx="5331911" cy="598189"/>
      </dsp:txXfrm>
    </dsp:sp>
    <dsp:sp modelId="{77FDF50E-ECB0-0E44-8AB3-A050E7030FFE}">
      <dsp:nvSpPr>
        <dsp:cNvPr id="0" name=""/>
        <dsp:cNvSpPr/>
      </dsp:nvSpPr>
      <dsp:spPr>
        <a:xfrm>
          <a:off x="933259" y="1447325"/>
          <a:ext cx="6248781" cy="635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Recreating proper generational boundaries that have been broken by parentification.</a:t>
          </a:r>
        </a:p>
      </dsp:txBody>
      <dsp:txXfrm>
        <a:off x="951870" y="1465936"/>
        <a:ext cx="5331911" cy="598189"/>
      </dsp:txXfrm>
    </dsp:sp>
    <dsp:sp modelId="{7314ED88-4EAD-A040-8244-1C8DBFC5DC7D}">
      <dsp:nvSpPr>
        <dsp:cNvPr id="0" name=""/>
        <dsp:cNvSpPr/>
      </dsp:nvSpPr>
      <dsp:spPr>
        <a:xfrm>
          <a:off x="1399889" y="2170988"/>
          <a:ext cx="6248781" cy="635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919206"/>
                <a:satOff val="-21636"/>
                <a:lumOff val="265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919206"/>
                <a:satOff val="-21636"/>
                <a:lumOff val="265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Opportunity to explore personal identity without excessive adult responsibility.</a:t>
          </a:r>
        </a:p>
      </dsp:txBody>
      <dsp:txXfrm>
        <a:off x="1418500" y="2189599"/>
        <a:ext cx="5331911" cy="598189"/>
      </dsp:txXfrm>
    </dsp:sp>
    <dsp:sp modelId="{E7ACF504-4513-F944-82AF-FFDE0D012193}">
      <dsp:nvSpPr>
        <dsp:cNvPr id="0" name=""/>
        <dsp:cNvSpPr/>
      </dsp:nvSpPr>
      <dsp:spPr>
        <a:xfrm>
          <a:off x="1866518" y="2894650"/>
          <a:ext cx="6248781" cy="63541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Lessening of chronic stress affecting emotional and educational functioning.</a:t>
          </a:r>
        </a:p>
      </dsp:txBody>
      <dsp:txXfrm>
        <a:off x="1885129" y="2913261"/>
        <a:ext cx="5331911" cy="598189"/>
      </dsp:txXfrm>
    </dsp:sp>
    <dsp:sp modelId="{EF7183A1-C0C1-3444-AC77-9E99BC9E140C}">
      <dsp:nvSpPr>
        <dsp:cNvPr id="0" name=""/>
        <dsp:cNvSpPr/>
      </dsp:nvSpPr>
      <dsp:spPr>
        <a:xfrm>
          <a:off x="5835763" y="464203"/>
          <a:ext cx="413017" cy="41301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5928692" y="464203"/>
        <a:ext cx="227159" cy="310795"/>
      </dsp:txXfrm>
    </dsp:sp>
    <dsp:sp modelId="{C6A3AF7B-A7DA-6E4C-ADDC-584538D25502}">
      <dsp:nvSpPr>
        <dsp:cNvPr id="0" name=""/>
        <dsp:cNvSpPr/>
      </dsp:nvSpPr>
      <dsp:spPr>
        <a:xfrm>
          <a:off x="6302393" y="1187865"/>
          <a:ext cx="413017" cy="41301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269451"/>
            <a:satOff val="-1315"/>
            <a:lumOff val="-9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1269451"/>
              <a:satOff val="-1315"/>
              <a:lumOff val="-9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395322" y="1187865"/>
        <a:ext cx="227159" cy="310795"/>
      </dsp:txXfrm>
    </dsp:sp>
    <dsp:sp modelId="{A709575F-FF0D-544A-B04B-E9EDFECAEF75}">
      <dsp:nvSpPr>
        <dsp:cNvPr id="0" name=""/>
        <dsp:cNvSpPr/>
      </dsp:nvSpPr>
      <dsp:spPr>
        <a:xfrm>
          <a:off x="6769023" y="1900938"/>
          <a:ext cx="413017" cy="41301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538903"/>
            <a:satOff val="-2631"/>
            <a:lumOff val="-18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2538903"/>
              <a:satOff val="-2631"/>
              <a:lumOff val="-18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861952" y="1900938"/>
        <a:ext cx="227159" cy="310795"/>
      </dsp:txXfrm>
    </dsp:sp>
    <dsp:sp modelId="{653EFBE0-9F9B-3A45-80DF-972AC66A92CA}">
      <dsp:nvSpPr>
        <dsp:cNvPr id="0" name=""/>
        <dsp:cNvSpPr/>
      </dsp:nvSpPr>
      <dsp:spPr>
        <a:xfrm>
          <a:off x="7235652" y="2631661"/>
          <a:ext cx="413017" cy="41301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808354"/>
            <a:satOff val="-3946"/>
            <a:lumOff val="-27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-3808354"/>
              <a:satOff val="-3946"/>
              <a:lumOff val="-27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328581" y="2631661"/>
        <a:ext cx="227159" cy="31079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0DCFEF-6E1D-B744-8541-252B0C9AA706}">
      <dsp:nvSpPr>
        <dsp:cNvPr id="0" name=""/>
        <dsp:cNvSpPr/>
      </dsp:nvSpPr>
      <dsp:spPr>
        <a:xfrm>
          <a:off x="0" y="116610"/>
          <a:ext cx="2536031" cy="152161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Stable supportive adult. Could be a mentor (Bowlby, 1973; Hong </a:t>
          </a:r>
          <a:r>
            <a:rPr lang="en-US" sz="1600" i="1" kern="1200"/>
            <a:t>et al., </a:t>
          </a:r>
          <a:r>
            <a:rPr lang="en-US" sz="1600" kern="1200"/>
            <a:t>2024).</a:t>
          </a:r>
        </a:p>
      </dsp:txBody>
      <dsp:txXfrm>
        <a:off x="0" y="116610"/>
        <a:ext cx="2536031" cy="1521618"/>
      </dsp:txXfrm>
    </dsp:sp>
    <dsp:sp modelId="{9ED128F7-8D49-894A-9EE6-A3BE1E1FD087}">
      <dsp:nvSpPr>
        <dsp:cNvPr id="0" name=""/>
        <dsp:cNvSpPr/>
      </dsp:nvSpPr>
      <dsp:spPr>
        <a:xfrm>
          <a:off x="2789634" y="116610"/>
          <a:ext cx="2536031" cy="1521618"/>
        </a:xfrm>
        <a:prstGeom prst="rect">
          <a:avLst/>
        </a:prstGeom>
        <a:gradFill rotWithShape="0">
          <a:gsLst>
            <a:gs pos="0">
              <a:schemeClr val="accent2">
                <a:hueOff val="-511788"/>
                <a:satOff val="-5770"/>
                <a:lumOff val="707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511788"/>
                <a:satOff val="-5770"/>
                <a:lumOff val="707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Access to attachment-informed counseling (Egeland, 2019).</a:t>
          </a:r>
        </a:p>
      </dsp:txBody>
      <dsp:txXfrm>
        <a:off x="2789634" y="116610"/>
        <a:ext cx="2536031" cy="1521618"/>
      </dsp:txXfrm>
    </dsp:sp>
    <dsp:sp modelId="{28359695-12CE-464A-89DB-1FCE7434FBD2}">
      <dsp:nvSpPr>
        <dsp:cNvPr id="0" name=""/>
        <dsp:cNvSpPr/>
      </dsp:nvSpPr>
      <dsp:spPr>
        <a:xfrm>
          <a:off x="5579268" y="116610"/>
          <a:ext cx="2536031" cy="1521618"/>
        </a:xfrm>
        <a:prstGeom prst="rect">
          <a:avLst/>
        </a:prstGeom>
        <a:gradFill rotWithShape="0">
          <a:gsLst>
            <a:gs pos="0">
              <a:schemeClr val="accent2">
                <a:hueOff val="-1023576"/>
                <a:satOff val="-11539"/>
                <a:lumOff val="141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023576"/>
                <a:satOff val="-11539"/>
                <a:lumOff val="141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Access to young carers support group to help ease isolation ().</a:t>
          </a:r>
        </a:p>
      </dsp:txBody>
      <dsp:txXfrm>
        <a:off x="5579268" y="116610"/>
        <a:ext cx="2536031" cy="1521618"/>
      </dsp:txXfrm>
    </dsp:sp>
    <dsp:sp modelId="{F50D9F0A-F608-254C-82C7-FBFA987BA5B6}">
      <dsp:nvSpPr>
        <dsp:cNvPr id="0" name=""/>
        <dsp:cNvSpPr/>
      </dsp:nvSpPr>
      <dsp:spPr>
        <a:xfrm>
          <a:off x="0" y="1891832"/>
          <a:ext cx="2536031" cy="1521618"/>
        </a:xfrm>
        <a:prstGeom prst="rect">
          <a:avLst/>
        </a:prstGeom>
        <a:gradFill rotWithShape="0">
          <a:gsLst>
            <a:gs pos="0">
              <a:schemeClr val="accent2">
                <a:hueOff val="-1535365"/>
                <a:satOff val="-17309"/>
                <a:lumOff val="212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535365"/>
                <a:satOff val="-17309"/>
                <a:lumOff val="212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Family-based intervention to address parentification (Dariotis </a:t>
          </a:r>
          <a:r>
            <a:rPr lang="en-US" sz="1600" i="1" kern="1200"/>
            <a:t>et al., </a:t>
          </a:r>
          <a:r>
            <a:rPr lang="en-US" sz="1600" kern="1200"/>
            <a:t>2023).</a:t>
          </a:r>
        </a:p>
      </dsp:txBody>
      <dsp:txXfrm>
        <a:off x="0" y="1891832"/>
        <a:ext cx="2536031" cy="1521618"/>
      </dsp:txXfrm>
    </dsp:sp>
    <dsp:sp modelId="{72A72F85-C855-9447-AA3A-5CAE7EAB071F}">
      <dsp:nvSpPr>
        <dsp:cNvPr id="0" name=""/>
        <dsp:cNvSpPr/>
      </dsp:nvSpPr>
      <dsp:spPr>
        <a:xfrm>
          <a:off x="2789634" y="1891832"/>
          <a:ext cx="2536031" cy="1521618"/>
        </a:xfrm>
        <a:prstGeom prst="rect">
          <a:avLst/>
        </a:prstGeom>
        <a:gradFill rotWithShape="0">
          <a:gsLst>
            <a:gs pos="0">
              <a:schemeClr val="accent2">
                <a:hueOff val="-2047153"/>
                <a:satOff val="-23078"/>
                <a:lumOff val="282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047153"/>
                <a:satOff val="-23078"/>
                <a:lumOff val="282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Provision of respite care services to temporarily reduce caregiving burden (Wepf and Leu, 2022; Dariotis </a:t>
          </a:r>
          <a:r>
            <a:rPr lang="en-US" sz="1600" i="1" kern="1200"/>
            <a:t>et al., </a:t>
          </a:r>
          <a:r>
            <a:rPr lang="en-US" sz="1600" kern="1200"/>
            <a:t>2023).</a:t>
          </a:r>
        </a:p>
      </dsp:txBody>
      <dsp:txXfrm>
        <a:off x="2789634" y="1891832"/>
        <a:ext cx="2536031" cy="1521618"/>
      </dsp:txXfrm>
    </dsp:sp>
    <dsp:sp modelId="{6BE3DD75-BFE3-C74F-A07D-D3570D0F3EEF}">
      <dsp:nvSpPr>
        <dsp:cNvPr id="0" name=""/>
        <dsp:cNvSpPr/>
      </dsp:nvSpPr>
      <dsp:spPr>
        <a:xfrm>
          <a:off x="5579268" y="1891832"/>
          <a:ext cx="2536031" cy="1521618"/>
        </a:xfrm>
        <a:prstGeom prst="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School pastoral and academic support.</a:t>
          </a:r>
        </a:p>
      </dsp:txBody>
      <dsp:txXfrm>
        <a:off x="5579268" y="1891832"/>
        <a:ext cx="2536031" cy="15216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22F14C-8AE1-6A40-AEE6-3A5D59206F07}">
      <dsp:nvSpPr>
        <dsp:cNvPr id="0" name=""/>
        <dsp:cNvSpPr/>
      </dsp:nvSpPr>
      <dsp:spPr>
        <a:xfrm>
          <a:off x="0" y="26572"/>
          <a:ext cx="4717669" cy="13162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Excessive focus on Mother-Child attachment with less emphasis the father, peers or other care givers.</a:t>
          </a:r>
        </a:p>
      </dsp:txBody>
      <dsp:txXfrm>
        <a:off x="64254" y="90826"/>
        <a:ext cx="4589161" cy="1187742"/>
      </dsp:txXfrm>
    </dsp:sp>
    <dsp:sp modelId="{EC429E12-AAEE-D744-9997-E37D9B135480}">
      <dsp:nvSpPr>
        <dsp:cNvPr id="0" name=""/>
        <dsp:cNvSpPr/>
      </dsp:nvSpPr>
      <dsp:spPr>
        <a:xfrm>
          <a:off x="0" y="1386022"/>
          <a:ext cx="4717669" cy="1316250"/>
        </a:xfrm>
        <a:prstGeom prst="roundRect">
          <a:avLst/>
        </a:prstGeom>
        <a:gradFill rotWithShape="0">
          <a:gsLst>
            <a:gs pos="0">
              <a:schemeClr val="accent2">
                <a:hueOff val="-852980"/>
                <a:satOff val="-9616"/>
                <a:lumOff val="117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852980"/>
                <a:satOff val="-9616"/>
                <a:lumOff val="117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Risk of determinism which can imply that early experiences or attachment strictly define future results, minimising individual change or intervention impacts that could affect later development (Wilson-Ali </a:t>
          </a:r>
          <a:r>
            <a:rPr lang="en-US" sz="1500" i="1" kern="1200"/>
            <a:t>et al., </a:t>
          </a:r>
          <a:r>
            <a:rPr lang="en-US" sz="1500" kern="1200"/>
            <a:t>2019).</a:t>
          </a:r>
        </a:p>
      </dsp:txBody>
      <dsp:txXfrm>
        <a:off x="64254" y="1450276"/>
        <a:ext cx="4589161" cy="1187742"/>
      </dsp:txXfrm>
    </dsp:sp>
    <dsp:sp modelId="{A4A61E3D-E7DC-D94D-9E4B-E2C2C8A0EC22}">
      <dsp:nvSpPr>
        <dsp:cNvPr id="0" name=""/>
        <dsp:cNvSpPr/>
      </dsp:nvSpPr>
      <dsp:spPr>
        <a:xfrm>
          <a:off x="0" y="2745472"/>
          <a:ext cx="4717669" cy="1316250"/>
        </a:xfrm>
        <a:prstGeom prst="roundRect">
          <a:avLst/>
        </a:prstGeom>
        <a:gradFill rotWithShape="0">
          <a:gsLst>
            <a:gs pos="0">
              <a:schemeClr val="accent2">
                <a:hueOff val="-1705961"/>
                <a:satOff val="-19232"/>
                <a:lumOff val="23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705961"/>
                <a:satOff val="-19232"/>
                <a:lumOff val="23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Lack of cultural and contextual applicability. The theory does not account for attachment behaviours and caregiving practices that vary across cultures (Cassidy </a:t>
          </a:r>
          <a:r>
            <a:rPr lang="en-US" sz="1500" i="1" kern="1200"/>
            <a:t>et al., </a:t>
          </a:r>
          <a:r>
            <a:rPr lang="en-US" sz="1500" kern="1200"/>
            <a:t>2013)</a:t>
          </a:r>
        </a:p>
      </dsp:txBody>
      <dsp:txXfrm>
        <a:off x="64254" y="2809726"/>
        <a:ext cx="4589161" cy="1187742"/>
      </dsp:txXfrm>
    </dsp:sp>
    <dsp:sp modelId="{07504D81-6EC9-3C42-A27E-9964092FBB76}">
      <dsp:nvSpPr>
        <dsp:cNvPr id="0" name=""/>
        <dsp:cNvSpPr/>
      </dsp:nvSpPr>
      <dsp:spPr>
        <a:xfrm>
          <a:off x="0" y="4104922"/>
          <a:ext cx="4717669" cy="1316250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theory underestimates resilience and later relationships which can help mitigate insecure attachment (Cassidy </a:t>
          </a:r>
          <a:r>
            <a:rPr lang="en-US" sz="1500" i="1" kern="1200"/>
            <a:t>et al., </a:t>
          </a:r>
          <a:r>
            <a:rPr lang="en-US" sz="1500" kern="1200"/>
            <a:t>2013; Wilson-Ali </a:t>
          </a:r>
          <a:r>
            <a:rPr lang="en-US" sz="1500" i="1" kern="1200"/>
            <a:t>et al., </a:t>
          </a:r>
          <a:r>
            <a:rPr lang="en-US" sz="1500" kern="1200"/>
            <a:t>2019).</a:t>
          </a:r>
        </a:p>
      </dsp:txBody>
      <dsp:txXfrm>
        <a:off x="64254" y="4169176"/>
        <a:ext cx="4589161" cy="11877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A7F7DF-A951-4696-B0A1-739B1FA48333}" type="datetimeFigureOut">
              <a:rPr lang="en-US" smtClean="0"/>
              <a:t>3/12/26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B12254-CB96-48C4-8450-2FFC97A20C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28594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B12254-CB96-48C4-8450-2FFC97A20C5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874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7E106A-3F52-1739-41C1-863871419B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E09450-DA3D-FB47-EBD1-E9D1D7FF10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F01310-8C3C-8953-7377-BA657EFDE3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CC3457-B5B2-9156-C0CB-5FBB1947244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B12254-CB96-48C4-8450-2FFC97A20C5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0910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0E34DA-A8C7-7536-AF16-0C7BCE1AD6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807652-4FC7-9B99-3163-029A87CF92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1AE0F0-F566-A3B1-2BF8-5151FC7DD7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CEA157-AC1A-62F9-5122-C44FBB3A702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B12254-CB96-48C4-8450-2FFC97A20C5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5533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4AC539-9973-3209-1EC4-BA81916BDA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620DF7-6FDA-7AB7-DF21-0D8672432B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1CB33B-759C-4807-E957-DCF184053A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3BDBD6-C7B8-EF94-DBD0-B10758C57B9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B12254-CB96-48C4-8450-2FFC97A20C5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8412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3375AE-B7CE-6705-BDDD-2118A4ED87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E6859B-0BF7-CF27-735E-F68BF2D471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4477FA-9865-6907-2492-FE0DABCFFB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224757-BD5E-1225-18FB-491124B623C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B12254-CB96-48C4-8450-2FFC97A20C5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6890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155E3B-2407-6D83-AE8E-80EB023D8A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E256F9-75B8-4DB0-F885-105D8978FD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C181F61-98F0-A3F9-506D-A568B5C318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EFE691-5BBB-F9D7-52CF-65697D65ED1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B12254-CB96-48C4-8450-2FFC97A20C5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2914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DB12B-8C34-ACF4-9FCE-49164CE0C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2DDE44-B712-6368-7D42-AF4A471767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296F34-F2C9-FF43-5DDB-4B7A62406C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8396F7-CD1F-5898-54B2-78DD09FB21B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B12254-CB96-48C4-8450-2FFC97A20C5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2312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489C67-5580-2592-BA78-E93C966673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016771-C041-6370-0F1C-E6E91F1389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F06475-CB72-2847-75B9-56B2B70346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988CD0-4469-03AF-860B-B6A293A50A7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B12254-CB96-48C4-8450-2FFC97A20C5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2715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F7860C-3709-FA7E-C936-B85D9D44B1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CDD5B9-2690-2388-606C-7B6DD6F832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8C1B71-4AAB-BC83-8B95-D4C740FD04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2A5105-5379-0E8E-5B5F-F1983CA29D8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B12254-CB96-48C4-8450-2FFC97A20C5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7770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2ED94B-CA40-35F7-7F57-89307A37F5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19453C-00E6-82E6-618F-5280ACAE12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8FF5FA-EFC9-FAC9-11B0-A8260E8BB2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BAF8C3-F97E-ADF8-A94F-213E362B921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B12254-CB96-48C4-8450-2FFC97A20C5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6998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1C9651-11A4-53A9-725A-502DC42277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F0C07D-2A09-225B-56F8-61A353B9EF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08F601-0B47-9A83-666C-FE018799B9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065697-8D2B-0FA7-EDE2-3651ED4786B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B12254-CB96-48C4-8450-2FFC97A20C5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7466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00ED08-1BBA-FAFF-7B40-CE5C1957F5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33FB66-DF08-3B38-13B9-72EEAAA1A6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D3C5C0-41D7-D141-D91B-12AE1900EE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C0EB0A-A730-787C-A028-0A75526FF1D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B12254-CB96-48C4-8450-2FFC97A20C5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853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9144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700" y="1803405"/>
            <a:ext cx="7086600" cy="1825096"/>
          </a:xfrm>
        </p:spPr>
        <p:txBody>
          <a:bodyPr anchor="b">
            <a:normAutofit/>
          </a:bodyPr>
          <a:lstStyle>
            <a:lvl1pPr algn="l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3632201"/>
            <a:ext cx="7086600" cy="685800"/>
          </a:xfrm>
        </p:spPr>
        <p:txBody>
          <a:bodyPr>
            <a:normAutofit/>
          </a:bodyPr>
          <a:lstStyle>
            <a:lvl1pPr marL="0" indent="0" algn="l">
              <a:buNone/>
              <a:defRPr sz="15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1" y="4314328"/>
            <a:ext cx="2183130" cy="374642"/>
          </a:xfrm>
        </p:spPr>
        <p:txBody>
          <a:bodyPr/>
          <a:lstStyle/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28700" y="4323846"/>
            <a:ext cx="48006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430867"/>
            <a:ext cx="2057400" cy="365125"/>
          </a:xfrm>
        </p:spPr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983317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25B4C-F9AA-4988-B421-79487FF60658}" type="datetime1">
              <a:rPr lang="en-US" smtClean="0"/>
              <a:t>3/12/26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437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9144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753534"/>
            <a:ext cx="8115299" cy="2801935"/>
          </a:xfrm>
        </p:spPr>
        <p:txBody>
          <a:bodyPr anchor="b">
            <a:normAutofit/>
          </a:bodyPr>
          <a:lstStyle>
            <a:lvl1pPr algn="r"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350" y="3641726"/>
            <a:ext cx="7867650" cy="955675"/>
          </a:xfrm>
        </p:spPr>
        <p:txBody>
          <a:bodyPr>
            <a:normAutofit/>
          </a:bodyPr>
          <a:lstStyle>
            <a:lvl1pPr marL="0" indent="0" algn="r">
              <a:buNone/>
              <a:defRPr sz="165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0839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4350" y="381002"/>
            <a:ext cx="5243619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46839" y="381001"/>
            <a:ext cx="482811" cy="365125"/>
          </a:xfrm>
        </p:spPr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639538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0" y="2194560"/>
            <a:ext cx="40005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94560"/>
            <a:ext cx="40005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88857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2000"/>
            <a:ext cx="645795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7" y="2183802"/>
            <a:ext cx="3809993" cy="823912"/>
          </a:xfrm>
        </p:spPr>
        <p:txBody>
          <a:bodyPr anchor="b">
            <a:normAutofit/>
          </a:bodyPr>
          <a:lstStyle>
            <a:lvl1pPr marL="0" indent="0">
              <a:buNone/>
              <a:defRPr sz="21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351" y="3132667"/>
            <a:ext cx="3983831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2183802"/>
            <a:ext cx="3829050" cy="823912"/>
          </a:xfrm>
        </p:spPr>
        <p:txBody>
          <a:bodyPr anchor="b">
            <a:normAutofit/>
          </a:bodyPr>
          <a:lstStyle>
            <a:lvl1pPr marL="0" indent="0">
              <a:buNone/>
              <a:defRPr sz="21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132667"/>
            <a:ext cx="40005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206354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398647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55549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524000"/>
            <a:ext cx="3086100" cy="1600200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6686" y="746760"/>
            <a:ext cx="4882964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3124200"/>
            <a:ext cx="3086100" cy="3094485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854108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524000"/>
            <a:ext cx="5154930" cy="1600200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895928" y="751242"/>
            <a:ext cx="2733722" cy="5467443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3124200"/>
            <a:ext cx="5154930" cy="3094485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282982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33" y="4697361"/>
            <a:ext cx="8116526" cy="819355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1295" y="941440"/>
            <a:ext cx="8116380" cy="347816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5516716"/>
            <a:ext cx="8115300" cy="701969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766732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9144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753533"/>
            <a:ext cx="8115300" cy="2802467"/>
          </a:xfrm>
        </p:spPr>
        <p:txBody>
          <a:bodyPr anchor="ctr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350" y="3649134"/>
            <a:ext cx="7597887" cy="999067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0839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4350" y="379942"/>
            <a:ext cx="524361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46839" y="381001"/>
            <a:ext cx="482811" cy="365125"/>
          </a:xfrm>
        </p:spPr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503717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9144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753534"/>
            <a:ext cx="7613650" cy="2604495"/>
          </a:xfrm>
        </p:spPr>
        <p:txBody>
          <a:bodyPr anchor="ctr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3365557"/>
            <a:ext cx="7194552" cy="444443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351" y="3959863"/>
            <a:ext cx="7613650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0839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4350" y="379942"/>
            <a:ext cx="524361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46839" y="381001"/>
            <a:ext cx="482811" cy="365125"/>
          </a:xfrm>
        </p:spPr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357188" y="93345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38173" y="270129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55540574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9144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71" y="1124702"/>
            <a:ext cx="7609640" cy="2511835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350" y="3648316"/>
            <a:ext cx="7608491" cy="999885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860839" y="378884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4350" y="378884"/>
            <a:ext cx="524361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46839" y="381001"/>
            <a:ext cx="482811" cy="365125"/>
          </a:xfrm>
        </p:spPr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993200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762000"/>
            <a:ext cx="645794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14350" y="2202080"/>
            <a:ext cx="2592324" cy="617320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4349" y="2904565"/>
            <a:ext cx="2592324" cy="331413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76600" y="2201333"/>
            <a:ext cx="2592324" cy="626534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275144" y="2904067"/>
            <a:ext cx="2592324" cy="331461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038850" y="2192866"/>
            <a:ext cx="2592324" cy="626534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038851" y="2904565"/>
            <a:ext cx="2592324" cy="331413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77025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1" y="762000"/>
            <a:ext cx="645794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16463" y="4191001"/>
            <a:ext cx="2588687" cy="682765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6463" y="2362200"/>
            <a:ext cx="2588687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6463" y="4873765"/>
            <a:ext cx="2588687" cy="1344921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80698" y="4191001"/>
            <a:ext cx="2586701" cy="682765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80697" y="2362200"/>
            <a:ext cx="258670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80699" y="4873764"/>
            <a:ext cx="2586701" cy="1344921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037299" y="4191001"/>
            <a:ext cx="2592352" cy="682765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037391" y="2362200"/>
            <a:ext cx="2585909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037299" y="4873762"/>
            <a:ext cx="2589334" cy="1344921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081959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4350" y="2194560"/>
            <a:ext cx="81153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133507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9144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45067"/>
            <a:ext cx="154305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8350" y="745068"/>
            <a:ext cx="615315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0839" y="379942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4350" y="381001"/>
            <a:ext cx="524361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46839" y="381001"/>
            <a:ext cx="482811" cy="365125"/>
          </a:xfrm>
        </p:spPr>
        <p:txBody>
          <a:bodyPr/>
          <a:lstStyle/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918731"/>
      </p:ext>
    </p:extLst>
  </p:cSld>
  <p:clrMapOvr>
    <a:masterClrMapping/>
  </p:clrMapOvr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0" y="2194561"/>
            <a:ext cx="81153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46520" y="6356351"/>
            <a:ext cx="21831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463D9A-7F4E-4A62-A59E-D2FD96BABB2C}" type="datetime1">
              <a:rPr lang="en-US" smtClean="0"/>
              <a:t>3/12/26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0" y="6355846"/>
            <a:ext cx="58293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38100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360D64-3688-48B6-BF1F-23C68B26F2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479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  <p:sldLayoutId id="2147483750" r:id="rId12"/>
    <p:sldLayoutId id="2147483751" r:id="rId13"/>
    <p:sldLayoutId id="2147483752" r:id="rId14"/>
    <p:sldLayoutId id="2147483753" r:id="rId15"/>
    <p:sldLayoutId id="2147483754" r:id="rId16"/>
    <p:sldLayoutId id="2147483755" r:id="rId17"/>
  </p:sldLayoutIdLst>
  <p:hf hdr="0" ftr="0" dt="0"/>
  <p:txStyles>
    <p:titleStyle>
      <a:lvl1pPr algn="r" defTabSz="685800" rtl="0" eaLnBrk="1" latinLnBrk="0" hangingPunct="1">
        <a:lnSpc>
          <a:spcPct val="90000"/>
        </a:lnSpc>
        <a:spcBef>
          <a:spcPct val="0"/>
        </a:spcBef>
        <a:buNone/>
        <a:defRPr sz="3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65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2.png"/><Relationship Id="rId9" Type="http://schemas.microsoft.com/office/2007/relationships/diagramDrawing" Target="../diagrams/drawing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ild-encyclopedia.com/pdf/expert/attachment/according-experts/attachment-based-intervention-and-prevention-programs-young-children" TargetMode="External"/><Relationship Id="rId3" Type="http://schemas.openxmlformats.org/officeDocument/2006/relationships/hyperlink" Target="https://doi.org/10.1017/S0140525X00064955" TargetMode="External"/><Relationship Id="rId7" Type="http://schemas.openxmlformats.org/officeDocument/2006/relationships/hyperlink" Target="https://doi.org/10.1192/bjb.2019.78" TargetMode="External"/><Relationship Id="rId12" Type="http://schemas.openxmlformats.org/officeDocument/2006/relationships/hyperlink" Target="https://doi.org/10.1177/1836939119855214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90/ijerph19031064" TargetMode="External"/><Relationship Id="rId11" Type="http://schemas.openxmlformats.org/officeDocument/2006/relationships/hyperlink" Target="https://doi.org/10.1007/s10826-021-02097-w" TargetMode="External"/><Relationship Id="rId5" Type="http://schemas.openxmlformats.org/officeDocument/2006/relationships/hyperlink" Target="https://doi.org/10.3390/ijerph20136197" TargetMode="External"/><Relationship Id="rId10" Type="http://schemas.openxmlformats.org/officeDocument/2006/relationships/hyperlink" Target="https://doi.org/10.1016/j.childyouth.2024.108048" TargetMode="External"/><Relationship Id="rId4" Type="http://schemas.openxmlformats.org/officeDocument/2006/relationships/hyperlink" Target="https://doi.org/10.1017/S0954579413000692" TargetMode="External"/><Relationship Id="rId9" Type="http://schemas.openxmlformats.org/officeDocument/2006/relationships/hyperlink" Target="https://dx.doi.org/10.47772/IJRISS.2024.80904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6308" y="1190882"/>
            <a:ext cx="8285205" cy="4400690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1800" dirty="0">
                <a:latin typeface="Arial Black" panose="020B0A04020102020204" pitchFamily="34" charset="0"/>
              </a:rPr>
              <a:t>Name: Ewemade sylvia </a:t>
            </a:r>
            <a:r>
              <a:rPr lang="en-US" sz="1800" dirty="0" err="1">
                <a:latin typeface="Arial Black" panose="020B0A04020102020204" pitchFamily="34" charset="0"/>
              </a:rPr>
              <a:t>enabulele</a:t>
            </a:r>
            <a:br>
              <a:rPr lang="en-US" sz="1800" dirty="0">
                <a:latin typeface="Arial Black" panose="020B0A04020102020204" pitchFamily="34" charset="0"/>
              </a:rPr>
            </a:br>
            <a:r>
              <a:rPr lang="en-US" sz="1800" dirty="0">
                <a:latin typeface="Arial Black" panose="020B0A04020102020204" pitchFamily="34" charset="0"/>
              </a:rPr>
              <a:t>Lecturer’s name: shepherd </a:t>
            </a:r>
            <a:r>
              <a:rPr lang="en-US" sz="1800" dirty="0" err="1">
                <a:latin typeface="Arial Black" panose="020B0A04020102020204" pitchFamily="34" charset="0"/>
              </a:rPr>
              <a:t>ziko</a:t>
            </a:r>
            <a:br>
              <a:rPr lang="en-US" sz="1800" dirty="0">
                <a:latin typeface="Arial Black" panose="020B0A04020102020204" pitchFamily="34" charset="0"/>
              </a:rPr>
            </a:br>
            <a:r>
              <a:rPr lang="en-US" sz="1800" dirty="0">
                <a:latin typeface="Arial Black" panose="020B0A04020102020204" pitchFamily="34" charset="0"/>
              </a:rPr>
              <a:t>Module Title: psychology in health and social care</a:t>
            </a:r>
            <a:br>
              <a:rPr lang="en-US" sz="1800" dirty="0">
                <a:latin typeface="Arial Black" panose="020B0A04020102020204" pitchFamily="34" charset="0"/>
              </a:rPr>
            </a:br>
            <a:r>
              <a:rPr lang="en-US" sz="1800" dirty="0">
                <a:latin typeface="Arial Black" panose="020B0A04020102020204" pitchFamily="34" charset="0"/>
              </a:rPr>
              <a:t>module code: lchs4010</a:t>
            </a:r>
            <a:br>
              <a:rPr lang="en-US" sz="1800" dirty="0">
                <a:latin typeface="Arial Black" panose="020B0A04020102020204" pitchFamily="34" charset="0"/>
              </a:rPr>
            </a:br>
            <a:br>
              <a:rPr lang="en-US" sz="1800" dirty="0">
                <a:latin typeface="Arial Black" panose="020B0A04020102020204" pitchFamily="34" charset="0"/>
              </a:rPr>
            </a:br>
            <a:r>
              <a:rPr lang="en-US" sz="1800" dirty="0">
                <a:latin typeface="Arial Black" panose="020B0A04020102020204" pitchFamily="34" charset="0"/>
              </a:rPr>
              <a:t>I declare that ai was not used in the making and writing of this presentation</a:t>
            </a:r>
            <a:br>
              <a:rPr lang="en-US" sz="1800" dirty="0">
                <a:latin typeface="Arial Black" panose="020B0A04020102020204" pitchFamily="34" charset="0"/>
              </a:rPr>
            </a:br>
            <a:br>
              <a:rPr lang="en-US" sz="1800" dirty="0">
                <a:latin typeface="Arial Black" panose="020B0A04020102020204" pitchFamily="34" charset="0"/>
              </a:rPr>
            </a:br>
            <a:endParaRPr lang="en-US" sz="18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9418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5562" y="285750"/>
            <a:ext cx="9088438" cy="471488"/>
          </a:xfrm>
        </p:spPr>
        <p:txBody>
          <a:bodyPr>
            <a:normAutofit/>
          </a:bodyPr>
          <a:lstStyle/>
          <a:p>
            <a:pPr algn="ctr"/>
            <a:r>
              <a:rPr lang="en-US" sz="1800" dirty="0">
                <a:latin typeface="Arial Black" panose="020B0A04020102020204" pitchFamily="34" charset="0"/>
              </a:rPr>
              <a:t>INTRODUCTION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18281" y="800496"/>
            <a:ext cx="8762999" cy="4718051"/>
          </a:xfrm>
        </p:spPr>
        <p:txBody>
          <a:bodyPr>
            <a:noAutofit/>
          </a:bodyPr>
          <a:lstStyle/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Jenny is a 16-year-old girl who has been supporting her mother since the death of her father five years ago.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Bowlby’s attachment theory is applied to Jenny’s experience to understand the potential impact of her experiences and situation.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aims to propose practical strategies or interventions to support her well-being and meet her needs. 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839200" y="5561806"/>
            <a:ext cx="249238" cy="273844"/>
          </a:xfrm>
        </p:spPr>
        <p:txBody>
          <a:bodyPr/>
          <a:lstStyle/>
          <a:p>
            <a:r>
              <a:rPr lang="en-US" sz="1350" dirty="0">
                <a:latin typeface="Arial Black" panose="020B0A04020102020204" pitchFamily="34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6015030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FD29C9-9142-79BC-0235-C6B4622925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33DB8F2-A80F-5CBD-666C-B878DF5B7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62" y="114300"/>
            <a:ext cx="9088438" cy="471488"/>
          </a:xfrm>
        </p:spPr>
        <p:txBody>
          <a:bodyPr>
            <a:normAutofit/>
          </a:bodyPr>
          <a:lstStyle/>
          <a:p>
            <a:pPr algn="ctr"/>
            <a:r>
              <a:rPr lang="en-US" sz="1800" dirty="0">
                <a:latin typeface="Arial Black" panose="020B0A04020102020204" pitchFamily="34" charset="0"/>
              </a:rPr>
              <a:t>OVERVIEW OF BOWLBY’S ATTACHMENT THEORY</a:t>
            </a:r>
          </a:p>
        </p:txBody>
      </p:sp>
      <p:graphicFrame>
        <p:nvGraphicFramePr>
          <p:cNvPr id="13" name="Content Placeholder 5">
            <a:extLst>
              <a:ext uri="{FF2B5EF4-FFF2-40B4-BE49-F238E27FC236}">
                <a16:creationId xmlns:a16="http://schemas.microsoft.com/office/drawing/2014/main" id="{9451019A-105A-43A3-DF0A-3B666774FE1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18281" y="609997"/>
          <a:ext cx="4353719" cy="31428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204F60-BCEA-16CB-1709-3290D4CF1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39200" y="5561806"/>
            <a:ext cx="249238" cy="273844"/>
          </a:xfrm>
        </p:spPr>
        <p:txBody>
          <a:bodyPr/>
          <a:lstStyle/>
          <a:p>
            <a:r>
              <a:rPr lang="en-US" sz="1350" dirty="0"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AB98C803-14B1-B4DF-B6C3-77513242FAE4}"/>
              </a:ext>
            </a:extLst>
          </p:cNvPr>
          <p:cNvSpPr txBox="1">
            <a:spLocks/>
          </p:cNvSpPr>
          <p:nvPr/>
        </p:nvSpPr>
        <p:spPr>
          <a:xfrm>
            <a:off x="4610100" y="4057650"/>
            <a:ext cx="4353719" cy="28003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Attachment can be secure or insecure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Early attachment form the foundation for internal working models which could influence beliefs about self and others (Bowlby, 1973; Delgado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2022).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Attachment is said to influence emotional regulation, social relationships and resilience across life span (Hong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2024; Delgado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al., 2022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E2120A31-4BC4-6AC3-5C07-0F6BF4074014}"/>
              </a:ext>
            </a:extLst>
          </p:cNvPr>
          <p:cNvSpPr txBox="1">
            <a:spLocks/>
          </p:cNvSpPr>
          <p:nvPr/>
        </p:nvSpPr>
        <p:spPr>
          <a:xfrm>
            <a:off x="118267" y="6343650"/>
            <a:ext cx="4353719" cy="4714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20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Figure 1: Stages of attachment (Source: Cherry, 2026)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3F217DE7-CA0B-F5C6-743E-CC438DE9660C}"/>
              </a:ext>
            </a:extLst>
          </p:cNvPr>
          <p:cNvSpPr txBox="1">
            <a:spLocks/>
          </p:cNvSpPr>
          <p:nvPr/>
        </p:nvSpPr>
        <p:spPr>
          <a:xfrm>
            <a:off x="4734718" y="3591322"/>
            <a:ext cx="4353719" cy="4714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20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Figure 2: Styles of attachment (Source: McGarvie, 2024)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8478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F61121-A0C0-F03C-265B-2EC6DE28FD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B92211F-F4FF-AE6C-E487-48E415238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>
            <a:normAutofit/>
          </a:bodyPr>
          <a:lstStyle/>
          <a:p>
            <a:r>
              <a:rPr lang="en-US" sz="2800">
                <a:latin typeface="Arial Black" panose="020B0A04020102020204" pitchFamily="34" charset="0"/>
              </a:rPr>
              <a:t>ATTACHMENT theory and EARLY YEARS DEVELOPMENT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E3A501-B137-F85E-6451-DD02AA7ED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2250" y="38100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E267B3-8410-BF79-9F2C-D3849C09C2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999" y="2194560"/>
            <a:ext cx="4362450" cy="402412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According to Bowlby (1979), children are biologically driven to seek proximity to a care giver in times of distress to ensure survival.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Consistent and sensitive response forms secure attachments leading to positive internal working models and a secure base (Wilson-Ali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2019; Hong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2024; Bowlby, 1979).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However, disruption or inconsistencies in early caregiving may result in insecure attachment leading to possible emotional dysfunction and relational difficulties later in life. 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b="1">
                <a:latin typeface="Arial Black" panose="020B0A04020102020204" pitchFamily="34" charset="0"/>
                <a:cs typeface="Arial" panose="020B0604020202020204" pitchFamily="34" charset="0"/>
              </a:rPr>
              <a:t>APPLYING BOWLBY’S ATTACHMENT THEORY TO JENNY’S EXPERIENCES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Disruption of attachment security due to parental loss at age 11.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Reduced availability of emotionally responsive caregiver.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Parentification as seen in reversal of parent-child relationship (attachment hierarchy reversal).</a:t>
            </a:r>
            <a:endParaRPr 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Threat to secure base during critical development period through bereavement.</a:t>
            </a:r>
            <a:endParaRPr lang="en-US" sz="1200" b="1"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Graphic 10" descr="Bowl">
            <a:extLst>
              <a:ext uri="{FF2B5EF4-FFF2-40B4-BE49-F238E27FC236}">
                <a16:creationId xmlns:a16="http://schemas.microsoft.com/office/drawing/2014/main" id="{38A70C9E-4694-504F-DC97-D69F6D9A6D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38750" y="2511172"/>
            <a:ext cx="3390900" cy="339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1754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DF2BB0-349C-D34F-2D6D-61AA23A572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1DE4D3E-80C7-48B7-B8E5-B1B5A62C9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8F21919-89CE-A43E-B0E6-A1CCAD730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2800"/>
              <a:t>ATTACHMENT SECURITY AND DEVELOPMENT ACROSS THE PIES DOMAINS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798C1D7-B3E7-45FC-BC11-C49DA8C1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441450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C576D6-03FD-0645-9B99-BADFF976E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2250" y="38100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050"/>
              <a:t>1</a:t>
            </a:r>
          </a:p>
        </p:txBody>
      </p:sp>
      <p:sp>
        <p:nvSpPr>
          <p:cNvPr id="4" name="Content Placeholder 5">
            <a:extLst>
              <a:ext uri="{FF2B5EF4-FFF2-40B4-BE49-F238E27FC236}">
                <a16:creationId xmlns:a16="http://schemas.microsoft.com/office/drawing/2014/main" id="{3916B63D-7F15-628B-5719-4C35880CF1A8}"/>
              </a:ext>
            </a:extLst>
          </p:cNvPr>
          <p:cNvSpPr txBox="1">
            <a:spLocks/>
          </p:cNvSpPr>
          <p:nvPr/>
        </p:nvSpPr>
        <p:spPr>
          <a:xfrm>
            <a:off x="4362452" y="5847556"/>
            <a:ext cx="4353719" cy="89614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16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20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Figure 3: Impact of attachment styles on child development (Source: Click2Pro, 2026)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  <a:buFont typeface="Wingdings" panose="05000000000000000000" pitchFamily="2" charset="2"/>
              <a:buChar char="q"/>
            </a:pP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1" name="Content Placeholder 5">
            <a:extLst>
              <a:ext uri="{FF2B5EF4-FFF2-40B4-BE49-F238E27FC236}">
                <a16:creationId xmlns:a16="http://schemas.microsoft.com/office/drawing/2014/main" id="{CE91060E-999A-85E6-CDC4-762650956D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7613606"/>
              </p:ext>
            </p:extLst>
          </p:nvPr>
        </p:nvGraphicFramePr>
        <p:xfrm>
          <a:off x="514350" y="1944415"/>
          <a:ext cx="8115300" cy="39031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34027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2AB8EE-3355-F30A-D754-68F14E2518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4C0691F-FEFD-9E7D-02E6-F55233F4E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62" y="114300"/>
            <a:ext cx="9088438" cy="471488"/>
          </a:xfrm>
        </p:spPr>
        <p:txBody>
          <a:bodyPr>
            <a:normAutofit/>
          </a:bodyPr>
          <a:lstStyle/>
          <a:p>
            <a:pPr algn="ctr"/>
            <a:r>
              <a:rPr lang="en-US" sz="1800" dirty="0">
                <a:latin typeface="Arial Black" panose="020B0A04020102020204" pitchFamily="34" charset="0"/>
              </a:rPr>
              <a:t>Further implications of jenny’s situation</a:t>
            </a:r>
          </a:p>
        </p:txBody>
      </p:sp>
      <p:graphicFrame>
        <p:nvGraphicFramePr>
          <p:cNvPr id="14" name="Content Placeholder 5">
            <a:extLst>
              <a:ext uri="{FF2B5EF4-FFF2-40B4-BE49-F238E27FC236}">
                <a16:creationId xmlns:a16="http://schemas.microsoft.com/office/drawing/2014/main" id="{97F713E4-8B83-07A3-322F-FA969B4AC7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7831610"/>
              </p:ext>
            </p:extLst>
          </p:nvPr>
        </p:nvGraphicFramePr>
        <p:xfrm>
          <a:off x="3205655" y="585788"/>
          <a:ext cx="5882783" cy="5810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DE9F06-5201-2622-DD39-432621D85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39200" y="5561806"/>
            <a:ext cx="249238" cy="273844"/>
          </a:xfrm>
        </p:spPr>
        <p:txBody>
          <a:bodyPr/>
          <a:lstStyle/>
          <a:p>
            <a:r>
              <a:rPr lang="en-US" sz="1350" dirty="0"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3F80DD-013E-4D88-0D7A-91B72137860B}"/>
              </a:ext>
            </a:extLst>
          </p:cNvPr>
          <p:cNvSpPr txBox="1"/>
          <p:nvPr/>
        </p:nvSpPr>
        <p:spPr>
          <a:xfrm>
            <a:off x="-9524" y="6084262"/>
            <a:ext cx="4905374" cy="7737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just">
              <a:lnSpc>
                <a:spcPct val="200000"/>
              </a:lnSpc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Figure 3: Impact of insecure attachment on child development (Source: Faster Capital, 2025)</a:t>
            </a:r>
          </a:p>
        </p:txBody>
      </p:sp>
    </p:spTree>
    <p:extLst>
      <p:ext uri="{BB962C8B-B14F-4D97-AF65-F5344CB8AC3E}">
        <p14:creationId xmlns:p14="http://schemas.microsoft.com/office/powerpoint/2010/main" val="20596855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FD74FC4-A90B-D320-45DB-73B05A8BE1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1EA160D-B922-7ED4-2C34-3B9BE4584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>
            <a:normAutofit/>
          </a:bodyPr>
          <a:lstStyle/>
          <a:p>
            <a:r>
              <a:rPr lang="en-US">
                <a:latin typeface="Arial Black" panose="020B0A04020102020204" pitchFamily="34" charset="0"/>
              </a:rPr>
              <a:t>IDENTIFYING JENNY’S NEEDS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D08F78-A518-6E16-15A6-34E61C2A7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2250" y="38100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latin typeface="Arial Black" panose="020B0A04020102020204" pitchFamily="34" charset="0"/>
              </a:rPr>
              <a:t>1</a:t>
            </a:r>
          </a:p>
        </p:txBody>
      </p:sp>
      <p:graphicFrame>
        <p:nvGraphicFramePr>
          <p:cNvPr id="9" name="Content Placeholder 5">
            <a:extLst>
              <a:ext uri="{FF2B5EF4-FFF2-40B4-BE49-F238E27FC236}">
                <a16:creationId xmlns:a16="http://schemas.microsoft.com/office/drawing/2014/main" id="{E40DCBAB-2AA1-FF45-8955-670218F0E9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6133283"/>
              </p:ext>
            </p:extLst>
          </p:nvPr>
        </p:nvGraphicFramePr>
        <p:xfrm>
          <a:off x="514350" y="2441051"/>
          <a:ext cx="81153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66041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6C8243-5DC8-E582-39DA-4C2587BDCE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153F5D1-69C1-218F-F2CD-5BDC22F0B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1700" y="764373"/>
            <a:ext cx="6457950" cy="1293028"/>
          </a:xfrm>
        </p:spPr>
        <p:txBody>
          <a:bodyPr>
            <a:normAutofit/>
          </a:bodyPr>
          <a:lstStyle/>
          <a:p>
            <a:r>
              <a:rPr lang="en-US" sz="2800">
                <a:latin typeface="Arial Black" panose="020B0A04020102020204" pitchFamily="34" charset="0"/>
              </a:rPr>
              <a:t>PROPOSED STRATEGIES OR INTERVENTIONS TO HELP JENNY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D1BD87-FB98-7A52-27C6-347DA5FBD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2250" y="38100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latin typeface="Arial Black" panose="020B0A04020102020204" pitchFamily="34" charset="0"/>
              </a:rPr>
              <a:t>1</a:t>
            </a:r>
          </a:p>
        </p:txBody>
      </p:sp>
      <p:graphicFrame>
        <p:nvGraphicFramePr>
          <p:cNvPr id="9" name="Content Placeholder 5">
            <a:extLst>
              <a:ext uri="{FF2B5EF4-FFF2-40B4-BE49-F238E27FC236}">
                <a16:creationId xmlns:a16="http://schemas.microsoft.com/office/drawing/2014/main" id="{82945813-BCE0-EF1A-548B-F397A4F180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685783"/>
              </p:ext>
            </p:extLst>
          </p:nvPr>
        </p:nvGraphicFramePr>
        <p:xfrm>
          <a:off x="514350" y="2441051"/>
          <a:ext cx="81153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8138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20BD39-23A6-9210-4EE8-41981E6EA3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ounded Rectangle 14">
            <a:extLst>
              <a:ext uri="{FF2B5EF4-FFF2-40B4-BE49-F238E27FC236}">
                <a16:creationId xmlns:a16="http://schemas.microsoft.com/office/drawing/2014/main" id="{934B872D-6FE9-472A-9E92-342E41DA7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006" y="0"/>
            <a:ext cx="5666994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88DEBA6-2ED2-4FED-8AAB-2F855348DD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77006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ABDD070-1412-490C-9218-37051EE80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640"/>
          <a:stretch/>
        </p:blipFill>
        <p:spPr>
          <a:xfrm>
            <a:off x="0" y="4038601"/>
            <a:ext cx="3477006" cy="28194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04305E14-0A58-493E-5134-93A06E50A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599" y="804334"/>
            <a:ext cx="2603500" cy="5249333"/>
          </a:xfrm>
        </p:spPr>
        <p:txBody>
          <a:bodyPr>
            <a:normAutofit/>
          </a:bodyPr>
          <a:lstStyle/>
          <a:p>
            <a:r>
              <a:rPr lang="en-US" sz="1900">
                <a:solidFill>
                  <a:srgbClr val="FFFFFF"/>
                </a:solidFill>
                <a:latin typeface="Arial Black" panose="020B0A04020102020204" pitchFamily="34" charset="0"/>
              </a:rPr>
              <a:t>THE EFFECTS OF NATURE AND NURTURE ON JENNY’S PSYCHOLOGICAL DEVELOPMENT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8D2D29-CF20-CD99-AFB0-BE1102BC5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2250" y="38100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tx2"/>
                </a:solidFill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413BC-697B-ED09-8F5E-6CB8355283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26041" y="804334"/>
            <a:ext cx="4703608" cy="524933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3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3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 is a natural behaviour system that is set to encourage survival (Bowlby, 1979).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3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long-term stress of caregiving can lead to activation of the HPA axis, leading to high demands of cortisol control (Engelhardt, 2012; Dariotis </a:t>
            </a:r>
            <a:r>
              <a:rPr lang="en-US" sz="1300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3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2023).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3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prolonged use of the stress-response system can increase the risk of anxiety and emotional dysregulation (Dariotis </a:t>
            </a:r>
            <a:r>
              <a:rPr lang="en-US" sz="1300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3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2023).</a:t>
            </a:r>
          </a:p>
          <a:p>
            <a:pPr marL="0" indent="0">
              <a:buNone/>
            </a:pPr>
            <a:r>
              <a:rPr lang="en-US" sz="13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Nurture: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3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major attachment figure was disturbed because of paternal bereavement.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3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parentification restrains mutual emotional care giving (Dariotis </a:t>
            </a:r>
            <a:r>
              <a:rPr lang="en-US" sz="1300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3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2023).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3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Possible socioeconomic and caregiving stress (Engelhardt, 2012).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3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opportunity for secure base support during adolescence (Wepf and Leu, 2022; Dariotis </a:t>
            </a:r>
            <a:r>
              <a:rPr lang="en-US" sz="1300" i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3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2023).</a:t>
            </a:r>
          </a:p>
          <a:p>
            <a:pPr marL="0" indent="0">
              <a:buNone/>
            </a:pPr>
            <a:r>
              <a:rPr lang="en-US" sz="13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Interaction (Biopsychosocial Integration):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3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Prolonged disruption of attachment can enhance susceptibility to insecure relational schemas and anxiety symptomatology (Dharampal and Ani, 2020).</a:t>
            </a:r>
          </a:p>
        </p:txBody>
      </p:sp>
    </p:spTree>
    <p:extLst>
      <p:ext uri="{BB962C8B-B14F-4D97-AF65-F5344CB8AC3E}">
        <p14:creationId xmlns:p14="http://schemas.microsoft.com/office/powerpoint/2010/main" val="23415813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D4F170-1577-0410-FE08-C5C9837859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ounded Rectangle 14">
            <a:extLst>
              <a:ext uri="{FF2B5EF4-FFF2-40B4-BE49-F238E27FC236}">
                <a16:creationId xmlns:a16="http://schemas.microsoft.com/office/drawing/2014/main" id="{637BD688-14A6-4B96-B8A2-3CD81C054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006" y="0"/>
            <a:ext cx="5666994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7B2544F-CA5E-40F6-9525-716A90C83F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77006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1A90930-4117-42E3-B9BA-785001EF26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3640"/>
          <a:stretch/>
        </p:blipFill>
        <p:spPr>
          <a:xfrm>
            <a:off x="0" y="4038601"/>
            <a:ext cx="3477006" cy="28194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5DAB156A-FF51-2382-92D5-021F33F86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9441" y="987287"/>
            <a:ext cx="2661202" cy="4697896"/>
          </a:xfrm>
        </p:spPr>
        <p:txBody>
          <a:bodyPr>
            <a:normAutofit/>
          </a:bodyPr>
          <a:lstStyle/>
          <a:p>
            <a:r>
              <a:rPr lang="en-US" sz="2400">
                <a:latin typeface="Arial Black" panose="020B0A04020102020204" pitchFamily="34" charset="0"/>
              </a:rPr>
              <a:t>THE STRENGTHS OF BOWLBY’S ATTACHMENT THEORY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1DF1AA-8600-9830-0378-0B35DDD35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97096" y="159049"/>
            <a:ext cx="2064303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tx1"/>
                </a:solidFill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3C1FF9C-88FA-B287-DADE-978D382C3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3368" y="987287"/>
            <a:ext cx="4316962" cy="4697895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The theory explains the emotional impact of attachment on individuals (Bowlby, 1973; Hong </a:t>
            </a:r>
            <a:r>
              <a:rPr lang="en-US" sz="1600" i="1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2024).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The theory is evidence-based with a substantial body of research linking to later years development (Hong </a:t>
            </a:r>
            <a:r>
              <a:rPr lang="en-US" sz="1600" i="1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2024; Delgado </a:t>
            </a:r>
            <a:r>
              <a:rPr lang="en-US" sz="1600" i="1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2022; Wilson-Ali </a:t>
            </a:r>
            <a:r>
              <a:rPr lang="en-US" sz="1600" i="1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2019).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The theory emphasises the influence of initial experiences on the development of internal working models and subsequent relationships (Bowlby, 1973; Bowlby, 1979; Bretherton, 1992).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Applicability to bereavement and caregiving showing a pattern on how parental loss and parentification affects development of adolescents (Bowlby, 1973; Delgado </a:t>
            </a:r>
            <a:r>
              <a:rPr lang="en-US" sz="1600" i="1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2022).</a:t>
            </a:r>
          </a:p>
        </p:txBody>
      </p:sp>
    </p:spTree>
    <p:extLst>
      <p:ext uri="{BB962C8B-B14F-4D97-AF65-F5344CB8AC3E}">
        <p14:creationId xmlns:p14="http://schemas.microsoft.com/office/powerpoint/2010/main" val="24312367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F1F906-D25E-51B0-321B-4A59DCCEFF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7006" y="0"/>
            <a:ext cx="5666994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77006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3477006" cy="1441450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82DAB3-95F1-E647-4B31-0C11EA7E9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2250" y="21771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tx1"/>
                </a:solidFill>
                <a:latin typeface="Arial Black" panose="020B0A04020102020204" pitchFamily="34" charset="0"/>
              </a:rPr>
              <a:t>1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3477006" cy="248285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3DF0DFAB-1668-C99D-3532-8AAD8CE94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1066163"/>
            <a:ext cx="2480058" cy="5148371"/>
          </a:xfrm>
        </p:spPr>
        <p:txBody>
          <a:bodyPr>
            <a:normAutofit/>
          </a:bodyPr>
          <a:lstStyle/>
          <a:p>
            <a:r>
              <a:rPr lang="en-US" sz="2300">
                <a:solidFill>
                  <a:schemeClr val="bg1"/>
                </a:solidFill>
                <a:latin typeface="Arial Black" panose="020B0A04020102020204" pitchFamily="34" charset="0"/>
              </a:rPr>
              <a:t>LIMITATIONS OF BOWLBY’S ATTACHMENT THEORY</a:t>
            </a:r>
          </a:p>
        </p:txBody>
      </p:sp>
      <p:graphicFrame>
        <p:nvGraphicFramePr>
          <p:cNvPr id="11" name="Content Placeholder 5">
            <a:extLst>
              <a:ext uri="{FF2B5EF4-FFF2-40B4-BE49-F238E27FC236}">
                <a16:creationId xmlns:a16="http://schemas.microsoft.com/office/drawing/2014/main" id="{3158B5C5-E20A-E9EE-24C5-A57A54E38A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5849961"/>
              </p:ext>
            </p:extLst>
          </p:nvPr>
        </p:nvGraphicFramePr>
        <p:xfrm>
          <a:off x="3959604" y="746125"/>
          <a:ext cx="4717669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666323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3000"/>
                <a:shade val="98000"/>
                <a:satMod val="150000"/>
                <a:lumMod val="102000"/>
              </a:schemeClr>
            </a:gs>
            <a:gs pos="50000">
              <a:schemeClr val="bg1">
                <a:tint val="98000"/>
                <a:shade val="90000"/>
                <a:satMod val="130000"/>
                <a:lumMod val="103000"/>
              </a:schemeClr>
            </a:gs>
            <a:gs pos="100000">
              <a:schemeClr val="bg1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88C688-1D04-2D17-D1E8-E02B8B4E9B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FECDA1F-977F-40AF-840D-D05BB091D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6000"/>
            <a:ext cx="9144000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B9FECD2-89B7-4AC3-8D54-9733D60AF2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286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03BA349-D215-4DAA-999B-A2C0CA47A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44145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8364896E-BD36-8295-0E17-6E370A47E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9614" y="764373"/>
            <a:ext cx="6990036" cy="12930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  <a:latin typeface="Arial Black" panose="020B0A04020102020204" pitchFamily="34" charset="0"/>
              </a:rPr>
              <a:t>CONCLUSION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FD802E-7A17-5ED8-E18A-B0D9623D14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2250" y="38100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bg1"/>
                </a:solidFill>
                <a:latin typeface="Arial Black" panose="020B0A04020102020204" pitchFamily="34" charset="0"/>
              </a:rPr>
              <a:t>1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96AAA1-513C-0E21-2E5B-953B4AFF58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2743200"/>
            <a:ext cx="8115300" cy="34754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The disruption of attachment after bereavement can contribute to the developmental vulnerability of Jenny; relational support based on attachment should be applied to ensure that Jenny gains a secure attachment and develops normally as an adolescent.</a:t>
            </a:r>
          </a:p>
        </p:txBody>
      </p:sp>
    </p:spTree>
    <p:extLst>
      <p:ext uri="{BB962C8B-B14F-4D97-AF65-F5344CB8AC3E}">
        <p14:creationId xmlns:p14="http://schemas.microsoft.com/office/powerpoint/2010/main" val="32983622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DC14B5-0EAD-4259-470F-FCABAB30E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DDE01A-E1B6-C21F-3855-7DF079CFB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62" y="0"/>
            <a:ext cx="9088438" cy="533400"/>
          </a:xfrm>
        </p:spPr>
        <p:txBody>
          <a:bodyPr>
            <a:normAutofit/>
          </a:bodyPr>
          <a:lstStyle/>
          <a:p>
            <a:pPr algn="ctr"/>
            <a:r>
              <a:rPr lang="en-US" sz="1800">
                <a:latin typeface="Arial Black" panose="020B0A04020102020204" pitchFamily="34" charset="0"/>
              </a:rPr>
              <a:t>REFERENCES</a:t>
            </a:r>
            <a:endParaRPr lang="en-US" sz="1800" dirty="0">
              <a:latin typeface="Arial Black" panose="020B0A040201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1C3FCE-11CD-2C9A-FB04-CA249C672E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62" y="400050"/>
            <a:ext cx="9032876" cy="6400800"/>
          </a:xfrm>
        </p:spPr>
        <p:txBody>
          <a:bodyPr>
            <a:noAutofit/>
          </a:bodyPr>
          <a:lstStyle/>
          <a:p>
            <a:pPr algn="just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Bowlby, J. (1973) Attachment and loss. Vol. 2: Separation: anxiety and anger. New York, NY: Basic Books.</a:t>
            </a:r>
          </a:p>
          <a:p>
            <a:pPr algn="just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Bowlby, J. (1979) ‘The Bowlby-Ainsworth attachment theory’,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Behavioral and Brain Sciences,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2(4), pp. 637-638. Available at: </a:t>
            </a:r>
            <a:r>
              <a:rPr lang="en-US" sz="1200" u="sng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https://doi.org/10.1017/S0140525X00064955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Bretherton, I. (1992) ‘The origins of attachment theory: John Bowlby and Mary Ainsworth’,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Developmental Psychology,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28(5), pp. 759-775.  </a:t>
            </a:r>
          </a:p>
          <a:p>
            <a:pPr algn="just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Cassidy, J., Jones, J. D. and Shaver, P. R. (2013) ‘Contributions of attachment theory and research: a framework for future research, translation, and policy’,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Development Psychopathology,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25(402), pp. 1415-1434. Available at: </a:t>
            </a:r>
            <a:r>
              <a:rPr lang="en-US" sz="12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https://doi.org/10.1017/S0954579413000692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Dariotis, J. K., Chen, F. R., Park, Y. R., Nowak, M. K., French, K. M. and Codamon, A. M. (2023) ‘Parentification vulnerability, reactivity, resilience, and thriving: a mixed methods systematic literature review’,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Health,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20(13), 6197. Available at: </a:t>
            </a:r>
            <a:r>
              <a:rPr lang="en-US" sz="1200" u="sng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https://doi.org/10.3390/ijerph20136197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Delgado, E., Serna, C., Martinez, I. and Cruise, E. (2022) ‘Parental attachment and peer relationships in adolescence: a systematic review’,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Health,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19(3), 1064. Available at: </a:t>
            </a:r>
            <a:r>
              <a:rPr lang="en-US" sz="1200" u="sng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https://doi.org/10.3390/ijerph19031064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Dharampal, R. and Ani, C. (2020) ‘The emotional and mental health needs of young carers:  what psychiatry can do’,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BJPsych Bulletin,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44(3), pp. 112-120. Available at: </a:t>
            </a:r>
            <a:r>
              <a:rPr lang="en-US" sz="1200" u="sng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https://doi.org/10.1192/bjb.2019.78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Egeland, B. (2019) Attachment-based intervention and prevention programs for young children. Encyclopedia on Early Childhood Development, Institute of Child Development, university of Minnesota, USA. Available at: </a:t>
            </a:r>
            <a:r>
              <a:rPr lang="en-US" sz="1200" u="sng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https://www.child-encyclopedia.com/pdf/expert/attachment/according-experts/attachment-based-intervention-and-prevention-programs-young-children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(Accessed 3rd March 2026).</a:t>
            </a:r>
          </a:p>
          <a:p>
            <a:pPr algn="just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Engelhardt, J. A. (2012) ‘The developmental implications of parentification: effects on childhood attachment’,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Graduate Student Journal of Psychology,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14, pp. 45-52. </a:t>
            </a:r>
          </a:p>
          <a:p>
            <a:pPr algn="just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Hong, L. T., Asatsa, S. and Sabina, M. (2024) ‘Parental attachment and emotional regulation among high school students in Kikuyu Sub County, Kenya.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International Journal of Research and Innovation in Social Sciences,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8(9), pp. 450-458. Available at: </a:t>
            </a:r>
            <a:r>
              <a:rPr lang="en-US" sz="1200" u="sng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https://dx.doi.org/10.47772/IJRISS.2024.809040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Nielsen, B., Oddli, H. W., Slinning, K. and Drozd, F. (2025) ‘Implementing complex interventions: perspectives on the circle of security-Virginia family intervention’,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Children and Youth Services Review,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169, 108048. Available at: </a:t>
            </a:r>
            <a:r>
              <a:rPr lang="en-US" sz="1200" u="sng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https://doi.org/10.1016/j.childyouth.2024.108048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Wepf, H. and Leu, A. (2022) ‘Well-being and perceived stress of adolescent young carers: a cross-sectional comparative study’,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Journal of Child and Family Studies,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31, pp. 934–948. Available at: </a:t>
            </a:r>
            <a:r>
              <a:rPr lang="en-US" sz="1200" u="sng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https://doi.org/10.1007/s10826-021-02097-w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Wilson-Ali, N., Barratt-Pugh, C. and Knaus, M. (2019) ‘Multiple perspectives on attachment theory: investigating educator’s knowledge and understanding’, </a:t>
            </a:r>
            <a:r>
              <a:rPr lang="en-US" sz="1200" i="1">
                <a:latin typeface="Arial" panose="020B0604020202020204" pitchFamily="34" charset="0"/>
                <a:cs typeface="Arial" panose="020B0604020202020204" pitchFamily="34" charset="0"/>
              </a:rPr>
              <a:t>Australasian Journal of Early Childhood,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44(3). Available at: </a:t>
            </a:r>
            <a:r>
              <a:rPr lang="en-US" sz="1200" u="sng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https://doi.org/10.1177/1836939119855214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just">
              <a:lnSpc>
                <a:spcPct val="250000"/>
              </a:lnSpc>
              <a:buNone/>
            </a:pP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F34D05-9D6C-4E8E-F7AB-7D65EB14D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39200" y="5561806"/>
            <a:ext cx="249238" cy="273844"/>
          </a:xfrm>
        </p:spPr>
        <p:txBody>
          <a:bodyPr/>
          <a:lstStyle/>
          <a:p>
            <a:r>
              <a:rPr lang="en-US" sz="1350">
                <a:latin typeface="Arial Black" panose="020B0A04020102020204" pitchFamily="34" charset="0"/>
              </a:rPr>
              <a:t>1</a:t>
            </a:r>
            <a:endParaRPr lang="en-US" sz="135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355967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3672</TotalTime>
  <Words>1931</Words>
  <Application>Microsoft Macintosh PowerPoint</Application>
  <PresentationFormat>On-screen Show (4:3)</PresentationFormat>
  <Paragraphs>114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Arial Black</vt:lpstr>
      <vt:lpstr>Calibri</vt:lpstr>
      <vt:lpstr>Century Gothic</vt:lpstr>
      <vt:lpstr>Wingdings</vt:lpstr>
      <vt:lpstr>Vapor Trail</vt:lpstr>
      <vt:lpstr>Name: Ewemade sylvia enabulele Lecturer’s name: shepherd ziko Module Title: psychology in health and social care module code: lchs4010  I declare that ai was not used in the making and writing of this presentation  </vt:lpstr>
      <vt:lpstr>INTRODUCTION</vt:lpstr>
      <vt:lpstr>OVERVIEW OF BOWLBY’S ATTACHMENT THEORY</vt:lpstr>
      <vt:lpstr>ATTACHMENT theory and EARLY YEARS DEVELOPMENT </vt:lpstr>
      <vt:lpstr>ATTACHMENT SECURITY AND DEVELOPMENT ACROSS THE PIES DOMAINS</vt:lpstr>
      <vt:lpstr>Further implications of jenny’s situation</vt:lpstr>
      <vt:lpstr>IDENTIFYING JENNY’S NEEDS</vt:lpstr>
      <vt:lpstr>PROPOSED STRATEGIES OR INTERVENTIONS TO HELP JENNY</vt:lpstr>
      <vt:lpstr>THE EFFECTS OF NATURE AND NURTURE ON JENNY’S PSYCHOLOGICAL DEVELOPMENT</vt:lpstr>
      <vt:lpstr>THE STRENGTHS OF BOWLBY’S ATTACHMENT THEORY</vt:lpstr>
      <vt:lpstr>LIMITATIONS OF BOWLBY’S ATTACHMENT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Ewemade Sylvia Enabulele (2437216)</cp:lastModifiedBy>
  <cp:revision>47</cp:revision>
  <dcterms:created xsi:type="dcterms:W3CDTF">2026-03-03T12:54:49Z</dcterms:created>
  <dcterms:modified xsi:type="dcterms:W3CDTF">2026-03-12T13:04:40Z</dcterms:modified>
</cp:coreProperties>
</file>