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68" r:id="rId3"/>
    <p:sldId id="257" r:id="rId4"/>
    <p:sldId id="259" r:id="rId5"/>
    <p:sldId id="265" r:id="rId6"/>
    <p:sldId id="260" r:id="rId7"/>
    <p:sldId id="262" r:id="rId8"/>
    <p:sldId id="263" r:id="rId9"/>
    <p:sldId id="261" r:id="rId10"/>
    <p:sldId id="264" r:id="rId11"/>
    <p:sldId id="266" r:id="rId12"/>
    <p:sldId id="258"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B77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76" d="100"/>
          <a:sy n="76" d="100"/>
        </p:scale>
        <p:origin x="26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EC4266-5A6F-4CC2-BCB9-8987B834A78C}" type="datetimeFigureOut">
              <a:rPr lang="en-IN" smtClean="0"/>
              <a:t>29-03-2023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19139E-3CD4-4BD8-98BE-779D638B20DC}" type="slidenum">
              <a:rPr lang="en-IN" smtClean="0"/>
              <a:t>‹#›</a:t>
            </a:fld>
            <a:endParaRPr lang="en-IN"/>
          </a:p>
        </p:txBody>
      </p:sp>
    </p:spTree>
    <p:extLst>
      <p:ext uri="{BB962C8B-B14F-4D97-AF65-F5344CB8AC3E}">
        <p14:creationId xmlns:p14="http://schemas.microsoft.com/office/powerpoint/2010/main" val="31849157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Succession planning, on the other hand, is a game changer! It encompasses the assessment, selection, luring, and retraining of either newly hired or current personnel. The entire approach necessitates the most proper planning. The most difficult component of this brotherhood is competing and staying ahead of the competition. The business owner can assist you in ordering a meal that suits your preferences. Likewise, recruiters may always provide guidance on provided by the relevant information. As with the minimal time necessary for a good recipe, adequate time is essential to scout the best matched talent.</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CB19139E-3CD4-4BD8-98BE-779D638B20DC}" type="slidenum">
              <a:rPr lang="en-IN" smtClean="0"/>
              <a:t>4</a:t>
            </a:fld>
            <a:endParaRPr lang="en-IN"/>
          </a:p>
        </p:txBody>
      </p:sp>
    </p:spTree>
    <p:extLst>
      <p:ext uri="{BB962C8B-B14F-4D97-AF65-F5344CB8AC3E}">
        <p14:creationId xmlns:p14="http://schemas.microsoft.com/office/powerpoint/2010/main" val="6426017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The acquisitions technique is a method of bookkeeping for asset purchases. When a company buys assets, they must be recorded in financial accounts (</a:t>
            </a:r>
            <a:r>
              <a:rPr lang="en-US" sz="1200" b="0" i="0" u="none" strike="noStrike" kern="1200" dirty="0" err="1">
                <a:solidFill>
                  <a:schemeClr val="tx1"/>
                </a:solidFill>
                <a:effectLst/>
                <a:latin typeface="+mn-lt"/>
                <a:ea typeface="+mn-ea"/>
                <a:cs typeface="+mn-cs"/>
              </a:rPr>
              <a:t>Filimonau</a:t>
            </a:r>
            <a:r>
              <a:rPr lang="en-US" sz="1200" b="0" i="0" u="none" strike="noStrike" kern="1200" dirty="0">
                <a:solidFill>
                  <a:schemeClr val="tx1"/>
                </a:solidFill>
                <a:effectLst/>
                <a:latin typeface="+mn-lt"/>
                <a:ea typeface="+mn-ea"/>
                <a:cs typeface="+mn-cs"/>
              </a:rPr>
              <a:t>, V., Todorova, E., </a:t>
            </a:r>
            <a:r>
              <a:rPr lang="en-US" sz="1200" b="0" i="0" u="none" strike="noStrike" kern="1200" dirty="0" err="1">
                <a:solidFill>
                  <a:schemeClr val="tx1"/>
                </a:solidFill>
                <a:effectLst/>
                <a:latin typeface="+mn-lt"/>
                <a:ea typeface="+mn-ea"/>
                <a:cs typeface="+mn-cs"/>
              </a:rPr>
              <a:t>Mzembe</a:t>
            </a:r>
            <a:r>
              <a:rPr lang="en-US" sz="1200" b="0" i="0" u="none" strike="noStrike" kern="1200" dirty="0">
                <a:solidFill>
                  <a:schemeClr val="tx1"/>
                </a:solidFill>
                <a:effectLst/>
                <a:latin typeface="+mn-lt"/>
                <a:ea typeface="+mn-ea"/>
                <a:cs typeface="+mn-cs"/>
              </a:rPr>
              <a:t>, A., Sauer, L. and </a:t>
            </a:r>
            <a:r>
              <a:rPr lang="en-US" sz="1200" b="0" i="0" u="none" strike="noStrike" kern="1200" dirty="0" err="1">
                <a:solidFill>
                  <a:schemeClr val="tx1"/>
                </a:solidFill>
                <a:effectLst/>
                <a:latin typeface="+mn-lt"/>
                <a:ea typeface="+mn-ea"/>
                <a:cs typeface="+mn-cs"/>
              </a:rPr>
              <a:t>Yankholmes</a:t>
            </a:r>
            <a:r>
              <a:rPr lang="en-US" sz="1200" b="0" i="0" u="none" strike="noStrike" kern="1200" dirty="0">
                <a:solidFill>
                  <a:schemeClr val="tx1"/>
                </a:solidFill>
                <a:effectLst/>
                <a:latin typeface="+mn-lt"/>
                <a:ea typeface="+mn-ea"/>
                <a:cs typeface="+mn-cs"/>
              </a:rPr>
              <a:t>. This is at their momentary value on the market. This signifies that the capital structure includes all qualitative factors as well as immovable, physical assets. A CRM framework is an instrument that helps recruiting managers to establish and keep connections with potential employees. </a:t>
            </a:r>
          </a:p>
          <a:p>
            <a:endParaRPr lang="en-IN" dirty="0"/>
          </a:p>
        </p:txBody>
      </p:sp>
      <p:sp>
        <p:nvSpPr>
          <p:cNvPr id="4" name="Slide Number Placeholder 3"/>
          <p:cNvSpPr>
            <a:spLocks noGrp="1"/>
          </p:cNvSpPr>
          <p:nvPr>
            <p:ph type="sldNum" sz="quarter" idx="10"/>
          </p:nvPr>
        </p:nvSpPr>
        <p:spPr/>
        <p:txBody>
          <a:bodyPr/>
          <a:lstStyle/>
          <a:p>
            <a:fld id="{CB19139E-3CD4-4BD8-98BE-779D638B20DC}" type="slidenum">
              <a:rPr lang="en-IN" smtClean="0"/>
              <a:t>5</a:t>
            </a:fld>
            <a:endParaRPr lang="en-IN"/>
          </a:p>
        </p:txBody>
      </p:sp>
    </p:spTree>
    <p:extLst>
      <p:ext uri="{BB962C8B-B14F-4D97-AF65-F5344CB8AC3E}">
        <p14:creationId xmlns:p14="http://schemas.microsoft.com/office/powerpoint/2010/main" val="2857315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Having company staff talk about what it's like to perform at the restaurant might assist comfort potential applicants when determining whether one should look for a job. Some other effective strategy to use a recruitment network in their recruitment processes is to reply to any evaluations left by employees who have previously worked for you. Users will demonstrate the potential entire team by replying to each favorable and unfavorable response.</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CB19139E-3CD4-4BD8-98BE-779D638B20DC}" type="slidenum">
              <a:rPr lang="en-IN" smtClean="0"/>
              <a:t>8</a:t>
            </a:fld>
            <a:endParaRPr lang="en-IN"/>
          </a:p>
        </p:txBody>
      </p:sp>
    </p:spTree>
    <p:extLst>
      <p:ext uri="{BB962C8B-B14F-4D97-AF65-F5344CB8AC3E}">
        <p14:creationId xmlns:p14="http://schemas.microsoft.com/office/powerpoint/2010/main" val="1447466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b="0" dirty="0">
                <a:effectLst/>
              </a:rPr>
            </a:br>
            <a:r>
              <a:rPr lang="en-US" sz="1200" b="0" i="0" u="none" strike="noStrike" kern="1200" dirty="0">
                <a:solidFill>
                  <a:schemeClr val="tx1"/>
                </a:solidFill>
                <a:effectLst/>
                <a:latin typeface="+mn-lt"/>
                <a:ea typeface="+mn-ea"/>
                <a:cs typeface="+mn-cs"/>
              </a:rPr>
              <a:t>This toolkit explains the beneficial effects that employee recruitment </a:t>
            </a:r>
            <a:r>
              <a:rPr lang="en-US" sz="1200" b="0" i="0" u="none" strike="noStrike" kern="1200" dirty="0" err="1">
                <a:solidFill>
                  <a:schemeClr val="tx1"/>
                </a:solidFill>
                <a:effectLst/>
                <a:latin typeface="+mn-lt"/>
                <a:ea typeface="+mn-ea"/>
                <a:cs typeface="+mn-cs"/>
              </a:rPr>
              <a:t>programmes</a:t>
            </a:r>
            <a:r>
              <a:rPr lang="en-US" sz="1200" b="0" i="0" u="none" strike="noStrike" kern="1200" dirty="0">
                <a:solidFill>
                  <a:schemeClr val="tx1"/>
                </a:solidFill>
                <a:effectLst/>
                <a:latin typeface="+mn-lt"/>
                <a:ea typeface="+mn-ea"/>
                <a:cs typeface="+mn-cs"/>
              </a:rPr>
              <a:t> may bring to a foundation's recruiting process in distinctive in addition to the workplace across the board, as well as the decisive, workable, as well as constitutionally relevant factors that must be made when configuring as well as able to manage an idea for a business.</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CB19139E-3CD4-4BD8-98BE-779D638B20DC}" type="slidenum">
              <a:rPr lang="en-IN" smtClean="0"/>
              <a:t>9</a:t>
            </a:fld>
            <a:endParaRPr lang="en-IN"/>
          </a:p>
        </p:txBody>
      </p:sp>
    </p:spTree>
    <p:extLst>
      <p:ext uri="{BB962C8B-B14F-4D97-AF65-F5344CB8AC3E}">
        <p14:creationId xmlns:p14="http://schemas.microsoft.com/office/powerpoint/2010/main" val="1896876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There are several monetary methods of talent acquisition. Owner of restaurant industry should identify several modern talent acquisition methodology to attract new talents in a proper systematic way. Social </a:t>
            </a:r>
            <a:r>
              <a:rPr lang="en-US" sz="1200" b="0" i="0" u="none" strike="noStrike" kern="1200" dirty="0" err="1">
                <a:solidFill>
                  <a:schemeClr val="tx1"/>
                </a:solidFill>
                <a:effectLst/>
                <a:latin typeface="+mn-lt"/>
                <a:ea typeface="+mn-ea"/>
                <a:cs typeface="+mn-cs"/>
              </a:rPr>
              <a:t>medi</a:t>
            </a:r>
            <a:r>
              <a:rPr lang="en-US" sz="1200" b="0" i="0" u="none" strike="noStrike" kern="1200" dirty="0">
                <a:solidFill>
                  <a:schemeClr val="tx1"/>
                </a:solidFill>
                <a:effectLst/>
                <a:latin typeface="+mn-lt"/>
                <a:ea typeface="+mn-ea"/>
                <a:cs typeface="+mn-cs"/>
              </a:rPr>
              <a:t> </a:t>
            </a:r>
            <a:endParaRPr lang="en-US" b="0" dirty="0">
              <a:effectLst/>
            </a:endParaRPr>
          </a:p>
          <a:p>
            <a:pPr rtl="0"/>
            <a:br>
              <a:rPr lang="en-US" dirty="0"/>
            </a:br>
            <a:r>
              <a:rPr lang="en-US" sz="1200" b="0" i="0" u="none" strike="noStrike" kern="1200" dirty="0">
                <a:solidFill>
                  <a:schemeClr val="tx1"/>
                </a:solidFill>
                <a:effectLst/>
                <a:latin typeface="+mn-lt"/>
                <a:ea typeface="+mn-ea"/>
                <a:cs typeface="+mn-cs"/>
              </a:rPr>
              <a:t>There are several monetary methods of talent acquisition. Owner of restaurant industry should identify several modern talent acquisition methodology to attract new talents in a proper systematic way. Social </a:t>
            </a:r>
            <a:r>
              <a:rPr lang="en-US" sz="1200" b="0" i="0" u="none" strike="noStrike" kern="1200" dirty="0" err="1">
                <a:solidFill>
                  <a:schemeClr val="tx1"/>
                </a:solidFill>
                <a:effectLst/>
                <a:latin typeface="+mn-lt"/>
                <a:ea typeface="+mn-ea"/>
                <a:cs typeface="+mn-cs"/>
              </a:rPr>
              <a:t>medi</a:t>
            </a:r>
            <a:r>
              <a:rPr lang="en-US" sz="1200" b="0" i="0" u="none" strike="noStrike" kern="1200" dirty="0">
                <a:solidFill>
                  <a:schemeClr val="tx1"/>
                </a:solidFill>
                <a:effectLst/>
                <a:latin typeface="+mn-lt"/>
                <a:ea typeface="+mn-ea"/>
                <a:cs typeface="+mn-cs"/>
              </a:rPr>
              <a:t> </a:t>
            </a:r>
            <a:endParaRPr lang="en-US" b="0" dirty="0">
              <a:effectLst/>
            </a:endParaRPr>
          </a:p>
          <a:p>
            <a:br>
              <a:rPr lang="en-US" b="0" dirty="0">
                <a:effectLst/>
              </a:rPr>
            </a:br>
            <a:endParaRPr lang="en-IN" dirty="0"/>
          </a:p>
        </p:txBody>
      </p:sp>
      <p:sp>
        <p:nvSpPr>
          <p:cNvPr id="4" name="Slide Number Placeholder 3"/>
          <p:cNvSpPr>
            <a:spLocks noGrp="1"/>
          </p:cNvSpPr>
          <p:nvPr>
            <p:ph type="sldNum" sz="quarter" idx="10"/>
          </p:nvPr>
        </p:nvSpPr>
        <p:spPr/>
        <p:txBody>
          <a:bodyPr/>
          <a:lstStyle/>
          <a:p>
            <a:fld id="{CB19139E-3CD4-4BD8-98BE-779D638B20DC}" type="slidenum">
              <a:rPr lang="en-IN" smtClean="0"/>
              <a:t>10</a:t>
            </a:fld>
            <a:endParaRPr lang="en-IN"/>
          </a:p>
        </p:txBody>
      </p:sp>
    </p:spTree>
    <p:extLst>
      <p:ext uri="{BB962C8B-B14F-4D97-AF65-F5344CB8AC3E}">
        <p14:creationId xmlns:p14="http://schemas.microsoft.com/office/powerpoint/2010/main" val="14758334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75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3/29/2023</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3/29/2023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3/29/2023</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4.JP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13.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12192000" cy="6858000"/>
          </a:xfrm>
          <a:prstGeom prst="rect">
            <a:avLst/>
          </a:prstGeom>
        </p:spPr>
      </p:pic>
      <p:sp>
        <p:nvSpPr>
          <p:cNvPr id="2" name="Title 1"/>
          <p:cNvSpPr>
            <a:spLocks noGrp="1"/>
          </p:cNvSpPr>
          <p:nvPr>
            <p:ph type="ctrTitle"/>
          </p:nvPr>
        </p:nvSpPr>
        <p:spPr>
          <a:xfrm>
            <a:off x="1" y="1017767"/>
            <a:ext cx="12038274" cy="2492196"/>
          </a:xfrm>
        </p:spPr>
        <p:txBody>
          <a:bodyPr>
            <a:normAutofit/>
          </a:bodyPr>
          <a:lstStyle/>
          <a:p>
            <a:r>
              <a:rPr lang="en-US" sz="6600" b="1" dirty="0">
                <a:solidFill>
                  <a:srgbClr val="FFFF00"/>
                </a:solidFill>
              </a:rPr>
              <a:t>Restaurant management</a:t>
            </a:r>
            <a:endParaRPr lang="en-IN" sz="6600" b="1" dirty="0">
              <a:solidFill>
                <a:srgbClr val="FFFF00"/>
              </a:solidFill>
            </a:endParaRPr>
          </a:p>
        </p:txBody>
      </p:sp>
    </p:spTree>
    <p:extLst>
      <p:ext uri="{BB962C8B-B14F-4D97-AF65-F5344CB8AC3E}">
        <p14:creationId xmlns:p14="http://schemas.microsoft.com/office/powerpoint/2010/main" val="33825613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CDAFD-860A-BBC2-63DF-200F2B7D23BA}"/>
              </a:ext>
            </a:extLst>
          </p:cNvPr>
          <p:cNvSpPr>
            <a:spLocks noGrp="1"/>
          </p:cNvSpPr>
          <p:nvPr>
            <p:ph type="title"/>
          </p:nvPr>
        </p:nvSpPr>
        <p:spPr/>
        <p:txBody>
          <a:bodyPr/>
          <a:lstStyle/>
          <a:p>
            <a:r>
              <a:rPr lang="en-GB" dirty="0"/>
              <a:t>MANAGING PEOPLE   LCBB5004</a:t>
            </a:r>
            <a:endParaRPr lang="en-US" dirty="0"/>
          </a:p>
        </p:txBody>
      </p:sp>
      <p:sp>
        <p:nvSpPr>
          <p:cNvPr id="3" name="Content Placeholder 2">
            <a:extLst>
              <a:ext uri="{FF2B5EF4-FFF2-40B4-BE49-F238E27FC236}">
                <a16:creationId xmlns:a16="http://schemas.microsoft.com/office/drawing/2014/main" id="{92F55A23-D4EB-675C-A5D0-0D1B89E91617}"/>
              </a:ext>
            </a:extLst>
          </p:cNvPr>
          <p:cNvSpPr>
            <a:spLocks noGrp="1"/>
          </p:cNvSpPr>
          <p:nvPr>
            <p:ph idx="1"/>
          </p:nvPr>
        </p:nvSpPr>
        <p:spPr/>
        <p:txBody>
          <a:bodyPr/>
          <a:lstStyle/>
          <a:p>
            <a:r>
              <a:rPr lang="en-GB" dirty="0"/>
              <a:t>SILVIA MIHAELA TANACHE 2122649</a:t>
            </a:r>
          </a:p>
          <a:p>
            <a:endParaRPr lang="en-GB" dirty="0"/>
          </a:p>
          <a:p>
            <a:r>
              <a:rPr lang="en-GB"/>
              <a:t>LECTURER:MUSHFIQUR RAHMAN</a:t>
            </a:r>
            <a:endParaRPr lang="en-US" dirty="0"/>
          </a:p>
        </p:txBody>
      </p:sp>
    </p:spTree>
    <p:extLst>
      <p:ext uri="{BB962C8B-B14F-4D97-AF65-F5344CB8AC3E}">
        <p14:creationId xmlns:p14="http://schemas.microsoft.com/office/powerpoint/2010/main" val="3060728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160980"/>
          </a:xfrm>
          <a:solidFill>
            <a:schemeClr val="accent1"/>
          </a:solidFill>
        </p:spPr>
        <p:txBody>
          <a:bodyPr/>
          <a:lstStyle/>
          <a:p>
            <a:pPr algn="ctr"/>
            <a:r>
              <a:rPr lang="en-US" b="1" dirty="0">
                <a:solidFill>
                  <a:schemeClr val="bg2"/>
                </a:solidFill>
              </a:rPr>
              <a:t>Table of contents</a:t>
            </a:r>
            <a:endParaRPr lang="en-IN" b="1" dirty="0">
              <a:solidFill>
                <a:schemeClr val="bg2"/>
              </a:solidFill>
            </a:endParaRPr>
          </a:p>
        </p:txBody>
      </p:sp>
      <p:sp>
        <p:nvSpPr>
          <p:cNvPr id="3" name="Content Placeholder 2"/>
          <p:cNvSpPr>
            <a:spLocks noGrp="1"/>
          </p:cNvSpPr>
          <p:nvPr>
            <p:ph idx="1"/>
          </p:nvPr>
        </p:nvSpPr>
        <p:spPr>
          <a:xfrm>
            <a:off x="0" y="1073426"/>
            <a:ext cx="12192000" cy="5784573"/>
          </a:xfrm>
          <a:blipFill dpi="0" rotWithShape="1">
            <a:blip r:embed="rId2">
              <a:alphaModFix amt="36000"/>
            </a:blip>
            <a:srcRect/>
            <a:stretch>
              <a:fillRect/>
            </a:stretch>
          </a:blipFill>
        </p:spPr>
        <p:txBody>
          <a:bodyPr>
            <a:normAutofit fontScale="92500" lnSpcReduction="20000"/>
          </a:bodyPr>
          <a:lstStyle/>
          <a:p>
            <a:r>
              <a:rPr lang="en-IN" b="1" dirty="0">
                <a:solidFill>
                  <a:srgbClr val="00B0F0"/>
                </a:solidFill>
              </a:rPr>
              <a:t>Introduction</a:t>
            </a:r>
          </a:p>
          <a:p>
            <a:r>
              <a:rPr lang="en-IN" b="1" dirty="0">
                <a:solidFill>
                  <a:schemeClr val="accent1">
                    <a:lumMod val="40000"/>
                    <a:lumOff val="60000"/>
                  </a:schemeClr>
                </a:solidFill>
              </a:rPr>
              <a:t>Talent acquisition methods</a:t>
            </a:r>
          </a:p>
          <a:p>
            <a:r>
              <a:rPr lang="en-IN" b="1" dirty="0">
                <a:solidFill>
                  <a:schemeClr val="tx1">
                    <a:lumMod val="85000"/>
                  </a:schemeClr>
                </a:solidFill>
              </a:rPr>
              <a:t>Referral initiatives</a:t>
            </a:r>
          </a:p>
          <a:p>
            <a:r>
              <a:rPr lang="en-US" b="1" dirty="0">
                <a:solidFill>
                  <a:schemeClr val="accent2">
                    <a:lumMod val="40000"/>
                    <a:lumOff val="60000"/>
                  </a:schemeClr>
                </a:solidFill>
              </a:rPr>
              <a:t>Creation of strong brand value of employer</a:t>
            </a:r>
          </a:p>
          <a:p>
            <a:r>
              <a:rPr lang="en-US" b="1" dirty="0">
                <a:solidFill>
                  <a:srgbClr val="FFFF00"/>
                </a:solidFill>
              </a:rPr>
              <a:t>Use technology acquisition measurements and tools</a:t>
            </a:r>
          </a:p>
          <a:p>
            <a:r>
              <a:rPr lang="en-IN" b="1" dirty="0"/>
              <a:t>Employee review</a:t>
            </a:r>
          </a:p>
          <a:p>
            <a:r>
              <a:rPr lang="en-IN" b="1" dirty="0">
                <a:solidFill>
                  <a:schemeClr val="accent1">
                    <a:lumMod val="40000"/>
                    <a:lumOff val="60000"/>
                  </a:schemeClr>
                </a:solidFill>
              </a:rPr>
              <a:t>Monetary methods</a:t>
            </a:r>
          </a:p>
          <a:p>
            <a:r>
              <a:rPr lang="en-US" b="1" dirty="0">
                <a:solidFill>
                  <a:schemeClr val="accent6">
                    <a:lumMod val="60000"/>
                    <a:lumOff val="40000"/>
                  </a:schemeClr>
                </a:solidFill>
              </a:rPr>
              <a:t>Non monetary methods of </a:t>
            </a:r>
            <a:r>
              <a:rPr lang="en-US" b="1" dirty="0" err="1">
                <a:solidFill>
                  <a:schemeClr val="accent6">
                    <a:lumMod val="60000"/>
                    <a:lumOff val="40000"/>
                  </a:schemeClr>
                </a:solidFill>
              </a:rPr>
              <a:t>restrurent</a:t>
            </a:r>
            <a:r>
              <a:rPr lang="en-US" b="1" dirty="0">
                <a:solidFill>
                  <a:schemeClr val="accent6">
                    <a:lumMod val="60000"/>
                    <a:lumOff val="40000"/>
                  </a:schemeClr>
                </a:solidFill>
              </a:rPr>
              <a:t> management</a:t>
            </a:r>
          </a:p>
          <a:p>
            <a:r>
              <a:rPr lang="en-US" b="1" dirty="0"/>
              <a:t>Reference list</a:t>
            </a:r>
            <a:br>
              <a:rPr lang="en-IN" dirty="0">
                <a:solidFill>
                  <a:schemeClr val="accent1">
                    <a:lumMod val="40000"/>
                    <a:lumOff val="60000"/>
                  </a:schemeClr>
                </a:solidFill>
              </a:rPr>
            </a:br>
            <a:br>
              <a:rPr lang="en-IN" dirty="0">
                <a:solidFill>
                  <a:schemeClr val="accent1">
                    <a:lumMod val="40000"/>
                    <a:lumOff val="60000"/>
                  </a:schemeClr>
                </a:solidFill>
              </a:rPr>
            </a:br>
            <a:br>
              <a:rPr lang="en-IN" dirty="0"/>
            </a:br>
            <a:br>
              <a:rPr lang="en-IN" dirty="0"/>
            </a:br>
            <a:endParaRPr lang="en-IN" dirty="0"/>
          </a:p>
          <a:p>
            <a:endParaRPr lang="en-US" b="1" dirty="0">
              <a:solidFill>
                <a:srgbClr val="FFFF00"/>
              </a:solidFill>
            </a:endParaRPr>
          </a:p>
          <a:p>
            <a:endParaRPr lang="en-US" b="1" dirty="0">
              <a:solidFill>
                <a:schemeClr val="accent2">
                  <a:lumMod val="40000"/>
                  <a:lumOff val="60000"/>
                </a:schemeClr>
              </a:solidFill>
            </a:endParaRPr>
          </a:p>
          <a:p>
            <a:endParaRPr lang="en-IN" b="1" dirty="0">
              <a:solidFill>
                <a:schemeClr val="tx1">
                  <a:lumMod val="85000"/>
                </a:schemeClr>
              </a:solidFill>
            </a:endParaRPr>
          </a:p>
          <a:p>
            <a:endParaRPr lang="en-IN" b="1" dirty="0">
              <a:solidFill>
                <a:schemeClr val="accent1">
                  <a:lumMod val="40000"/>
                  <a:lumOff val="60000"/>
                </a:schemeClr>
              </a:solidFill>
            </a:endParaRPr>
          </a:p>
          <a:p>
            <a:endParaRPr lang="en-IN" dirty="0"/>
          </a:p>
        </p:txBody>
      </p:sp>
    </p:spTree>
    <p:extLst>
      <p:ext uri="{BB962C8B-B14F-4D97-AF65-F5344CB8AC3E}">
        <p14:creationId xmlns:p14="http://schemas.microsoft.com/office/powerpoint/2010/main" val="601899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449" y="136825"/>
            <a:ext cx="9905998" cy="1478570"/>
          </a:xfrm>
        </p:spPr>
        <p:txBody>
          <a:bodyPr/>
          <a:lstStyle/>
          <a:p>
            <a:r>
              <a:rPr lang="en-IN" b="1" dirty="0">
                <a:solidFill>
                  <a:srgbClr val="00B0F0"/>
                </a:solidFill>
              </a:rPr>
              <a:t>Introduction</a:t>
            </a:r>
            <a:endParaRPr lang="en-IN" dirty="0">
              <a:solidFill>
                <a:srgbClr val="00B0F0"/>
              </a:solidFill>
            </a:endParaRPr>
          </a:p>
        </p:txBody>
      </p:sp>
      <p:sp>
        <p:nvSpPr>
          <p:cNvPr id="3" name="Content Placeholder 2"/>
          <p:cNvSpPr>
            <a:spLocks noGrp="1"/>
          </p:cNvSpPr>
          <p:nvPr>
            <p:ph idx="1"/>
          </p:nvPr>
        </p:nvSpPr>
        <p:spPr>
          <a:xfrm>
            <a:off x="2" y="1408565"/>
            <a:ext cx="6610524" cy="5449435"/>
          </a:xfrm>
        </p:spPr>
        <p:txBody>
          <a:bodyPr>
            <a:normAutofit fontScale="92500"/>
          </a:bodyPr>
          <a:lstStyle/>
          <a:p>
            <a:pPr fontAlgn="base"/>
            <a:r>
              <a:rPr lang="en-US" dirty="0"/>
              <a:t>Employee engagement is a recruiting procedure that concentrates on attracting, acquiring, expanding, and keeping top people inside a business.</a:t>
            </a:r>
          </a:p>
          <a:p>
            <a:pPr fontAlgn="base"/>
            <a:r>
              <a:rPr lang="en-US" dirty="0"/>
              <a:t> In other respects, it is a coordinated and organized set of measures that Human resources must take in order to attract the best people (</a:t>
            </a:r>
            <a:r>
              <a:rPr lang="en-US" dirty="0" err="1"/>
              <a:t>Filimonau</a:t>
            </a:r>
            <a:r>
              <a:rPr lang="en-US" dirty="0"/>
              <a:t> </a:t>
            </a:r>
            <a:r>
              <a:rPr lang="en-US" i="1" dirty="0"/>
              <a:t>et al.</a:t>
            </a:r>
            <a:r>
              <a:rPr lang="en-US" dirty="0"/>
              <a:t> 2021).. </a:t>
            </a:r>
          </a:p>
          <a:p>
            <a:pPr fontAlgn="base"/>
            <a:r>
              <a:rPr lang="en-US" dirty="0"/>
              <a:t>It is typically associated with the human operations (HR) sector or department, and the technique consists of five parts.</a:t>
            </a:r>
          </a:p>
          <a:p>
            <a:pPr fontAlgn="base"/>
            <a:r>
              <a:rPr lang="en-US" dirty="0"/>
              <a:t> The primary stages of online recruitment include sourcing, identifying, screening, recruiting, and retaining new employees.</a:t>
            </a:r>
          </a:p>
          <a:p>
            <a:endParaRPr lang="en-IN" dirty="0"/>
          </a:p>
        </p:txBody>
      </p:sp>
      <p:pic>
        <p:nvPicPr>
          <p:cNvPr id="1026" name="Picture 2" descr="https://lh6.googleusercontent.com/KhzneMVM1ObMe5tvMpav5BdFjEjYpLeLZOA4LW_EE9ei2ZYYQBo3Ff98GfV5w04fVQxBdsekA0b7yuqs2CbPfG0BYKErh2tx6TTdiHZ0y1EBPSiBnSxiAaahaWMJEuCZzJfN8PgW3qema_kL6ZXZ-T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0526" y="1895912"/>
            <a:ext cx="5581474" cy="4962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5600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905998" cy="1478570"/>
          </a:xfrm>
        </p:spPr>
        <p:txBody>
          <a:bodyPr/>
          <a:lstStyle/>
          <a:p>
            <a:r>
              <a:rPr lang="en-IN" b="1" dirty="0">
                <a:solidFill>
                  <a:schemeClr val="accent1">
                    <a:lumMod val="40000"/>
                    <a:lumOff val="60000"/>
                  </a:schemeClr>
                </a:solidFill>
              </a:rPr>
              <a:t>Talent acquisition methods</a:t>
            </a:r>
            <a:endParaRPr lang="en-IN" dirty="0">
              <a:solidFill>
                <a:schemeClr val="accent1">
                  <a:lumMod val="40000"/>
                  <a:lumOff val="60000"/>
                </a:schemeClr>
              </a:solidFill>
            </a:endParaRPr>
          </a:p>
        </p:txBody>
      </p:sp>
      <p:sp>
        <p:nvSpPr>
          <p:cNvPr id="3" name="Content Placeholder 2"/>
          <p:cNvSpPr>
            <a:spLocks noGrp="1"/>
          </p:cNvSpPr>
          <p:nvPr>
            <p:ph idx="1"/>
          </p:nvPr>
        </p:nvSpPr>
        <p:spPr>
          <a:xfrm>
            <a:off x="0" y="1578366"/>
            <a:ext cx="6040073" cy="4377817"/>
          </a:xfrm>
        </p:spPr>
        <p:txBody>
          <a:bodyPr>
            <a:normAutofit fontScale="85000" lnSpcReduction="20000"/>
          </a:bodyPr>
          <a:lstStyle/>
          <a:p>
            <a:pPr fontAlgn="base"/>
            <a:r>
              <a:rPr lang="en-US" dirty="0"/>
              <a:t>Presume the chef, and therefore, the hunter will prepare the perfect personnel from the markets.</a:t>
            </a:r>
          </a:p>
          <a:p>
            <a:pPr fontAlgn="base"/>
            <a:r>
              <a:rPr lang="en-US" dirty="0"/>
              <a:t> Confirm the vague plan for the next coming; the restaurants will be adequately equipped. </a:t>
            </a:r>
            <a:r>
              <a:rPr lang="en-US" dirty="0" err="1"/>
              <a:t>Sourcers</a:t>
            </a:r>
            <a:r>
              <a:rPr lang="en-US" dirty="0"/>
              <a:t>, consultants, talent development experts, and job postings </a:t>
            </a:r>
            <a:r>
              <a:rPr lang="en-US" dirty="0" err="1"/>
              <a:t>utilise</a:t>
            </a:r>
            <a:r>
              <a:rPr lang="en-US" dirty="0"/>
              <a:t> Talent </a:t>
            </a:r>
            <a:r>
              <a:rPr lang="en-US" dirty="0" err="1"/>
              <a:t>talent</a:t>
            </a:r>
            <a:r>
              <a:rPr lang="en-US" dirty="0"/>
              <a:t> development software to improve and expedite their workforce planning processes, such as soliciting, filtering, assessing, and enrolling. </a:t>
            </a:r>
          </a:p>
          <a:p>
            <a:pPr fontAlgn="base"/>
            <a:r>
              <a:rPr lang="en-US" dirty="0"/>
              <a:t>ATS equipment, which is deemed the fundamental element of recruitment software, is a must for every firm that is advertising. It gathers and tracks candidates who apply to business job postings. </a:t>
            </a:r>
          </a:p>
          <a:p>
            <a:endParaRPr lang="en-IN" dirty="0"/>
          </a:p>
        </p:txBody>
      </p:sp>
      <p:pic>
        <p:nvPicPr>
          <p:cNvPr id="3074" name="Picture 2" descr="https://lh4.googleusercontent.com/cuhCUK9pvA0KghfaDyQ_XEM1oJ6ZDVV33wv0Ag6EwtiwIz1DC7VlcfpxNiciDApY7BLK8YXzqoj-5owqdSJ9tIsmOGYYmRYmxlXa6X70kKn9JK5hDIFxBhY_af8WRIjRyWWVhxyVEekKAmSCPYPy6V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1134" y="-75500"/>
            <a:ext cx="5740866" cy="6828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6150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905998" cy="1478570"/>
          </a:xfrm>
        </p:spPr>
        <p:txBody>
          <a:bodyPr/>
          <a:lstStyle/>
          <a:p>
            <a:r>
              <a:rPr lang="en-IN" b="1" dirty="0">
                <a:solidFill>
                  <a:schemeClr val="tx1">
                    <a:lumMod val="85000"/>
                  </a:schemeClr>
                </a:solidFill>
              </a:rPr>
              <a:t>Referral initiatives</a:t>
            </a:r>
            <a:endParaRPr lang="en-IN" dirty="0">
              <a:solidFill>
                <a:schemeClr val="tx1">
                  <a:lumMod val="85000"/>
                </a:schemeClr>
              </a:solidFill>
            </a:endParaRPr>
          </a:p>
        </p:txBody>
      </p:sp>
      <p:sp>
        <p:nvSpPr>
          <p:cNvPr id="3" name="Content Placeholder 2"/>
          <p:cNvSpPr>
            <a:spLocks noGrp="1"/>
          </p:cNvSpPr>
          <p:nvPr>
            <p:ph idx="1"/>
          </p:nvPr>
        </p:nvSpPr>
        <p:spPr>
          <a:xfrm>
            <a:off x="1" y="1478570"/>
            <a:ext cx="5788403" cy="5379430"/>
          </a:xfrm>
        </p:spPr>
        <p:txBody>
          <a:bodyPr>
            <a:normAutofit fontScale="92500" lnSpcReduction="10000"/>
          </a:bodyPr>
          <a:lstStyle/>
          <a:p>
            <a:pPr fontAlgn="base"/>
            <a:r>
              <a:rPr lang="en-US" dirty="0"/>
              <a:t>An individual organization is a recruitment tactic during which businesses incentivize current workers to suggest potential individuals for employment in their company by offering incentives. </a:t>
            </a:r>
          </a:p>
          <a:p>
            <a:pPr fontAlgn="base"/>
            <a:r>
              <a:rPr lang="en-US" dirty="0"/>
              <a:t>It is a technique commonly even though recruiting have long </a:t>
            </a:r>
            <a:r>
              <a:rPr lang="en-US" dirty="0" err="1"/>
              <a:t>recognised</a:t>
            </a:r>
            <a:r>
              <a:rPr lang="en-US" dirty="0"/>
              <a:t> what data confirms executive new hires outperform semi new hires in terms of performance &amp; retention.</a:t>
            </a:r>
          </a:p>
          <a:p>
            <a:pPr fontAlgn="base"/>
            <a:r>
              <a:rPr lang="en-US" dirty="0"/>
              <a:t> Company loyalty cards are also less expensive than most other recruitment tactics &amp; are frequently the quickest way to uncover talent development.</a:t>
            </a:r>
          </a:p>
          <a:p>
            <a:endParaRPr lang="en-IN" dirty="0"/>
          </a:p>
        </p:txBody>
      </p:sp>
      <p:pic>
        <p:nvPicPr>
          <p:cNvPr id="2050" name="Picture 2" descr="https://lh6.googleusercontent.com/wcVJ6cUVN0k5vbRPGK76_Q9hI6ql_mYmUiy6xuVq696ST4o2ldN8jpKRQAOKAD6zfmylBxWMXn-YwLT59xtq2mR3PL9Z-bYyFVg5AJqUdMWa9Hj4XoZu_NIpDOjjptcaTJyBr_gzNa8-WwatZTAPF1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88405" y="-142612"/>
            <a:ext cx="6403596" cy="7000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4884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5912" y="0"/>
            <a:ext cx="9905998" cy="1478570"/>
          </a:xfrm>
        </p:spPr>
        <p:txBody>
          <a:bodyPr/>
          <a:lstStyle/>
          <a:p>
            <a:pPr algn="ctr"/>
            <a:r>
              <a:rPr lang="en-US" b="1" dirty="0">
                <a:solidFill>
                  <a:schemeClr val="accent2">
                    <a:lumMod val="40000"/>
                    <a:lumOff val="60000"/>
                  </a:schemeClr>
                </a:solidFill>
              </a:rPr>
              <a:t>Creation of strong brand value of employer</a:t>
            </a:r>
            <a:endParaRPr lang="en-IN" dirty="0">
              <a:solidFill>
                <a:schemeClr val="accent2">
                  <a:lumMod val="40000"/>
                  <a:lumOff val="60000"/>
                </a:schemeClr>
              </a:solidFill>
            </a:endParaRPr>
          </a:p>
        </p:txBody>
      </p:sp>
      <p:sp>
        <p:nvSpPr>
          <p:cNvPr id="3" name="Content Placeholder 2"/>
          <p:cNvSpPr>
            <a:spLocks noGrp="1"/>
          </p:cNvSpPr>
          <p:nvPr>
            <p:ph idx="1"/>
          </p:nvPr>
        </p:nvSpPr>
        <p:spPr>
          <a:xfrm>
            <a:off x="1" y="1098958"/>
            <a:ext cx="6199463" cy="5637401"/>
          </a:xfrm>
        </p:spPr>
        <p:txBody>
          <a:bodyPr>
            <a:normAutofit fontScale="92500"/>
          </a:bodyPr>
          <a:lstStyle/>
          <a:p>
            <a:pPr fontAlgn="base"/>
            <a:r>
              <a:rPr lang="en-US" dirty="0"/>
              <a:t>According to the 'Search engine optimization of  LinkedIn's corporate image data, upwards of 75% of prospects perform investigations about a firm before submitting an employment application.</a:t>
            </a:r>
          </a:p>
          <a:p>
            <a:pPr fontAlgn="base"/>
            <a:r>
              <a:rPr lang="en-US" dirty="0"/>
              <a:t> Creating a </a:t>
            </a:r>
            <a:r>
              <a:rPr lang="en-US" dirty="0" err="1"/>
              <a:t>favourable</a:t>
            </a:r>
            <a:r>
              <a:rPr lang="en-US" dirty="0"/>
              <a:t> corporate identity was therefore one of the finest methods for increasing the effectiveness of online recruitment. </a:t>
            </a:r>
          </a:p>
          <a:p>
            <a:pPr fontAlgn="base"/>
            <a:r>
              <a:rPr lang="en-US" dirty="0"/>
              <a:t>This is a set of sources of information that a firm uses in branding, public relations, and twitter &amp; </a:t>
            </a:r>
            <a:r>
              <a:rPr lang="en-US" dirty="0" err="1"/>
              <a:t>facebook</a:t>
            </a:r>
            <a:r>
              <a:rPr lang="en-US" dirty="0"/>
              <a:t> operations to shape its image for current and future workers. This effective talent strategic approach makes it easier to convey corporate vision and philosophy to possible employees.</a:t>
            </a:r>
          </a:p>
          <a:p>
            <a:endParaRPr lang="en-IN" dirty="0"/>
          </a:p>
        </p:txBody>
      </p:sp>
      <p:pic>
        <p:nvPicPr>
          <p:cNvPr id="4" name="Picture 3"/>
          <p:cNvPicPr>
            <a:picLocks noChangeAspect="1"/>
          </p:cNvPicPr>
          <p:nvPr/>
        </p:nvPicPr>
        <p:blipFill>
          <a:blip r:embed="rId2"/>
          <a:stretch>
            <a:fillRect/>
          </a:stretch>
        </p:blipFill>
        <p:spPr>
          <a:xfrm>
            <a:off x="6018911" y="1104987"/>
            <a:ext cx="6051259" cy="5631372"/>
          </a:xfrm>
          <a:prstGeom prst="rect">
            <a:avLst/>
          </a:prstGeom>
        </p:spPr>
      </p:pic>
    </p:spTree>
    <p:extLst>
      <p:ext uri="{BB962C8B-B14F-4D97-AF65-F5344CB8AC3E}">
        <p14:creationId xmlns:p14="http://schemas.microsoft.com/office/powerpoint/2010/main" val="31959599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905998" cy="1478570"/>
          </a:xfrm>
        </p:spPr>
        <p:txBody>
          <a:bodyPr/>
          <a:lstStyle/>
          <a:p>
            <a:r>
              <a:rPr lang="en-US" b="1" dirty="0">
                <a:solidFill>
                  <a:srgbClr val="FFFF00"/>
                </a:solidFill>
              </a:rPr>
              <a:t>Use technology acquisition measurements and tools</a:t>
            </a:r>
            <a:endParaRPr lang="en-IN" dirty="0">
              <a:solidFill>
                <a:srgbClr val="FFFF00"/>
              </a:solidFill>
            </a:endParaRPr>
          </a:p>
        </p:txBody>
      </p:sp>
      <p:sp>
        <p:nvSpPr>
          <p:cNvPr id="3" name="Content Placeholder 2"/>
          <p:cNvSpPr>
            <a:spLocks noGrp="1"/>
          </p:cNvSpPr>
          <p:nvPr>
            <p:ph idx="1"/>
          </p:nvPr>
        </p:nvSpPr>
        <p:spPr>
          <a:xfrm>
            <a:off x="0" y="1543575"/>
            <a:ext cx="6929306" cy="4802696"/>
          </a:xfrm>
        </p:spPr>
        <p:txBody>
          <a:bodyPr>
            <a:normAutofit fontScale="85000" lnSpcReduction="10000"/>
          </a:bodyPr>
          <a:lstStyle/>
          <a:p>
            <a:pPr fontAlgn="base"/>
            <a:r>
              <a:rPr lang="en-US" dirty="0"/>
              <a:t>Implementing performance indicators &amp; technology is another way to improve ones industry's talent procedure. </a:t>
            </a:r>
          </a:p>
          <a:p>
            <a:pPr fontAlgn="base"/>
            <a:r>
              <a:rPr lang="en-US" dirty="0"/>
              <a:t>The much more important online recruitment data science performance indicators are frontrunner rate of return, frontrunner flow in someone pipe system, estimated number for frontrunner computation, fraction of nominees who receive questionnaire wedding invites, multitude of CVs sent during selection of investment, quantity of conducting interviews, as well as generally speaking offer admission rate</a:t>
            </a:r>
          </a:p>
          <a:p>
            <a:pPr fontAlgn="base"/>
            <a:r>
              <a:rPr lang="en-US" i="1" dirty="0"/>
              <a:t>Produce research reports on IT recruiting on a regular basis.</a:t>
            </a:r>
          </a:p>
          <a:p>
            <a:pPr fontAlgn="base"/>
            <a:r>
              <a:rPr lang="en-US" i="1" dirty="0"/>
              <a:t>Use an executive hunt to identify exceptional engineers.</a:t>
            </a:r>
          </a:p>
          <a:p>
            <a:pPr fontAlgn="base"/>
            <a:r>
              <a:rPr lang="en-US" i="1" dirty="0"/>
              <a:t>Get the advice of a reputable technology acquisition </a:t>
            </a:r>
            <a:r>
              <a:rPr lang="en-US" i="1" dirty="0" err="1"/>
              <a:t>supplie</a:t>
            </a:r>
            <a:endParaRPr lang="en-US" i="1" dirty="0"/>
          </a:p>
          <a:p>
            <a:pPr fontAlgn="base"/>
            <a:endParaRPr lang="en-US" dirty="0"/>
          </a:p>
          <a:p>
            <a:endParaRPr lang="en-IN" dirty="0"/>
          </a:p>
        </p:txBody>
      </p:sp>
      <p:sp>
        <p:nvSpPr>
          <p:cNvPr id="4" name="AutoShape 2" descr="The process of technology acquisition | Download Scientific Diagra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5" name="Picture 4"/>
          <p:cNvPicPr>
            <a:picLocks noChangeAspect="1"/>
          </p:cNvPicPr>
          <p:nvPr/>
        </p:nvPicPr>
        <p:blipFill>
          <a:blip r:embed="rId3"/>
          <a:stretch>
            <a:fillRect/>
          </a:stretch>
        </p:blipFill>
        <p:spPr>
          <a:xfrm>
            <a:off x="6953250" y="1126877"/>
            <a:ext cx="5238750" cy="4772025"/>
          </a:xfrm>
          <a:prstGeom prst="rect">
            <a:avLst/>
          </a:prstGeom>
        </p:spPr>
      </p:pic>
    </p:spTree>
    <p:extLst>
      <p:ext uri="{BB962C8B-B14F-4D97-AF65-F5344CB8AC3E}">
        <p14:creationId xmlns:p14="http://schemas.microsoft.com/office/powerpoint/2010/main" val="1464592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68" y="0"/>
            <a:ext cx="9905998" cy="1478570"/>
          </a:xfrm>
        </p:spPr>
        <p:txBody>
          <a:bodyPr>
            <a:normAutofit fontScale="90000"/>
          </a:bodyPr>
          <a:lstStyle/>
          <a:p>
            <a:br>
              <a:rPr lang="en-IN" dirty="0">
                <a:solidFill>
                  <a:srgbClr val="FFFF00"/>
                </a:solidFill>
              </a:rPr>
            </a:br>
            <a:r>
              <a:rPr lang="en-IN" b="1" dirty="0">
                <a:solidFill>
                  <a:srgbClr val="FFFF00"/>
                </a:solidFill>
              </a:rPr>
              <a:t>Employee review</a:t>
            </a:r>
            <a:br>
              <a:rPr lang="en-IN" dirty="0">
                <a:solidFill>
                  <a:srgbClr val="FFFF00"/>
                </a:solidFill>
              </a:rPr>
            </a:br>
            <a:br>
              <a:rPr lang="en-IN" dirty="0">
                <a:solidFill>
                  <a:srgbClr val="FFFF00"/>
                </a:solidFill>
              </a:rPr>
            </a:br>
            <a:endParaRPr lang="en-IN" dirty="0">
              <a:solidFill>
                <a:srgbClr val="FFFF00"/>
              </a:solidFill>
            </a:endParaRPr>
          </a:p>
        </p:txBody>
      </p:sp>
      <p:sp>
        <p:nvSpPr>
          <p:cNvPr id="3" name="Content Placeholder 2"/>
          <p:cNvSpPr>
            <a:spLocks noGrp="1"/>
          </p:cNvSpPr>
          <p:nvPr>
            <p:ph idx="1"/>
          </p:nvPr>
        </p:nvSpPr>
        <p:spPr>
          <a:xfrm>
            <a:off x="-184048" y="1158918"/>
            <a:ext cx="5754338" cy="5699082"/>
          </a:xfrm>
        </p:spPr>
        <p:txBody>
          <a:bodyPr/>
          <a:lstStyle/>
          <a:p>
            <a:pPr fontAlgn="base"/>
            <a:r>
              <a:rPr lang="en-US" dirty="0"/>
              <a:t>Soliciting feedback from staff members is a simple method to increase your likelihood of finding increased personnel. </a:t>
            </a:r>
          </a:p>
          <a:p>
            <a:pPr fontAlgn="base"/>
            <a:r>
              <a:rPr lang="en-US" dirty="0"/>
              <a:t>Furthermore, not obtaining recommendations on sites like Google or Indeed might damage your prospects of bringing in a fresh group member.</a:t>
            </a:r>
          </a:p>
          <a:p>
            <a:pPr fontAlgn="base"/>
            <a:r>
              <a:rPr lang="en-US" dirty="0"/>
              <a:t> Upwards of 70% of respondents, so according Feedback, study employer evaluations before deciding a pointed.</a:t>
            </a:r>
          </a:p>
          <a:p>
            <a:endParaRPr lang="en-IN" dirty="0"/>
          </a:p>
        </p:txBody>
      </p:sp>
      <p:pic>
        <p:nvPicPr>
          <p:cNvPr id="5122" name="Picture 2" descr="Performance Evaluation - Definition, Method, Survey and Examp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7737" y="0"/>
            <a:ext cx="6504264"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7481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7798" y="422765"/>
            <a:ext cx="9905998" cy="1478570"/>
          </a:xfrm>
        </p:spPr>
        <p:txBody>
          <a:bodyPr>
            <a:normAutofit fontScale="90000"/>
          </a:bodyPr>
          <a:lstStyle/>
          <a:p>
            <a:r>
              <a:rPr lang="en-IN" b="1" dirty="0">
                <a:solidFill>
                  <a:schemeClr val="accent1">
                    <a:lumMod val="40000"/>
                    <a:lumOff val="60000"/>
                  </a:schemeClr>
                </a:solidFill>
              </a:rPr>
              <a:t>Monetary methods</a:t>
            </a:r>
            <a:br>
              <a:rPr lang="en-IN" dirty="0">
                <a:solidFill>
                  <a:schemeClr val="accent1">
                    <a:lumMod val="40000"/>
                    <a:lumOff val="60000"/>
                  </a:schemeClr>
                </a:solidFill>
              </a:rPr>
            </a:br>
            <a:br>
              <a:rPr lang="en-IN" dirty="0">
                <a:solidFill>
                  <a:schemeClr val="accent1">
                    <a:lumMod val="40000"/>
                    <a:lumOff val="60000"/>
                  </a:schemeClr>
                </a:solidFill>
              </a:rPr>
            </a:br>
            <a:endParaRPr lang="en-IN" dirty="0">
              <a:solidFill>
                <a:schemeClr val="accent1">
                  <a:lumMod val="40000"/>
                  <a:lumOff val="60000"/>
                </a:schemeClr>
              </a:solidFill>
            </a:endParaRPr>
          </a:p>
        </p:txBody>
      </p:sp>
      <p:sp>
        <p:nvSpPr>
          <p:cNvPr id="3" name="Content Placeholder 2"/>
          <p:cNvSpPr>
            <a:spLocks noGrp="1"/>
          </p:cNvSpPr>
          <p:nvPr>
            <p:ph idx="1"/>
          </p:nvPr>
        </p:nvSpPr>
        <p:spPr>
          <a:xfrm>
            <a:off x="0" y="1550228"/>
            <a:ext cx="5914239" cy="4703764"/>
          </a:xfrm>
        </p:spPr>
        <p:txBody>
          <a:bodyPr>
            <a:normAutofit lnSpcReduction="10000"/>
          </a:bodyPr>
          <a:lstStyle/>
          <a:p>
            <a:pPr fontAlgn="base"/>
            <a:r>
              <a:rPr lang="en-US" dirty="0"/>
              <a:t>Human resources events, networking events, open homes, workshops, and workshops provide an ideal application that enables. </a:t>
            </a:r>
          </a:p>
          <a:p>
            <a:pPr fontAlgn="base"/>
            <a:r>
              <a:rPr lang="en-US" dirty="0"/>
              <a:t>During these conferences, </a:t>
            </a:r>
            <a:r>
              <a:rPr lang="en-US" dirty="0" err="1"/>
              <a:t>Hr</a:t>
            </a:r>
            <a:r>
              <a:rPr lang="en-US" dirty="0"/>
              <a:t> practitioners with significant and long-term ties may quickly obtain employees &amp; trainees from a variety of fields. </a:t>
            </a:r>
          </a:p>
          <a:p>
            <a:pPr fontAlgn="base"/>
            <a:r>
              <a:rPr lang="en-US" dirty="0"/>
              <a:t>These activities may additionally be utilized to provide applicants with a Virtual reality headset.</a:t>
            </a:r>
          </a:p>
          <a:p>
            <a:endParaRPr lang="en-IN" dirty="0"/>
          </a:p>
        </p:txBody>
      </p:sp>
      <p:pic>
        <p:nvPicPr>
          <p:cNvPr id="4" name="Picture 3"/>
          <p:cNvPicPr>
            <a:picLocks noChangeAspect="1"/>
          </p:cNvPicPr>
          <p:nvPr/>
        </p:nvPicPr>
        <p:blipFill>
          <a:blip r:embed="rId3"/>
          <a:stretch>
            <a:fillRect/>
          </a:stretch>
        </p:blipFill>
        <p:spPr>
          <a:xfrm>
            <a:off x="5838739" y="-1"/>
            <a:ext cx="6353262" cy="6778306"/>
          </a:xfrm>
          <a:prstGeom prst="rect">
            <a:avLst/>
          </a:prstGeom>
        </p:spPr>
      </p:pic>
    </p:spTree>
    <p:extLst>
      <p:ext uri="{BB962C8B-B14F-4D97-AF65-F5344CB8AC3E}">
        <p14:creationId xmlns:p14="http://schemas.microsoft.com/office/powerpoint/2010/main" val="2544083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901" y="0"/>
            <a:ext cx="9905998" cy="1478570"/>
          </a:xfrm>
        </p:spPr>
        <p:txBody>
          <a:bodyPr/>
          <a:lstStyle/>
          <a:p>
            <a:pPr algn="ctr"/>
            <a:r>
              <a:rPr lang="en-US" b="1" dirty="0">
                <a:solidFill>
                  <a:schemeClr val="accent6">
                    <a:lumMod val="60000"/>
                    <a:lumOff val="40000"/>
                  </a:schemeClr>
                </a:solidFill>
              </a:rPr>
              <a:t>Non monetary methods of </a:t>
            </a:r>
            <a:r>
              <a:rPr lang="en-US" b="1" dirty="0" err="1">
                <a:solidFill>
                  <a:schemeClr val="accent6">
                    <a:lumMod val="60000"/>
                    <a:lumOff val="40000"/>
                  </a:schemeClr>
                </a:solidFill>
              </a:rPr>
              <a:t>restrurent</a:t>
            </a:r>
            <a:r>
              <a:rPr lang="en-US" b="1" dirty="0">
                <a:solidFill>
                  <a:schemeClr val="accent6">
                    <a:lumMod val="60000"/>
                    <a:lumOff val="40000"/>
                  </a:schemeClr>
                </a:solidFill>
              </a:rPr>
              <a:t> management</a:t>
            </a:r>
            <a:endParaRPr lang="en-IN" b="1" dirty="0">
              <a:solidFill>
                <a:schemeClr val="accent6">
                  <a:lumMod val="60000"/>
                  <a:lumOff val="40000"/>
                </a:schemeClr>
              </a:solidFill>
            </a:endParaRPr>
          </a:p>
        </p:txBody>
      </p:sp>
      <p:pic>
        <p:nvPicPr>
          <p:cNvPr id="4" name="Content Placeholder 3"/>
          <p:cNvPicPr>
            <a:picLocks noGrp="1" noChangeAspect="1"/>
          </p:cNvPicPr>
          <p:nvPr>
            <p:ph idx="1"/>
          </p:nvPr>
        </p:nvPicPr>
        <p:blipFill>
          <a:blip r:embed="rId2"/>
          <a:stretch>
            <a:fillRect/>
          </a:stretch>
        </p:blipFill>
        <p:spPr>
          <a:xfrm>
            <a:off x="0" y="1795244"/>
            <a:ext cx="12192000" cy="5062756"/>
          </a:xfrm>
          <a:prstGeom prst="rect">
            <a:avLst/>
          </a:prstGeom>
        </p:spPr>
      </p:pic>
    </p:spTree>
    <p:extLst>
      <p:ext uri="{BB962C8B-B14F-4D97-AF65-F5344CB8AC3E}">
        <p14:creationId xmlns:p14="http://schemas.microsoft.com/office/powerpoint/2010/main" val="4131092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9" y="162450"/>
            <a:ext cx="10949440" cy="1478570"/>
          </a:xfrm>
        </p:spPr>
        <p:txBody>
          <a:bodyPr>
            <a:normAutofit fontScale="90000"/>
          </a:bodyPr>
          <a:lstStyle/>
          <a:p>
            <a:r>
              <a:rPr lang="en-US" b="1" dirty="0"/>
              <a:t>Reference list</a:t>
            </a:r>
            <a:br>
              <a:rPr lang="en-IN" dirty="0"/>
            </a:br>
            <a:r>
              <a:rPr lang="en-US" b="1" dirty="0"/>
              <a:t>Journals</a:t>
            </a:r>
            <a:br>
              <a:rPr lang="en-IN" dirty="0"/>
            </a:br>
            <a:endParaRPr lang="en-IN" dirty="0"/>
          </a:p>
        </p:txBody>
      </p:sp>
      <p:sp>
        <p:nvSpPr>
          <p:cNvPr id="3" name="Content Placeholder 2"/>
          <p:cNvSpPr>
            <a:spLocks noGrp="1"/>
          </p:cNvSpPr>
          <p:nvPr>
            <p:ph idx="1"/>
          </p:nvPr>
        </p:nvSpPr>
        <p:spPr>
          <a:xfrm>
            <a:off x="0" y="1641020"/>
            <a:ext cx="12132129" cy="5216979"/>
          </a:xfrm>
        </p:spPr>
        <p:txBody>
          <a:bodyPr>
            <a:normAutofit fontScale="62500" lnSpcReduction="20000"/>
          </a:bodyPr>
          <a:lstStyle/>
          <a:p>
            <a:r>
              <a:rPr lang="en-IN" dirty="0"/>
              <a:t>Choi, J., Nelson, D. and Almanza, B., 2019. Food safety risk for restaurant management: Use of restaurant health inspection report to predict consumers’ </a:t>
            </a:r>
            <a:r>
              <a:rPr lang="en-IN" dirty="0" err="1"/>
              <a:t>behavioral</a:t>
            </a:r>
            <a:r>
              <a:rPr lang="en-IN" dirty="0"/>
              <a:t> intention. </a:t>
            </a:r>
            <a:r>
              <a:rPr lang="en-IN" i="1" dirty="0"/>
              <a:t>Journal of Risk Research</a:t>
            </a:r>
            <a:r>
              <a:rPr lang="en-IN" dirty="0"/>
              <a:t>, </a:t>
            </a:r>
            <a:r>
              <a:rPr lang="en-IN" i="1" dirty="0"/>
              <a:t>22</a:t>
            </a:r>
            <a:r>
              <a:rPr lang="en-IN" dirty="0"/>
              <a:t>(11), pp.1443-1457.</a:t>
            </a:r>
          </a:p>
          <a:p>
            <a:r>
              <a:rPr lang="en-IN" dirty="0" err="1"/>
              <a:t>Blöcher</a:t>
            </a:r>
            <a:r>
              <a:rPr lang="en-IN" dirty="0"/>
              <a:t>, K. and Alt, R., 2021. AI and robotics in the European restaurant sector: Assessing potentials for process innovation in a high-contact service industry. </a:t>
            </a:r>
            <a:r>
              <a:rPr lang="en-IN" i="1" dirty="0"/>
              <a:t>Electronic Markets</a:t>
            </a:r>
            <a:r>
              <a:rPr lang="en-IN" dirty="0"/>
              <a:t>, </a:t>
            </a:r>
            <a:r>
              <a:rPr lang="en-IN" i="1" dirty="0"/>
              <a:t>31</a:t>
            </a:r>
            <a:r>
              <a:rPr lang="en-IN" dirty="0"/>
              <a:t>, pp.529-551.</a:t>
            </a:r>
          </a:p>
          <a:p>
            <a:r>
              <a:rPr lang="en-IN" dirty="0"/>
              <a:t>TM, A., Kaur, P., Ferraris, A. and </a:t>
            </a:r>
            <a:r>
              <a:rPr lang="en-IN" dirty="0" err="1"/>
              <a:t>Dhir</a:t>
            </a:r>
            <a:r>
              <a:rPr lang="en-IN" dirty="0"/>
              <a:t>, A., 2021. What motivates the adoption of green restaurant products and services? A systematic review and future research agenda. </a:t>
            </a:r>
            <a:r>
              <a:rPr lang="en-IN" i="1" dirty="0"/>
              <a:t>Business Strategy and the Environment</a:t>
            </a:r>
            <a:r>
              <a:rPr lang="en-IN" dirty="0"/>
              <a:t>, </a:t>
            </a:r>
            <a:r>
              <a:rPr lang="en-IN" i="1" dirty="0"/>
              <a:t>30</a:t>
            </a:r>
            <a:r>
              <a:rPr lang="en-IN" dirty="0"/>
              <a:t>(4), pp.2224-2240.</a:t>
            </a:r>
          </a:p>
          <a:p>
            <a:r>
              <a:rPr lang="en-IN" dirty="0" err="1"/>
              <a:t>Filimonau</a:t>
            </a:r>
            <a:r>
              <a:rPr lang="en-IN" dirty="0"/>
              <a:t>, V., Todorova, E., </a:t>
            </a:r>
            <a:r>
              <a:rPr lang="en-IN" dirty="0" err="1"/>
              <a:t>Mzembe</a:t>
            </a:r>
            <a:r>
              <a:rPr lang="en-IN" dirty="0"/>
              <a:t>, A., Sauer, L. and </a:t>
            </a:r>
            <a:r>
              <a:rPr lang="en-IN" dirty="0" err="1"/>
              <a:t>Yankholmes</a:t>
            </a:r>
            <a:r>
              <a:rPr lang="en-IN" dirty="0"/>
              <a:t>, A., 2020. A comparative study of food waste management in full service restaurants of the United Kingdom and the Netherlands. </a:t>
            </a:r>
            <a:r>
              <a:rPr lang="en-IN" i="1" dirty="0"/>
              <a:t>Journal of Cleaner Production</a:t>
            </a:r>
            <a:r>
              <a:rPr lang="en-IN" dirty="0"/>
              <a:t>, </a:t>
            </a:r>
            <a:r>
              <a:rPr lang="en-IN" i="1" dirty="0"/>
              <a:t>258</a:t>
            </a:r>
            <a:r>
              <a:rPr lang="en-IN" dirty="0"/>
              <a:t>, p.120775.</a:t>
            </a:r>
          </a:p>
          <a:p>
            <a:r>
              <a:rPr lang="en-IN" dirty="0"/>
              <a:t>Carter, C.A., </a:t>
            </a:r>
            <a:r>
              <a:rPr lang="en-IN" dirty="0" err="1"/>
              <a:t>Pistiner</a:t>
            </a:r>
            <a:r>
              <a:rPr lang="en-IN" dirty="0"/>
              <a:t>, M., Wang, J. and Sharma, H.P., 2020. Food allergy in restaurants work group report. </a:t>
            </a:r>
            <a:r>
              <a:rPr lang="en-IN" i="1" dirty="0"/>
              <a:t>The Journal of Allergy and Clinical Immunology: In Practice</a:t>
            </a:r>
            <a:r>
              <a:rPr lang="en-IN" dirty="0"/>
              <a:t>, </a:t>
            </a:r>
            <a:r>
              <a:rPr lang="en-IN" i="1" dirty="0"/>
              <a:t>8</a:t>
            </a:r>
            <a:r>
              <a:rPr lang="en-IN" dirty="0"/>
              <a:t>(1), pp.70-74.</a:t>
            </a:r>
          </a:p>
          <a:p>
            <a:r>
              <a:rPr lang="en-IN" dirty="0"/>
              <a:t>Jang, H.W. and Lee, S.B., 2020. Serving robots: Management and applications for restaurant business sustainability. </a:t>
            </a:r>
            <a:r>
              <a:rPr lang="en-IN" i="1" dirty="0"/>
              <a:t>Sustainability</a:t>
            </a:r>
            <a:r>
              <a:rPr lang="en-IN" dirty="0"/>
              <a:t>, </a:t>
            </a:r>
            <a:r>
              <a:rPr lang="en-IN" i="1" dirty="0"/>
              <a:t>12</a:t>
            </a:r>
            <a:r>
              <a:rPr lang="en-IN" dirty="0"/>
              <a:t>(10), p.3998.</a:t>
            </a:r>
          </a:p>
          <a:p>
            <a:r>
              <a:rPr lang="en-IN" dirty="0" err="1"/>
              <a:t>Budur</a:t>
            </a:r>
            <a:r>
              <a:rPr lang="en-IN" dirty="0"/>
              <a:t>, T., </a:t>
            </a:r>
            <a:r>
              <a:rPr lang="en-IN" dirty="0" err="1"/>
              <a:t>Faraj</a:t>
            </a:r>
            <a:r>
              <a:rPr lang="en-IN" dirty="0"/>
              <a:t>, K.M. and Karim, L.A., 2019. The benchmarking operations strategies via hybrid model: a case study of Café-Restaurant Sector. </a:t>
            </a:r>
            <a:r>
              <a:rPr lang="en-IN" i="1" dirty="0"/>
              <a:t>Amazonia </a:t>
            </a:r>
            <a:r>
              <a:rPr lang="en-IN" i="1" dirty="0" err="1"/>
              <a:t>Investiga</a:t>
            </a:r>
            <a:r>
              <a:rPr lang="en-IN" dirty="0"/>
              <a:t>, </a:t>
            </a:r>
            <a:r>
              <a:rPr lang="en-IN" i="1" dirty="0"/>
              <a:t>8</a:t>
            </a:r>
            <a:r>
              <a:rPr lang="en-IN" dirty="0"/>
              <a:t>(23), pp.842-854.</a:t>
            </a:r>
          </a:p>
          <a:p>
            <a:r>
              <a:rPr lang="en-IN" dirty="0"/>
              <a:t>Xu, Y. and </a:t>
            </a:r>
            <a:r>
              <a:rPr lang="en-IN" dirty="0" err="1"/>
              <a:t>Jeong</a:t>
            </a:r>
            <a:r>
              <a:rPr lang="en-IN" dirty="0"/>
              <a:t>, E., 2019. The effect of message framings and green practices on customers’ attitudes and </a:t>
            </a:r>
            <a:r>
              <a:rPr lang="en-IN" dirty="0" err="1"/>
              <a:t>behavior</a:t>
            </a:r>
            <a:r>
              <a:rPr lang="en-IN" dirty="0"/>
              <a:t> intentions toward green restaurants. </a:t>
            </a:r>
            <a:r>
              <a:rPr lang="en-IN" i="1" dirty="0"/>
              <a:t>International Journal of Contemporary Hospitality Management</a:t>
            </a:r>
            <a:r>
              <a:rPr lang="en-IN" dirty="0"/>
              <a:t>.</a:t>
            </a:r>
          </a:p>
          <a:p>
            <a:r>
              <a:rPr lang="en-IN" dirty="0" err="1"/>
              <a:t>Teng</a:t>
            </a:r>
            <a:r>
              <a:rPr lang="en-IN" dirty="0"/>
              <a:t>, Y.M. and Wu, K.S., 2019. Sustainability development in hospitality: The effect of perceived value on customers’ green restaurant </a:t>
            </a:r>
            <a:r>
              <a:rPr lang="en-IN" dirty="0" err="1"/>
              <a:t>behavioral</a:t>
            </a:r>
            <a:r>
              <a:rPr lang="en-IN" dirty="0"/>
              <a:t> intention. </a:t>
            </a:r>
            <a:r>
              <a:rPr lang="en-IN" i="1" dirty="0"/>
              <a:t>Sustainability</a:t>
            </a:r>
            <a:r>
              <a:rPr lang="en-IN" dirty="0"/>
              <a:t>, </a:t>
            </a:r>
            <a:r>
              <a:rPr lang="en-IN" i="1" dirty="0"/>
              <a:t>11</a:t>
            </a:r>
            <a:r>
              <a:rPr lang="en-IN" dirty="0"/>
              <a:t>(7), p.1987.</a:t>
            </a:r>
          </a:p>
          <a:p>
            <a:endParaRPr lang="en-IN" dirty="0"/>
          </a:p>
        </p:txBody>
      </p:sp>
    </p:spTree>
    <p:extLst>
      <p:ext uri="{BB962C8B-B14F-4D97-AF65-F5344CB8AC3E}">
        <p14:creationId xmlns:p14="http://schemas.microsoft.com/office/powerpoint/2010/main" val="39357285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0" y="-67112"/>
            <a:ext cx="12192000" cy="6925112"/>
          </a:xfrm>
          <a:prstGeom prst="rect">
            <a:avLst/>
          </a:prstGeom>
        </p:spPr>
      </p:pic>
    </p:spTree>
    <p:extLst>
      <p:ext uri="{BB962C8B-B14F-4D97-AF65-F5344CB8AC3E}">
        <p14:creationId xmlns:p14="http://schemas.microsoft.com/office/powerpoint/2010/main" val="28803475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8D1E14"/>
      </a:dk2>
      <a:lt2>
        <a:srgbClr val="FF744E"/>
      </a:lt2>
      <a:accent1>
        <a:srgbClr val="E9B758"/>
      </a:accent1>
      <a:accent2>
        <a:srgbClr val="FE8943"/>
      </a:accent2>
      <a:accent3>
        <a:srgbClr val="AEA27C"/>
      </a:accent3>
      <a:accent4>
        <a:srgbClr val="90B46E"/>
      </a:accent4>
      <a:accent5>
        <a:srgbClr val="71AEC1"/>
      </a:accent5>
      <a:accent6>
        <a:srgbClr val="C98DE7"/>
      </a:accent6>
      <a:hlink>
        <a:srgbClr val="FF7A22"/>
      </a:hlink>
      <a:folHlink>
        <a:srgbClr val="FDCD86"/>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2000"/>
                <a:satMod val="150000"/>
                <a:lumMod val="15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971C58-AB76-4A2A-B231-5F8CA03CF4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148</TotalTime>
  <Words>1486</Words>
  <Application>Microsoft Office PowerPoint</Application>
  <PresentationFormat>Widescreen</PresentationFormat>
  <Paragraphs>71</Paragraphs>
  <Slides>13</Slides>
  <Notes>5</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Circuit</vt:lpstr>
      <vt:lpstr>Restaurant management</vt:lpstr>
      <vt:lpstr>MANAGING PEOPLE   LCBB5004</vt:lpstr>
      <vt:lpstr>Table of contents</vt:lpstr>
      <vt:lpstr>Introduction</vt:lpstr>
      <vt:lpstr>Talent acquisition methods</vt:lpstr>
      <vt:lpstr>Referral initiatives</vt:lpstr>
      <vt:lpstr>Creation of strong brand value of employer</vt:lpstr>
      <vt:lpstr>Use technology acquisition measurements and tools</vt:lpstr>
      <vt:lpstr> Employee review  </vt:lpstr>
      <vt:lpstr>Monetary methods  </vt:lpstr>
      <vt:lpstr>Non monetary methods of restrurent management</vt:lpstr>
      <vt:lpstr>Reference list Journals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Restrurent management</dc:title>
  <dc:creator>Debottam</dc:creator>
  <cp:lastModifiedBy>silvia tanache</cp:lastModifiedBy>
  <cp:revision>15</cp:revision>
  <dcterms:created xsi:type="dcterms:W3CDTF">2023-03-29T06:23:12Z</dcterms:created>
  <dcterms:modified xsi:type="dcterms:W3CDTF">2023-03-29T18:23:30Z</dcterms:modified>
</cp:coreProperties>
</file>