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F8405F-E284-280D-B9E4-F8F6C700B31B}" v="516" dt="2025-11-09T23:25:37.401"/>
    <p1510:client id="{F97398A5-05E0-A888-B82E-66C610234341}" v="106" dt="2025-11-09T19:47:39.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remy Amoaben Ampomah (2442527)" userId="S::2442527@student.uwtsd.ac.uk::3e2484ce-38c7-4ee7-b243-0e31a94ed92a" providerId="AD" clId="Web-{F97398A5-05E0-A888-B82E-66C610234341}"/>
    <pc:docChg chg="modSld">
      <pc:chgData name="Jeremy Amoaben Ampomah (2442527)" userId="S::2442527@student.uwtsd.ac.uk::3e2484ce-38c7-4ee7-b243-0e31a94ed92a" providerId="AD" clId="Web-{F97398A5-05E0-A888-B82E-66C610234341}" dt="2025-11-09T19:47:39.945" v="105" actId="20577"/>
      <pc:docMkLst>
        <pc:docMk/>
      </pc:docMkLst>
      <pc:sldChg chg="modSp">
        <pc:chgData name="Jeremy Amoaben Ampomah (2442527)" userId="S::2442527@student.uwtsd.ac.uk::3e2484ce-38c7-4ee7-b243-0e31a94ed92a" providerId="AD" clId="Web-{F97398A5-05E0-A888-B82E-66C610234341}" dt="2025-11-09T19:47:39.945" v="105" actId="20577"/>
        <pc:sldMkLst>
          <pc:docMk/>
          <pc:sldMk cId="2264345964" sldId="257"/>
        </pc:sldMkLst>
        <pc:spChg chg="mod">
          <ac:chgData name="Jeremy Amoaben Ampomah (2442527)" userId="S::2442527@student.uwtsd.ac.uk::3e2484ce-38c7-4ee7-b243-0e31a94ed92a" providerId="AD" clId="Web-{F97398A5-05E0-A888-B82E-66C610234341}" dt="2025-11-09T19:47:39.945" v="105" actId="20577"/>
          <ac:spMkLst>
            <pc:docMk/>
            <pc:sldMk cId="2264345964" sldId="257"/>
            <ac:spMk id="3" creationId="{CEDA84A6-A0B7-B3A2-1369-4CCD4E12A92C}"/>
          </ac:spMkLst>
        </pc:spChg>
      </pc:sldChg>
    </pc:docChg>
  </pc:docChgLst>
  <pc:docChgLst>
    <pc:chgData name="Jeremy Amoaben Ampomah (2442527)" userId="S::2442527@student.uwtsd.ac.uk::3e2484ce-38c7-4ee7-b243-0e31a94ed92a" providerId="AD" clId="Web-{56F8405F-E284-280D-B9E4-F8F6C700B31B}"/>
    <pc:docChg chg="modSld">
      <pc:chgData name="Jeremy Amoaben Ampomah (2442527)" userId="S::2442527@student.uwtsd.ac.uk::3e2484ce-38c7-4ee7-b243-0e31a94ed92a" providerId="AD" clId="Web-{56F8405F-E284-280D-B9E4-F8F6C700B31B}" dt="2025-11-09T23:25:37.401" v="556" actId="20577"/>
      <pc:docMkLst>
        <pc:docMk/>
      </pc:docMkLst>
      <pc:sldChg chg="modSp">
        <pc:chgData name="Jeremy Amoaben Ampomah (2442527)" userId="S::2442527@student.uwtsd.ac.uk::3e2484ce-38c7-4ee7-b243-0e31a94ed92a" providerId="AD" clId="Web-{56F8405F-E284-280D-B9E4-F8F6C700B31B}" dt="2025-11-09T20:17:33.760" v="179" actId="20577"/>
        <pc:sldMkLst>
          <pc:docMk/>
          <pc:sldMk cId="2531693609" sldId="258"/>
        </pc:sldMkLst>
        <pc:spChg chg="mod">
          <ac:chgData name="Jeremy Amoaben Ampomah (2442527)" userId="S::2442527@student.uwtsd.ac.uk::3e2484ce-38c7-4ee7-b243-0e31a94ed92a" providerId="AD" clId="Web-{56F8405F-E284-280D-B9E4-F8F6C700B31B}" dt="2025-11-09T20:17:33.760" v="179" actId="20577"/>
          <ac:spMkLst>
            <pc:docMk/>
            <pc:sldMk cId="2531693609" sldId="258"/>
            <ac:spMk id="3" creationId="{95DFC3BE-7FB5-F0B7-2085-A46EA9E44ECF}"/>
          </ac:spMkLst>
        </pc:spChg>
      </pc:sldChg>
      <pc:sldChg chg="modSp">
        <pc:chgData name="Jeremy Amoaben Ampomah (2442527)" userId="S::2442527@student.uwtsd.ac.uk::3e2484ce-38c7-4ee7-b243-0e31a94ed92a" providerId="AD" clId="Web-{56F8405F-E284-280D-B9E4-F8F6C700B31B}" dt="2025-11-09T20:43:09.073" v="295" actId="20577"/>
        <pc:sldMkLst>
          <pc:docMk/>
          <pc:sldMk cId="3206148948" sldId="259"/>
        </pc:sldMkLst>
        <pc:spChg chg="mod">
          <ac:chgData name="Jeremy Amoaben Ampomah (2442527)" userId="S::2442527@student.uwtsd.ac.uk::3e2484ce-38c7-4ee7-b243-0e31a94ed92a" providerId="AD" clId="Web-{56F8405F-E284-280D-B9E4-F8F6C700B31B}" dt="2025-11-09T20:43:09.073" v="295" actId="20577"/>
          <ac:spMkLst>
            <pc:docMk/>
            <pc:sldMk cId="3206148948" sldId="259"/>
            <ac:spMk id="3" creationId="{65559367-E10A-4605-9719-33C7D4A9DBD0}"/>
          </ac:spMkLst>
        </pc:spChg>
      </pc:sldChg>
      <pc:sldChg chg="modSp">
        <pc:chgData name="Jeremy Amoaben Ampomah (2442527)" userId="S::2442527@student.uwtsd.ac.uk::3e2484ce-38c7-4ee7-b243-0e31a94ed92a" providerId="AD" clId="Web-{56F8405F-E284-280D-B9E4-F8F6C700B31B}" dt="2025-11-09T23:15:20.826" v="530" actId="14100"/>
        <pc:sldMkLst>
          <pc:docMk/>
          <pc:sldMk cId="2426447257" sldId="260"/>
        </pc:sldMkLst>
        <pc:spChg chg="mod">
          <ac:chgData name="Jeremy Amoaben Ampomah (2442527)" userId="S::2442527@student.uwtsd.ac.uk::3e2484ce-38c7-4ee7-b243-0e31a94ed92a" providerId="AD" clId="Web-{56F8405F-E284-280D-B9E4-F8F6C700B31B}" dt="2025-11-09T23:15:20.826" v="530" actId="14100"/>
          <ac:spMkLst>
            <pc:docMk/>
            <pc:sldMk cId="2426447257" sldId="260"/>
            <ac:spMk id="3" creationId="{6AE9FC4A-C773-130E-C4FC-12DE615F38E3}"/>
          </ac:spMkLst>
        </pc:spChg>
      </pc:sldChg>
      <pc:sldChg chg="modSp">
        <pc:chgData name="Jeremy Amoaben Ampomah (2442527)" userId="S::2442527@student.uwtsd.ac.uk::3e2484ce-38c7-4ee7-b243-0e31a94ed92a" providerId="AD" clId="Web-{56F8405F-E284-280D-B9E4-F8F6C700B31B}" dt="2025-11-09T22:51:38.957" v="448" actId="20577"/>
        <pc:sldMkLst>
          <pc:docMk/>
          <pc:sldMk cId="4127550123" sldId="261"/>
        </pc:sldMkLst>
        <pc:spChg chg="mod">
          <ac:chgData name="Jeremy Amoaben Ampomah (2442527)" userId="S::2442527@student.uwtsd.ac.uk::3e2484ce-38c7-4ee7-b243-0e31a94ed92a" providerId="AD" clId="Web-{56F8405F-E284-280D-B9E4-F8F6C700B31B}" dt="2025-11-09T22:51:38.957" v="448" actId="20577"/>
          <ac:spMkLst>
            <pc:docMk/>
            <pc:sldMk cId="4127550123" sldId="261"/>
            <ac:spMk id="3" creationId="{E452C2FD-A012-1EF9-B721-9BDF0343563D}"/>
          </ac:spMkLst>
        </pc:spChg>
      </pc:sldChg>
      <pc:sldChg chg="modSp">
        <pc:chgData name="Jeremy Amoaben Ampomah (2442527)" userId="S::2442527@student.uwtsd.ac.uk::3e2484ce-38c7-4ee7-b243-0e31a94ed92a" providerId="AD" clId="Web-{56F8405F-E284-280D-B9E4-F8F6C700B31B}" dt="2025-11-09T22:59:13.315" v="503" actId="20577"/>
        <pc:sldMkLst>
          <pc:docMk/>
          <pc:sldMk cId="901960605" sldId="262"/>
        </pc:sldMkLst>
        <pc:spChg chg="mod">
          <ac:chgData name="Jeremy Amoaben Ampomah (2442527)" userId="S::2442527@student.uwtsd.ac.uk::3e2484ce-38c7-4ee7-b243-0e31a94ed92a" providerId="AD" clId="Web-{56F8405F-E284-280D-B9E4-F8F6C700B31B}" dt="2025-11-09T22:59:13.315" v="503" actId="20577"/>
          <ac:spMkLst>
            <pc:docMk/>
            <pc:sldMk cId="901960605" sldId="262"/>
            <ac:spMk id="3" creationId="{970E3A17-B3FC-01C2-E9D3-7E1D806197FB}"/>
          </ac:spMkLst>
        </pc:spChg>
      </pc:sldChg>
      <pc:sldChg chg="addSp delSp modSp">
        <pc:chgData name="Jeremy Amoaben Ampomah (2442527)" userId="S::2442527@student.uwtsd.ac.uk::3e2484ce-38c7-4ee7-b243-0e31a94ed92a" providerId="AD" clId="Web-{56F8405F-E284-280D-B9E4-F8F6C700B31B}" dt="2025-11-09T23:08:42.329" v="519" actId="14100"/>
        <pc:sldMkLst>
          <pc:docMk/>
          <pc:sldMk cId="3579245115" sldId="263"/>
        </pc:sldMkLst>
        <pc:spChg chg="del">
          <ac:chgData name="Jeremy Amoaben Ampomah (2442527)" userId="S::2442527@student.uwtsd.ac.uk::3e2484ce-38c7-4ee7-b243-0e31a94ed92a" providerId="AD" clId="Web-{56F8405F-E284-280D-B9E4-F8F6C700B31B}" dt="2025-11-09T23:08:17.140" v="514"/>
          <ac:spMkLst>
            <pc:docMk/>
            <pc:sldMk cId="3579245115" sldId="263"/>
            <ac:spMk id="3" creationId="{4903D050-E757-198B-5FD2-DB087C927DAB}"/>
          </ac:spMkLst>
        </pc:spChg>
        <pc:spChg chg="del mod">
          <ac:chgData name="Jeremy Amoaben Ampomah (2442527)" userId="S::2442527@student.uwtsd.ac.uk::3e2484ce-38c7-4ee7-b243-0e31a94ed92a" providerId="AD" clId="Web-{56F8405F-E284-280D-B9E4-F8F6C700B31B}" dt="2025-11-09T23:06:28.119" v="506"/>
          <ac:spMkLst>
            <pc:docMk/>
            <pc:sldMk cId="3579245115" sldId="263"/>
            <ac:spMk id="4" creationId="{FD00D1F4-61FA-1CEF-BAE8-1C3D261A92F5}"/>
          </ac:spMkLst>
        </pc:spChg>
        <pc:picChg chg="add mod ord">
          <ac:chgData name="Jeremy Amoaben Ampomah (2442527)" userId="S::2442527@student.uwtsd.ac.uk::3e2484ce-38c7-4ee7-b243-0e31a94ed92a" providerId="AD" clId="Web-{56F8405F-E284-280D-B9E4-F8F6C700B31B}" dt="2025-11-09T23:08:42.329" v="519" actId="14100"/>
          <ac:picMkLst>
            <pc:docMk/>
            <pc:sldMk cId="3579245115" sldId="263"/>
            <ac:picMk id="5" creationId="{39A70D23-973A-5D58-2A7C-11C61F013AAA}"/>
          </ac:picMkLst>
        </pc:picChg>
        <pc:cxnChg chg="del">
          <ac:chgData name="Jeremy Amoaben Ampomah (2442527)" userId="S::2442527@student.uwtsd.ac.uk::3e2484ce-38c7-4ee7-b243-0e31a94ed92a" providerId="AD" clId="Web-{56F8405F-E284-280D-B9E4-F8F6C700B31B}" dt="2025-11-09T23:06:41.338" v="507"/>
          <ac:cxnSpMkLst>
            <pc:docMk/>
            <pc:sldMk cId="3579245115" sldId="263"/>
            <ac:cxnSpMk id="6" creationId="{F9919E06-FD68-573D-C57F-3A376AA2F6FC}"/>
          </ac:cxnSpMkLst>
        </pc:cxnChg>
        <pc:cxnChg chg="del">
          <ac:chgData name="Jeremy Amoaben Ampomah (2442527)" userId="S::2442527@student.uwtsd.ac.uk::3e2484ce-38c7-4ee7-b243-0e31a94ed92a" providerId="AD" clId="Web-{56F8405F-E284-280D-B9E4-F8F6C700B31B}" dt="2025-11-09T23:06:47.292" v="508"/>
          <ac:cxnSpMkLst>
            <pc:docMk/>
            <pc:sldMk cId="3579245115" sldId="263"/>
            <ac:cxnSpMk id="9" creationId="{BAD933EE-E47E-6AC8-40DA-92BFA372624A}"/>
          </ac:cxnSpMkLst>
        </pc:cxnChg>
        <pc:cxnChg chg="del">
          <ac:chgData name="Jeremy Amoaben Ampomah (2442527)" userId="S::2442527@student.uwtsd.ac.uk::3e2484ce-38c7-4ee7-b243-0e31a94ed92a" providerId="AD" clId="Web-{56F8405F-E284-280D-B9E4-F8F6C700B31B}" dt="2025-11-09T23:06:53.636" v="509"/>
          <ac:cxnSpMkLst>
            <pc:docMk/>
            <pc:sldMk cId="3579245115" sldId="263"/>
            <ac:cxnSpMk id="11" creationId="{6BDB3D43-14FF-4B46-7E70-3E5D28598955}"/>
          </ac:cxnSpMkLst>
        </pc:cxnChg>
        <pc:cxnChg chg="del">
          <ac:chgData name="Jeremy Amoaben Ampomah (2442527)" userId="S::2442527@student.uwtsd.ac.uk::3e2484ce-38c7-4ee7-b243-0e31a94ed92a" providerId="AD" clId="Web-{56F8405F-E284-280D-B9E4-F8F6C700B31B}" dt="2025-11-09T23:08:04.968" v="513"/>
          <ac:cxnSpMkLst>
            <pc:docMk/>
            <pc:sldMk cId="3579245115" sldId="263"/>
            <ac:cxnSpMk id="13" creationId="{8D1361B2-311F-5078-E966-E7E0E32F8FD0}"/>
          </ac:cxnSpMkLst>
        </pc:cxnChg>
        <pc:cxnChg chg="del">
          <ac:chgData name="Jeremy Amoaben Ampomah (2442527)" userId="S::2442527@student.uwtsd.ac.uk::3e2484ce-38c7-4ee7-b243-0e31a94ed92a" providerId="AD" clId="Web-{56F8405F-E284-280D-B9E4-F8F6C700B31B}" dt="2025-11-09T23:07:03.621" v="510"/>
          <ac:cxnSpMkLst>
            <pc:docMk/>
            <pc:sldMk cId="3579245115" sldId="263"/>
            <ac:cxnSpMk id="16" creationId="{6725C0AA-7D64-53D8-B3BB-EE42481AC44D}"/>
          </ac:cxnSpMkLst>
        </pc:cxnChg>
        <pc:cxnChg chg="del">
          <ac:chgData name="Jeremy Amoaben Ampomah (2442527)" userId="S::2442527@student.uwtsd.ac.uk::3e2484ce-38c7-4ee7-b243-0e31a94ed92a" providerId="AD" clId="Web-{56F8405F-E284-280D-B9E4-F8F6C700B31B}" dt="2025-11-09T23:07:33.888" v="512"/>
          <ac:cxnSpMkLst>
            <pc:docMk/>
            <pc:sldMk cId="3579245115" sldId="263"/>
            <ac:cxnSpMk id="18" creationId="{3F93B273-A8F4-AEE1-A21F-4D2F6FC0BFD4}"/>
          </ac:cxnSpMkLst>
        </pc:cxnChg>
        <pc:cxnChg chg="del">
          <ac:chgData name="Jeremy Amoaben Ampomah (2442527)" userId="S::2442527@student.uwtsd.ac.uk::3e2484ce-38c7-4ee7-b243-0e31a94ed92a" providerId="AD" clId="Web-{56F8405F-E284-280D-B9E4-F8F6C700B31B}" dt="2025-11-09T23:07:27.325" v="511"/>
          <ac:cxnSpMkLst>
            <pc:docMk/>
            <pc:sldMk cId="3579245115" sldId="263"/>
            <ac:cxnSpMk id="20" creationId="{48DA41FF-63F9-4EDA-C537-8DEC0BFCC7CE}"/>
          </ac:cxnSpMkLst>
        </pc:cxnChg>
      </pc:sldChg>
      <pc:sldChg chg="modSp">
        <pc:chgData name="Jeremy Amoaben Ampomah (2442527)" userId="S::2442527@student.uwtsd.ac.uk::3e2484ce-38c7-4ee7-b243-0e31a94ed92a" providerId="AD" clId="Web-{56F8405F-E284-280D-B9E4-F8F6C700B31B}" dt="2025-11-09T23:11:28.085" v="521" actId="20577"/>
        <pc:sldMkLst>
          <pc:docMk/>
          <pc:sldMk cId="1601255707" sldId="264"/>
        </pc:sldMkLst>
        <pc:spChg chg="mod">
          <ac:chgData name="Jeremy Amoaben Ampomah (2442527)" userId="S::2442527@student.uwtsd.ac.uk::3e2484ce-38c7-4ee7-b243-0e31a94ed92a" providerId="AD" clId="Web-{56F8405F-E284-280D-B9E4-F8F6C700B31B}" dt="2025-11-09T23:11:28.085" v="521" actId="20577"/>
          <ac:spMkLst>
            <pc:docMk/>
            <pc:sldMk cId="1601255707" sldId="264"/>
            <ac:spMk id="3" creationId="{8D3FCAA2-0CB4-CDE6-BC6B-1AD663483EA5}"/>
          </ac:spMkLst>
        </pc:spChg>
      </pc:sldChg>
      <pc:sldChg chg="modSp">
        <pc:chgData name="Jeremy Amoaben Ampomah (2442527)" userId="S::2442527@student.uwtsd.ac.uk::3e2484ce-38c7-4ee7-b243-0e31a94ed92a" providerId="AD" clId="Web-{56F8405F-E284-280D-B9E4-F8F6C700B31B}" dt="2025-11-09T23:25:37.401" v="556" actId="20577"/>
        <pc:sldMkLst>
          <pc:docMk/>
          <pc:sldMk cId="716177294" sldId="265"/>
        </pc:sldMkLst>
        <pc:spChg chg="mod">
          <ac:chgData name="Jeremy Amoaben Ampomah (2442527)" userId="S::2442527@student.uwtsd.ac.uk::3e2484ce-38c7-4ee7-b243-0e31a94ed92a" providerId="AD" clId="Web-{56F8405F-E284-280D-B9E4-F8F6C700B31B}" dt="2025-11-09T23:25:37.401" v="556" actId="20577"/>
          <ac:spMkLst>
            <pc:docMk/>
            <pc:sldMk cId="716177294" sldId="265"/>
            <ac:spMk id="3" creationId="{8C03E684-4DDE-09F4-3D27-C2DB8C825E7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64B8-E250-BF03-FF1A-5940F6A00E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FC3E88-0937-CD52-579D-9B7AF58306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63DFBB-C6D8-A034-EE4B-E913E4E11F43}"/>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5" name="Footer Placeholder 4">
            <a:extLst>
              <a:ext uri="{FF2B5EF4-FFF2-40B4-BE49-F238E27FC236}">
                <a16:creationId xmlns:a16="http://schemas.microsoft.com/office/drawing/2014/main" id="{050615D7-F06B-C1EF-D6A3-360B6EED22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0B6501-EEB5-39E6-FEDD-1DD49400A40C}"/>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2920324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C37D3-0814-074D-C4EA-887AB42BB8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99736E-F1DF-07C1-429D-EDF733BDB7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84D156-46EC-7C57-ACE5-A270AA26C37D}"/>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5" name="Footer Placeholder 4">
            <a:extLst>
              <a:ext uri="{FF2B5EF4-FFF2-40B4-BE49-F238E27FC236}">
                <a16:creationId xmlns:a16="http://schemas.microsoft.com/office/drawing/2014/main" id="{3AED9465-0CC2-1A7A-9395-10EC778A62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8CD72E-3867-767D-F7E3-406AA50C8E2E}"/>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1561550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1C352-ACAB-862E-67AA-5A43F7F051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972CEB-73FE-CCE6-EA4E-D59359BCD07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31D39F-9D6C-4581-8B5E-DC6E0F878A0F}"/>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5" name="Footer Placeholder 4">
            <a:extLst>
              <a:ext uri="{FF2B5EF4-FFF2-40B4-BE49-F238E27FC236}">
                <a16:creationId xmlns:a16="http://schemas.microsoft.com/office/drawing/2014/main" id="{45C02236-BCB0-2C38-7041-0F18D597DE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A9B9E-2FBD-90DD-B9A9-7EB0A261A846}"/>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3300254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18CE-4704-1A42-6D43-20AF511EED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BD42D6-4790-E680-1A14-A7C8B0E5F6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8EC900-BA40-AD6A-FD10-EEA71D238D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FFC3B5-9076-A0A8-6F4A-93B0F3438634}"/>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6" name="Footer Placeholder 5">
            <a:extLst>
              <a:ext uri="{FF2B5EF4-FFF2-40B4-BE49-F238E27FC236}">
                <a16:creationId xmlns:a16="http://schemas.microsoft.com/office/drawing/2014/main" id="{3BC0368C-4DF9-364C-6FD7-229D1A2DAA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FD22FF-EE69-B85B-8532-8B458E86AFC0}"/>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4200155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0CD4D-D2A8-ADD1-71E4-D5C3139B06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F458C1-DEAE-487F-0501-1770903C99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821D7B-742A-316E-83F7-331CBDE686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625AC5-1734-778F-222D-FC3AA262A6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2CB457-B1FA-6C73-5353-F2EA86702B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CE9DCE-0921-5446-5BB7-9C18E70741D2}"/>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8" name="Footer Placeholder 7">
            <a:extLst>
              <a:ext uri="{FF2B5EF4-FFF2-40B4-BE49-F238E27FC236}">
                <a16:creationId xmlns:a16="http://schemas.microsoft.com/office/drawing/2014/main" id="{99037FA5-8ECE-5526-9593-6E6464939B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D2045F-0B6D-B0E1-8A41-1251BF131AC9}"/>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1305689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4DD89-DC48-B5FC-BA19-6006072F47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C4AF0D-E1F3-E4D6-74E2-04C7A2D90B6E}"/>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4" name="Footer Placeholder 3">
            <a:extLst>
              <a:ext uri="{FF2B5EF4-FFF2-40B4-BE49-F238E27FC236}">
                <a16:creationId xmlns:a16="http://schemas.microsoft.com/office/drawing/2014/main" id="{EF186155-FC19-4432-3173-3D736FBB29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6DE329-DA06-1C07-F853-483EFCA5D82F}"/>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1300488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A1F931-0E33-F956-2E8B-6D78B474D750}"/>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3" name="Footer Placeholder 2">
            <a:extLst>
              <a:ext uri="{FF2B5EF4-FFF2-40B4-BE49-F238E27FC236}">
                <a16:creationId xmlns:a16="http://schemas.microsoft.com/office/drawing/2014/main" id="{EFD48E0D-8D00-7CCC-3BB4-45FC399E2E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717754-EF71-D933-BE98-5F70C27FD1BA}"/>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585772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04948-BA2E-27ED-C4A7-82CA2F067D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98CBD3-C2EC-C6BF-10EB-8ED8634B8C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F9F920-A469-D2C6-D5F8-141DBA7900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AE7E7-65F7-3327-AADF-4B0A99843E8D}"/>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6" name="Footer Placeholder 5">
            <a:extLst>
              <a:ext uri="{FF2B5EF4-FFF2-40B4-BE49-F238E27FC236}">
                <a16:creationId xmlns:a16="http://schemas.microsoft.com/office/drawing/2014/main" id="{1F03CEAB-3251-63F4-3688-1C5DBBED02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0489F3-E532-3B46-BBD4-8797F3676191}"/>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584663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3784-2E16-81E5-1CD0-C36E52134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AE5475-AF17-3845-E36B-C17ABAD87C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9DB881-C2F3-9A8F-BC92-7705974F95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F3FC24-EA78-5888-254D-4D4952BC0837}"/>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6" name="Footer Placeholder 5">
            <a:extLst>
              <a:ext uri="{FF2B5EF4-FFF2-40B4-BE49-F238E27FC236}">
                <a16:creationId xmlns:a16="http://schemas.microsoft.com/office/drawing/2014/main" id="{F3B1947B-890C-2FA7-1EB7-40D3687B9D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6208D8-54D9-765F-C36D-9EF2F8A17DAE}"/>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704661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0157-B714-F7FB-F939-A0A9078929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65B6CF-086E-FFDC-C823-9A5B34BEB7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E9BA1A-8BC0-A4AB-F30E-F24B977E553F}"/>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5" name="Footer Placeholder 4">
            <a:extLst>
              <a:ext uri="{FF2B5EF4-FFF2-40B4-BE49-F238E27FC236}">
                <a16:creationId xmlns:a16="http://schemas.microsoft.com/office/drawing/2014/main" id="{886BC001-9257-D804-573C-55FB91266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3CCE7D-0972-BEC4-9981-D6B7136CD5A0}"/>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318041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2E82FD-BB7D-0FF9-1D83-558C4BE895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F33EBB-E0BD-B325-FFC6-5574643660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3E919B-F0A3-EE8D-7A5A-99055134B07C}"/>
              </a:ext>
            </a:extLst>
          </p:cNvPr>
          <p:cNvSpPr>
            <a:spLocks noGrp="1"/>
          </p:cNvSpPr>
          <p:nvPr>
            <p:ph type="dt" sz="half" idx="10"/>
          </p:nvPr>
        </p:nvSpPr>
        <p:spPr/>
        <p:txBody>
          <a:bodyPr/>
          <a:lstStyle/>
          <a:p>
            <a:fld id="{856B075A-088C-470F-B26B-414B71BFC4C8}" type="datetimeFigureOut">
              <a:rPr lang="en-GB" smtClean="0"/>
              <a:t>09/11/2025</a:t>
            </a:fld>
            <a:endParaRPr lang="en-GB"/>
          </a:p>
        </p:txBody>
      </p:sp>
      <p:sp>
        <p:nvSpPr>
          <p:cNvPr id="5" name="Footer Placeholder 4">
            <a:extLst>
              <a:ext uri="{FF2B5EF4-FFF2-40B4-BE49-F238E27FC236}">
                <a16:creationId xmlns:a16="http://schemas.microsoft.com/office/drawing/2014/main" id="{741F1660-B634-A43D-4BB7-2B4F862DE9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08F3D3-25E1-7537-39C6-93AEE67A7B8C}"/>
              </a:ext>
            </a:extLst>
          </p:cNvPr>
          <p:cNvSpPr>
            <a:spLocks noGrp="1"/>
          </p:cNvSpPr>
          <p:nvPr>
            <p:ph type="sldNum" sz="quarter" idx="12"/>
          </p:nvPr>
        </p:nvSpPr>
        <p:spPr/>
        <p:txBody>
          <a:bodyPr/>
          <a:lstStyle/>
          <a:p>
            <a:fld id="{E3296DAB-277C-48A8-A7CF-D8EE8F026DFE}" type="slidenum">
              <a:rPr lang="en-GB" smtClean="0"/>
              <a:t>‹#›</a:t>
            </a:fld>
            <a:endParaRPr lang="en-GB"/>
          </a:p>
        </p:txBody>
      </p:sp>
    </p:spTree>
    <p:extLst>
      <p:ext uri="{BB962C8B-B14F-4D97-AF65-F5344CB8AC3E}">
        <p14:creationId xmlns:p14="http://schemas.microsoft.com/office/powerpoint/2010/main" val="3518694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19BB1E-DD8D-D0C0-6C60-742B978E5D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DB60BC-0C19-133A-2795-CF7D96DE8E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A65C8D-EB20-7FE8-BEB6-D219BFA66F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6B075A-088C-470F-B26B-414B71BFC4C8}" type="datetimeFigureOut">
              <a:rPr lang="en-GB" smtClean="0"/>
              <a:t>09/11/2025</a:t>
            </a:fld>
            <a:endParaRPr lang="en-GB"/>
          </a:p>
        </p:txBody>
      </p:sp>
      <p:sp>
        <p:nvSpPr>
          <p:cNvPr id="5" name="Footer Placeholder 4">
            <a:extLst>
              <a:ext uri="{FF2B5EF4-FFF2-40B4-BE49-F238E27FC236}">
                <a16:creationId xmlns:a16="http://schemas.microsoft.com/office/drawing/2014/main" id="{E44D267D-3E34-855A-0B60-3DF399E3DD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0D54915-78AA-4E7D-CC72-D1412F7353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296DAB-277C-48A8-A7CF-D8EE8F026DFE}" type="slidenum">
              <a:rPr lang="en-GB" smtClean="0"/>
              <a:t>‹#›</a:t>
            </a:fld>
            <a:endParaRPr lang="en-GB"/>
          </a:p>
        </p:txBody>
      </p:sp>
    </p:spTree>
    <p:extLst>
      <p:ext uri="{BB962C8B-B14F-4D97-AF65-F5344CB8AC3E}">
        <p14:creationId xmlns:p14="http://schemas.microsoft.com/office/powerpoint/2010/main" val="2749803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earson.com/en-gb/subject-catalog/p/marketing-management/P200000012196/9781292741635?utm_source=chatgpt.com" TargetMode="External"/><Relationship Id="rId7" Type="http://schemas.openxmlformats.org/officeDocument/2006/relationships/hyperlink" Target="https://www.deloitte.com/uk/en/Industries/consumer/analysis/2022-global-powers-of-retailing.html?utm_source=chatgpt.com" TargetMode="External"/><Relationship Id="rId2" Type="http://schemas.openxmlformats.org/officeDocument/2006/relationships/hyperlink" Target="https://www.amazon.com/Chaffey-Digital-Marketing-8e-Dave/dp/129240096X?utm_source=chatgpt.com" TargetMode="External"/><Relationship Id="rId1" Type="http://schemas.openxmlformats.org/officeDocument/2006/relationships/slideLayout" Target="../slideLayouts/slideLayout2.xml"/><Relationship Id="rId6" Type="http://schemas.openxmlformats.org/officeDocument/2006/relationships/hyperlink" Target="https://www.gov.uk/government/collections/extended-producer-responsibility-for-packaging-report-packaging-data?utm_source=chatgpt.com" TargetMode="External"/><Relationship Id="rId5" Type="http://schemas.openxmlformats.org/officeDocument/2006/relationships/hyperlink" Target="https://www.deloitte.com/uk/en/Industries/tmt/collections/digital-consumer-trends-uk-2022.html?utm_source=chatgpt.com" TargetMode="External"/><Relationship Id="rId4" Type="http://schemas.openxmlformats.org/officeDocument/2006/relationships/hyperlink" Target="https://www.deloitte.com/uk/en/Industries/tmt/research/digital-consumer-trends-2022-gaming.html?utm_source=chatgpt.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35709-7EFC-0746-C3A6-A42D814787C9}"/>
              </a:ext>
            </a:extLst>
          </p:cNvPr>
          <p:cNvSpPr>
            <a:spLocks noGrp="1"/>
          </p:cNvSpPr>
          <p:nvPr>
            <p:ph type="ctrTitle"/>
          </p:nvPr>
        </p:nvSpPr>
        <p:spPr>
          <a:xfrm>
            <a:off x="1524000" y="1095469"/>
            <a:ext cx="9144000" cy="4209862"/>
          </a:xfrm>
        </p:spPr>
        <p:txBody>
          <a:bodyPr>
            <a:noAutofit/>
          </a:bodyPr>
          <a:lstStyle/>
          <a:p>
            <a:r>
              <a:rPr lang="en-GB" sz="2800">
                <a:latin typeface="A"/>
              </a:rPr>
              <a:t>MODULE NAME: PROBLEM SOVLVING &amp; DECISION MAKING</a:t>
            </a:r>
            <a:br>
              <a:rPr lang="en-GB" sz="2800">
                <a:latin typeface="A"/>
              </a:rPr>
            </a:br>
            <a:r>
              <a:rPr lang="en-GB" sz="2800">
                <a:latin typeface="A"/>
              </a:rPr>
              <a:t>MODULE CODE: LCLM 4004</a:t>
            </a:r>
            <a:br>
              <a:rPr lang="en-GB" sz="2800">
                <a:latin typeface="A"/>
              </a:rPr>
            </a:br>
            <a:r>
              <a:rPr lang="en-GB" sz="2800">
                <a:latin typeface="A"/>
              </a:rPr>
              <a:t>STUDENT NAME: JEREMY AMOABEN AMPOMAH </a:t>
            </a:r>
            <a:br>
              <a:rPr lang="en-GB" sz="2800">
                <a:latin typeface="A"/>
              </a:rPr>
            </a:br>
            <a:r>
              <a:rPr lang="en-GB" sz="2800">
                <a:latin typeface="A"/>
              </a:rPr>
              <a:t>STUDENT ID: 2442527</a:t>
            </a:r>
            <a:br>
              <a:rPr lang="en-GB" sz="2800">
                <a:latin typeface="A"/>
              </a:rPr>
            </a:br>
            <a:r>
              <a:rPr lang="en-GB" sz="2800">
                <a:latin typeface="A"/>
              </a:rPr>
              <a:t>LECTURER: OLUSOYI ASHAYE</a:t>
            </a:r>
            <a:br>
              <a:rPr lang="en-GB" sz="2800">
                <a:latin typeface="A"/>
              </a:rPr>
            </a:br>
            <a:r>
              <a:rPr lang="en-GB" sz="2800">
                <a:latin typeface="A"/>
              </a:rPr>
              <a:t>ASSIGNMENT 1: PRESENTATION</a:t>
            </a:r>
            <a:br>
              <a:rPr lang="en-GB" sz="2800">
                <a:latin typeface="A"/>
              </a:rPr>
            </a:br>
            <a:br>
              <a:rPr lang="en-GB" sz="2800">
                <a:latin typeface="A"/>
              </a:rPr>
            </a:br>
            <a:r>
              <a:rPr lang="en-GB" sz="2800">
                <a:latin typeface="A"/>
              </a:rPr>
              <a:t>DATE 10</a:t>
            </a:r>
            <a:r>
              <a:rPr lang="en-GB" sz="2800" baseline="30000">
                <a:latin typeface="A"/>
              </a:rPr>
              <a:t>TH</a:t>
            </a:r>
            <a:r>
              <a:rPr lang="en-GB" sz="2800">
                <a:latin typeface="A"/>
              </a:rPr>
              <a:t> NOVEMBER 2025 </a:t>
            </a:r>
            <a:endParaRPr lang="en-GB" sz="2800"/>
          </a:p>
        </p:txBody>
      </p:sp>
      <p:sp>
        <p:nvSpPr>
          <p:cNvPr id="3" name="Subtitle 2">
            <a:extLst>
              <a:ext uri="{FF2B5EF4-FFF2-40B4-BE49-F238E27FC236}">
                <a16:creationId xmlns:a16="http://schemas.microsoft.com/office/drawing/2014/main" id="{72AFAE12-FD3D-100F-E1F8-8ECB5580DEF3}"/>
              </a:ext>
            </a:extLst>
          </p:cNvPr>
          <p:cNvSpPr>
            <a:spLocks noGrp="1"/>
          </p:cNvSpPr>
          <p:nvPr>
            <p:ph type="subTitle" idx="1"/>
          </p:nvPr>
        </p:nvSpPr>
        <p:spPr>
          <a:xfrm>
            <a:off x="1723176" y="6442746"/>
            <a:ext cx="9144000" cy="45719"/>
          </a:xfrm>
        </p:spPr>
        <p:txBody>
          <a:bodyPr>
            <a:normAutofit fontScale="25000" lnSpcReduction="20000"/>
          </a:bodyPr>
          <a:lstStyle/>
          <a:p>
            <a:endParaRPr lang="en-GB"/>
          </a:p>
        </p:txBody>
      </p:sp>
    </p:spTree>
    <p:extLst>
      <p:ext uri="{BB962C8B-B14F-4D97-AF65-F5344CB8AC3E}">
        <p14:creationId xmlns:p14="http://schemas.microsoft.com/office/powerpoint/2010/main" val="3805472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6059F-66B9-6848-D31A-E1D70E67ACF6}"/>
              </a:ext>
            </a:extLst>
          </p:cNvPr>
          <p:cNvSpPr>
            <a:spLocks noGrp="1"/>
          </p:cNvSpPr>
          <p:nvPr>
            <p:ph type="title"/>
          </p:nvPr>
        </p:nvSpPr>
        <p:spPr/>
        <p:txBody>
          <a:bodyPr>
            <a:normAutofit/>
          </a:bodyPr>
          <a:lstStyle/>
          <a:p>
            <a:r>
              <a:rPr lang="en-GB">
                <a:latin typeface="A"/>
              </a:rPr>
              <a:t>OVERVIEW</a:t>
            </a:r>
            <a:endParaRPr lang="en-GB"/>
          </a:p>
        </p:txBody>
      </p:sp>
      <p:sp>
        <p:nvSpPr>
          <p:cNvPr id="3" name="Content Placeholder 2">
            <a:extLst>
              <a:ext uri="{FF2B5EF4-FFF2-40B4-BE49-F238E27FC236}">
                <a16:creationId xmlns:a16="http://schemas.microsoft.com/office/drawing/2014/main" id="{CEDA84A6-A0B7-B3A2-1369-4CCD4E12A92C}"/>
              </a:ext>
            </a:extLst>
          </p:cNvPr>
          <p:cNvSpPr>
            <a:spLocks noGrp="1"/>
          </p:cNvSpPr>
          <p:nvPr>
            <p:ph idx="1"/>
          </p:nvPr>
        </p:nvSpPr>
        <p:spPr/>
        <p:txBody>
          <a:bodyPr vert="horz" lIns="91440" tIns="45720" rIns="91440" bIns="45720" rtlCol="0" anchor="t">
            <a:normAutofit/>
          </a:bodyPr>
          <a:lstStyle/>
          <a:p>
            <a:r>
              <a:rPr lang="en-GB"/>
              <a:t> Introduction</a:t>
            </a:r>
          </a:p>
          <a:p>
            <a:r>
              <a:rPr lang="en-GB"/>
              <a:t> Company backround</a:t>
            </a:r>
          </a:p>
          <a:p>
            <a:r>
              <a:rPr lang="en-GB"/>
              <a:t> Problem: Nature &amp; scope </a:t>
            </a:r>
          </a:p>
          <a:p>
            <a:r>
              <a:rPr lang="en-GB"/>
              <a:t> Pestle Analysis: Green Haven Florist</a:t>
            </a:r>
          </a:p>
          <a:p>
            <a:r>
              <a:rPr lang="en-GB"/>
              <a:t> Cause &amp; Effect: Fishbone diagram</a:t>
            </a:r>
          </a:p>
          <a:p>
            <a:r>
              <a:rPr lang="en-GB"/>
              <a:t> Conclusion</a:t>
            </a:r>
          </a:p>
          <a:p>
            <a:r>
              <a:rPr lang="en-GB"/>
              <a:t> References  </a:t>
            </a:r>
          </a:p>
        </p:txBody>
      </p:sp>
    </p:spTree>
    <p:extLst>
      <p:ext uri="{BB962C8B-B14F-4D97-AF65-F5344CB8AC3E}">
        <p14:creationId xmlns:p14="http://schemas.microsoft.com/office/powerpoint/2010/main" val="2264345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DCB5-3436-9170-7472-BDA71CCD448A}"/>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95DFC3BE-7FB5-F0B7-2085-A46EA9E44ECF}"/>
              </a:ext>
            </a:extLst>
          </p:cNvPr>
          <p:cNvSpPr>
            <a:spLocks noGrp="1"/>
          </p:cNvSpPr>
          <p:nvPr>
            <p:ph idx="1"/>
          </p:nvPr>
        </p:nvSpPr>
        <p:spPr/>
        <p:txBody>
          <a:bodyPr vert="horz" lIns="91440" tIns="45720" rIns="91440" bIns="45720" rtlCol="0" anchor="t">
            <a:normAutofit/>
          </a:bodyPr>
          <a:lstStyle/>
          <a:p>
            <a:pPr>
              <a:buNone/>
            </a:pPr>
            <a:r>
              <a:rPr lang="en-US">
                <a:ea typeface="+mn-lt"/>
                <a:cs typeface="+mn-lt"/>
              </a:rPr>
              <a:t>Good afternoon everyone. My name is Jeremy Ampomah, and today I’ll be presenting about </a:t>
            </a:r>
            <a:r>
              <a:rPr lang="en-US" i="1">
                <a:ea typeface="+mn-lt"/>
                <a:cs typeface="+mn-lt"/>
              </a:rPr>
              <a:t>Green Haven Florists</a:t>
            </a:r>
            <a:r>
              <a:rPr lang="en-US">
                <a:ea typeface="+mn-lt"/>
                <a:cs typeface="+mn-lt"/>
              </a:rPr>
              <a:t>, a local business dedicated to bringing natural beauty into people’s lives bespoke floral arrangements. In this presentation, their commitment to sustainability, and how they’ve built strong relationships within the community Identify and interpret external factors impacting the company. Using a PESTEL analysis Identify and interpret external factors impacting the company. Also Identify and explain the nature and scope of the problem in detail using the 5W2H tool. </a:t>
            </a:r>
            <a:endParaRPr lang="en-US"/>
          </a:p>
        </p:txBody>
      </p:sp>
    </p:spTree>
    <p:extLst>
      <p:ext uri="{BB962C8B-B14F-4D97-AF65-F5344CB8AC3E}">
        <p14:creationId xmlns:p14="http://schemas.microsoft.com/office/powerpoint/2010/main" val="2531693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0F002-D08B-D49C-F603-1317D741F5CF}"/>
              </a:ext>
            </a:extLst>
          </p:cNvPr>
          <p:cNvSpPr>
            <a:spLocks noGrp="1"/>
          </p:cNvSpPr>
          <p:nvPr>
            <p:ph type="title"/>
          </p:nvPr>
        </p:nvSpPr>
        <p:spPr/>
        <p:txBody>
          <a:bodyPr/>
          <a:lstStyle/>
          <a:p>
            <a:r>
              <a:rPr lang="en-GB"/>
              <a:t>COMPANY BACKGROUND</a:t>
            </a:r>
          </a:p>
        </p:txBody>
      </p:sp>
      <p:sp>
        <p:nvSpPr>
          <p:cNvPr id="3" name="Content Placeholder 2">
            <a:extLst>
              <a:ext uri="{FF2B5EF4-FFF2-40B4-BE49-F238E27FC236}">
                <a16:creationId xmlns:a16="http://schemas.microsoft.com/office/drawing/2014/main" id="{65559367-E10A-4605-9719-33C7D4A9DBD0}"/>
              </a:ext>
            </a:extLst>
          </p:cNvPr>
          <p:cNvSpPr>
            <a:spLocks noGrp="1"/>
          </p:cNvSpPr>
          <p:nvPr>
            <p:ph idx="1"/>
          </p:nvPr>
        </p:nvSpPr>
        <p:spPr>
          <a:xfrm>
            <a:off x="838200" y="1740959"/>
            <a:ext cx="10515600" cy="4931908"/>
          </a:xfrm>
        </p:spPr>
        <p:txBody>
          <a:bodyPr vert="horz" lIns="91440" tIns="45720" rIns="91440" bIns="45720" rtlCol="0" anchor="t">
            <a:normAutofit/>
          </a:bodyPr>
          <a:lstStyle/>
          <a:p>
            <a:pPr marL="0" indent="0">
              <a:buNone/>
            </a:pPr>
            <a:r>
              <a:rPr lang="en-GB" sz="3200"/>
              <a:t>Green Haven Florist</a:t>
            </a:r>
          </a:p>
          <a:p>
            <a:pPr marL="0" indent="0">
              <a:buNone/>
            </a:pPr>
            <a:endParaRPr lang="en-GB" sz="3200"/>
          </a:p>
          <a:p>
            <a:r>
              <a:rPr lang="en-GB"/>
              <a:t>Founded: 2016</a:t>
            </a:r>
          </a:p>
          <a:p>
            <a:r>
              <a:rPr lang="en-GB"/>
              <a:t>Location: Norwich, UK</a:t>
            </a:r>
          </a:p>
          <a:p>
            <a:r>
              <a:rPr lang="en-GB"/>
              <a:t>Owners: Liam and Priya Patel</a:t>
            </a:r>
          </a:p>
          <a:p>
            <a:r>
              <a:rPr lang="en-GB">
                <a:ea typeface="+mn-lt"/>
                <a:cs typeface="+mn-lt"/>
              </a:rPr>
              <a:t>Green haven florist is a small independent flower shop that has quickly gained a reputation for its bespoke floral arrangements, eco-friendly packaging, and strong community ties.</a:t>
            </a:r>
            <a:endParaRPr lang="en-GB"/>
          </a:p>
          <a:p>
            <a:r>
              <a:rPr lang="en-GB">
                <a:ea typeface="+mn-lt"/>
                <a:cs typeface="+mn-lt"/>
              </a:rPr>
              <a:t>Green Haven catered to a wide range of customers from walk-in clients buying bouquets to corporate clients and weddings.</a:t>
            </a:r>
            <a:endParaRPr lang="en-GB"/>
          </a:p>
          <a:p>
            <a:endParaRPr lang="en-GB"/>
          </a:p>
          <a:p>
            <a:endParaRPr lang="en-GB" sz="3200"/>
          </a:p>
        </p:txBody>
      </p:sp>
    </p:spTree>
    <p:extLst>
      <p:ext uri="{BB962C8B-B14F-4D97-AF65-F5344CB8AC3E}">
        <p14:creationId xmlns:p14="http://schemas.microsoft.com/office/powerpoint/2010/main" val="3206148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79A8-05F0-FBC6-1840-3935FF604C18}"/>
              </a:ext>
            </a:extLst>
          </p:cNvPr>
          <p:cNvSpPr>
            <a:spLocks noGrp="1"/>
          </p:cNvSpPr>
          <p:nvPr>
            <p:ph type="title"/>
          </p:nvPr>
        </p:nvSpPr>
        <p:spPr/>
        <p:txBody>
          <a:bodyPr/>
          <a:lstStyle/>
          <a:p>
            <a:r>
              <a:rPr lang="en-GB"/>
              <a:t>PROBLEM: NATURE AND SCOPE</a:t>
            </a:r>
          </a:p>
        </p:txBody>
      </p:sp>
      <p:sp>
        <p:nvSpPr>
          <p:cNvPr id="3" name="Content Placeholder 2">
            <a:extLst>
              <a:ext uri="{FF2B5EF4-FFF2-40B4-BE49-F238E27FC236}">
                <a16:creationId xmlns:a16="http://schemas.microsoft.com/office/drawing/2014/main" id="{6AE9FC4A-C773-130E-C4FC-12DE615F38E3}"/>
              </a:ext>
            </a:extLst>
          </p:cNvPr>
          <p:cNvSpPr>
            <a:spLocks noGrp="1"/>
          </p:cNvSpPr>
          <p:nvPr>
            <p:ph idx="1"/>
          </p:nvPr>
        </p:nvSpPr>
        <p:spPr>
          <a:xfrm>
            <a:off x="838200" y="1700521"/>
            <a:ext cx="10640704" cy="5647875"/>
          </a:xfrm>
        </p:spPr>
        <p:txBody>
          <a:bodyPr vert="horz" lIns="91440" tIns="45720" rIns="91440" bIns="45720" rtlCol="0" anchor="t">
            <a:normAutofit fontScale="92500"/>
          </a:bodyPr>
          <a:lstStyle/>
          <a:p>
            <a:r>
              <a:rPr lang="en-GB" sz="2400" dirty="0"/>
              <a:t>5W2H  </a:t>
            </a:r>
          </a:p>
          <a:p>
            <a:r>
              <a:rPr lang="en-GB" sz="2400" dirty="0"/>
              <a:t>Who? </a:t>
            </a:r>
            <a:r>
              <a:rPr lang="en-GB" sz="2400" dirty="0">
                <a:ea typeface="+mn-lt"/>
                <a:cs typeface="+mn-lt"/>
              </a:rPr>
              <a:t>Green Haven Florists – an independent flower shop founded by Liam and Priya Patel.</a:t>
            </a:r>
          </a:p>
          <a:p>
            <a:r>
              <a:rPr lang="en-GB" sz="2400" dirty="0"/>
              <a:t>What?</a:t>
            </a:r>
            <a:r>
              <a:rPr lang="en-GB" sz="2400" dirty="0">
                <a:ea typeface="+mn-lt"/>
                <a:cs typeface="+mn-lt"/>
              </a:rPr>
              <a:t> The business is facing a 30% decline in in-store sales and overall profitability due to reduced foot traffic, rising costs, and stronger competition.</a:t>
            </a:r>
          </a:p>
          <a:p>
            <a:r>
              <a:rPr lang="en-GB" sz="2400" dirty="0"/>
              <a:t>Where?</a:t>
            </a:r>
            <a:r>
              <a:rPr lang="en-GB" sz="2400" dirty="0">
                <a:ea typeface="+mn-lt"/>
                <a:cs typeface="+mn-lt"/>
              </a:rPr>
              <a:t> Norwich, UK</a:t>
            </a:r>
          </a:p>
          <a:p>
            <a:r>
              <a:rPr lang="en-GB" sz="2400" dirty="0"/>
              <a:t>When? </a:t>
            </a:r>
            <a:r>
              <a:rPr lang="en-GB" sz="2400" dirty="0">
                <a:ea typeface="+mn-lt"/>
                <a:cs typeface="+mn-lt"/>
              </a:rPr>
              <a:t>The downturn has occurred over the past 12 months</a:t>
            </a:r>
          </a:p>
          <a:p>
            <a:r>
              <a:rPr lang="en-GB" sz="2400" dirty="0"/>
              <a:t>Why? </a:t>
            </a:r>
            <a:r>
              <a:rPr lang="en-GB" sz="2400" dirty="0">
                <a:ea typeface="+mn-lt"/>
                <a:cs typeface="+mn-lt"/>
              </a:rPr>
              <a:t>The business is facing a 30% decline in in-store sales and overall profitability due to reduced foot traffic</a:t>
            </a:r>
          </a:p>
          <a:p>
            <a:r>
              <a:rPr lang="en-GB" sz="2400" dirty="0"/>
              <a:t>How? The shop’s reliance on traditional sales and minimal online engagement has made it harder to compete.</a:t>
            </a:r>
          </a:p>
          <a:p>
            <a:r>
              <a:rPr lang="en-GB" sz="2400" dirty="0"/>
              <a:t>How many? </a:t>
            </a:r>
            <a:r>
              <a:rPr lang="en-GB" sz="2400" dirty="0">
                <a:ea typeface="+mn-lt"/>
                <a:cs typeface="+mn-lt"/>
              </a:rPr>
              <a:t>Sales have declined by 30%, and while online orders have grown slightly</a:t>
            </a:r>
          </a:p>
          <a:p>
            <a:pPr marL="0" indent="0">
              <a:buNone/>
            </a:pPr>
            <a:endParaRPr lang="en-GB"/>
          </a:p>
          <a:p>
            <a:pPr marL="0" indent="0">
              <a:buNone/>
            </a:pPr>
            <a:r>
              <a:rPr lang="en-GB" dirty="0"/>
              <a:t>  </a:t>
            </a:r>
          </a:p>
        </p:txBody>
      </p:sp>
    </p:spTree>
    <p:extLst>
      <p:ext uri="{BB962C8B-B14F-4D97-AF65-F5344CB8AC3E}">
        <p14:creationId xmlns:p14="http://schemas.microsoft.com/office/powerpoint/2010/main" val="2426447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C5419-9E48-139B-7C77-5F12F87F506C}"/>
              </a:ext>
            </a:extLst>
          </p:cNvPr>
          <p:cNvSpPr>
            <a:spLocks noGrp="1"/>
          </p:cNvSpPr>
          <p:nvPr>
            <p:ph type="title"/>
          </p:nvPr>
        </p:nvSpPr>
        <p:spPr/>
        <p:txBody>
          <a:bodyPr/>
          <a:lstStyle/>
          <a:p>
            <a:r>
              <a:rPr lang="en-GB"/>
              <a:t>PESTLE ANALYSIS: GREEN HAVEN FLORIST</a:t>
            </a:r>
          </a:p>
        </p:txBody>
      </p:sp>
      <p:sp>
        <p:nvSpPr>
          <p:cNvPr id="3" name="Content Placeholder 2">
            <a:extLst>
              <a:ext uri="{FF2B5EF4-FFF2-40B4-BE49-F238E27FC236}">
                <a16:creationId xmlns:a16="http://schemas.microsoft.com/office/drawing/2014/main" id="{E452C2FD-A012-1EF9-B721-9BDF0343563D}"/>
              </a:ext>
            </a:extLst>
          </p:cNvPr>
          <p:cNvSpPr>
            <a:spLocks noGrp="1"/>
          </p:cNvSpPr>
          <p:nvPr>
            <p:ph idx="1"/>
          </p:nvPr>
        </p:nvSpPr>
        <p:spPr>
          <a:xfrm>
            <a:off x="838200" y="1740959"/>
            <a:ext cx="10515600" cy="5089146"/>
          </a:xfrm>
        </p:spPr>
        <p:txBody>
          <a:bodyPr vert="horz" lIns="91440" tIns="45720" rIns="91440" bIns="45720" rtlCol="0" anchor="t">
            <a:normAutofit/>
          </a:bodyPr>
          <a:lstStyle/>
          <a:p>
            <a:pPr marL="0" indent="0">
              <a:buNone/>
            </a:pPr>
            <a:r>
              <a:rPr lang="en-GB" dirty="0"/>
              <a:t>POLITICAL</a:t>
            </a:r>
          </a:p>
          <a:p>
            <a:pPr marL="457200" indent="-457200">
              <a:buFont typeface="Arial"/>
              <a:buChar char="•"/>
            </a:pPr>
            <a:r>
              <a:rPr lang="en-GB" sz="2600" dirty="0"/>
              <a:t>Environmental regulations</a:t>
            </a:r>
          </a:p>
          <a:p>
            <a:pPr marL="457200" indent="-457200">
              <a:buFont typeface="Arial"/>
              <a:buChar char="•"/>
            </a:pPr>
            <a:r>
              <a:rPr lang="en-GB" sz="2600" dirty="0"/>
              <a:t>Import regulations</a:t>
            </a:r>
          </a:p>
          <a:p>
            <a:pPr marL="0" indent="0">
              <a:buNone/>
            </a:pPr>
            <a:r>
              <a:rPr lang="en-GB" dirty="0"/>
              <a:t>ECONOMICAL</a:t>
            </a:r>
          </a:p>
          <a:p>
            <a:pPr marL="457200" indent="-457200"/>
            <a:r>
              <a:rPr lang="en-GB" dirty="0">
                <a:ea typeface="+mn-lt"/>
                <a:cs typeface="+mn-lt"/>
              </a:rPr>
              <a:t>Strong competition from online florists and national chains</a:t>
            </a:r>
            <a:endParaRPr lang="en-GB" dirty="0"/>
          </a:p>
          <a:p>
            <a:pPr marL="457200" indent="-457200"/>
            <a:r>
              <a:rPr lang="en-GB" dirty="0">
                <a:ea typeface="+mn-lt"/>
                <a:cs typeface="+mn-lt"/>
              </a:rPr>
              <a:t>Supply chain disruptions</a:t>
            </a:r>
            <a:endParaRPr lang="en-GB" dirty="0"/>
          </a:p>
          <a:p>
            <a:pPr marL="0" indent="0">
              <a:buNone/>
            </a:pPr>
            <a:r>
              <a:rPr lang="en-GB" dirty="0"/>
              <a:t>SOCIAL</a:t>
            </a:r>
          </a:p>
          <a:p>
            <a:pPr marL="457200" indent="-457200"/>
            <a:r>
              <a:rPr lang="en-GB" dirty="0">
                <a:ea typeface="+mn-lt"/>
                <a:cs typeface="+mn-lt"/>
              </a:rPr>
              <a:t>Changing shopping habits</a:t>
            </a:r>
            <a:endParaRPr lang="en-GB" dirty="0"/>
          </a:p>
          <a:p>
            <a:pPr marL="457200" indent="-457200"/>
            <a:r>
              <a:rPr lang="en-GB" dirty="0">
                <a:ea typeface="+mn-lt"/>
                <a:cs typeface="+mn-lt"/>
              </a:rPr>
              <a:t>Increasing demand for personalised, bespoke experiences </a:t>
            </a:r>
            <a:endParaRPr lang="en-GB" dirty="0"/>
          </a:p>
          <a:p>
            <a:pPr marL="0" indent="0">
              <a:buNone/>
            </a:pPr>
            <a:endParaRPr lang="en-GB" dirty="0"/>
          </a:p>
        </p:txBody>
      </p:sp>
    </p:spTree>
    <p:extLst>
      <p:ext uri="{BB962C8B-B14F-4D97-AF65-F5344CB8AC3E}">
        <p14:creationId xmlns:p14="http://schemas.microsoft.com/office/powerpoint/2010/main" val="4127550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2E15B-B42A-A47E-57C6-30D40852E19E}"/>
              </a:ext>
            </a:extLst>
          </p:cNvPr>
          <p:cNvSpPr>
            <a:spLocks noGrp="1"/>
          </p:cNvSpPr>
          <p:nvPr>
            <p:ph type="title"/>
          </p:nvPr>
        </p:nvSpPr>
        <p:spPr/>
        <p:txBody>
          <a:bodyPr/>
          <a:lstStyle/>
          <a:p>
            <a:r>
              <a:rPr lang="en-GB"/>
              <a:t>PESTLE ANALYSIS</a:t>
            </a:r>
          </a:p>
        </p:txBody>
      </p:sp>
      <p:sp>
        <p:nvSpPr>
          <p:cNvPr id="3" name="Content Placeholder 2">
            <a:extLst>
              <a:ext uri="{FF2B5EF4-FFF2-40B4-BE49-F238E27FC236}">
                <a16:creationId xmlns:a16="http://schemas.microsoft.com/office/drawing/2014/main" id="{970E3A17-B3FC-01C2-E9D3-7E1D806197FB}"/>
              </a:ext>
            </a:extLst>
          </p:cNvPr>
          <p:cNvSpPr>
            <a:spLocks noGrp="1"/>
          </p:cNvSpPr>
          <p:nvPr>
            <p:ph idx="1"/>
          </p:nvPr>
        </p:nvSpPr>
        <p:spPr>
          <a:xfrm>
            <a:off x="838200" y="1704674"/>
            <a:ext cx="10515600" cy="4919813"/>
          </a:xfrm>
        </p:spPr>
        <p:txBody>
          <a:bodyPr vert="horz" lIns="91440" tIns="45720" rIns="91440" bIns="45720" rtlCol="0" anchor="t">
            <a:normAutofit fontScale="92500" lnSpcReduction="10000"/>
          </a:bodyPr>
          <a:lstStyle/>
          <a:p>
            <a:pPr marL="0" indent="0">
              <a:buNone/>
            </a:pPr>
            <a:r>
              <a:rPr lang="en-GB" dirty="0"/>
              <a:t>TECHNOLOGICAL</a:t>
            </a:r>
            <a:endParaRPr lang="en-US" dirty="0"/>
          </a:p>
          <a:p>
            <a:pPr marL="457200" indent="-457200"/>
            <a:r>
              <a:rPr lang="en-GB" dirty="0">
                <a:ea typeface="+mn-lt"/>
                <a:cs typeface="+mn-lt"/>
              </a:rPr>
              <a:t>Outdated website limits customer engagement and ease of ordering.</a:t>
            </a:r>
            <a:endParaRPr lang="en-GB" dirty="0"/>
          </a:p>
          <a:p>
            <a:pPr marL="457200" indent="-457200"/>
            <a:r>
              <a:rPr lang="en-GB" dirty="0">
                <a:ea typeface="+mn-lt"/>
                <a:cs typeface="+mn-lt"/>
              </a:rPr>
              <a:t>Social media advertising.</a:t>
            </a:r>
            <a:endParaRPr lang="en-GB" dirty="0"/>
          </a:p>
          <a:p>
            <a:pPr marL="457200" indent="-457200"/>
            <a:endParaRPr lang="en-GB" dirty="0"/>
          </a:p>
          <a:p>
            <a:pPr marL="457200" indent="-457200"/>
            <a:r>
              <a:rPr lang="en-GB" dirty="0"/>
              <a:t>LEGAL</a:t>
            </a:r>
            <a:r>
              <a:rPr lang="en-GB" i="1" dirty="0"/>
              <a:t> </a:t>
            </a:r>
            <a:endParaRPr lang="en-GB" dirty="0"/>
          </a:p>
          <a:p>
            <a:r>
              <a:rPr lang="en-GB" dirty="0">
                <a:ea typeface="+mn-lt"/>
                <a:cs typeface="+mn-lt"/>
              </a:rPr>
              <a:t>Health and safety regulations</a:t>
            </a:r>
            <a:endParaRPr lang="en-GB" dirty="0"/>
          </a:p>
          <a:p>
            <a:r>
              <a:rPr lang="en-GB" dirty="0">
                <a:ea typeface="+mn-lt"/>
                <a:cs typeface="+mn-lt"/>
              </a:rPr>
              <a:t>Employment laws</a:t>
            </a:r>
            <a:endParaRPr lang="en-GB" dirty="0"/>
          </a:p>
          <a:p>
            <a:pPr marL="0" indent="0">
              <a:buNone/>
            </a:pPr>
            <a:endParaRPr lang="en-GB" i="1" dirty="0"/>
          </a:p>
          <a:p>
            <a:pPr marL="0" indent="0">
              <a:buNone/>
            </a:pPr>
            <a:r>
              <a:rPr lang="en-GB" dirty="0"/>
              <a:t>ENVIROMENTAL</a:t>
            </a:r>
          </a:p>
          <a:p>
            <a:pPr marL="457200" indent="-457200"/>
            <a:r>
              <a:rPr lang="en-GB" dirty="0">
                <a:ea typeface="+mn-lt"/>
                <a:cs typeface="+mn-lt"/>
              </a:rPr>
              <a:t>Climate change</a:t>
            </a:r>
            <a:endParaRPr lang="en-GB" dirty="0"/>
          </a:p>
          <a:p>
            <a:pPr marL="457200" indent="-457200"/>
            <a:r>
              <a:rPr lang="en-GB" dirty="0">
                <a:ea typeface="+mn-lt"/>
                <a:cs typeface="+mn-lt"/>
              </a:rPr>
              <a:t>Biodegradable wrapping</a:t>
            </a:r>
            <a:endParaRPr lang="en-GB" dirty="0"/>
          </a:p>
          <a:p>
            <a:pPr marL="0" indent="0">
              <a:buNone/>
            </a:pPr>
            <a:endParaRPr lang="en-GB" dirty="0"/>
          </a:p>
        </p:txBody>
      </p:sp>
    </p:spTree>
    <p:extLst>
      <p:ext uri="{BB962C8B-B14F-4D97-AF65-F5344CB8AC3E}">
        <p14:creationId xmlns:p14="http://schemas.microsoft.com/office/powerpoint/2010/main" val="901960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3E931-D596-AAB2-4111-7BF070E654CA}"/>
              </a:ext>
            </a:extLst>
          </p:cNvPr>
          <p:cNvSpPr>
            <a:spLocks noGrp="1"/>
          </p:cNvSpPr>
          <p:nvPr>
            <p:ph type="title"/>
          </p:nvPr>
        </p:nvSpPr>
        <p:spPr/>
        <p:txBody>
          <a:bodyPr/>
          <a:lstStyle/>
          <a:p>
            <a:r>
              <a:rPr lang="en-GB"/>
              <a:t>CAUSE &amp; EFFECT: FISHBONE DIAGRAM</a:t>
            </a:r>
          </a:p>
        </p:txBody>
      </p:sp>
      <p:pic>
        <p:nvPicPr>
          <p:cNvPr id="5" name="Content Placeholder 4" descr="A diagram of a business process&#10;&#10;AI-generated content may be incorrect.">
            <a:extLst>
              <a:ext uri="{FF2B5EF4-FFF2-40B4-BE49-F238E27FC236}">
                <a16:creationId xmlns:a16="http://schemas.microsoft.com/office/drawing/2014/main" id="{39A70D23-973A-5D58-2A7C-11C61F013AAA}"/>
              </a:ext>
            </a:extLst>
          </p:cNvPr>
          <p:cNvPicPr>
            <a:picLocks noGrp="1" noChangeAspect="1"/>
          </p:cNvPicPr>
          <p:nvPr>
            <p:ph idx="1"/>
          </p:nvPr>
        </p:nvPicPr>
        <p:blipFill>
          <a:blip r:embed="rId2"/>
          <a:stretch>
            <a:fillRect/>
          </a:stretch>
        </p:blipFill>
        <p:spPr>
          <a:xfrm>
            <a:off x="839492" y="1723905"/>
            <a:ext cx="9996406" cy="4722676"/>
          </a:xfrm>
          <a:prstGeom prst="rect">
            <a:avLst/>
          </a:prstGeom>
        </p:spPr>
      </p:pic>
    </p:spTree>
    <p:extLst>
      <p:ext uri="{BB962C8B-B14F-4D97-AF65-F5344CB8AC3E}">
        <p14:creationId xmlns:p14="http://schemas.microsoft.com/office/powerpoint/2010/main" val="3579245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B7C65-7D08-23D1-1B68-D67CCE0878D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8D3FCAA2-0CB4-CDE6-BC6B-1AD663483EA5}"/>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Green Haven Florists is facing challenges due to falling in-store sales, rising costs, and growing online competition.</a:t>
            </a:r>
            <a:br>
              <a:rPr lang="en-GB" dirty="0">
                <a:ea typeface="+mn-lt"/>
                <a:cs typeface="+mn-lt"/>
              </a:rPr>
            </a:br>
            <a:r>
              <a:rPr lang="en-GB" dirty="0">
                <a:ea typeface="+mn-lt"/>
                <a:cs typeface="+mn-lt"/>
              </a:rPr>
              <a:t> Through the 5W2H and PESTLE analyses, it’s clear that digital limitations and changing consumer habits are the main causes.</a:t>
            </a:r>
            <a:br>
              <a:rPr lang="en-GB" dirty="0">
                <a:ea typeface="+mn-lt"/>
                <a:cs typeface="+mn-lt"/>
              </a:rPr>
            </a:br>
            <a:r>
              <a:rPr lang="en-GB" dirty="0">
                <a:ea typeface="+mn-lt"/>
                <a:cs typeface="+mn-lt"/>
              </a:rPr>
              <a:t> However, the business’s strong eco-friendly values and community reputation offer real opportunities for recovery.</a:t>
            </a:r>
            <a:br>
              <a:rPr lang="en-GB" dirty="0">
                <a:ea typeface="+mn-lt"/>
                <a:cs typeface="+mn-lt"/>
              </a:rPr>
            </a:br>
            <a:r>
              <a:rPr lang="en-GB" dirty="0">
                <a:ea typeface="+mn-lt"/>
                <a:cs typeface="+mn-lt"/>
              </a:rPr>
              <a:t> By modernising its website, expanding online services, and improving digital marketing, Green Haven can adapt and thrive once again in a competitive market.</a:t>
            </a:r>
            <a:endParaRPr lang="en-GB" dirty="0"/>
          </a:p>
        </p:txBody>
      </p:sp>
    </p:spTree>
    <p:extLst>
      <p:ext uri="{BB962C8B-B14F-4D97-AF65-F5344CB8AC3E}">
        <p14:creationId xmlns:p14="http://schemas.microsoft.com/office/powerpoint/2010/main" val="1601255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B96FF-2832-4C6F-348E-D7ECE6B14D25}"/>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8C03E684-4DDE-09F4-3D27-C2DB8C825E7B}"/>
              </a:ext>
            </a:extLst>
          </p:cNvPr>
          <p:cNvSpPr>
            <a:spLocks noGrp="1"/>
          </p:cNvSpPr>
          <p:nvPr>
            <p:ph idx="1"/>
          </p:nvPr>
        </p:nvSpPr>
        <p:spPr>
          <a:xfrm>
            <a:off x="838200" y="1450312"/>
            <a:ext cx="10515600" cy="5045098"/>
          </a:xfrm>
        </p:spPr>
        <p:txBody>
          <a:bodyPr vert="horz" lIns="91440" tIns="45720" rIns="91440" bIns="45720" rtlCol="0" anchor="t">
            <a:noAutofit/>
          </a:bodyPr>
          <a:lstStyle/>
          <a:p>
            <a:pPr>
              <a:buFont typeface="Arial"/>
              <a:buChar char="•"/>
            </a:pPr>
            <a:r>
              <a:rPr lang="en-GB" sz="1800" dirty="0">
                <a:ea typeface="+mn-lt"/>
                <a:cs typeface="+mn-lt"/>
              </a:rPr>
              <a:t>Chaffey, D. and Ellis-Chadwick, F. (2022) </a:t>
            </a:r>
            <a:r>
              <a:rPr lang="en-GB" sz="1800" i="1" dirty="0">
                <a:ea typeface="+mn-lt"/>
                <a:cs typeface="+mn-lt"/>
              </a:rPr>
              <a:t>Digital Marketing: Strategy, Implementation and Practice.</a:t>
            </a:r>
            <a:r>
              <a:rPr lang="en-GB" sz="1800" dirty="0">
                <a:ea typeface="+mn-lt"/>
                <a:cs typeface="+mn-lt"/>
              </a:rPr>
              <a:t> 8th edition. Harlow: Pearson Education. </a:t>
            </a:r>
            <a:r>
              <a:rPr lang="en-GB" sz="1800" dirty="0">
                <a:ea typeface="+mn-lt"/>
                <a:cs typeface="+mn-lt"/>
                <a:hlinkClick r:id="rId2"/>
              </a:rPr>
              <a:t>Amazon+2Google Books+2</a:t>
            </a:r>
            <a:endParaRPr lang="en-US" sz="1800"/>
          </a:p>
          <a:p>
            <a:pPr>
              <a:buFont typeface="Arial"/>
              <a:buChar char="•"/>
            </a:pPr>
            <a:r>
              <a:rPr lang="en-GB" sz="1800" dirty="0">
                <a:ea typeface="+mn-lt"/>
                <a:cs typeface="+mn-lt"/>
              </a:rPr>
              <a:t>Kotler, P., Brady, M., Goodman, M. and Hansen, T. (2024) </a:t>
            </a:r>
            <a:r>
              <a:rPr lang="en-GB" sz="1800" i="1" dirty="0">
                <a:ea typeface="+mn-lt"/>
                <a:cs typeface="+mn-lt"/>
              </a:rPr>
              <a:t>Marketing Management.</a:t>
            </a:r>
            <a:r>
              <a:rPr lang="en-GB" sz="1800" dirty="0">
                <a:ea typeface="+mn-lt"/>
                <a:cs typeface="+mn-lt"/>
              </a:rPr>
              <a:t> 5th European </a:t>
            </a:r>
            <a:r>
              <a:rPr lang="en-GB" sz="1800" err="1">
                <a:ea typeface="+mn-lt"/>
                <a:cs typeface="+mn-lt"/>
              </a:rPr>
              <a:t>edn</a:t>
            </a:r>
            <a:r>
              <a:rPr lang="en-GB" sz="1800" dirty="0">
                <a:ea typeface="+mn-lt"/>
                <a:cs typeface="+mn-lt"/>
              </a:rPr>
              <a:t>. Harlow: Pearson Education. </a:t>
            </a:r>
            <a:r>
              <a:rPr lang="en-GB" sz="1800" dirty="0">
                <a:ea typeface="+mn-lt"/>
                <a:cs typeface="+mn-lt"/>
                <a:hlinkClick r:id="rId3"/>
              </a:rPr>
              <a:t>Pearson+2Google Books+2</a:t>
            </a:r>
            <a:endParaRPr lang="en-GB" sz="1800"/>
          </a:p>
          <a:p>
            <a:pPr>
              <a:buFont typeface="Arial"/>
              <a:buChar char="•"/>
            </a:pPr>
            <a:r>
              <a:rPr lang="en-GB" sz="1800" dirty="0">
                <a:ea typeface="+mn-lt"/>
                <a:cs typeface="+mn-lt"/>
              </a:rPr>
              <a:t>Deloitte (2022) </a:t>
            </a:r>
            <a:r>
              <a:rPr lang="en-GB" sz="1800" i="1" dirty="0">
                <a:ea typeface="+mn-lt"/>
                <a:cs typeface="+mn-lt"/>
              </a:rPr>
              <a:t>Digital Consumer Trends 2022.</a:t>
            </a:r>
            <a:r>
              <a:rPr lang="en-GB" sz="1800" dirty="0">
                <a:ea typeface="+mn-lt"/>
                <a:cs typeface="+mn-lt"/>
              </a:rPr>
              <a:t> London: Deloitte UK. Available at: </a:t>
            </a:r>
            <a:r>
              <a:rPr lang="en-GB" sz="1800" dirty="0">
                <a:ea typeface="+mn-lt"/>
                <a:cs typeface="+mn-lt"/>
                <a:hlinkClick r:id="rId4"/>
              </a:rPr>
              <a:t>https://www.deloitte.com/uk/en/Industries/tmt/research/digital-consumer-trends-2022-gaming.html</a:t>
            </a:r>
            <a:r>
              <a:rPr lang="en-GB" sz="1800" dirty="0">
                <a:ea typeface="+mn-lt"/>
                <a:cs typeface="+mn-lt"/>
              </a:rPr>
              <a:t> (Accessed: 9 November 2025). </a:t>
            </a:r>
            <a:r>
              <a:rPr lang="en-GB" sz="1800" dirty="0">
                <a:ea typeface="+mn-lt"/>
                <a:cs typeface="+mn-lt"/>
                <a:hlinkClick r:id="rId5"/>
              </a:rPr>
              <a:t>Deloitte United Kingdom+1</a:t>
            </a:r>
            <a:endParaRPr lang="en-GB" sz="1800"/>
          </a:p>
          <a:p>
            <a:pPr>
              <a:buFont typeface="Arial"/>
              <a:buChar char="•"/>
            </a:pPr>
            <a:r>
              <a:rPr lang="en-GB" sz="1800" dirty="0">
                <a:ea typeface="+mn-lt"/>
                <a:cs typeface="+mn-lt"/>
              </a:rPr>
              <a:t>Department for Environment, Food &amp; Rural Affairs (DEFRA) (2023) </a:t>
            </a:r>
            <a:r>
              <a:rPr lang="en-GB" sz="1800" i="1" dirty="0">
                <a:ea typeface="+mn-lt"/>
                <a:cs typeface="+mn-lt"/>
              </a:rPr>
              <a:t>Extended Producer Responsibility for Packaging: Report Packaging Data.</a:t>
            </a:r>
            <a:r>
              <a:rPr lang="en-GB" sz="1800" dirty="0">
                <a:ea typeface="+mn-lt"/>
                <a:cs typeface="+mn-lt"/>
              </a:rPr>
              <a:t> London: HM Government. Available at: </a:t>
            </a:r>
            <a:r>
              <a:rPr lang="en-GB" sz="1800" dirty="0">
                <a:ea typeface="+mn-lt"/>
                <a:cs typeface="+mn-lt"/>
                <a:hlinkClick r:id="rId6"/>
              </a:rPr>
              <a:t>https://www.gov.uk/government/collections/extended-producer-responsibility-for-packaging-report-packaging-data</a:t>
            </a:r>
            <a:r>
              <a:rPr lang="en-GB" sz="1800" dirty="0">
                <a:ea typeface="+mn-lt"/>
                <a:cs typeface="+mn-lt"/>
              </a:rPr>
              <a:t> (Accessed: 9 November 2025). </a:t>
            </a:r>
            <a:r>
              <a:rPr lang="en-GB" sz="1800" dirty="0">
                <a:ea typeface="+mn-lt"/>
                <a:cs typeface="+mn-lt"/>
                <a:hlinkClick r:id="rId6"/>
              </a:rPr>
              <a:t>GOV.UK+1</a:t>
            </a:r>
            <a:endParaRPr lang="en-GB" sz="1800"/>
          </a:p>
          <a:p>
            <a:pPr>
              <a:buFont typeface="Arial"/>
              <a:buChar char="•"/>
            </a:pPr>
            <a:r>
              <a:rPr lang="en-GB" sz="1800" dirty="0">
                <a:ea typeface="+mn-lt"/>
                <a:cs typeface="+mn-lt"/>
              </a:rPr>
              <a:t>Deloitte (2022) </a:t>
            </a:r>
            <a:r>
              <a:rPr lang="en-GB" sz="1800" i="1" dirty="0">
                <a:ea typeface="+mn-lt"/>
                <a:cs typeface="+mn-lt"/>
              </a:rPr>
              <a:t>Global Powers of Retailing 2022.</a:t>
            </a:r>
            <a:r>
              <a:rPr lang="en-GB" sz="1800" dirty="0">
                <a:ea typeface="+mn-lt"/>
                <a:cs typeface="+mn-lt"/>
              </a:rPr>
              <a:t> London: Deloitte UK. Available at: </a:t>
            </a:r>
            <a:r>
              <a:rPr lang="en-GB" sz="1800" dirty="0">
                <a:ea typeface="+mn-lt"/>
                <a:cs typeface="+mn-lt"/>
                <a:hlinkClick r:id="rId7"/>
              </a:rPr>
              <a:t>https://www.deloitte.com/uk/en/Industries/consumer/analysis/2022-global-powers-of-retailing.html</a:t>
            </a:r>
            <a:r>
              <a:rPr lang="en-GB" sz="1800" dirty="0">
                <a:ea typeface="+mn-lt"/>
                <a:cs typeface="+mn-lt"/>
              </a:rPr>
              <a:t> (Accessed: 9 November 2025). </a:t>
            </a:r>
            <a:r>
              <a:rPr lang="en-GB" sz="1800" dirty="0">
                <a:ea typeface="+mn-lt"/>
                <a:cs typeface="+mn-lt"/>
                <a:hlinkClick r:id="rId7"/>
              </a:rPr>
              <a:t>Deloitte United Kingdom+1</a:t>
            </a:r>
            <a:endParaRPr lang="en-GB" sz="1800"/>
          </a:p>
          <a:p>
            <a:pPr>
              <a:buNone/>
            </a:pPr>
            <a:endParaRPr lang="en-GB" sz="2400" dirty="0"/>
          </a:p>
          <a:p>
            <a:pPr marL="0" indent="0">
              <a:buNone/>
            </a:pPr>
            <a:endParaRPr lang="en-GB" sz="2400" dirty="0"/>
          </a:p>
        </p:txBody>
      </p:sp>
    </p:spTree>
    <p:extLst>
      <p:ext uri="{BB962C8B-B14F-4D97-AF65-F5344CB8AC3E}">
        <p14:creationId xmlns:p14="http://schemas.microsoft.com/office/powerpoint/2010/main" val="716177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AFEF1-8151-244E-6959-E70E5E0DE71D}"/>
              </a:ext>
            </a:extLst>
          </p:cNvPr>
          <p:cNvSpPr>
            <a:spLocks noGrp="1"/>
          </p:cNvSpPr>
          <p:nvPr>
            <p:ph type="title"/>
          </p:nvPr>
        </p:nvSpPr>
        <p:spPr/>
        <p:txBody>
          <a:bodyPr/>
          <a:lstStyle/>
          <a:p>
            <a:r>
              <a:rPr lang="en-GB"/>
              <a:t>THANK YOU</a:t>
            </a:r>
          </a:p>
        </p:txBody>
      </p:sp>
      <p:sp>
        <p:nvSpPr>
          <p:cNvPr id="3" name="Content Placeholder 2">
            <a:extLst>
              <a:ext uri="{FF2B5EF4-FFF2-40B4-BE49-F238E27FC236}">
                <a16:creationId xmlns:a16="http://schemas.microsoft.com/office/drawing/2014/main" id="{5B828E76-ACB4-2F11-B56E-86646759A5EA}"/>
              </a:ext>
            </a:extLst>
          </p:cNvPr>
          <p:cNvSpPr>
            <a:spLocks noGrp="1"/>
          </p:cNvSpPr>
          <p:nvPr>
            <p:ph idx="1"/>
          </p:nvPr>
        </p:nvSpPr>
        <p:spPr/>
        <p:txBody>
          <a:bodyPr/>
          <a:lstStyle/>
          <a:p>
            <a:pPr marL="0" indent="0">
              <a:buNone/>
            </a:pPr>
            <a:r>
              <a:rPr lang="en-GB"/>
              <a:t>ANY QUESTION?</a:t>
            </a:r>
          </a:p>
        </p:txBody>
      </p:sp>
    </p:spTree>
    <p:extLst>
      <p:ext uri="{BB962C8B-B14F-4D97-AF65-F5344CB8AC3E}">
        <p14:creationId xmlns:p14="http://schemas.microsoft.com/office/powerpoint/2010/main" val="39244662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MODULE NAME: PROBLEM SOVLVING &amp; DECISION MAKING MODULE CODE: LCLM 4004 STUDENT NAME: JEREMY AMOABEN AMPOMAH  STUDENT ID: 2442527 LECTURER: OLUSOYI ASHAYE ASSIGNMENT 1: PRESENTATION  DATE 10TH NOVEMBER 2025 </vt:lpstr>
      <vt:lpstr>OVERVIEW</vt:lpstr>
      <vt:lpstr>INTRODUCTION</vt:lpstr>
      <vt:lpstr>COMPANY BACKGROUND</vt:lpstr>
      <vt:lpstr>PROBLEM: NATURE AND SCOPE</vt:lpstr>
      <vt:lpstr>PESTLE ANALYSIS: GREEN HAVEN FLORIST</vt:lpstr>
      <vt:lpstr>PESTLE ANALYSIS</vt:lpstr>
      <vt:lpstr>CAUSE &amp; EFFECT: FISHBONE DIAGRAM</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Jeremy Amoaben Ampomah (2442527)</dc:creator>
  <cp:revision>117</cp:revision>
  <dcterms:created xsi:type="dcterms:W3CDTF">2025-11-09T16:45:54Z</dcterms:created>
  <dcterms:modified xsi:type="dcterms:W3CDTF">2025-11-09T23:25:39Z</dcterms:modified>
</cp:coreProperties>
</file>