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webp" ContentType="image/webp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7" r:id="rId7"/>
    <p:sldId id="262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561"/>
    <p:restoredTop sz="80866"/>
  </p:normalViewPr>
  <p:slideViewPr>
    <p:cSldViewPr snapToGrid="0">
      <p:cViewPr varScale="1">
        <p:scale>
          <a:sx n="87" d="100"/>
          <a:sy n="87" d="100"/>
        </p:scale>
        <p:origin x="54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94277AF-64B4-4B15-BC0C-757CEF15568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91D6CF9-44C1-4CE7-8653-DDEA8FDFF0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Nature: Plato believed that we are born with certain types of knowledge.</a:t>
          </a:r>
          <a:endParaRPr lang="en-US"/>
        </a:p>
      </dgm:t>
    </dgm:pt>
    <dgm:pt modelId="{64C4A6BB-43E0-451E-A182-F1F652F8832B}" type="parTrans" cxnId="{1D78BABD-AD39-45ED-A27A-871BFA55C774}">
      <dgm:prSet/>
      <dgm:spPr/>
      <dgm:t>
        <a:bodyPr/>
        <a:lstStyle/>
        <a:p>
          <a:endParaRPr lang="en-US"/>
        </a:p>
      </dgm:t>
    </dgm:pt>
    <dgm:pt modelId="{E050D775-8772-4A90-8DC0-CC179C7AE594}" type="sibTrans" cxnId="{1D78BABD-AD39-45ED-A27A-871BFA55C774}">
      <dgm:prSet/>
      <dgm:spPr/>
      <dgm:t>
        <a:bodyPr/>
        <a:lstStyle/>
        <a:p>
          <a:endParaRPr lang="en-US"/>
        </a:p>
      </dgm:t>
    </dgm:pt>
    <dgm:pt modelId="{7989463D-6DA5-4322-AE02-7D961080C86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Nurture: Aristotle believed that all knowledge is gained through experience.</a:t>
          </a:r>
          <a:endParaRPr lang="en-US"/>
        </a:p>
      </dgm:t>
    </dgm:pt>
    <dgm:pt modelId="{B5DAEB2F-B359-4EAF-966B-EEA922F6B018}" type="parTrans" cxnId="{B5859420-3925-4C8D-9922-85C815F5566D}">
      <dgm:prSet/>
      <dgm:spPr/>
      <dgm:t>
        <a:bodyPr/>
        <a:lstStyle/>
        <a:p>
          <a:endParaRPr lang="en-US"/>
        </a:p>
      </dgm:t>
    </dgm:pt>
    <dgm:pt modelId="{B115A633-F20F-4C24-83C4-2D6FFE7142A5}" type="sibTrans" cxnId="{B5859420-3925-4C8D-9922-85C815F5566D}">
      <dgm:prSet/>
      <dgm:spPr/>
      <dgm:t>
        <a:bodyPr/>
        <a:lstStyle/>
        <a:p>
          <a:endParaRPr lang="en-US"/>
        </a:p>
      </dgm:t>
    </dgm:pt>
    <dgm:pt modelId="{6B556B86-8186-4575-BCBA-1D327C7C737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 peer group is key to shape children’s behaviour above and beyond parent influence, Harris (1998). I think that both nature and nurture are important to consider with development of children.</a:t>
          </a:r>
          <a:endParaRPr lang="en-US" dirty="0"/>
        </a:p>
      </dgm:t>
    </dgm:pt>
    <dgm:pt modelId="{900A622E-6C8A-452D-83A3-27057E6E612F}" type="parTrans" cxnId="{E2FDBBE8-7F56-401D-956E-08C60D961EA8}">
      <dgm:prSet/>
      <dgm:spPr/>
      <dgm:t>
        <a:bodyPr/>
        <a:lstStyle/>
        <a:p>
          <a:endParaRPr lang="en-US"/>
        </a:p>
      </dgm:t>
    </dgm:pt>
    <dgm:pt modelId="{DBA174CD-784E-4A12-A885-0EC49D721F2D}" type="sibTrans" cxnId="{E2FDBBE8-7F56-401D-956E-08C60D961EA8}">
      <dgm:prSet/>
      <dgm:spPr/>
      <dgm:t>
        <a:bodyPr/>
        <a:lstStyle/>
        <a:p>
          <a:endParaRPr lang="en-US"/>
        </a:p>
      </dgm:t>
    </dgm:pt>
    <dgm:pt modelId="{05D3CAE3-B49A-44C9-BE01-6B331D4039FC}" type="pres">
      <dgm:prSet presAssocID="{994277AF-64B4-4B15-BC0C-757CEF155689}" presName="root" presStyleCnt="0">
        <dgm:presLayoutVars>
          <dgm:dir/>
          <dgm:resizeHandles val="exact"/>
        </dgm:presLayoutVars>
      </dgm:prSet>
      <dgm:spPr/>
    </dgm:pt>
    <dgm:pt modelId="{02E02336-4D70-41C1-A403-E9B9429A6038}" type="pres">
      <dgm:prSet presAssocID="{991D6CF9-44C1-4CE7-8653-DDEA8FDFF0E6}" presName="compNode" presStyleCnt="0"/>
      <dgm:spPr/>
    </dgm:pt>
    <dgm:pt modelId="{2AD3BC89-E234-4E76-90F8-76BC4E3E7A1D}" type="pres">
      <dgm:prSet presAssocID="{991D6CF9-44C1-4CE7-8653-DDEA8FDFF0E6}" presName="bgRect" presStyleLbl="bgShp" presStyleIdx="0" presStyleCnt="3"/>
      <dgm:spPr/>
    </dgm:pt>
    <dgm:pt modelId="{8E8D7D52-53AD-4F5F-86BE-9A2573D914AA}" type="pres">
      <dgm:prSet presAssocID="{991D6CF9-44C1-4CE7-8653-DDEA8FDFF0E6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680476AE-3E1C-4EAC-B4D8-5DAB4C947940}" type="pres">
      <dgm:prSet presAssocID="{991D6CF9-44C1-4CE7-8653-DDEA8FDFF0E6}" presName="spaceRect" presStyleCnt="0"/>
      <dgm:spPr/>
    </dgm:pt>
    <dgm:pt modelId="{EC02277B-CE3A-4CEB-A95C-84A17D809A84}" type="pres">
      <dgm:prSet presAssocID="{991D6CF9-44C1-4CE7-8653-DDEA8FDFF0E6}" presName="parTx" presStyleLbl="revTx" presStyleIdx="0" presStyleCnt="3">
        <dgm:presLayoutVars>
          <dgm:chMax val="0"/>
          <dgm:chPref val="0"/>
        </dgm:presLayoutVars>
      </dgm:prSet>
      <dgm:spPr/>
    </dgm:pt>
    <dgm:pt modelId="{F849D7DA-10C0-446D-A95B-9366184B2266}" type="pres">
      <dgm:prSet presAssocID="{E050D775-8772-4A90-8DC0-CC179C7AE594}" presName="sibTrans" presStyleCnt="0"/>
      <dgm:spPr/>
    </dgm:pt>
    <dgm:pt modelId="{AF6D3577-A024-466A-B9E6-D3B94E5D42F6}" type="pres">
      <dgm:prSet presAssocID="{7989463D-6DA5-4322-AE02-7D961080C866}" presName="compNode" presStyleCnt="0"/>
      <dgm:spPr/>
    </dgm:pt>
    <dgm:pt modelId="{70B94455-B7DB-48C3-A0C5-86F029267FA7}" type="pres">
      <dgm:prSet presAssocID="{7989463D-6DA5-4322-AE02-7D961080C866}" presName="bgRect" presStyleLbl="bgShp" presStyleIdx="1" presStyleCnt="3"/>
      <dgm:spPr/>
    </dgm:pt>
    <dgm:pt modelId="{F7219139-A86D-4E56-A918-36D5FA747238}" type="pres">
      <dgm:prSet presAssocID="{7989463D-6DA5-4322-AE02-7D961080C866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04A7979B-E25E-4E2B-9FE7-B681E3F24FCD}" type="pres">
      <dgm:prSet presAssocID="{7989463D-6DA5-4322-AE02-7D961080C866}" presName="spaceRect" presStyleCnt="0"/>
      <dgm:spPr/>
    </dgm:pt>
    <dgm:pt modelId="{BA02B119-9A71-4B25-A24B-03236C1663B1}" type="pres">
      <dgm:prSet presAssocID="{7989463D-6DA5-4322-AE02-7D961080C866}" presName="parTx" presStyleLbl="revTx" presStyleIdx="1" presStyleCnt="3">
        <dgm:presLayoutVars>
          <dgm:chMax val="0"/>
          <dgm:chPref val="0"/>
        </dgm:presLayoutVars>
      </dgm:prSet>
      <dgm:spPr/>
    </dgm:pt>
    <dgm:pt modelId="{F0B91F95-B27B-4E84-9966-D6173768F83D}" type="pres">
      <dgm:prSet presAssocID="{B115A633-F20F-4C24-83C4-2D6FFE7142A5}" presName="sibTrans" presStyleCnt="0"/>
      <dgm:spPr/>
    </dgm:pt>
    <dgm:pt modelId="{FFC58CE3-FA2B-4808-A11C-6CB78756E705}" type="pres">
      <dgm:prSet presAssocID="{6B556B86-8186-4575-BCBA-1D327C7C7372}" presName="compNode" presStyleCnt="0"/>
      <dgm:spPr/>
    </dgm:pt>
    <dgm:pt modelId="{43023672-C0E9-477B-8B15-609744B68B42}" type="pres">
      <dgm:prSet presAssocID="{6B556B86-8186-4575-BCBA-1D327C7C7372}" presName="bgRect" presStyleLbl="bgShp" presStyleIdx="2" presStyleCnt="3"/>
      <dgm:spPr/>
    </dgm:pt>
    <dgm:pt modelId="{4A69F086-0743-4086-8F4C-2EBF1584CC4F}" type="pres">
      <dgm:prSet presAssocID="{6B556B86-8186-4575-BCBA-1D327C7C7372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B91599CF-1C98-459D-B944-C938828DEB1C}" type="pres">
      <dgm:prSet presAssocID="{6B556B86-8186-4575-BCBA-1D327C7C7372}" presName="spaceRect" presStyleCnt="0"/>
      <dgm:spPr/>
    </dgm:pt>
    <dgm:pt modelId="{BBA1C9AD-A196-4043-B63B-C3E915F9F0DE}" type="pres">
      <dgm:prSet presAssocID="{6B556B86-8186-4575-BCBA-1D327C7C737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5859420-3925-4C8D-9922-85C815F5566D}" srcId="{994277AF-64B4-4B15-BC0C-757CEF155689}" destId="{7989463D-6DA5-4322-AE02-7D961080C866}" srcOrd="1" destOrd="0" parTransId="{B5DAEB2F-B359-4EAF-966B-EEA922F6B018}" sibTransId="{B115A633-F20F-4C24-83C4-2D6FFE7142A5}"/>
    <dgm:cxn modelId="{39C8C343-8534-B94A-9B94-4FAC69910C4E}" type="presOf" srcId="{994277AF-64B4-4B15-BC0C-757CEF155689}" destId="{05D3CAE3-B49A-44C9-BE01-6B331D4039FC}" srcOrd="0" destOrd="0" presId="urn:microsoft.com/office/officeart/2018/2/layout/IconVerticalSolidList"/>
    <dgm:cxn modelId="{09013681-F689-A247-9268-CA169B645B3D}" type="presOf" srcId="{991D6CF9-44C1-4CE7-8653-DDEA8FDFF0E6}" destId="{EC02277B-CE3A-4CEB-A95C-84A17D809A84}" srcOrd="0" destOrd="0" presId="urn:microsoft.com/office/officeart/2018/2/layout/IconVerticalSolidList"/>
    <dgm:cxn modelId="{471724B4-87F3-604B-B98E-1A662ED3B91E}" type="presOf" srcId="{7989463D-6DA5-4322-AE02-7D961080C866}" destId="{BA02B119-9A71-4B25-A24B-03236C1663B1}" srcOrd="0" destOrd="0" presId="urn:microsoft.com/office/officeart/2018/2/layout/IconVerticalSolidList"/>
    <dgm:cxn modelId="{722F9BBD-CC54-7C48-A919-13D41C733D67}" type="presOf" srcId="{6B556B86-8186-4575-BCBA-1D327C7C7372}" destId="{BBA1C9AD-A196-4043-B63B-C3E915F9F0DE}" srcOrd="0" destOrd="0" presId="urn:microsoft.com/office/officeart/2018/2/layout/IconVerticalSolidList"/>
    <dgm:cxn modelId="{1D78BABD-AD39-45ED-A27A-871BFA55C774}" srcId="{994277AF-64B4-4B15-BC0C-757CEF155689}" destId="{991D6CF9-44C1-4CE7-8653-DDEA8FDFF0E6}" srcOrd="0" destOrd="0" parTransId="{64C4A6BB-43E0-451E-A182-F1F652F8832B}" sibTransId="{E050D775-8772-4A90-8DC0-CC179C7AE594}"/>
    <dgm:cxn modelId="{E2FDBBE8-7F56-401D-956E-08C60D961EA8}" srcId="{994277AF-64B4-4B15-BC0C-757CEF155689}" destId="{6B556B86-8186-4575-BCBA-1D327C7C7372}" srcOrd="2" destOrd="0" parTransId="{900A622E-6C8A-452D-83A3-27057E6E612F}" sibTransId="{DBA174CD-784E-4A12-A885-0EC49D721F2D}"/>
    <dgm:cxn modelId="{C118F5A1-3D2D-3D49-BF55-B379ABCB3DEB}" type="presParOf" srcId="{05D3CAE3-B49A-44C9-BE01-6B331D4039FC}" destId="{02E02336-4D70-41C1-A403-E9B9429A6038}" srcOrd="0" destOrd="0" presId="urn:microsoft.com/office/officeart/2018/2/layout/IconVerticalSolidList"/>
    <dgm:cxn modelId="{EF0E0FBB-89B7-944B-BB53-C8D49B0BDBB3}" type="presParOf" srcId="{02E02336-4D70-41C1-A403-E9B9429A6038}" destId="{2AD3BC89-E234-4E76-90F8-76BC4E3E7A1D}" srcOrd="0" destOrd="0" presId="urn:microsoft.com/office/officeart/2018/2/layout/IconVerticalSolidList"/>
    <dgm:cxn modelId="{AC650158-E270-3D49-AA24-18532A9A7936}" type="presParOf" srcId="{02E02336-4D70-41C1-A403-E9B9429A6038}" destId="{8E8D7D52-53AD-4F5F-86BE-9A2573D914AA}" srcOrd="1" destOrd="0" presId="urn:microsoft.com/office/officeart/2018/2/layout/IconVerticalSolidList"/>
    <dgm:cxn modelId="{29815C0C-5520-5F46-9793-DE2623103CC3}" type="presParOf" srcId="{02E02336-4D70-41C1-A403-E9B9429A6038}" destId="{680476AE-3E1C-4EAC-B4D8-5DAB4C947940}" srcOrd="2" destOrd="0" presId="urn:microsoft.com/office/officeart/2018/2/layout/IconVerticalSolidList"/>
    <dgm:cxn modelId="{1E964C38-83B1-C04C-B0A7-00C02C0F77A9}" type="presParOf" srcId="{02E02336-4D70-41C1-A403-E9B9429A6038}" destId="{EC02277B-CE3A-4CEB-A95C-84A17D809A84}" srcOrd="3" destOrd="0" presId="urn:microsoft.com/office/officeart/2018/2/layout/IconVerticalSolidList"/>
    <dgm:cxn modelId="{DBC66B04-10C0-CD4D-AF8E-D89B328AA8CA}" type="presParOf" srcId="{05D3CAE3-B49A-44C9-BE01-6B331D4039FC}" destId="{F849D7DA-10C0-446D-A95B-9366184B2266}" srcOrd="1" destOrd="0" presId="urn:microsoft.com/office/officeart/2018/2/layout/IconVerticalSolidList"/>
    <dgm:cxn modelId="{1B30DDD4-2870-8547-A840-421399291615}" type="presParOf" srcId="{05D3CAE3-B49A-44C9-BE01-6B331D4039FC}" destId="{AF6D3577-A024-466A-B9E6-D3B94E5D42F6}" srcOrd="2" destOrd="0" presId="urn:microsoft.com/office/officeart/2018/2/layout/IconVerticalSolidList"/>
    <dgm:cxn modelId="{0D0D1BBA-FCEB-3049-944E-69682ACCD183}" type="presParOf" srcId="{AF6D3577-A024-466A-B9E6-D3B94E5D42F6}" destId="{70B94455-B7DB-48C3-A0C5-86F029267FA7}" srcOrd="0" destOrd="0" presId="urn:microsoft.com/office/officeart/2018/2/layout/IconVerticalSolidList"/>
    <dgm:cxn modelId="{52438120-F29D-3D46-ADB3-DF944251CE6C}" type="presParOf" srcId="{AF6D3577-A024-466A-B9E6-D3B94E5D42F6}" destId="{F7219139-A86D-4E56-A918-36D5FA747238}" srcOrd="1" destOrd="0" presId="urn:microsoft.com/office/officeart/2018/2/layout/IconVerticalSolidList"/>
    <dgm:cxn modelId="{C3094462-3B02-DB44-93CB-B145ECEDB47B}" type="presParOf" srcId="{AF6D3577-A024-466A-B9E6-D3B94E5D42F6}" destId="{04A7979B-E25E-4E2B-9FE7-B681E3F24FCD}" srcOrd="2" destOrd="0" presId="urn:microsoft.com/office/officeart/2018/2/layout/IconVerticalSolidList"/>
    <dgm:cxn modelId="{63307351-F8FF-B442-ABDD-E3ECC2101631}" type="presParOf" srcId="{AF6D3577-A024-466A-B9E6-D3B94E5D42F6}" destId="{BA02B119-9A71-4B25-A24B-03236C1663B1}" srcOrd="3" destOrd="0" presId="urn:microsoft.com/office/officeart/2018/2/layout/IconVerticalSolidList"/>
    <dgm:cxn modelId="{CAA02798-3470-D441-BE41-D31F6CB0A2AD}" type="presParOf" srcId="{05D3CAE3-B49A-44C9-BE01-6B331D4039FC}" destId="{F0B91F95-B27B-4E84-9966-D6173768F83D}" srcOrd="3" destOrd="0" presId="urn:microsoft.com/office/officeart/2018/2/layout/IconVerticalSolidList"/>
    <dgm:cxn modelId="{571C2D55-01FE-314C-93EA-4F532B49A2E7}" type="presParOf" srcId="{05D3CAE3-B49A-44C9-BE01-6B331D4039FC}" destId="{FFC58CE3-FA2B-4808-A11C-6CB78756E705}" srcOrd="4" destOrd="0" presId="urn:microsoft.com/office/officeart/2018/2/layout/IconVerticalSolidList"/>
    <dgm:cxn modelId="{34440E89-69C7-D94B-8B9A-AFEE6F012F2A}" type="presParOf" srcId="{FFC58CE3-FA2B-4808-A11C-6CB78756E705}" destId="{43023672-C0E9-477B-8B15-609744B68B42}" srcOrd="0" destOrd="0" presId="urn:microsoft.com/office/officeart/2018/2/layout/IconVerticalSolidList"/>
    <dgm:cxn modelId="{EA7155D5-F9F1-264D-9480-DB6B56D08950}" type="presParOf" srcId="{FFC58CE3-FA2B-4808-A11C-6CB78756E705}" destId="{4A69F086-0743-4086-8F4C-2EBF1584CC4F}" srcOrd="1" destOrd="0" presId="urn:microsoft.com/office/officeart/2018/2/layout/IconVerticalSolidList"/>
    <dgm:cxn modelId="{B9EA46FF-55A4-BD45-864E-EF96BB3C2AE4}" type="presParOf" srcId="{FFC58CE3-FA2B-4808-A11C-6CB78756E705}" destId="{B91599CF-1C98-459D-B944-C938828DEB1C}" srcOrd="2" destOrd="0" presId="urn:microsoft.com/office/officeart/2018/2/layout/IconVerticalSolidList"/>
    <dgm:cxn modelId="{4ED0C794-CE36-D948-8CF0-D71DD57909EF}" type="presParOf" srcId="{FFC58CE3-FA2B-4808-A11C-6CB78756E705}" destId="{BBA1C9AD-A196-4043-B63B-C3E915F9F0D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D3BC89-E234-4E76-90F8-76BC4E3E7A1D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8D7D52-53AD-4F5F-86BE-9A2573D914AA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2277B-CE3A-4CEB-A95C-84A17D809A84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Nature: Plato believed that we are born with certain types of knowledge.</a:t>
          </a:r>
          <a:endParaRPr lang="en-US" sz="2100" kern="1200"/>
        </a:p>
      </dsp:txBody>
      <dsp:txXfrm>
        <a:off x="1435590" y="531"/>
        <a:ext cx="9080009" cy="1242935"/>
      </dsp:txXfrm>
    </dsp:sp>
    <dsp:sp modelId="{70B94455-B7DB-48C3-A0C5-86F029267FA7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219139-A86D-4E56-A918-36D5FA747238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2B119-9A71-4B25-A24B-03236C1663B1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Nurture: Aristotle believed that all knowledge is gained through experience.</a:t>
          </a:r>
          <a:endParaRPr lang="en-US" sz="2100" kern="1200"/>
        </a:p>
      </dsp:txBody>
      <dsp:txXfrm>
        <a:off x="1435590" y="1554201"/>
        <a:ext cx="9080009" cy="1242935"/>
      </dsp:txXfrm>
    </dsp:sp>
    <dsp:sp modelId="{43023672-C0E9-477B-8B15-609744B68B42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69F086-0743-4086-8F4C-2EBF1584CC4F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A1C9AD-A196-4043-B63B-C3E915F9F0DE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 peer group is key to shape children’s behaviour above and beyond parent influence, Harris (1998). I think that both nature and nurture are important to consider with development of children.</a:t>
          </a:r>
          <a:endParaRPr lang="en-US" sz="2100" kern="1200" dirty="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5D8B9E-4D0B-5E43-BCBD-81DE98E5CBC1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6B5A8D-86EC-9A46-978E-CF346AB612B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2213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2702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7389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8350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6125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Propose practical strategies or interventions, based on the chosen theory, that could support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Shona’s development within the nursery setting.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986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Consider both biological and environmental influences (‘nature and nurture’) and discuss their role in shaping psychological development.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5991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6. Critically evaluate the usefulness and limitations of the theory in this health and social care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context.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977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8. Include a reference list with at least 6 credible academic sources in Harvard style.</a:t>
            </a:r>
            <a:r>
              <a:rPr lang="en-GB" dirty="0">
                <a:effectLst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6B5A8D-86EC-9A46-978E-CF346AB612B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81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02918-71CE-F1F6-BA08-160995C7E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DB9C32-D47A-8BFB-DA3C-0716DAEBAD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DC51EE-54BC-A6C4-6521-2069C1246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1728EC-9C5B-C6F2-3B97-23D8C2EEF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9219E-B742-A35F-E875-3C2277A1C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49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1D9B56-6B03-AA76-2CE0-C655EF5886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379E7-DABF-FF9E-ED5B-11C82EE30A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30EDC-57A5-1BAB-91D1-379FD0AD3E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2BDA3B-7270-2E59-AF78-28EB6FEEF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05CA8-F555-75EE-0976-1B0E31BD5D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3185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31DA1A-B678-5CEB-A1B2-429E26B18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E2A10A-F564-D30B-3ABA-60909952C7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5AD170-D006-5815-E5C1-FB2E3D084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7EDB5B-D2E5-3E67-3BAD-9ACE313DF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E0D9C-02E1-1EAF-4E0C-E572319D5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830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4AEAD-D6C6-FAE1-CE06-7FC1D808A9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CBC06E-F7C0-2794-2274-CC12D087D74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C70B39-A74A-DC97-1200-5D5F6AE0E25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B2DC5-5596-7250-670E-FF381B82D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DE5A52-FB51-E688-070F-6C197D48F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8939E9-4F42-7368-D804-A13DC3691D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973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0A116-C760-BD7E-C6F1-3434CAA6D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548F10-2E6E-7F65-719A-5E86C92E7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C8548E-B284-0321-DA9E-65F7608E4B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4B7D5C-2E8E-9597-3795-1E3E7E7AA1E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2ABC645-E2BE-84EF-3297-9577F31E9D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C46163-AC5E-01FA-35D5-2D11526263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1E1C4B-FFA3-ACEA-B587-7E81B1240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CD74A2-1483-36CC-7852-0CAF1168A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8173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237BD-ADC4-E4E8-F572-D2A1630B0F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B610194-C133-3C9D-2685-DF9ECAC95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A09F00-3A04-2E65-92AC-BCFE3384F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45D2E1-0728-4DC3-3F49-646801B63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9065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B37139-8477-24A7-B14F-0241A453A8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CF908C-70B2-EED3-419E-8C48ADBCE0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61DFAF-A28C-FF46-9DAF-F2B235E87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676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EDCF57-C2DD-F939-340E-698A031D3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BB136-8F3D-3AF7-EFBA-A04C2D8709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9E3C8E-48EE-96E1-CD1C-5FE928D16D7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C6D789-0098-648F-9380-1159B06B4C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B0E9F7-B9FF-9F4E-4F5F-1267A9398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A9D6EB-5411-85AB-752D-C026B2F5F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158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4A3C9-6558-EED5-5B41-7EA686088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01BDC6D-1B4B-AD49-B33A-9A767661F275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36DFAF-ADD5-729D-BE0B-7317D41069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AC3BBE-5C0B-26C4-80E8-CAD4E6D3C1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177B4-A953-82E6-A725-32DFC97F5B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9AAA99-7477-D4C5-08F3-2EF291546F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469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8B958-3D6D-57FE-B8CB-1C5CBBEB1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C2EB3B-C0C2-2A07-73F4-2210AC12F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21E66D-AAA4-F62F-19D8-D6FE5CEAE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C0EB8-DD8F-5198-8B8E-7D464429E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5D608D-A8D5-150A-F029-4BAFAD5A75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263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52D59-329F-4BD7-AC8C-87CA13F652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D1CAA0-021C-520B-D460-38CF508EE6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86E7BF-4A7D-940F-6A6D-8B5B65040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0A9B9-52CE-9281-F422-8369FB2CE6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E35BCA-64F6-55F6-3606-CC1181492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4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47A758-257D-24EF-F0DF-AAF379E2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7260AA-503A-8D87-C317-C36A8F7E74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832F71-3CB3-0399-819D-55344368F0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7D712CF-047E-D447-BE0A-5E56F199FD76}" type="datetimeFigureOut">
              <a:rPr lang="en-US" smtClean="0"/>
              <a:t>10/14/26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EE14B-FAA2-A79C-E4FE-083BC9E7FBF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A1E28-BFB5-1DE1-1567-8C7459C743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F258F5-89BF-1447-BE03-8CFFEDC1DE2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8376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eb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85EC5A-A6AD-1EB7-1A61-965161657C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29" y="1032387"/>
            <a:ext cx="10704871" cy="514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Student Name: Emeline M’pandou Boustindi</a:t>
            </a:r>
          </a:p>
          <a:p>
            <a:pPr marL="0" indent="0">
              <a:buNone/>
            </a:pPr>
            <a:r>
              <a:rPr lang="en-US" b="1" dirty="0"/>
              <a:t>Student ID: 2519589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r>
              <a:rPr lang="en-US" b="1" dirty="0"/>
              <a:t>Module Name: Psychology in Health and Social care</a:t>
            </a:r>
          </a:p>
          <a:p>
            <a:pPr marL="0" indent="0">
              <a:buNone/>
            </a:pPr>
            <a:r>
              <a:rPr lang="en-US" b="1" dirty="0"/>
              <a:t>Module Code: </a:t>
            </a:r>
            <a:r>
              <a:rPr lang="en-US" b="1" dirty="0">
                <a:solidFill>
                  <a:schemeClr val="tx2"/>
                </a:solidFill>
              </a:rPr>
              <a:t>LCHS4010</a:t>
            </a:r>
          </a:p>
          <a:p>
            <a:pPr marL="0" indent="0">
              <a:buNone/>
            </a:pPr>
            <a:endParaRPr lang="en-US" b="1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Lecturer Name: Wafa Nasir</a:t>
            </a:r>
          </a:p>
          <a:p>
            <a:pPr marL="0" indent="0">
              <a:buNone/>
            </a:pPr>
            <a:r>
              <a:rPr lang="en-US" b="1" dirty="0">
                <a:solidFill>
                  <a:schemeClr val="tx2"/>
                </a:solidFill>
              </a:rPr>
              <a:t>Assessment Title: Presentation (Shona’s case study)</a:t>
            </a:r>
          </a:p>
        </p:txBody>
      </p:sp>
    </p:spTree>
    <p:extLst>
      <p:ext uri="{BB962C8B-B14F-4D97-AF65-F5344CB8AC3E}">
        <p14:creationId xmlns:p14="http://schemas.microsoft.com/office/powerpoint/2010/main" val="2048892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2D66B49-1A9A-042B-2DDB-A863CA44C9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Lifespan psychological theory of development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96CC1-9B3E-BFF8-A093-5152A1EA5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8579" y="2064774"/>
            <a:ext cx="5984845" cy="397026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This is a theory of approach that sees human development. There are many theories relating to this, for example:</a:t>
            </a:r>
          </a:p>
          <a:p>
            <a:r>
              <a:rPr lang="en-US" sz="1800" dirty="0">
                <a:solidFill>
                  <a:schemeClr val="tx2"/>
                </a:solidFill>
              </a:rPr>
              <a:t>Bowlby’s attachment theory</a:t>
            </a:r>
          </a:p>
          <a:p>
            <a:r>
              <a:rPr lang="en-US" sz="1800" dirty="0">
                <a:solidFill>
                  <a:schemeClr val="tx2"/>
                </a:solidFill>
              </a:rPr>
              <a:t>Piaget’s cognitive development theory </a:t>
            </a:r>
          </a:p>
          <a:p>
            <a:r>
              <a:rPr lang="en-US" sz="1800" dirty="0">
                <a:solidFill>
                  <a:schemeClr val="tx2"/>
                </a:solidFill>
              </a:rPr>
              <a:t>Vygotsky’s sociocultural theory </a:t>
            </a:r>
          </a:p>
          <a:p>
            <a:r>
              <a:rPr lang="en-GB" sz="1800" dirty="0">
                <a:solidFill>
                  <a:schemeClr val="tx2"/>
                </a:solidFill>
              </a:rPr>
              <a:t>Erikson’s Psychosocial Theory of Development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186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64EB-5513-E7C7-904B-5463B17F8C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Piaget’s cognitive development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D10257-D73F-E981-5C41-96CCD22C1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80280" cy="43513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Jean Piaget believed that cognitive development happens through successive changes in cognitive structures. He believed that we actively learn from the moment we are born.</a:t>
            </a:r>
          </a:p>
          <a:p>
            <a:r>
              <a:rPr lang="en-US" sz="1800" dirty="0">
                <a:solidFill>
                  <a:schemeClr val="tx2"/>
                </a:solidFill>
              </a:rPr>
              <a:t>We learn as a direct result of our experiences </a:t>
            </a:r>
          </a:p>
          <a:p>
            <a:r>
              <a:rPr lang="en-US" sz="1800" dirty="0">
                <a:solidFill>
                  <a:schemeClr val="tx2"/>
                </a:solidFill>
              </a:rPr>
              <a:t>We make sense of those experiences differently and  at different stages of our lives.</a:t>
            </a:r>
          </a:p>
          <a:p>
            <a:pPr marL="0" indent="0">
              <a:buNone/>
            </a:pPr>
            <a:r>
              <a:rPr lang="en-US" sz="1800" dirty="0">
                <a:solidFill>
                  <a:schemeClr val="tx2"/>
                </a:solidFill>
              </a:rPr>
              <a:t>We can relate this to Shona’s case.</a:t>
            </a:r>
          </a:p>
        </p:txBody>
      </p:sp>
      <p:pic>
        <p:nvPicPr>
          <p:cNvPr id="4" name="Picture 3" descr="Jean Piaget's Theory: 4 Stages of Cognitive Development">
            <a:extLst>
              <a:ext uri="{FF2B5EF4-FFF2-40B4-BE49-F238E27FC236}">
                <a16:creationId xmlns:a16="http://schemas.microsoft.com/office/drawing/2014/main" id="{1BF3B541-0382-37FC-216A-7A2598A5BB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8480" y="1690688"/>
            <a:ext cx="6527006" cy="4351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00954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6F095-63F4-9F1B-B347-003EF78C4C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2226" y="1368425"/>
            <a:ext cx="5181600" cy="43513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800" noProof="0" dirty="0">
                <a:solidFill>
                  <a:schemeClr val="tx2"/>
                </a:solidFill>
              </a:rPr>
              <a:t>Shona is in a new environment that she can interact with. Piaget’s theory mentions that we construct and build our own understanding of experiences. </a:t>
            </a:r>
          </a:p>
          <a:p>
            <a:r>
              <a:rPr lang="en-GB" sz="1800" noProof="0" dirty="0">
                <a:solidFill>
                  <a:schemeClr val="tx2"/>
                </a:solidFill>
              </a:rPr>
              <a:t>For example, Shona can interact with different shaped and coloured objects for her to understanding different shapes and colours. </a:t>
            </a:r>
          </a:p>
          <a:p>
            <a:r>
              <a:rPr lang="en-GB" sz="1800" noProof="0" dirty="0">
                <a:solidFill>
                  <a:schemeClr val="tx2"/>
                </a:solidFill>
              </a:rPr>
              <a:t>She can also engage in group play by seeing what other children do and recognize patterns and understanding social interaction better.</a:t>
            </a:r>
          </a:p>
          <a:p>
            <a:pPr marL="0" indent="0">
              <a:buNone/>
            </a:pPr>
            <a:r>
              <a:rPr lang="en-GB" sz="1800" noProof="0" dirty="0">
                <a:solidFill>
                  <a:schemeClr val="tx2"/>
                </a:solidFill>
              </a:rPr>
              <a:t>Shona is 3 years old and this is the stage where toddlers need to achieve a sense of self and personal control, to become more independent (Maree, 2020)</a:t>
            </a:r>
          </a:p>
          <a:p>
            <a:pPr marL="0" indent="0">
              <a:buNone/>
            </a:pPr>
            <a:endParaRPr lang="en-GB" sz="1800" noProof="0" dirty="0">
              <a:solidFill>
                <a:schemeClr val="tx2"/>
              </a:solidFill>
            </a:endParaRPr>
          </a:p>
        </p:txBody>
      </p:sp>
      <p:pic>
        <p:nvPicPr>
          <p:cNvPr id="5" name="Content Placeholder 4" descr="Supporting early language in nurseries | National Centre for Social Research">
            <a:extLst>
              <a:ext uri="{FF2B5EF4-FFF2-40B4-BE49-F238E27FC236}">
                <a16:creationId xmlns:a16="http://schemas.microsoft.com/office/drawing/2014/main" id="{C403DEB0-C367-2F74-794F-8835B93675D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96000" y="442452"/>
            <a:ext cx="5973096" cy="5973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062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0ECB6-8C15-FB17-F14D-2F18763933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Practical Strategies or Interventions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C9F2A-1D2C-C845-6D8D-EF19E33CB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570" y="2285999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 dirty="0"/>
              <a:t>Shona can be exposed to new experiences (new games, new toys, new objects) </a:t>
            </a:r>
          </a:p>
          <a:p>
            <a:r>
              <a:rPr lang="en-US" sz="2000" dirty="0"/>
              <a:t>It is important to have interactive dialogue, play and shared activities to develop her communication skills (singing, playing, speech imitation)</a:t>
            </a:r>
          </a:p>
        </p:txBody>
      </p:sp>
      <p:pic>
        <p:nvPicPr>
          <p:cNvPr id="5" name="Picture 4" descr="Child toys in a room">
            <a:extLst>
              <a:ext uri="{FF2B5EF4-FFF2-40B4-BE49-F238E27FC236}">
                <a16:creationId xmlns:a16="http://schemas.microsoft.com/office/drawing/2014/main" id="{9C16F5D3-14F3-A140-7B4A-E1212A85858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313" r="11286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9270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31751-FC64-AD12-EFED-04F71B40E8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355" y="201178"/>
            <a:ext cx="10515600" cy="1325563"/>
          </a:xfrm>
        </p:spPr>
        <p:txBody>
          <a:bodyPr>
            <a:normAutofit/>
          </a:bodyPr>
          <a:lstStyle/>
          <a:p>
            <a:r>
              <a:rPr lang="en-GB" sz="3700" dirty="0"/>
              <a:t>Nature and Nurture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BEA0346-E28E-C3F6-1248-06629F216A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485476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FC6A1202-F744-F677-7FCC-483A0C3417F8}"/>
              </a:ext>
            </a:extLst>
          </p:cNvPr>
          <p:cNvSpPr txBox="1"/>
          <p:nvPr/>
        </p:nvSpPr>
        <p:spPr>
          <a:xfrm>
            <a:off x="4744528" y="255341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397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3D puzzle pieces">
            <a:extLst>
              <a:ext uri="{FF2B5EF4-FFF2-40B4-BE49-F238E27FC236}">
                <a16:creationId xmlns:a16="http://schemas.microsoft.com/office/drawing/2014/main" id="{B17A6B66-CE4C-4FC7-57CD-9C1FDBAEBA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911" r="17823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8BC15A-C470-0804-3B32-C197696C3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US" sz="3700" dirty="0"/>
              <a:t>Usefulness and limitations of Piaget’s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D1A2E-39C9-E470-9D89-13CC7B05FE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US" sz="1600" dirty="0"/>
              <a:t>Piaget’s theory includes 4 stages of cognitive development. Stage 2 or the preoperational stage (2-7 years old) is really influenced on the external world and the appearance of things.</a:t>
            </a:r>
          </a:p>
          <a:p>
            <a:r>
              <a:rPr lang="en-US" sz="1600" dirty="0"/>
              <a:t>It is difficult to understand that others do not think, see or feel like you. This can lead to anxiety. Shona being 3 years old falls into this stage. </a:t>
            </a:r>
          </a:p>
          <a:p>
            <a:r>
              <a:rPr lang="en-US" sz="1600" dirty="0"/>
              <a:t>This theory can be used here to help Shona focus on 1 situation at a time which can help her anxiety and difficulty engaging in group play.</a:t>
            </a:r>
          </a:p>
        </p:txBody>
      </p:sp>
    </p:spTree>
    <p:extLst>
      <p:ext uri="{BB962C8B-B14F-4D97-AF65-F5344CB8AC3E}">
        <p14:creationId xmlns:p14="http://schemas.microsoft.com/office/powerpoint/2010/main" val="3468381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48877-3F27-0D34-DB78-83E2232E2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ED07E-03A8-C566-6989-C28BF060FD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Alleah </a:t>
            </a:r>
            <a:r>
              <a:rPr lang="en-GB" dirty="0" err="1"/>
              <a:t>Rostohar</a:t>
            </a:r>
            <a:r>
              <a:rPr lang="en-GB" dirty="0"/>
              <a:t> (2020). </a:t>
            </a:r>
            <a:r>
              <a:rPr lang="en-GB" i="1" dirty="0"/>
              <a:t>7 Easy ways to encourage toddler independence</a:t>
            </a:r>
            <a:r>
              <a:rPr lang="en-GB" dirty="0"/>
              <a:t>. [online] Alleah Maree. Available at: http://</a:t>
            </a:r>
            <a:r>
              <a:rPr lang="en-GB" dirty="0" err="1"/>
              <a:t>www.alleahmaree.com</a:t>
            </a:r>
            <a:r>
              <a:rPr lang="en-GB" dirty="0"/>
              <a:t>/blog/2020/5/20/7-easy-ways-to-encourage-toddler-independence [Accessed 11 Oct. 2026].</a:t>
            </a:r>
          </a:p>
          <a:p>
            <a:pPr marL="0" indent="0">
              <a:buNone/>
            </a:pPr>
            <a:r>
              <a:rPr lang="en-GB" dirty="0"/>
              <a:t>Brodie, K. (2024). </a:t>
            </a:r>
            <a:r>
              <a:rPr lang="en-GB" i="1" dirty="0"/>
              <a:t>Jean Piaget’s theory of cognitive development</a:t>
            </a:r>
            <a:r>
              <a:rPr lang="en-GB" dirty="0"/>
              <a:t>. [online] Early Years TV. Available at: https://</a:t>
            </a:r>
            <a:r>
              <a:rPr lang="en-GB" dirty="0" err="1"/>
              <a:t>www.earlyyears.tv</a:t>
            </a:r>
            <a:r>
              <a:rPr lang="en-GB" dirty="0"/>
              <a:t>/</a:t>
            </a:r>
            <a:r>
              <a:rPr lang="en-GB" dirty="0" err="1"/>
              <a:t>piagets</a:t>
            </a:r>
            <a:r>
              <a:rPr lang="en-GB" dirty="0"/>
              <a:t>-theory-of-cognitive-development/ [Accessed 14 Oct. 2026].</a:t>
            </a:r>
          </a:p>
          <a:p>
            <a:pPr marL="0" indent="0">
              <a:buNone/>
            </a:pPr>
            <a:r>
              <a:rPr lang="en-GB" dirty="0"/>
              <a:t>Galton (1822-1911) was the first scientist to popularise the Nature vs Nurture with his work on the genetic basis of human traits.</a:t>
            </a:r>
          </a:p>
          <a:p>
            <a:pPr marL="0" indent="0">
              <a:buNone/>
            </a:pPr>
            <a:r>
              <a:rPr lang="en-GB" dirty="0"/>
              <a:t>Judith Rich Harris (1998). </a:t>
            </a:r>
            <a:r>
              <a:rPr lang="en-GB" i="1" dirty="0"/>
              <a:t>The nurture assumption: Why children turn out the way they do</a:t>
            </a:r>
            <a:r>
              <a:rPr lang="en-GB" dirty="0"/>
              <a:t>. New York: Free Press.</a:t>
            </a:r>
          </a:p>
          <a:p>
            <a:pPr marL="0" indent="0">
              <a:buNone/>
            </a:pPr>
            <a:r>
              <a:rPr lang="en-GB" dirty="0"/>
              <a:t>National Centre for Social Research. (2022). </a:t>
            </a:r>
            <a:r>
              <a:rPr lang="en-GB" i="1" dirty="0"/>
              <a:t>Supporting early language in nurseries | national centre for Social Research</a:t>
            </a:r>
            <a:r>
              <a:rPr lang="en-GB" dirty="0"/>
              <a:t>. [online] Available at: https://</a:t>
            </a:r>
            <a:r>
              <a:rPr lang="en-GB" dirty="0" err="1"/>
              <a:t>natcen.ac.uk</a:t>
            </a:r>
            <a:r>
              <a:rPr lang="en-GB" dirty="0"/>
              <a:t>/publications/supporting-early-language-nurseries [Accessed 08 Oct. 2026].</a:t>
            </a:r>
          </a:p>
          <a:p>
            <a:pPr marL="0" indent="0">
              <a:buNone/>
            </a:pPr>
            <a:r>
              <a:rPr lang="en-GB" dirty="0"/>
              <a:t>Pearson (2026). </a:t>
            </a:r>
            <a:r>
              <a:rPr lang="en-GB" i="1" dirty="0"/>
              <a:t>Lifespan theories: Major theories of development in psychology</a:t>
            </a:r>
            <a:r>
              <a:rPr lang="en-GB" dirty="0"/>
              <a:t>. [online] </a:t>
            </a:r>
            <a:r>
              <a:rPr lang="en-GB" dirty="0" err="1"/>
              <a:t>Pearson.com</a:t>
            </a:r>
            <a:r>
              <a:rPr lang="en-GB" dirty="0"/>
              <a:t>. Available at: https://</a:t>
            </a:r>
            <a:r>
              <a:rPr lang="en-GB" dirty="0" err="1"/>
              <a:t>www.pearson.com</a:t>
            </a:r>
            <a:r>
              <a:rPr lang="en-GB" dirty="0"/>
              <a:t>/channels/psychology/study-guides/lifespan-theories-major-theories-of-development-in [Accessed 11 Oct. 2026].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312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507</TotalTime>
  <Words>766</Words>
  <Application>Microsoft Macintosh PowerPoint</Application>
  <PresentationFormat>Widescreen</PresentationFormat>
  <Paragraphs>58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Lifespan psychological theory of development  </vt:lpstr>
      <vt:lpstr>Piaget’s cognitive development theory</vt:lpstr>
      <vt:lpstr>PowerPoint Presentation</vt:lpstr>
      <vt:lpstr>Practical Strategies or Interventions</vt:lpstr>
      <vt:lpstr>Nature and Nurture</vt:lpstr>
      <vt:lpstr>Usefulness and limitations of Piaget’s Theory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Rolvie Olondo</dc:creator>
  <cp:lastModifiedBy>Rolvie Olondo</cp:lastModifiedBy>
  <cp:revision>53</cp:revision>
  <dcterms:created xsi:type="dcterms:W3CDTF">2026-10-13T21:15:50Z</dcterms:created>
  <dcterms:modified xsi:type="dcterms:W3CDTF">2026-10-14T21:30:22Z</dcterms:modified>
</cp:coreProperties>
</file>