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2"/>
  </p:notesMasterIdLst>
  <p:sldIdLst>
    <p:sldId id="257" r:id="rId2"/>
    <p:sldId id="258" r:id="rId3"/>
    <p:sldId id="259" r:id="rId4"/>
    <p:sldId id="260" r:id="rId5"/>
    <p:sldId id="261" r:id="rId6"/>
    <p:sldId id="263" r:id="rId7"/>
    <p:sldId id="264" r:id="rId8"/>
    <p:sldId id="265" r:id="rId9"/>
    <p:sldId id="266" r:id="rId10"/>
    <p:sldId id="262"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44" autoAdjust="0"/>
  </p:normalViewPr>
  <p:slideViewPr>
    <p:cSldViewPr>
      <p:cViewPr varScale="1">
        <p:scale>
          <a:sx n="43" d="100"/>
          <a:sy n="43" d="100"/>
        </p:scale>
        <p:origin x="2166" y="60"/>
      </p:cViewPr>
      <p:guideLst>
        <p:guide orient="horz" pos="2160"/>
        <p:guide pos="288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hyperlink" Target="https://www.statista.com/topics/1102/hotel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statista.com/topics/1102/hotel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1153EA-A924-4D31-9E7C-6BE83A43EAF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40BC4CA-DA44-4F06-8C00-D3E04FA8E19E}">
      <dgm:prSet/>
      <dgm:spPr/>
      <dgm:t>
        <a:bodyPr/>
        <a:lstStyle/>
        <a:p>
          <a:r>
            <a:rPr lang="en-IN" dirty="0"/>
            <a:t>Adnan </a:t>
          </a:r>
          <a:r>
            <a:rPr lang="en-IN" dirty="0" err="1"/>
            <a:t>Bataineh</a:t>
          </a:r>
          <a:r>
            <a:rPr lang="en-IN" dirty="0"/>
            <a:t>, K.  2019. Impact of work-life balance, happiness at work, on employee performance. </a:t>
          </a:r>
          <a:r>
            <a:rPr lang="en-IN" i="1" dirty="0"/>
            <a:t>International Business Research</a:t>
          </a:r>
          <a:r>
            <a:rPr lang="en-IN" dirty="0"/>
            <a:t>, </a:t>
          </a:r>
          <a:r>
            <a:rPr lang="en-IN" i="1" dirty="0"/>
            <a:t>12</a:t>
          </a:r>
          <a:r>
            <a:rPr lang="en-IN" dirty="0"/>
            <a:t>(2), pp.99-112.</a:t>
          </a:r>
          <a:endParaRPr lang="en-US" dirty="0"/>
        </a:p>
      </dgm:t>
    </dgm:pt>
    <dgm:pt modelId="{FADDAD07-1F32-4A59-95DD-2C24D2E802B8}" type="parTrans" cxnId="{7094465C-4F72-43CC-BD9F-1DB9B3BB04AB}">
      <dgm:prSet/>
      <dgm:spPr/>
      <dgm:t>
        <a:bodyPr/>
        <a:lstStyle/>
        <a:p>
          <a:endParaRPr lang="en-US"/>
        </a:p>
      </dgm:t>
    </dgm:pt>
    <dgm:pt modelId="{5B98F2EC-7C0D-4A56-AD22-DD4872D7577C}" type="sibTrans" cxnId="{7094465C-4F72-43CC-BD9F-1DB9B3BB04AB}">
      <dgm:prSet/>
      <dgm:spPr/>
      <dgm:t>
        <a:bodyPr/>
        <a:lstStyle/>
        <a:p>
          <a:endParaRPr lang="en-US"/>
        </a:p>
      </dgm:t>
    </dgm:pt>
    <dgm:pt modelId="{1C084656-25F5-467C-8D5C-FA85FFA54380}">
      <dgm:prSet/>
      <dgm:spPr/>
      <dgm:t>
        <a:bodyPr/>
        <a:lstStyle/>
        <a:p>
          <a:r>
            <a:rPr lang="en-IN"/>
            <a:t>Bin, A.S. and Shmailan, A.  2015. The relationship between job satisfaction, job performance and employee engagement: An explorative study. </a:t>
          </a:r>
          <a:r>
            <a:rPr lang="en-IN" i="1"/>
            <a:t>Issues in Business Management and Economics</a:t>
          </a:r>
          <a:r>
            <a:rPr lang="en-IN"/>
            <a:t>, </a:t>
          </a:r>
          <a:r>
            <a:rPr lang="en-IN" i="1"/>
            <a:t>4</a:t>
          </a:r>
          <a:r>
            <a:rPr lang="en-IN"/>
            <a:t>(1), pp.1-8.</a:t>
          </a:r>
          <a:endParaRPr lang="en-US"/>
        </a:p>
      </dgm:t>
    </dgm:pt>
    <dgm:pt modelId="{10A7B6E0-8A5D-4642-A45E-17DD160B0080}" type="parTrans" cxnId="{843C9FAF-EFCF-400E-8FF8-67778B368682}">
      <dgm:prSet/>
      <dgm:spPr/>
      <dgm:t>
        <a:bodyPr/>
        <a:lstStyle/>
        <a:p>
          <a:endParaRPr lang="en-US"/>
        </a:p>
      </dgm:t>
    </dgm:pt>
    <dgm:pt modelId="{A7DC8C17-86D7-46A1-8CD8-FE34799E01F9}" type="sibTrans" cxnId="{843C9FAF-EFCF-400E-8FF8-67778B368682}">
      <dgm:prSet/>
      <dgm:spPr/>
      <dgm:t>
        <a:bodyPr/>
        <a:lstStyle/>
        <a:p>
          <a:endParaRPr lang="en-US"/>
        </a:p>
      </dgm:t>
    </dgm:pt>
    <dgm:pt modelId="{C795DD42-A025-42D1-9F7C-58D50F43E2B4}">
      <dgm:prSet/>
      <dgm:spPr/>
      <dgm:t>
        <a:bodyPr/>
        <a:lstStyle/>
        <a:p>
          <a:r>
            <a:rPr lang="en-IN"/>
            <a:t>Buckingham, M. and Coffman, C. 2014. </a:t>
          </a:r>
          <a:r>
            <a:rPr lang="en-IN" i="1"/>
            <a:t>First, break all the rules: What the world's greatest managers do differently</a:t>
          </a:r>
          <a:r>
            <a:rPr lang="en-IN"/>
            <a:t>. Simon and Schuster.</a:t>
          </a:r>
          <a:endParaRPr lang="en-US"/>
        </a:p>
      </dgm:t>
    </dgm:pt>
    <dgm:pt modelId="{C6D669D8-5EE6-4079-81ED-64D9CB675CF7}" type="parTrans" cxnId="{D386B9FF-D2D8-4BEB-ADD9-6B588FC8D600}">
      <dgm:prSet/>
      <dgm:spPr/>
      <dgm:t>
        <a:bodyPr/>
        <a:lstStyle/>
        <a:p>
          <a:endParaRPr lang="en-US"/>
        </a:p>
      </dgm:t>
    </dgm:pt>
    <dgm:pt modelId="{9D3E4F23-C05F-4C32-B821-2611FD15B676}" type="sibTrans" cxnId="{D386B9FF-D2D8-4BEB-ADD9-6B588FC8D600}">
      <dgm:prSet/>
      <dgm:spPr/>
      <dgm:t>
        <a:bodyPr/>
        <a:lstStyle/>
        <a:p>
          <a:endParaRPr lang="en-US"/>
        </a:p>
      </dgm:t>
    </dgm:pt>
    <dgm:pt modelId="{AA599D9E-0A7C-461D-B61A-4649256FB706}">
      <dgm:prSet/>
      <dgm:spPr/>
      <dgm:t>
        <a:bodyPr/>
        <a:lstStyle/>
        <a:p>
          <a:r>
            <a:rPr lang="en-IN" dirty="0" err="1"/>
            <a:t>Chanana</a:t>
          </a:r>
          <a:r>
            <a:rPr lang="en-IN" dirty="0"/>
            <a:t>, N., 2021. Employee engagement practices during COVID‐19 lockdown. </a:t>
          </a:r>
          <a:r>
            <a:rPr lang="en-IN" i="1" dirty="0"/>
            <a:t>Journal of public affairs</a:t>
          </a:r>
          <a:r>
            <a:rPr lang="en-IN" dirty="0"/>
            <a:t>, </a:t>
          </a:r>
          <a:r>
            <a:rPr lang="en-IN" i="1" dirty="0"/>
            <a:t>21</a:t>
          </a:r>
          <a:r>
            <a:rPr lang="en-IN" dirty="0"/>
            <a:t>(4), p.e2508.</a:t>
          </a:r>
          <a:endParaRPr lang="en-US" dirty="0"/>
        </a:p>
      </dgm:t>
    </dgm:pt>
    <dgm:pt modelId="{98A55E7F-2F85-4D67-94C0-7BF3BBD23784}" type="parTrans" cxnId="{454B71D5-7B92-4C3B-87E1-2A98D51278EC}">
      <dgm:prSet/>
      <dgm:spPr/>
      <dgm:t>
        <a:bodyPr/>
        <a:lstStyle/>
        <a:p>
          <a:endParaRPr lang="en-US"/>
        </a:p>
      </dgm:t>
    </dgm:pt>
    <dgm:pt modelId="{91DD4A26-B87D-4495-A816-C5A05AC5F1FC}" type="sibTrans" cxnId="{454B71D5-7B92-4C3B-87E1-2A98D51278EC}">
      <dgm:prSet/>
      <dgm:spPr/>
      <dgm:t>
        <a:bodyPr/>
        <a:lstStyle/>
        <a:p>
          <a:endParaRPr lang="en-US"/>
        </a:p>
      </dgm:t>
    </dgm:pt>
    <dgm:pt modelId="{BA7D34A6-8401-41AE-B8C6-0FE7BA47DE66}">
      <dgm:prSet/>
      <dgm:spPr/>
      <dgm:t>
        <a:bodyPr/>
        <a:lstStyle/>
        <a:p>
          <a:r>
            <a:rPr lang="en-IN"/>
            <a:t>Drexler, N. and Lapré, V.B. 2019. For better or for worse: Shaping the hospitality industry through robotics and artificial intelligence. </a:t>
          </a:r>
          <a:r>
            <a:rPr lang="en-IN" i="1"/>
            <a:t>Research in Hospitality Management</a:t>
          </a:r>
          <a:r>
            <a:rPr lang="en-IN"/>
            <a:t>, </a:t>
          </a:r>
          <a:r>
            <a:rPr lang="en-IN" i="1"/>
            <a:t>9</a:t>
          </a:r>
          <a:r>
            <a:rPr lang="en-IN"/>
            <a:t>(2), pp.117-120.</a:t>
          </a:r>
          <a:endParaRPr lang="en-US"/>
        </a:p>
      </dgm:t>
    </dgm:pt>
    <dgm:pt modelId="{470B7EA3-086F-4F4E-A051-A23F3366AF75}" type="parTrans" cxnId="{BCF89CE8-6AFF-4375-9D98-C76895B8A149}">
      <dgm:prSet/>
      <dgm:spPr/>
      <dgm:t>
        <a:bodyPr/>
        <a:lstStyle/>
        <a:p>
          <a:endParaRPr lang="en-US"/>
        </a:p>
      </dgm:t>
    </dgm:pt>
    <dgm:pt modelId="{DEF87758-60E3-4AA7-8C23-511DA59FEAA7}" type="sibTrans" cxnId="{BCF89CE8-6AFF-4375-9D98-C76895B8A149}">
      <dgm:prSet/>
      <dgm:spPr/>
      <dgm:t>
        <a:bodyPr/>
        <a:lstStyle/>
        <a:p>
          <a:endParaRPr lang="en-US"/>
        </a:p>
      </dgm:t>
    </dgm:pt>
    <dgm:pt modelId="{3A3F99E3-0512-4B9C-931E-85AF035966B6}">
      <dgm:prSet/>
      <dgm:spPr/>
      <dgm:t>
        <a:bodyPr/>
        <a:lstStyle/>
        <a:p>
          <a:r>
            <a:rPr lang="en-IN"/>
            <a:t>Eisenberger, R., Malone, G.P. and Presson, W.D. 2016. Optimizing perceived organizational support to enhance employee engagement. </a:t>
          </a:r>
          <a:r>
            <a:rPr lang="en-IN" i="1"/>
            <a:t>Society for Human Resource Management and Society for Industrial and Organizational Psychology</a:t>
          </a:r>
          <a:r>
            <a:rPr lang="en-IN"/>
            <a:t>, </a:t>
          </a:r>
          <a:r>
            <a:rPr lang="en-IN" i="1"/>
            <a:t>2</a:t>
          </a:r>
          <a:r>
            <a:rPr lang="en-IN"/>
            <a:t>(2016), pp.3-22.</a:t>
          </a:r>
          <a:endParaRPr lang="en-US"/>
        </a:p>
      </dgm:t>
    </dgm:pt>
    <dgm:pt modelId="{10EDAE9B-C066-4DD0-9FC5-73F421C994F7}" type="parTrans" cxnId="{834371A7-B248-4213-989A-10FC9813D9E4}">
      <dgm:prSet/>
      <dgm:spPr/>
      <dgm:t>
        <a:bodyPr/>
        <a:lstStyle/>
        <a:p>
          <a:endParaRPr lang="en-US"/>
        </a:p>
      </dgm:t>
    </dgm:pt>
    <dgm:pt modelId="{36BD9468-D146-4F07-90C1-03C65C638482}" type="sibTrans" cxnId="{834371A7-B248-4213-989A-10FC9813D9E4}">
      <dgm:prSet/>
      <dgm:spPr/>
      <dgm:t>
        <a:bodyPr/>
        <a:lstStyle/>
        <a:p>
          <a:endParaRPr lang="en-US"/>
        </a:p>
      </dgm:t>
    </dgm:pt>
    <dgm:pt modelId="{343C2D91-7CBB-44C1-8B0E-1D5D71256D44}">
      <dgm:prSet/>
      <dgm:spPr/>
      <dgm:t>
        <a:bodyPr/>
        <a:lstStyle/>
        <a:p>
          <a:r>
            <a:rPr lang="en-IN"/>
            <a:t>Floričić, T. 2020. Sustainable solutions in the hospitality industry and competitiveness context of “green hotels”. </a:t>
          </a:r>
          <a:r>
            <a:rPr lang="en-IN" i="1"/>
            <a:t>Civil Engineering Journal</a:t>
          </a:r>
          <a:r>
            <a:rPr lang="en-IN"/>
            <a:t>, </a:t>
          </a:r>
          <a:r>
            <a:rPr lang="en-IN" i="1"/>
            <a:t>6</a:t>
          </a:r>
          <a:r>
            <a:rPr lang="en-IN"/>
            <a:t>(6), pp.1104-1113.</a:t>
          </a:r>
          <a:endParaRPr lang="en-US"/>
        </a:p>
      </dgm:t>
    </dgm:pt>
    <dgm:pt modelId="{33066A4F-9A56-4579-B048-35CFD48F4B15}" type="parTrans" cxnId="{03449A66-5888-42B0-AF36-315F903EDCEC}">
      <dgm:prSet/>
      <dgm:spPr/>
      <dgm:t>
        <a:bodyPr/>
        <a:lstStyle/>
        <a:p>
          <a:endParaRPr lang="en-US"/>
        </a:p>
      </dgm:t>
    </dgm:pt>
    <dgm:pt modelId="{DF2951B2-391E-488B-A9A5-D53F357B2E0E}" type="sibTrans" cxnId="{03449A66-5888-42B0-AF36-315F903EDCEC}">
      <dgm:prSet/>
      <dgm:spPr/>
      <dgm:t>
        <a:bodyPr/>
        <a:lstStyle/>
        <a:p>
          <a:endParaRPr lang="en-US"/>
        </a:p>
      </dgm:t>
    </dgm:pt>
    <dgm:pt modelId="{3DF29A1F-0682-4042-8B3D-8C41E8566A84}">
      <dgm:prSet/>
      <dgm:spPr/>
      <dgm:t>
        <a:bodyPr/>
        <a:lstStyle/>
        <a:p>
          <a:r>
            <a:rPr lang="en-IN"/>
            <a:t>Hopper, E.  2020. Maslow’s hierarchy of needs explained. </a:t>
          </a:r>
          <a:r>
            <a:rPr lang="en-IN" i="1"/>
            <a:t>ThoughtCo, ThoughtCo</a:t>
          </a:r>
          <a:r>
            <a:rPr lang="en-IN"/>
            <a:t>, </a:t>
          </a:r>
          <a:r>
            <a:rPr lang="en-IN" i="1"/>
            <a:t>24</a:t>
          </a:r>
          <a:r>
            <a:rPr lang="en-IN"/>
            <a:t>.</a:t>
          </a:r>
          <a:endParaRPr lang="en-US"/>
        </a:p>
      </dgm:t>
    </dgm:pt>
    <dgm:pt modelId="{3EB84092-11AD-4FDE-AC9B-3AFAB899B4DE}" type="parTrans" cxnId="{22534DDF-9CBB-4DAA-8BF7-ECE973BDA8EA}">
      <dgm:prSet/>
      <dgm:spPr/>
      <dgm:t>
        <a:bodyPr/>
        <a:lstStyle/>
        <a:p>
          <a:endParaRPr lang="en-US"/>
        </a:p>
      </dgm:t>
    </dgm:pt>
    <dgm:pt modelId="{A962F66A-3EB2-435B-A7D0-0873E4A24D71}" type="sibTrans" cxnId="{22534DDF-9CBB-4DAA-8BF7-ECE973BDA8EA}">
      <dgm:prSet/>
      <dgm:spPr/>
      <dgm:t>
        <a:bodyPr/>
        <a:lstStyle/>
        <a:p>
          <a:endParaRPr lang="en-US"/>
        </a:p>
      </dgm:t>
    </dgm:pt>
    <dgm:pt modelId="{AB379C80-9E57-4453-8BFA-E84C36AA1669}">
      <dgm:prSet/>
      <dgm:spPr/>
      <dgm:t>
        <a:bodyPr/>
        <a:lstStyle/>
        <a:p>
          <a:r>
            <a:rPr lang="en-IN" dirty="0"/>
            <a:t>Goh, E. and Baum, T.  2021. Job perceptions of Generation Z hotel employees towards working in Covid-19 quarantine hotels: the role of meaningful work. </a:t>
          </a:r>
          <a:r>
            <a:rPr lang="en-IN" i="1" dirty="0"/>
            <a:t>International Journal of Contemporary Hospitality Management</a:t>
          </a:r>
          <a:r>
            <a:rPr lang="en-IN" dirty="0"/>
            <a:t>.</a:t>
          </a:r>
          <a:endParaRPr lang="en-US" dirty="0"/>
        </a:p>
      </dgm:t>
    </dgm:pt>
    <dgm:pt modelId="{7B4AF575-B815-4A91-93F4-18DD44888DA2}" type="parTrans" cxnId="{2A63A513-5EA2-4A7C-9D84-E97647DF703A}">
      <dgm:prSet/>
      <dgm:spPr/>
      <dgm:t>
        <a:bodyPr/>
        <a:lstStyle/>
        <a:p>
          <a:endParaRPr lang="en-US"/>
        </a:p>
      </dgm:t>
    </dgm:pt>
    <dgm:pt modelId="{DB85B0FA-4EBF-4C3F-A62C-994C4169760A}" type="sibTrans" cxnId="{2A63A513-5EA2-4A7C-9D84-E97647DF703A}">
      <dgm:prSet/>
      <dgm:spPr/>
      <dgm:t>
        <a:bodyPr/>
        <a:lstStyle/>
        <a:p>
          <a:endParaRPr lang="en-US"/>
        </a:p>
      </dgm:t>
    </dgm:pt>
    <dgm:pt modelId="{FF2D2D79-BE27-4986-8BF9-8E368977FA54}">
      <dgm:prSet/>
      <dgm:spPr/>
      <dgm:t>
        <a:bodyPr/>
        <a:lstStyle/>
        <a:p>
          <a:r>
            <a:rPr lang="en-GB" dirty="0"/>
            <a:t>Statista. 2022. </a:t>
          </a:r>
          <a:r>
            <a:rPr lang="en-IN" dirty="0"/>
            <a:t>Hotel  industry worldwide - statistics &amp;  facts</a:t>
          </a:r>
          <a:r>
            <a:rPr lang="en-GB" dirty="0"/>
            <a:t> [online] available at: </a:t>
          </a:r>
          <a:r>
            <a:rPr lang="en-GB" dirty="0">
              <a:hlinkClick xmlns:r="http://schemas.openxmlformats.org/officeDocument/2006/relationships" r:id="rId1"/>
            </a:rPr>
            <a:t>https://www.statista.com/topics/1102/hotels/#topicHeader__wrapper</a:t>
          </a:r>
          <a:r>
            <a:rPr lang="en-GB" dirty="0"/>
            <a:t>, [accessed on 4 December 2022]</a:t>
          </a:r>
          <a:endParaRPr lang="en-US" dirty="0"/>
        </a:p>
      </dgm:t>
    </dgm:pt>
    <dgm:pt modelId="{41ED07FA-11A9-40D3-AA00-F3782F454AD1}" type="parTrans" cxnId="{BC93028C-91BD-438D-9881-D40121AD5AB8}">
      <dgm:prSet/>
      <dgm:spPr/>
      <dgm:t>
        <a:bodyPr/>
        <a:lstStyle/>
        <a:p>
          <a:endParaRPr lang="en-US"/>
        </a:p>
      </dgm:t>
    </dgm:pt>
    <dgm:pt modelId="{C897A086-9C69-400F-9A1B-80E80AD00A65}" type="sibTrans" cxnId="{BC93028C-91BD-438D-9881-D40121AD5AB8}">
      <dgm:prSet/>
      <dgm:spPr/>
      <dgm:t>
        <a:bodyPr/>
        <a:lstStyle/>
        <a:p>
          <a:endParaRPr lang="en-US"/>
        </a:p>
      </dgm:t>
    </dgm:pt>
    <dgm:pt modelId="{015499EF-F0C5-4D81-BDCB-C49F0188DFED}" type="pres">
      <dgm:prSet presAssocID="{CB1153EA-A924-4D31-9E7C-6BE83A43EAF1}" presName="vert0" presStyleCnt="0">
        <dgm:presLayoutVars>
          <dgm:dir/>
          <dgm:animOne val="branch"/>
          <dgm:animLvl val="lvl"/>
        </dgm:presLayoutVars>
      </dgm:prSet>
      <dgm:spPr/>
    </dgm:pt>
    <dgm:pt modelId="{89474901-6A3B-4432-88DF-7CAD51089F07}" type="pres">
      <dgm:prSet presAssocID="{B40BC4CA-DA44-4F06-8C00-D3E04FA8E19E}" presName="thickLine" presStyleLbl="alignNode1" presStyleIdx="0" presStyleCnt="10"/>
      <dgm:spPr/>
    </dgm:pt>
    <dgm:pt modelId="{6083D6B7-1FBA-46FD-8DA6-1C3780D02FA3}" type="pres">
      <dgm:prSet presAssocID="{B40BC4CA-DA44-4F06-8C00-D3E04FA8E19E}" presName="horz1" presStyleCnt="0"/>
      <dgm:spPr/>
    </dgm:pt>
    <dgm:pt modelId="{B5DA28AA-139C-4FFE-BA4F-A9878D0F4CCC}" type="pres">
      <dgm:prSet presAssocID="{B40BC4CA-DA44-4F06-8C00-D3E04FA8E19E}" presName="tx1" presStyleLbl="revTx" presStyleIdx="0" presStyleCnt="10"/>
      <dgm:spPr/>
    </dgm:pt>
    <dgm:pt modelId="{1952D798-7022-4C35-B8F3-8F9AD1F2DA85}" type="pres">
      <dgm:prSet presAssocID="{B40BC4CA-DA44-4F06-8C00-D3E04FA8E19E}" presName="vert1" presStyleCnt="0"/>
      <dgm:spPr/>
    </dgm:pt>
    <dgm:pt modelId="{35413839-5A7F-4D12-BFFF-45113DB0383C}" type="pres">
      <dgm:prSet presAssocID="{1C084656-25F5-467C-8D5C-FA85FFA54380}" presName="thickLine" presStyleLbl="alignNode1" presStyleIdx="1" presStyleCnt="10"/>
      <dgm:spPr/>
    </dgm:pt>
    <dgm:pt modelId="{15291436-9542-48ED-A697-C424F3D0023D}" type="pres">
      <dgm:prSet presAssocID="{1C084656-25F5-467C-8D5C-FA85FFA54380}" presName="horz1" presStyleCnt="0"/>
      <dgm:spPr/>
    </dgm:pt>
    <dgm:pt modelId="{3B773CE0-AE7F-49A2-A3C0-8DCB57B4A0DD}" type="pres">
      <dgm:prSet presAssocID="{1C084656-25F5-467C-8D5C-FA85FFA54380}" presName="tx1" presStyleLbl="revTx" presStyleIdx="1" presStyleCnt="10"/>
      <dgm:spPr/>
    </dgm:pt>
    <dgm:pt modelId="{D2E7B4E3-4D67-46C1-B316-8E018DC69E0A}" type="pres">
      <dgm:prSet presAssocID="{1C084656-25F5-467C-8D5C-FA85FFA54380}" presName="vert1" presStyleCnt="0"/>
      <dgm:spPr/>
    </dgm:pt>
    <dgm:pt modelId="{CBC795A2-7853-48E9-9B37-0D61CF93CAB4}" type="pres">
      <dgm:prSet presAssocID="{C795DD42-A025-42D1-9F7C-58D50F43E2B4}" presName="thickLine" presStyleLbl="alignNode1" presStyleIdx="2" presStyleCnt="10"/>
      <dgm:spPr/>
    </dgm:pt>
    <dgm:pt modelId="{A682FF6C-1421-4140-B5A2-AF47DB584430}" type="pres">
      <dgm:prSet presAssocID="{C795DD42-A025-42D1-9F7C-58D50F43E2B4}" presName="horz1" presStyleCnt="0"/>
      <dgm:spPr/>
    </dgm:pt>
    <dgm:pt modelId="{245676F3-0F08-4730-88ED-A28A37604B0B}" type="pres">
      <dgm:prSet presAssocID="{C795DD42-A025-42D1-9F7C-58D50F43E2B4}" presName="tx1" presStyleLbl="revTx" presStyleIdx="2" presStyleCnt="10"/>
      <dgm:spPr/>
    </dgm:pt>
    <dgm:pt modelId="{AF8CE54C-BA0E-47CA-B469-12D2B8B12808}" type="pres">
      <dgm:prSet presAssocID="{C795DD42-A025-42D1-9F7C-58D50F43E2B4}" presName="vert1" presStyleCnt="0"/>
      <dgm:spPr/>
    </dgm:pt>
    <dgm:pt modelId="{A7B931AB-7DDA-458B-909B-8802F597647A}" type="pres">
      <dgm:prSet presAssocID="{AA599D9E-0A7C-461D-B61A-4649256FB706}" presName="thickLine" presStyleLbl="alignNode1" presStyleIdx="3" presStyleCnt="10"/>
      <dgm:spPr/>
    </dgm:pt>
    <dgm:pt modelId="{8AE9B624-AA7F-4CDE-A7FB-233430E86C54}" type="pres">
      <dgm:prSet presAssocID="{AA599D9E-0A7C-461D-B61A-4649256FB706}" presName="horz1" presStyleCnt="0"/>
      <dgm:spPr/>
    </dgm:pt>
    <dgm:pt modelId="{5E0C1AB3-853C-4A76-8E16-45A9D9E2F68C}" type="pres">
      <dgm:prSet presAssocID="{AA599D9E-0A7C-461D-B61A-4649256FB706}" presName="tx1" presStyleLbl="revTx" presStyleIdx="3" presStyleCnt="10"/>
      <dgm:spPr/>
    </dgm:pt>
    <dgm:pt modelId="{8073A6F1-C52D-4087-BF9C-B45FAD3DC2A7}" type="pres">
      <dgm:prSet presAssocID="{AA599D9E-0A7C-461D-B61A-4649256FB706}" presName="vert1" presStyleCnt="0"/>
      <dgm:spPr/>
    </dgm:pt>
    <dgm:pt modelId="{F510B76E-3FAE-49B4-9DFD-EB2A1CEE7C2C}" type="pres">
      <dgm:prSet presAssocID="{BA7D34A6-8401-41AE-B8C6-0FE7BA47DE66}" presName="thickLine" presStyleLbl="alignNode1" presStyleIdx="4" presStyleCnt="10"/>
      <dgm:spPr/>
    </dgm:pt>
    <dgm:pt modelId="{1BBD1E36-C918-46BB-9E12-9F1317A95D94}" type="pres">
      <dgm:prSet presAssocID="{BA7D34A6-8401-41AE-B8C6-0FE7BA47DE66}" presName="horz1" presStyleCnt="0"/>
      <dgm:spPr/>
    </dgm:pt>
    <dgm:pt modelId="{B767D6F5-B1BE-4095-AEAE-0E03F42F6A63}" type="pres">
      <dgm:prSet presAssocID="{BA7D34A6-8401-41AE-B8C6-0FE7BA47DE66}" presName="tx1" presStyleLbl="revTx" presStyleIdx="4" presStyleCnt="10"/>
      <dgm:spPr/>
    </dgm:pt>
    <dgm:pt modelId="{16C4BAE6-9E10-4731-AA49-88B8EBCC9C2D}" type="pres">
      <dgm:prSet presAssocID="{BA7D34A6-8401-41AE-B8C6-0FE7BA47DE66}" presName="vert1" presStyleCnt="0"/>
      <dgm:spPr/>
    </dgm:pt>
    <dgm:pt modelId="{6E50BF97-0BE4-4830-B228-F522EE458D4F}" type="pres">
      <dgm:prSet presAssocID="{3A3F99E3-0512-4B9C-931E-85AF035966B6}" presName="thickLine" presStyleLbl="alignNode1" presStyleIdx="5" presStyleCnt="10"/>
      <dgm:spPr/>
    </dgm:pt>
    <dgm:pt modelId="{D1D7B71C-C121-4E15-9503-12B7AC5BB8A3}" type="pres">
      <dgm:prSet presAssocID="{3A3F99E3-0512-4B9C-931E-85AF035966B6}" presName="horz1" presStyleCnt="0"/>
      <dgm:spPr/>
    </dgm:pt>
    <dgm:pt modelId="{4613C660-C602-472E-9CB3-95BB0DD29D5F}" type="pres">
      <dgm:prSet presAssocID="{3A3F99E3-0512-4B9C-931E-85AF035966B6}" presName="tx1" presStyleLbl="revTx" presStyleIdx="5" presStyleCnt="10"/>
      <dgm:spPr/>
    </dgm:pt>
    <dgm:pt modelId="{E5203D5A-3377-4D3E-B6D5-D388BC3D051E}" type="pres">
      <dgm:prSet presAssocID="{3A3F99E3-0512-4B9C-931E-85AF035966B6}" presName="vert1" presStyleCnt="0"/>
      <dgm:spPr/>
    </dgm:pt>
    <dgm:pt modelId="{D85B4294-4A89-4B65-B112-6B5347E8132E}" type="pres">
      <dgm:prSet presAssocID="{343C2D91-7CBB-44C1-8B0E-1D5D71256D44}" presName="thickLine" presStyleLbl="alignNode1" presStyleIdx="6" presStyleCnt="10"/>
      <dgm:spPr/>
    </dgm:pt>
    <dgm:pt modelId="{15CF949A-E108-46FC-A646-93DAF45C07DA}" type="pres">
      <dgm:prSet presAssocID="{343C2D91-7CBB-44C1-8B0E-1D5D71256D44}" presName="horz1" presStyleCnt="0"/>
      <dgm:spPr/>
    </dgm:pt>
    <dgm:pt modelId="{65D61A7E-88BB-4146-B6D8-6E07C8678763}" type="pres">
      <dgm:prSet presAssocID="{343C2D91-7CBB-44C1-8B0E-1D5D71256D44}" presName="tx1" presStyleLbl="revTx" presStyleIdx="6" presStyleCnt="10"/>
      <dgm:spPr/>
    </dgm:pt>
    <dgm:pt modelId="{7776C2E3-DDAA-485F-ADB7-D31D27BFDCFC}" type="pres">
      <dgm:prSet presAssocID="{343C2D91-7CBB-44C1-8B0E-1D5D71256D44}" presName="vert1" presStyleCnt="0"/>
      <dgm:spPr/>
    </dgm:pt>
    <dgm:pt modelId="{A2FA87ED-9407-4D26-B2EB-8976066307DE}" type="pres">
      <dgm:prSet presAssocID="{3DF29A1F-0682-4042-8B3D-8C41E8566A84}" presName="thickLine" presStyleLbl="alignNode1" presStyleIdx="7" presStyleCnt="10"/>
      <dgm:spPr/>
    </dgm:pt>
    <dgm:pt modelId="{290A5A06-02B8-47B5-AEA8-E5391A380505}" type="pres">
      <dgm:prSet presAssocID="{3DF29A1F-0682-4042-8B3D-8C41E8566A84}" presName="horz1" presStyleCnt="0"/>
      <dgm:spPr/>
    </dgm:pt>
    <dgm:pt modelId="{0AB3DC56-4935-4E3B-9934-E6C422EF7448}" type="pres">
      <dgm:prSet presAssocID="{3DF29A1F-0682-4042-8B3D-8C41E8566A84}" presName="tx1" presStyleLbl="revTx" presStyleIdx="7" presStyleCnt="10"/>
      <dgm:spPr/>
    </dgm:pt>
    <dgm:pt modelId="{8B404590-0DCB-4C67-B761-CD23565A4272}" type="pres">
      <dgm:prSet presAssocID="{3DF29A1F-0682-4042-8B3D-8C41E8566A84}" presName="vert1" presStyleCnt="0"/>
      <dgm:spPr/>
    </dgm:pt>
    <dgm:pt modelId="{5D284A5B-9718-4A79-84DE-4C35EC8C30CA}" type="pres">
      <dgm:prSet presAssocID="{AB379C80-9E57-4453-8BFA-E84C36AA1669}" presName="thickLine" presStyleLbl="alignNode1" presStyleIdx="8" presStyleCnt="10"/>
      <dgm:spPr/>
    </dgm:pt>
    <dgm:pt modelId="{340F9E76-23A1-43E3-8850-007F32A60CCB}" type="pres">
      <dgm:prSet presAssocID="{AB379C80-9E57-4453-8BFA-E84C36AA1669}" presName="horz1" presStyleCnt="0"/>
      <dgm:spPr/>
    </dgm:pt>
    <dgm:pt modelId="{09E9B678-9282-4E24-AD54-1A0E40598C72}" type="pres">
      <dgm:prSet presAssocID="{AB379C80-9E57-4453-8BFA-E84C36AA1669}" presName="tx1" presStyleLbl="revTx" presStyleIdx="8" presStyleCnt="10"/>
      <dgm:spPr/>
    </dgm:pt>
    <dgm:pt modelId="{93A88215-ED65-4AEC-A87E-DABBE0FD68B6}" type="pres">
      <dgm:prSet presAssocID="{AB379C80-9E57-4453-8BFA-E84C36AA1669}" presName="vert1" presStyleCnt="0"/>
      <dgm:spPr/>
    </dgm:pt>
    <dgm:pt modelId="{6654AC2F-E959-4A67-BAF7-0253585F5D1A}" type="pres">
      <dgm:prSet presAssocID="{FF2D2D79-BE27-4986-8BF9-8E368977FA54}" presName="thickLine" presStyleLbl="alignNode1" presStyleIdx="9" presStyleCnt="10"/>
      <dgm:spPr/>
    </dgm:pt>
    <dgm:pt modelId="{045C8B4A-7641-4502-B868-AC711EAED2BE}" type="pres">
      <dgm:prSet presAssocID="{FF2D2D79-BE27-4986-8BF9-8E368977FA54}" presName="horz1" presStyleCnt="0"/>
      <dgm:spPr/>
    </dgm:pt>
    <dgm:pt modelId="{9F76EDDA-A960-4169-B377-CFA5FF1D952A}" type="pres">
      <dgm:prSet presAssocID="{FF2D2D79-BE27-4986-8BF9-8E368977FA54}" presName="tx1" presStyleLbl="revTx" presStyleIdx="9" presStyleCnt="10"/>
      <dgm:spPr/>
    </dgm:pt>
    <dgm:pt modelId="{919E1CBE-F3F5-4647-B020-B4FC2D55839E}" type="pres">
      <dgm:prSet presAssocID="{FF2D2D79-BE27-4986-8BF9-8E368977FA54}" presName="vert1" presStyleCnt="0"/>
      <dgm:spPr/>
    </dgm:pt>
  </dgm:ptLst>
  <dgm:cxnLst>
    <dgm:cxn modelId="{D5A6BF0D-F204-4EC8-9634-66C8D544F995}" type="presOf" srcId="{B40BC4CA-DA44-4F06-8C00-D3E04FA8E19E}" destId="{B5DA28AA-139C-4FFE-BA4F-A9878D0F4CCC}" srcOrd="0" destOrd="0" presId="urn:microsoft.com/office/officeart/2008/layout/LinedList"/>
    <dgm:cxn modelId="{C749FA0E-6006-4DE0-A518-5082D6AA327B}" type="presOf" srcId="{343C2D91-7CBB-44C1-8B0E-1D5D71256D44}" destId="{65D61A7E-88BB-4146-B6D8-6E07C8678763}" srcOrd="0" destOrd="0" presId="urn:microsoft.com/office/officeart/2008/layout/LinedList"/>
    <dgm:cxn modelId="{2A63A513-5EA2-4A7C-9D84-E97647DF703A}" srcId="{CB1153EA-A924-4D31-9E7C-6BE83A43EAF1}" destId="{AB379C80-9E57-4453-8BFA-E84C36AA1669}" srcOrd="8" destOrd="0" parTransId="{7B4AF575-B815-4A91-93F4-18DD44888DA2}" sibTransId="{DB85B0FA-4EBF-4C3F-A62C-994C4169760A}"/>
    <dgm:cxn modelId="{3E45CF1C-1D68-4EAD-B5C7-8F6A4F475640}" type="presOf" srcId="{C795DD42-A025-42D1-9F7C-58D50F43E2B4}" destId="{245676F3-0F08-4730-88ED-A28A37604B0B}" srcOrd="0" destOrd="0" presId="urn:microsoft.com/office/officeart/2008/layout/LinedList"/>
    <dgm:cxn modelId="{E9DCD72A-0426-443F-A9AE-1CA738B0EA91}" type="presOf" srcId="{3DF29A1F-0682-4042-8B3D-8C41E8566A84}" destId="{0AB3DC56-4935-4E3B-9934-E6C422EF7448}" srcOrd="0" destOrd="0" presId="urn:microsoft.com/office/officeart/2008/layout/LinedList"/>
    <dgm:cxn modelId="{7094465C-4F72-43CC-BD9F-1DB9B3BB04AB}" srcId="{CB1153EA-A924-4D31-9E7C-6BE83A43EAF1}" destId="{B40BC4CA-DA44-4F06-8C00-D3E04FA8E19E}" srcOrd="0" destOrd="0" parTransId="{FADDAD07-1F32-4A59-95DD-2C24D2E802B8}" sibTransId="{5B98F2EC-7C0D-4A56-AD22-DD4872D7577C}"/>
    <dgm:cxn modelId="{03449A66-5888-42B0-AF36-315F903EDCEC}" srcId="{CB1153EA-A924-4D31-9E7C-6BE83A43EAF1}" destId="{343C2D91-7CBB-44C1-8B0E-1D5D71256D44}" srcOrd="6" destOrd="0" parTransId="{33066A4F-9A56-4579-B048-35CFD48F4B15}" sibTransId="{DF2951B2-391E-488B-A9A5-D53F357B2E0E}"/>
    <dgm:cxn modelId="{BC93028C-91BD-438D-9881-D40121AD5AB8}" srcId="{CB1153EA-A924-4D31-9E7C-6BE83A43EAF1}" destId="{FF2D2D79-BE27-4986-8BF9-8E368977FA54}" srcOrd="9" destOrd="0" parTransId="{41ED07FA-11A9-40D3-AA00-F3782F454AD1}" sibTransId="{C897A086-9C69-400F-9A1B-80E80AD00A65}"/>
    <dgm:cxn modelId="{0A0A4E8D-60DC-4875-BEA5-59907493214C}" type="presOf" srcId="{3A3F99E3-0512-4B9C-931E-85AF035966B6}" destId="{4613C660-C602-472E-9CB3-95BB0DD29D5F}" srcOrd="0" destOrd="0" presId="urn:microsoft.com/office/officeart/2008/layout/LinedList"/>
    <dgm:cxn modelId="{F487949A-0F1E-4344-8FB8-4D12723CFA6C}" type="presOf" srcId="{AB379C80-9E57-4453-8BFA-E84C36AA1669}" destId="{09E9B678-9282-4E24-AD54-1A0E40598C72}" srcOrd="0" destOrd="0" presId="urn:microsoft.com/office/officeart/2008/layout/LinedList"/>
    <dgm:cxn modelId="{4C14DAA4-2AC7-4B77-8CAF-4DA2FBC73A61}" type="presOf" srcId="{1C084656-25F5-467C-8D5C-FA85FFA54380}" destId="{3B773CE0-AE7F-49A2-A3C0-8DCB57B4A0DD}" srcOrd="0" destOrd="0" presId="urn:microsoft.com/office/officeart/2008/layout/LinedList"/>
    <dgm:cxn modelId="{834371A7-B248-4213-989A-10FC9813D9E4}" srcId="{CB1153EA-A924-4D31-9E7C-6BE83A43EAF1}" destId="{3A3F99E3-0512-4B9C-931E-85AF035966B6}" srcOrd="5" destOrd="0" parTransId="{10EDAE9B-C066-4DD0-9FC5-73F421C994F7}" sibTransId="{36BD9468-D146-4F07-90C1-03C65C638482}"/>
    <dgm:cxn modelId="{843C9FAF-EFCF-400E-8FF8-67778B368682}" srcId="{CB1153EA-A924-4D31-9E7C-6BE83A43EAF1}" destId="{1C084656-25F5-467C-8D5C-FA85FFA54380}" srcOrd="1" destOrd="0" parTransId="{10A7B6E0-8A5D-4642-A45E-17DD160B0080}" sibTransId="{A7DC8C17-86D7-46A1-8CD8-FE34799E01F9}"/>
    <dgm:cxn modelId="{383A76BA-78C3-4F55-AF12-4C77EA6FED52}" type="presOf" srcId="{CB1153EA-A924-4D31-9E7C-6BE83A43EAF1}" destId="{015499EF-F0C5-4D81-BDCB-C49F0188DFED}" srcOrd="0" destOrd="0" presId="urn:microsoft.com/office/officeart/2008/layout/LinedList"/>
    <dgm:cxn modelId="{1A5855BF-5027-4A67-8B6D-1085350B09D8}" type="presOf" srcId="{AA599D9E-0A7C-461D-B61A-4649256FB706}" destId="{5E0C1AB3-853C-4A76-8E16-45A9D9E2F68C}" srcOrd="0" destOrd="0" presId="urn:microsoft.com/office/officeart/2008/layout/LinedList"/>
    <dgm:cxn modelId="{454B71D5-7B92-4C3B-87E1-2A98D51278EC}" srcId="{CB1153EA-A924-4D31-9E7C-6BE83A43EAF1}" destId="{AA599D9E-0A7C-461D-B61A-4649256FB706}" srcOrd="3" destOrd="0" parTransId="{98A55E7F-2F85-4D67-94C0-7BF3BBD23784}" sibTransId="{91DD4A26-B87D-4495-A816-C5A05AC5F1FC}"/>
    <dgm:cxn modelId="{41243BDA-F424-4767-9F55-4EF3AB704DBB}" type="presOf" srcId="{FF2D2D79-BE27-4986-8BF9-8E368977FA54}" destId="{9F76EDDA-A960-4169-B377-CFA5FF1D952A}" srcOrd="0" destOrd="0" presId="urn:microsoft.com/office/officeart/2008/layout/LinedList"/>
    <dgm:cxn modelId="{CEDF7DDC-5AE1-474A-9DEF-1398510AD0FA}" type="presOf" srcId="{BA7D34A6-8401-41AE-B8C6-0FE7BA47DE66}" destId="{B767D6F5-B1BE-4095-AEAE-0E03F42F6A63}" srcOrd="0" destOrd="0" presId="urn:microsoft.com/office/officeart/2008/layout/LinedList"/>
    <dgm:cxn modelId="{22534DDF-9CBB-4DAA-8BF7-ECE973BDA8EA}" srcId="{CB1153EA-A924-4D31-9E7C-6BE83A43EAF1}" destId="{3DF29A1F-0682-4042-8B3D-8C41E8566A84}" srcOrd="7" destOrd="0" parTransId="{3EB84092-11AD-4FDE-AC9B-3AFAB899B4DE}" sibTransId="{A962F66A-3EB2-435B-A7D0-0873E4A24D71}"/>
    <dgm:cxn modelId="{BCF89CE8-6AFF-4375-9D98-C76895B8A149}" srcId="{CB1153EA-A924-4D31-9E7C-6BE83A43EAF1}" destId="{BA7D34A6-8401-41AE-B8C6-0FE7BA47DE66}" srcOrd="4" destOrd="0" parTransId="{470B7EA3-086F-4F4E-A051-A23F3366AF75}" sibTransId="{DEF87758-60E3-4AA7-8C23-511DA59FEAA7}"/>
    <dgm:cxn modelId="{D386B9FF-D2D8-4BEB-ADD9-6B588FC8D600}" srcId="{CB1153EA-A924-4D31-9E7C-6BE83A43EAF1}" destId="{C795DD42-A025-42D1-9F7C-58D50F43E2B4}" srcOrd="2" destOrd="0" parTransId="{C6D669D8-5EE6-4079-81ED-64D9CB675CF7}" sibTransId="{9D3E4F23-C05F-4C32-B821-2611FD15B676}"/>
    <dgm:cxn modelId="{0EDFDD02-9C25-46B2-8664-D2504CFBC419}" type="presParOf" srcId="{015499EF-F0C5-4D81-BDCB-C49F0188DFED}" destId="{89474901-6A3B-4432-88DF-7CAD51089F07}" srcOrd="0" destOrd="0" presId="urn:microsoft.com/office/officeart/2008/layout/LinedList"/>
    <dgm:cxn modelId="{4E995EF1-D0C8-4427-9A20-2E3845AEA0EE}" type="presParOf" srcId="{015499EF-F0C5-4D81-BDCB-C49F0188DFED}" destId="{6083D6B7-1FBA-46FD-8DA6-1C3780D02FA3}" srcOrd="1" destOrd="0" presId="urn:microsoft.com/office/officeart/2008/layout/LinedList"/>
    <dgm:cxn modelId="{FBDFA24C-59D8-448F-BF0D-92215D9EA3E7}" type="presParOf" srcId="{6083D6B7-1FBA-46FD-8DA6-1C3780D02FA3}" destId="{B5DA28AA-139C-4FFE-BA4F-A9878D0F4CCC}" srcOrd="0" destOrd="0" presId="urn:microsoft.com/office/officeart/2008/layout/LinedList"/>
    <dgm:cxn modelId="{1DB26C35-FF03-4238-AB9B-D43B49E69284}" type="presParOf" srcId="{6083D6B7-1FBA-46FD-8DA6-1C3780D02FA3}" destId="{1952D798-7022-4C35-B8F3-8F9AD1F2DA85}" srcOrd="1" destOrd="0" presId="urn:microsoft.com/office/officeart/2008/layout/LinedList"/>
    <dgm:cxn modelId="{2C3CB1D8-AEEE-40A3-83BE-973139F8B53B}" type="presParOf" srcId="{015499EF-F0C5-4D81-BDCB-C49F0188DFED}" destId="{35413839-5A7F-4D12-BFFF-45113DB0383C}" srcOrd="2" destOrd="0" presId="urn:microsoft.com/office/officeart/2008/layout/LinedList"/>
    <dgm:cxn modelId="{ABF34080-3AD9-4CC8-82AA-4CBCFD1A9F79}" type="presParOf" srcId="{015499EF-F0C5-4D81-BDCB-C49F0188DFED}" destId="{15291436-9542-48ED-A697-C424F3D0023D}" srcOrd="3" destOrd="0" presId="urn:microsoft.com/office/officeart/2008/layout/LinedList"/>
    <dgm:cxn modelId="{934735CF-CB8F-414B-B164-0F669A3FD166}" type="presParOf" srcId="{15291436-9542-48ED-A697-C424F3D0023D}" destId="{3B773CE0-AE7F-49A2-A3C0-8DCB57B4A0DD}" srcOrd="0" destOrd="0" presId="urn:microsoft.com/office/officeart/2008/layout/LinedList"/>
    <dgm:cxn modelId="{5548DDF8-758E-4F7C-A673-0688C7CE0345}" type="presParOf" srcId="{15291436-9542-48ED-A697-C424F3D0023D}" destId="{D2E7B4E3-4D67-46C1-B316-8E018DC69E0A}" srcOrd="1" destOrd="0" presId="urn:microsoft.com/office/officeart/2008/layout/LinedList"/>
    <dgm:cxn modelId="{A9E1DE9D-165A-4F4C-A927-44EB93869FA3}" type="presParOf" srcId="{015499EF-F0C5-4D81-BDCB-C49F0188DFED}" destId="{CBC795A2-7853-48E9-9B37-0D61CF93CAB4}" srcOrd="4" destOrd="0" presId="urn:microsoft.com/office/officeart/2008/layout/LinedList"/>
    <dgm:cxn modelId="{B0649529-231C-438E-AB6E-E0D5309F2F2F}" type="presParOf" srcId="{015499EF-F0C5-4D81-BDCB-C49F0188DFED}" destId="{A682FF6C-1421-4140-B5A2-AF47DB584430}" srcOrd="5" destOrd="0" presId="urn:microsoft.com/office/officeart/2008/layout/LinedList"/>
    <dgm:cxn modelId="{D5EFDA90-8244-4C88-A5A2-A7847F84C2A8}" type="presParOf" srcId="{A682FF6C-1421-4140-B5A2-AF47DB584430}" destId="{245676F3-0F08-4730-88ED-A28A37604B0B}" srcOrd="0" destOrd="0" presId="urn:microsoft.com/office/officeart/2008/layout/LinedList"/>
    <dgm:cxn modelId="{FE4F2717-3F0D-4B62-A966-18C629135746}" type="presParOf" srcId="{A682FF6C-1421-4140-B5A2-AF47DB584430}" destId="{AF8CE54C-BA0E-47CA-B469-12D2B8B12808}" srcOrd="1" destOrd="0" presId="urn:microsoft.com/office/officeart/2008/layout/LinedList"/>
    <dgm:cxn modelId="{5C2E294F-AD3D-463D-8D49-885A0E615720}" type="presParOf" srcId="{015499EF-F0C5-4D81-BDCB-C49F0188DFED}" destId="{A7B931AB-7DDA-458B-909B-8802F597647A}" srcOrd="6" destOrd="0" presId="urn:microsoft.com/office/officeart/2008/layout/LinedList"/>
    <dgm:cxn modelId="{15DD140D-F83E-4F28-B868-8A49932B3801}" type="presParOf" srcId="{015499EF-F0C5-4D81-BDCB-C49F0188DFED}" destId="{8AE9B624-AA7F-4CDE-A7FB-233430E86C54}" srcOrd="7" destOrd="0" presId="urn:microsoft.com/office/officeart/2008/layout/LinedList"/>
    <dgm:cxn modelId="{F09FAADF-4A4D-479A-9D9F-CC1372D3A0C6}" type="presParOf" srcId="{8AE9B624-AA7F-4CDE-A7FB-233430E86C54}" destId="{5E0C1AB3-853C-4A76-8E16-45A9D9E2F68C}" srcOrd="0" destOrd="0" presId="urn:microsoft.com/office/officeart/2008/layout/LinedList"/>
    <dgm:cxn modelId="{B93423F7-CCEA-46C8-9FA7-E930D67A0369}" type="presParOf" srcId="{8AE9B624-AA7F-4CDE-A7FB-233430E86C54}" destId="{8073A6F1-C52D-4087-BF9C-B45FAD3DC2A7}" srcOrd="1" destOrd="0" presId="urn:microsoft.com/office/officeart/2008/layout/LinedList"/>
    <dgm:cxn modelId="{343FCCD2-5B58-4D9F-A1AC-5FABAB90DA06}" type="presParOf" srcId="{015499EF-F0C5-4D81-BDCB-C49F0188DFED}" destId="{F510B76E-3FAE-49B4-9DFD-EB2A1CEE7C2C}" srcOrd="8" destOrd="0" presId="urn:microsoft.com/office/officeart/2008/layout/LinedList"/>
    <dgm:cxn modelId="{D4FFE844-C8B1-46A3-A217-027B900C6363}" type="presParOf" srcId="{015499EF-F0C5-4D81-BDCB-C49F0188DFED}" destId="{1BBD1E36-C918-46BB-9E12-9F1317A95D94}" srcOrd="9" destOrd="0" presId="urn:microsoft.com/office/officeart/2008/layout/LinedList"/>
    <dgm:cxn modelId="{F7B78E61-FA3A-40E2-ABF2-4E63D6024B56}" type="presParOf" srcId="{1BBD1E36-C918-46BB-9E12-9F1317A95D94}" destId="{B767D6F5-B1BE-4095-AEAE-0E03F42F6A63}" srcOrd="0" destOrd="0" presId="urn:microsoft.com/office/officeart/2008/layout/LinedList"/>
    <dgm:cxn modelId="{A9D2D157-1A32-4B0B-9DA3-8B3C208BBFEC}" type="presParOf" srcId="{1BBD1E36-C918-46BB-9E12-9F1317A95D94}" destId="{16C4BAE6-9E10-4731-AA49-88B8EBCC9C2D}" srcOrd="1" destOrd="0" presId="urn:microsoft.com/office/officeart/2008/layout/LinedList"/>
    <dgm:cxn modelId="{5CA2725C-91D1-4A84-9583-F479FEFA138C}" type="presParOf" srcId="{015499EF-F0C5-4D81-BDCB-C49F0188DFED}" destId="{6E50BF97-0BE4-4830-B228-F522EE458D4F}" srcOrd="10" destOrd="0" presId="urn:microsoft.com/office/officeart/2008/layout/LinedList"/>
    <dgm:cxn modelId="{B1D6FE5D-931A-49A5-8DC5-9F3F7454A890}" type="presParOf" srcId="{015499EF-F0C5-4D81-BDCB-C49F0188DFED}" destId="{D1D7B71C-C121-4E15-9503-12B7AC5BB8A3}" srcOrd="11" destOrd="0" presId="urn:microsoft.com/office/officeart/2008/layout/LinedList"/>
    <dgm:cxn modelId="{304342FA-EDFA-468F-9D95-587DF2B17FD8}" type="presParOf" srcId="{D1D7B71C-C121-4E15-9503-12B7AC5BB8A3}" destId="{4613C660-C602-472E-9CB3-95BB0DD29D5F}" srcOrd="0" destOrd="0" presId="urn:microsoft.com/office/officeart/2008/layout/LinedList"/>
    <dgm:cxn modelId="{AECAFD93-D53C-4168-8D2F-31444955668C}" type="presParOf" srcId="{D1D7B71C-C121-4E15-9503-12B7AC5BB8A3}" destId="{E5203D5A-3377-4D3E-B6D5-D388BC3D051E}" srcOrd="1" destOrd="0" presId="urn:microsoft.com/office/officeart/2008/layout/LinedList"/>
    <dgm:cxn modelId="{D5592570-7638-420A-A0DC-3D87641FB808}" type="presParOf" srcId="{015499EF-F0C5-4D81-BDCB-C49F0188DFED}" destId="{D85B4294-4A89-4B65-B112-6B5347E8132E}" srcOrd="12" destOrd="0" presId="urn:microsoft.com/office/officeart/2008/layout/LinedList"/>
    <dgm:cxn modelId="{7566F98E-3E5F-4300-91C0-E94177C26FC2}" type="presParOf" srcId="{015499EF-F0C5-4D81-BDCB-C49F0188DFED}" destId="{15CF949A-E108-46FC-A646-93DAF45C07DA}" srcOrd="13" destOrd="0" presId="urn:microsoft.com/office/officeart/2008/layout/LinedList"/>
    <dgm:cxn modelId="{6F5958DC-3445-4ADC-814F-44A4D60F29A6}" type="presParOf" srcId="{15CF949A-E108-46FC-A646-93DAF45C07DA}" destId="{65D61A7E-88BB-4146-B6D8-6E07C8678763}" srcOrd="0" destOrd="0" presId="urn:microsoft.com/office/officeart/2008/layout/LinedList"/>
    <dgm:cxn modelId="{B52C3DF4-6733-4E33-8057-0113D9D19B86}" type="presParOf" srcId="{15CF949A-E108-46FC-A646-93DAF45C07DA}" destId="{7776C2E3-DDAA-485F-ADB7-D31D27BFDCFC}" srcOrd="1" destOrd="0" presId="urn:microsoft.com/office/officeart/2008/layout/LinedList"/>
    <dgm:cxn modelId="{6B7A3D4C-AFA0-4703-A4E5-A4CDF9B3C227}" type="presParOf" srcId="{015499EF-F0C5-4D81-BDCB-C49F0188DFED}" destId="{A2FA87ED-9407-4D26-B2EB-8976066307DE}" srcOrd="14" destOrd="0" presId="urn:microsoft.com/office/officeart/2008/layout/LinedList"/>
    <dgm:cxn modelId="{C0D08223-2B7A-4C32-A580-AA0BE03446E0}" type="presParOf" srcId="{015499EF-F0C5-4D81-BDCB-C49F0188DFED}" destId="{290A5A06-02B8-47B5-AEA8-E5391A380505}" srcOrd="15" destOrd="0" presId="urn:microsoft.com/office/officeart/2008/layout/LinedList"/>
    <dgm:cxn modelId="{F668DFAE-CBF6-4207-AA67-D19F8931DC47}" type="presParOf" srcId="{290A5A06-02B8-47B5-AEA8-E5391A380505}" destId="{0AB3DC56-4935-4E3B-9934-E6C422EF7448}" srcOrd="0" destOrd="0" presId="urn:microsoft.com/office/officeart/2008/layout/LinedList"/>
    <dgm:cxn modelId="{872F2E20-6859-48E9-8E93-47543A3BDAE6}" type="presParOf" srcId="{290A5A06-02B8-47B5-AEA8-E5391A380505}" destId="{8B404590-0DCB-4C67-B761-CD23565A4272}" srcOrd="1" destOrd="0" presId="urn:microsoft.com/office/officeart/2008/layout/LinedList"/>
    <dgm:cxn modelId="{3E955D92-F77E-4780-9F02-1477FACF9D0E}" type="presParOf" srcId="{015499EF-F0C5-4D81-BDCB-C49F0188DFED}" destId="{5D284A5B-9718-4A79-84DE-4C35EC8C30CA}" srcOrd="16" destOrd="0" presId="urn:microsoft.com/office/officeart/2008/layout/LinedList"/>
    <dgm:cxn modelId="{3A626BF5-D2A5-4AAD-AE68-7C67E09CD56A}" type="presParOf" srcId="{015499EF-F0C5-4D81-BDCB-C49F0188DFED}" destId="{340F9E76-23A1-43E3-8850-007F32A60CCB}" srcOrd="17" destOrd="0" presId="urn:microsoft.com/office/officeart/2008/layout/LinedList"/>
    <dgm:cxn modelId="{4F177117-421D-4538-AA85-6237398323CC}" type="presParOf" srcId="{340F9E76-23A1-43E3-8850-007F32A60CCB}" destId="{09E9B678-9282-4E24-AD54-1A0E40598C72}" srcOrd="0" destOrd="0" presId="urn:microsoft.com/office/officeart/2008/layout/LinedList"/>
    <dgm:cxn modelId="{5A11A50E-597B-474A-B3B3-2B63DBDAD8EB}" type="presParOf" srcId="{340F9E76-23A1-43E3-8850-007F32A60CCB}" destId="{93A88215-ED65-4AEC-A87E-DABBE0FD68B6}" srcOrd="1" destOrd="0" presId="urn:microsoft.com/office/officeart/2008/layout/LinedList"/>
    <dgm:cxn modelId="{879565F4-36AD-4556-ABC6-0624014F8C09}" type="presParOf" srcId="{015499EF-F0C5-4D81-BDCB-C49F0188DFED}" destId="{6654AC2F-E959-4A67-BAF7-0253585F5D1A}" srcOrd="18" destOrd="0" presId="urn:microsoft.com/office/officeart/2008/layout/LinedList"/>
    <dgm:cxn modelId="{36339E28-25AC-463A-A94C-6CFE738C996C}" type="presParOf" srcId="{015499EF-F0C5-4D81-BDCB-C49F0188DFED}" destId="{045C8B4A-7641-4502-B868-AC711EAED2BE}" srcOrd="19" destOrd="0" presId="urn:microsoft.com/office/officeart/2008/layout/LinedList"/>
    <dgm:cxn modelId="{1AC7F91B-1B15-4667-8160-3A955A97A98A}" type="presParOf" srcId="{045C8B4A-7641-4502-B868-AC711EAED2BE}" destId="{9F76EDDA-A960-4169-B377-CFA5FF1D952A}" srcOrd="0" destOrd="0" presId="urn:microsoft.com/office/officeart/2008/layout/LinedList"/>
    <dgm:cxn modelId="{8FC0AB23-ECF8-4DA1-8C4D-59AC49968376}" type="presParOf" srcId="{045C8B4A-7641-4502-B868-AC711EAED2BE}" destId="{919E1CBE-F3F5-4647-B020-B4FC2D5583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74901-6A3B-4432-88DF-7CAD51089F07}">
      <dsp:nvSpPr>
        <dsp:cNvPr id="0" name=""/>
        <dsp:cNvSpPr/>
      </dsp:nvSpPr>
      <dsp:spPr>
        <a:xfrm>
          <a:off x="0" y="473"/>
          <a:ext cx="6447234"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DA28AA-139C-4FFE-BA4F-A9878D0F4CCC}">
      <dsp:nvSpPr>
        <dsp:cNvPr id="0" name=""/>
        <dsp:cNvSpPr/>
      </dsp:nvSpPr>
      <dsp:spPr>
        <a:xfrm>
          <a:off x="0" y="473"/>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a:t>Adnan </a:t>
          </a:r>
          <a:r>
            <a:rPr lang="en-IN" sz="800" kern="1200" dirty="0" err="1"/>
            <a:t>Bataineh</a:t>
          </a:r>
          <a:r>
            <a:rPr lang="en-IN" sz="800" kern="1200" dirty="0"/>
            <a:t>, K.  2019. Impact of work-life balance, happiness at work, on employee performance. </a:t>
          </a:r>
          <a:r>
            <a:rPr lang="en-IN" sz="800" i="1" kern="1200" dirty="0"/>
            <a:t>International Business Research</a:t>
          </a:r>
          <a:r>
            <a:rPr lang="en-IN" sz="800" kern="1200" dirty="0"/>
            <a:t>, </a:t>
          </a:r>
          <a:r>
            <a:rPr lang="en-IN" sz="800" i="1" kern="1200" dirty="0"/>
            <a:t>12</a:t>
          </a:r>
          <a:r>
            <a:rPr lang="en-IN" sz="800" kern="1200" dirty="0"/>
            <a:t>(2), pp.99-112.</a:t>
          </a:r>
          <a:endParaRPr lang="en-US" sz="800" kern="1200" dirty="0"/>
        </a:p>
      </dsp:txBody>
      <dsp:txXfrm>
        <a:off x="0" y="473"/>
        <a:ext cx="6447234" cy="388048"/>
      </dsp:txXfrm>
    </dsp:sp>
    <dsp:sp modelId="{35413839-5A7F-4D12-BFFF-45113DB0383C}">
      <dsp:nvSpPr>
        <dsp:cNvPr id="0" name=""/>
        <dsp:cNvSpPr/>
      </dsp:nvSpPr>
      <dsp:spPr>
        <a:xfrm>
          <a:off x="0" y="388522"/>
          <a:ext cx="6447234" cy="0"/>
        </a:xfrm>
        <a:prstGeom prst="line">
          <a:avLst/>
        </a:prstGeom>
        <a:solidFill>
          <a:schemeClr val="accent5">
            <a:hueOff val="-290654"/>
            <a:satOff val="1729"/>
            <a:lumOff val="697"/>
            <a:alphaOff val="0"/>
          </a:schemeClr>
        </a:solidFill>
        <a:ln w="19050" cap="rnd" cmpd="sng" algn="ctr">
          <a:solidFill>
            <a:schemeClr val="accent5">
              <a:hueOff val="-290654"/>
              <a:satOff val="1729"/>
              <a:lumOff val="69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773CE0-AE7F-49A2-A3C0-8DCB57B4A0DD}">
      <dsp:nvSpPr>
        <dsp:cNvPr id="0" name=""/>
        <dsp:cNvSpPr/>
      </dsp:nvSpPr>
      <dsp:spPr>
        <a:xfrm>
          <a:off x="0" y="388522"/>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Bin, A.S. and Shmailan, A.  2015. The relationship between job satisfaction, job performance and employee engagement: An explorative study. </a:t>
          </a:r>
          <a:r>
            <a:rPr lang="en-IN" sz="800" i="1" kern="1200"/>
            <a:t>Issues in Business Management and Economics</a:t>
          </a:r>
          <a:r>
            <a:rPr lang="en-IN" sz="800" kern="1200"/>
            <a:t>, </a:t>
          </a:r>
          <a:r>
            <a:rPr lang="en-IN" sz="800" i="1" kern="1200"/>
            <a:t>4</a:t>
          </a:r>
          <a:r>
            <a:rPr lang="en-IN" sz="800" kern="1200"/>
            <a:t>(1), pp.1-8.</a:t>
          </a:r>
          <a:endParaRPr lang="en-US" sz="800" kern="1200"/>
        </a:p>
      </dsp:txBody>
      <dsp:txXfrm>
        <a:off x="0" y="388522"/>
        <a:ext cx="6447234" cy="388048"/>
      </dsp:txXfrm>
    </dsp:sp>
    <dsp:sp modelId="{CBC795A2-7853-48E9-9B37-0D61CF93CAB4}">
      <dsp:nvSpPr>
        <dsp:cNvPr id="0" name=""/>
        <dsp:cNvSpPr/>
      </dsp:nvSpPr>
      <dsp:spPr>
        <a:xfrm>
          <a:off x="0" y="776571"/>
          <a:ext cx="6447234" cy="0"/>
        </a:xfrm>
        <a:prstGeom prst="line">
          <a:avLst/>
        </a:prstGeom>
        <a:solidFill>
          <a:schemeClr val="accent5">
            <a:hueOff val="-581308"/>
            <a:satOff val="3458"/>
            <a:lumOff val="1394"/>
            <a:alphaOff val="0"/>
          </a:schemeClr>
        </a:solidFill>
        <a:ln w="19050" cap="rnd" cmpd="sng" algn="ctr">
          <a:solidFill>
            <a:schemeClr val="accent5">
              <a:hueOff val="-581308"/>
              <a:satOff val="3458"/>
              <a:lumOff val="13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5676F3-0F08-4730-88ED-A28A37604B0B}">
      <dsp:nvSpPr>
        <dsp:cNvPr id="0" name=""/>
        <dsp:cNvSpPr/>
      </dsp:nvSpPr>
      <dsp:spPr>
        <a:xfrm>
          <a:off x="0" y="776571"/>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Buckingham, M. and Coffman, C. 2014. </a:t>
          </a:r>
          <a:r>
            <a:rPr lang="en-IN" sz="800" i="1" kern="1200"/>
            <a:t>First, break all the rules: What the world's greatest managers do differently</a:t>
          </a:r>
          <a:r>
            <a:rPr lang="en-IN" sz="800" kern="1200"/>
            <a:t>. Simon and Schuster.</a:t>
          </a:r>
          <a:endParaRPr lang="en-US" sz="800" kern="1200"/>
        </a:p>
      </dsp:txBody>
      <dsp:txXfrm>
        <a:off x="0" y="776571"/>
        <a:ext cx="6447234" cy="388048"/>
      </dsp:txXfrm>
    </dsp:sp>
    <dsp:sp modelId="{A7B931AB-7DDA-458B-909B-8802F597647A}">
      <dsp:nvSpPr>
        <dsp:cNvPr id="0" name=""/>
        <dsp:cNvSpPr/>
      </dsp:nvSpPr>
      <dsp:spPr>
        <a:xfrm>
          <a:off x="0" y="1164620"/>
          <a:ext cx="6447234" cy="0"/>
        </a:xfrm>
        <a:prstGeom prst="line">
          <a:avLst/>
        </a:prstGeom>
        <a:solidFill>
          <a:schemeClr val="accent5">
            <a:hueOff val="-871962"/>
            <a:satOff val="5188"/>
            <a:lumOff val="2091"/>
            <a:alphaOff val="0"/>
          </a:schemeClr>
        </a:solidFill>
        <a:ln w="19050" cap="rnd" cmpd="sng" algn="ctr">
          <a:solidFill>
            <a:schemeClr val="accent5">
              <a:hueOff val="-871962"/>
              <a:satOff val="5188"/>
              <a:lumOff val="2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0C1AB3-853C-4A76-8E16-45A9D9E2F68C}">
      <dsp:nvSpPr>
        <dsp:cNvPr id="0" name=""/>
        <dsp:cNvSpPr/>
      </dsp:nvSpPr>
      <dsp:spPr>
        <a:xfrm>
          <a:off x="0" y="1164620"/>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err="1"/>
            <a:t>Chanana</a:t>
          </a:r>
          <a:r>
            <a:rPr lang="en-IN" sz="800" kern="1200" dirty="0"/>
            <a:t>, N., 2021. Employee engagement practices during COVID‐19 lockdown. </a:t>
          </a:r>
          <a:r>
            <a:rPr lang="en-IN" sz="800" i="1" kern="1200" dirty="0"/>
            <a:t>Journal of public affairs</a:t>
          </a:r>
          <a:r>
            <a:rPr lang="en-IN" sz="800" kern="1200" dirty="0"/>
            <a:t>, </a:t>
          </a:r>
          <a:r>
            <a:rPr lang="en-IN" sz="800" i="1" kern="1200" dirty="0"/>
            <a:t>21</a:t>
          </a:r>
          <a:r>
            <a:rPr lang="en-IN" sz="800" kern="1200" dirty="0"/>
            <a:t>(4), p.e2508.</a:t>
          </a:r>
          <a:endParaRPr lang="en-US" sz="800" kern="1200" dirty="0"/>
        </a:p>
      </dsp:txBody>
      <dsp:txXfrm>
        <a:off x="0" y="1164620"/>
        <a:ext cx="6447234" cy="388048"/>
      </dsp:txXfrm>
    </dsp:sp>
    <dsp:sp modelId="{F510B76E-3FAE-49B4-9DFD-EB2A1CEE7C2C}">
      <dsp:nvSpPr>
        <dsp:cNvPr id="0" name=""/>
        <dsp:cNvSpPr/>
      </dsp:nvSpPr>
      <dsp:spPr>
        <a:xfrm>
          <a:off x="0" y="1552669"/>
          <a:ext cx="6447234" cy="0"/>
        </a:xfrm>
        <a:prstGeom prst="line">
          <a:avLst/>
        </a:prstGeom>
        <a:solidFill>
          <a:schemeClr val="accent5">
            <a:hueOff val="-1162616"/>
            <a:satOff val="6917"/>
            <a:lumOff val="2788"/>
            <a:alphaOff val="0"/>
          </a:schemeClr>
        </a:solidFill>
        <a:ln w="19050" cap="rnd" cmpd="sng" algn="ctr">
          <a:solidFill>
            <a:schemeClr val="accent5">
              <a:hueOff val="-1162616"/>
              <a:satOff val="6917"/>
              <a:lumOff val="27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67D6F5-B1BE-4095-AEAE-0E03F42F6A63}">
      <dsp:nvSpPr>
        <dsp:cNvPr id="0" name=""/>
        <dsp:cNvSpPr/>
      </dsp:nvSpPr>
      <dsp:spPr>
        <a:xfrm>
          <a:off x="0" y="1552669"/>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Drexler, N. and Lapré, V.B. 2019. For better or for worse: Shaping the hospitality industry through robotics and artificial intelligence. </a:t>
          </a:r>
          <a:r>
            <a:rPr lang="en-IN" sz="800" i="1" kern="1200"/>
            <a:t>Research in Hospitality Management</a:t>
          </a:r>
          <a:r>
            <a:rPr lang="en-IN" sz="800" kern="1200"/>
            <a:t>, </a:t>
          </a:r>
          <a:r>
            <a:rPr lang="en-IN" sz="800" i="1" kern="1200"/>
            <a:t>9</a:t>
          </a:r>
          <a:r>
            <a:rPr lang="en-IN" sz="800" kern="1200"/>
            <a:t>(2), pp.117-120.</a:t>
          </a:r>
          <a:endParaRPr lang="en-US" sz="800" kern="1200"/>
        </a:p>
      </dsp:txBody>
      <dsp:txXfrm>
        <a:off x="0" y="1552669"/>
        <a:ext cx="6447234" cy="388048"/>
      </dsp:txXfrm>
    </dsp:sp>
    <dsp:sp modelId="{6E50BF97-0BE4-4830-B228-F522EE458D4F}">
      <dsp:nvSpPr>
        <dsp:cNvPr id="0" name=""/>
        <dsp:cNvSpPr/>
      </dsp:nvSpPr>
      <dsp:spPr>
        <a:xfrm>
          <a:off x="0" y="1940718"/>
          <a:ext cx="6447234" cy="0"/>
        </a:xfrm>
        <a:prstGeom prst="line">
          <a:avLst/>
        </a:prstGeom>
        <a:solidFill>
          <a:schemeClr val="accent5">
            <a:hueOff val="-1453271"/>
            <a:satOff val="8646"/>
            <a:lumOff val="3486"/>
            <a:alphaOff val="0"/>
          </a:schemeClr>
        </a:solidFill>
        <a:ln w="19050" cap="rnd" cmpd="sng" algn="ctr">
          <a:solidFill>
            <a:schemeClr val="accent5">
              <a:hueOff val="-1453271"/>
              <a:satOff val="8646"/>
              <a:lumOff val="34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13C660-C602-472E-9CB3-95BB0DD29D5F}">
      <dsp:nvSpPr>
        <dsp:cNvPr id="0" name=""/>
        <dsp:cNvSpPr/>
      </dsp:nvSpPr>
      <dsp:spPr>
        <a:xfrm>
          <a:off x="0" y="1940718"/>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Eisenberger, R., Malone, G.P. and Presson, W.D. 2016. Optimizing perceived organizational support to enhance employee engagement. </a:t>
          </a:r>
          <a:r>
            <a:rPr lang="en-IN" sz="800" i="1" kern="1200"/>
            <a:t>Society for Human Resource Management and Society for Industrial and Organizational Psychology</a:t>
          </a:r>
          <a:r>
            <a:rPr lang="en-IN" sz="800" kern="1200"/>
            <a:t>, </a:t>
          </a:r>
          <a:r>
            <a:rPr lang="en-IN" sz="800" i="1" kern="1200"/>
            <a:t>2</a:t>
          </a:r>
          <a:r>
            <a:rPr lang="en-IN" sz="800" kern="1200"/>
            <a:t>(2016), pp.3-22.</a:t>
          </a:r>
          <a:endParaRPr lang="en-US" sz="800" kern="1200"/>
        </a:p>
      </dsp:txBody>
      <dsp:txXfrm>
        <a:off x="0" y="1940718"/>
        <a:ext cx="6447234" cy="388048"/>
      </dsp:txXfrm>
    </dsp:sp>
    <dsp:sp modelId="{D85B4294-4A89-4B65-B112-6B5347E8132E}">
      <dsp:nvSpPr>
        <dsp:cNvPr id="0" name=""/>
        <dsp:cNvSpPr/>
      </dsp:nvSpPr>
      <dsp:spPr>
        <a:xfrm>
          <a:off x="0" y="2328767"/>
          <a:ext cx="6447234" cy="0"/>
        </a:xfrm>
        <a:prstGeom prst="line">
          <a:avLst/>
        </a:prstGeom>
        <a:solidFill>
          <a:schemeClr val="accent5">
            <a:hueOff val="-1743925"/>
            <a:satOff val="10375"/>
            <a:lumOff val="4183"/>
            <a:alphaOff val="0"/>
          </a:schemeClr>
        </a:solidFill>
        <a:ln w="19050" cap="rnd" cmpd="sng" algn="ctr">
          <a:solidFill>
            <a:schemeClr val="accent5">
              <a:hueOff val="-1743925"/>
              <a:satOff val="10375"/>
              <a:lumOff val="4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D61A7E-88BB-4146-B6D8-6E07C8678763}">
      <dsp:nvSpPr>
        <dsp:cNvPr id="0" name=""/>
        <dsp:cNvSpPr/>
      </dsp:nvSpPr>
      <dsp:spPr>
        <a:xfrm>
          <a:off x="0" y="2328767"/>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Floričić, T. 2020. Sustainable solutions in the hospitality industry and competitiveness context of “green hotels”. </a:t>
          </a:r>
          <a:r>
            <a:rPr lang="en-IN" sz="800" i="1" kern="1200"/>
            <a:t>Civil Engineering Journal</a:t>
          </a:r>
          <a:r>
            <a:rPr lang="en-IN" sz="800" kern="1200"/>
            <a:t>, </a:t>
          </a:r>
          <a:r>
            <a:rPr lang="en-IN" sz="800" i="1" kern="1200"/>
            <a:t>6</a:t>
          </a:r>
          <a:r>
            <a:rPr lang="en-IN" sz="800" kern="1200"/>
            <a:t>(6), pp.1104-1113.</a:t>
          </a:r>
          <a:endParaRPr lang="en-US" sz="800" kern="1200"/>
        </a:p>
      </dsp:txBody>
      <dsp:txXfrm>
        <a:off x="0" y="2328767"/>
        <a:ext cx="6447234" cy="388048"/>
      </dsp:txXfrm>
    </dsp:sp>
    <dsp:sp modelId="{A2FA87ED-9407-4D26-B2EB-8976066307DE}">
      <dsp:nvSpPr>
        <dsp:cNvPr id="0" name=""/>
        <dsp:cNvSpPr/>
      </dsp:nvSpPr>
      <dsp:spPr>
        <a:xfrm>
          <a:off x="0" y="2716816"/>
          <a:ext cx="6447234" cy="0"/>
        </a:xfrm>
        <a:prstGeom prst="line">
          <a:avLst/>
        </a:prstGeom>
        <a:solidFill>
          <a:schemeClr val="accent5">
            <a:hueOff val="-2034579"/>
            <a:satOff val="12105"/>
            <a:lumOff val="4880"/>
            <a:alphaOff val="0"/>
          </a:schemeClr>
        </a:solidFill>
        <a:ln w="19050" cap="rnd" cmpd="sng" algn="ctr">
          <a:solidFill>
            <a:schemeClr val="accent5">
              <a:hueOff val="-2034579"/>
              <a:satOff val="12105"/>
              <a:lumOff val="48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B3DC56-4935-4E3B-9934-E6C422EF7448}">
      <dsp:nvSpPr>
        <dsp:cNvPr id="0" name=""/>
        <dsp:cNvSpPr/>
      </dsp:nvSpPr>
      <dsp:spPr>
        <a:xfrm>
          <a:off x="0" y="2716816"/>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Hopper, E.  2020. Maslow’s hierarchy of needs explained. </a:t>
          </a:r>
          <a:r>
            <a:rPr lang="en-IN" sz="800" i="1" kern="1200"/>
            <a:t>ThoughtCo, ThoughtCo</a:t>
          </a:r>
          <a:r>
            <a:rPr lang="en-IN" sz="800" kern="1200"/>
            <a:t>, </a:t>
          </a:r>
          <a:r>
            <a:rPr lang="en-IN" sz="800" i="1" kern="1200"/>
            <a:t>24</a:t>
          </a:r>
          <a:r>
            <a:rPr lang="en-IN" sz="800" kern="1200"/>
            <a:t>.</a:t>
          </a:r>
          <a:endParaRPr lang="en-US" sz="800" kern="1200"/>
        </a:p>
      </dsp:txBody>
      <dsp:txXfrm>
        <a:off x="0" y="2716816"/>
        <a:ext cx="6447234" cy="388048"/>
      </dsp:txXfrm>
    </dsp:sp>
    <dsp:sp modelId="{5D284A5B-9718-4A79-84DE-4C35EC8C30CA}">
      <dsp:nvSpPr>
        <dsp:cNvPr id="0" name=""/>
        <dsp:cNvSpPr/>
      </dsp:nvSpPr>
      <dsp:spPr>
        <a:xfrm>
          <a:off x="0" y="3104865"/>
          <a:ext cx="6447234" cy="0"/>
        </a:xfrm>
        <a:prstGeom prst="line">
          <a:avLst/>
        </a:prstGeom>
        <a:solidFill>
          <a:schemeClr val="accent5">
            <a:hueOff val="-2325233"/>
            <a:satOff val="13834"/>
            <a:lumOff val="5577"/>
            <a:alphaOff val="0"/>
          </a:schemeClr>
        </a:solidFill>
        <a:ln w="19050" cap="rnd" cmpd="sng" algn="ctr">
          <a:solidFill>
            <a:schemeClr val="accent5">
              <a:hueOff val="-2325233"/>
              <a:satOff val="13834"/>
              <a:lumOff val="55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E9B678-9282-4E24-AD54-1A0E40598C72}">
      <dsp:nvSpPr>
        <dsp:cNvPr id="0" name=""/>
        <dsp:cNvSpPr/>
      </dsp:nvSpPr>
      <dsp:spPr>
        <a:xfrm>
          <a:off x="0" y="3104865"/>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a:t>Goh, E. and Baum, T.  2021. Job perceptions of Generation Z hotel employees towards working in Covid-19 quarantine hotels: the role of meaningful work. </a:t>
          </a:r>
          <a:r>
            <a:rPr lang="en-IN" sz="800" i="1" kern="1200" dirty="0"/>
            <a:t>International Journal of Contemporary Hospitality Management</a:t>
          </a:r>
          <a:r>
            <a:rPr lang="en-IN" sz="800" kern="1200" dirty="0"/>
            <a:t>.</a:t>
          </a:r>
          <a:endParaRPr lang="en-US" sz="800" kern="1200" dirty="0"/>
        </a:p>
      </dsp:txBody>
      <dsp:txXfrm>
        <a:off x="0" y="3104865"/>
        <a:ext cx="6447234" cy="388048"/>
      </dsp:txXfrm>
    </dsp:sp>
    <dsp:sp modelId="{6654AC2F-E959-4A67-BAF7-0253585F5D1A}">
      <dsp:nvSpPr>
        <dsp:cNvPr id="0" name=""/>
        <dsp:cNvSpPr/>
      </dsp:nvSpPr>
      <dsp:spPr>
        <a:xfrm>
          <a:off x="0" y="3492914"/>
          <a:ext cx="6447234" cy="0"/>
        </a:xfrm>
        <a:prstGeom prst="line">
          <a:avLst/>
        </a:prstGeom>
        <a:solidFill>
          <a:schemeClr val="accent5">
            <a:hueOff val="-2615887"/>
            <a:satOff val="15563"/>
            <a:lumOff val="6274"/>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76EDDA-A960-4169-B377-CFA5FF1D952A}">
      <dsp:nvSpPr>
        <dsp:cNvPr id="0" name=""/>
        <dsp:cNvSpPr/>
      </dsp:nvSpPr>
      <dsp:spPr>
        <a:xfrm>
          <a:off x="0" y="3492914"/>
          <a:ext cx="6447234" cy="388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Statista. 2022. </a:t>
          </a:r>
          <a:r>
            <a:rPr lang="en-IN" sz="800" kern="1200" dirty="0"/>
            <a:t>Hotel  industry worldwide - statistics &amp;  facts</a:t>
          </a:r>
          <a:r>
            <a:rPr lang="en-GB" sz="800" kern="1200" dirty="0"/>
            <a:t> [online] available at: </a:t>
          </a:r>
          <a:r>
            <a:rPr lang="en-GB" sz="800" kern="1200" dirty="0">
              <a:hlinkClick xmlns:r="http://schemas.openxmlformats.org/officeDocument/2006/relationships" r:id="rId1"/>
            </a:rPr>
            <a:t>https://www.statista.com/topics/1102/hotels/#topicHeader__wrapper</a:t>
          </a:r>
          <a:r>
            <a:rPr lang="en-GB" sz="800" kern="1200" dirty="0"/>
            <a:t>, [accessed on 4 December 2022]</a:t>
          </a:r>
          <a:endParaRPr lang="en-US" sz="800" kern="1200" dirty="0"/>
        </a:p>
      </dsp:txBody>
      <dsp:txXfrm>
        <a:off x="0" y="3492914"/>
        <a:ext cx="6447234" cy="3880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A818DB-D2BE-4C4E-B87E-7F51481422BE}" type="datetimeFigureOut">
              <a:rPr lang="en-US" smtClean="0"/>
              <a:t>12/5/2022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98192B-031D-47DC-AAE7-364843C020CA}" type="slidenum">
              <a:rPr lang="en-GB" smtClean="0"/>
              <a:t>‹#›</a:t>
            </a:fld>
            <a:endParaRPr lang="en-GB"/>
          </a:p>
        </p:txBody>
      </p:sp>
    </p:spTree>
    <p:extLst>
      <p:ext uri="{BB962C8B-B14F-4D97-AF65-F5344CB8AC3E}">
        <p14:creationId xmlns:p14="http://schemas.microsoft.com/office/powerpoint/2010/main" val="2480210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8192B-031D-47DC-AAE7-364843C020CA}" type="slidenum">
              <a:rPr lang="en-GB" smtClean="0"/>
              <a:t>2</a:t>
            </a:fld>
            <a:endParaRPr lang="en-GB"/>
          </a:p>
        </p:txBody>
      </p:sp>
    </p:spTree>
    <p:extLst>
      <p:ext uri="{BB962C8B-B14F-4D97-AF65-F5344CB8AC3E}">
        <p14:creationId xmlns:p14="http://schemas.microsoft.com/office/powerpoint/2010/main" val="2579195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400" dirty="0">
                <a:latin typeface="Arial" panose="020B0604020202020204" pitchFamily="34" charset="0"/>
                <a:cs typeface="Arial" panose="020B0604020202020204" pitchFamily="34" charset="0"/>
              </a:rPr>
              <a:t>Employee</a:t>
            </a:r>
            <a:r>
              <a:rPr lang="en-GB" sz="1400" baseline="0" dirty="0">
                <a:latin typeface="Arial" panose="020B0604020202020204" pitchFamily="34" charset="0"/>
                <a:cs typeface="Arial" panose="020B0604020202020204" pitchFamily="34" charset="0"/>
              </a:rPr>
              <a:t> engagement is considered to be a concept of the human resource (HR) which explains the dedication of the employee and their enthusiasm level towards their work (</a:t>
            </a:r>
            <a:r>
              <a:rPr lang="en-GB" sz="1400" baseline="0" dirty="0" err="1">
                <a:latin typeface="Arial" panose="020B0604020202020204" pitchFamily="34" charset="0"/>
                <a:cs typeface="Arial" panose="020B0604020202020204" pitchFamily="34" charset="0"/>
              </a:rPr>
              <a:t>Chanana</a:t>
            </a:r>
            <a:r>
              <a:rPr lang="en-GB" sz="1400" baseline="0" dirty="0">
                <a:latin typeface="Arial" panose="020B0604020202020204" pitchFamily="34" charset="0"/>
                <a:cs typeface="Arial" panose="020B0604020202020204" pitchFamily="34" charset="0"/>
              </a:rPr>
              <a:t>, 2021). Engaged employees care for the performance of the business and their work also how their efforts can make an impact (Bin and , 2015). Engaged employees are not in for the pay check alone, they even consider the connection to their performance which is an significant instrument for the success of the business. Employers can foster the engagement of the employees through many methods such as effective communication, development of the career and the offering of rewards (Eisenberger et al., 2016).</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898192B-031D-47DC-AAE7-364843C020CA}"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dirty="0">
                <a:latin typeface="Arial" panose="020B0604020202020204" pitchFamily="34" charset="0"/>
                <a:cs typeface="Arial" panose="020B0604020202020204" pitchFamily="34" charset="0"/>
              </a:rPr>
              <a:t>The Maslow’s theory</a:t>
            </a:r>
            <a:r>
              <a:rPr lang="en-GB" baseline="0" dirty="0">
                <a:latin typeface="Arial" panose="020B0604020202020204" pitchFamily="34" charset="0"/>
                <a:cs typeface="Arial" panose="020B0604020202020204" pitchFamily="34" charset="0"/>
              </a:rPr>
              <a:t> of hierarchy of needs is heard by everyone in the corporate world. The theory was introduced by Abraham Maslow in the year 1943, the theory is also considered as the theory of human motivation. The theory in the psychological aspects contains a five tier model for the needs of the human. The theory states that the motivation is the outcome of setting out the basic five needs like esteem, safety, self actualisation and physical (Hopper, 2020). The employees will feel more motivated when more of these needs are fulfilled. The theory determines that the employee will be happy when these needs are satisfied.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898192B-031D-47DC-AAE7-364843C020CA}"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400" dirty="0">
                <a:latin typeface="Arial" panose="020B0604020202020204" pitchFamily="34" charset="0"/>
                <a:cs typeface="Arial" panose="020B0604020202020204" pitchFamily="34" charset="0"/>
              </a:rPr>
              <a:t>The hotel industry is</a:t>
            </a:r>
            <a:r>
              <a:rPr lang="en-GB" sz="1400" baseline="0" dirty="0">
                <a:latin typeface="Arial" panose="020B0604020202020204" pitchFamily="34" charset="0"/>
                <a:cs typeface="Arial" panose="020B0604020202020204" pitchFamily="34" charset="0"/>
              </a:rPr>
              <a:t> considered a major part of the hospitality industry which specialisation in providing the customers with the services of accommodation (</a:t>
            </a:r>
            <a:r>
              <a:rPr lang="en-IN" sz="1400" b="0" i="0" kern="1200" dirty="0" err="1">
                <a:solidFill>
                  <a:schemeClr val="tx1"/>
                </a:solidFill>
                <a:latin typeface="Arial" panose="020B0604020202020204" pitchFamily="34" charset="0"/>
                <a:ea typeface="+mn-ea"/>
                <a:cs typeface="Arial" panose="020B0604020202020204" pitchFamily="34" charset="0"/>
              </a:rPr>
              <a:t>Floričić</a:t>
            </a:r>
            <a:r>
              <a:rPr lang="en-IN" sz="1400" b="0" i="0" kern="1200" dirty="0">
                <a:solidFill>
                  <a:schemeClr val="tx1"/>
                </a:solidFill>
                <a:latin typeface="Arial" panose="020B0604020202020204" pitchFamily="34" charset="0"/>
                <a:ea typeface="+mn-ea"/>
                <a:cs typeface="Arial" panose="020B0604020202020204" pitchFamily="34" charset="0"/>
              </a:rPr>
              <a:t>, 2020)</a:t>
            </a:r>
            <a:r>
              <a:rPr lang="en-GB" sz="1400" baseline="0" dirty="0">
                <a:latin typeface="Arial" panose="020B0604020202020204" pitchFamily="34" charset="0"/>
                <a:cs typeface="Arial" panose="020B0604020202020204" pitchFamily="34" charset="0"/>
              </a:rPr>
              <a:t>. A hotel is referred to an establishment which provides meals, accommodation and other services to the tourists and travellers visiting the place (</a:t>
            </a:r>
            <a:r>
              <a:rPr lang="en-GB" sz="1400" baseline="0" dirty="0" err="1">
                <a:latin typeface="Arial" panose="020B0604020202020204" pitchFamily="34" charset="0"/>
                <a:cs typeface="Arial" panose="020B0604020202020204" pitchFamily="34" charset="0"/>
              </a:rPr>
              <a:t>Goh</a:t>
            </a:r>
            <a:r>
              <a:rPr lang="en-GB" sz="1400" baseline="0" dirty="0">
                <a:latin typeface="Arial" panose="020B0604020202020204" pitchFamily="34" charset="0"/>
                <a:cs typeface="Arial" panose="020B0604020202020204" pitchFamily="34" charset="0"/>
              </a:rPr>
              <a:t> and </a:t>
            </a:r>
            <a:r>
              <a:rPr lang="en-GB" sz="1400" baseline="0" dirty="0" err="1">
                <a:latin typeface="Arial" panose="020B0604020202020204" pitchFamily="34" charset="0"/>
                <a:cs typeface="Arial" panose="020B0604020202020204" pitchFamily="34" charset="0"/>
              </a:rPr>
              <a:t>baum</a:t>
            </a:r>
            <a:r>
              <a:rPr lang="en-GB" sz="1400" baseline="0" dirty="0">
                <a:latin typeface="Arial" panose="020B0604020202020204" pitchFamily="34" charset="0"/>
                <a:cs typeface="Arial" panose="020B0604020202020204" pitchFamily="34" charset="0"/>
              </a:rPr>
              <a:t>, 2021)The hotel are segmented in to various types which are normally characterised according to their functions, services, cost and size. The worldwide size of the hotel and resort industry experienced a growth till the pandemic hit in 2020 which decreased the market size of the industry. Though in 2021 the industry made a comeback and was forecasted a growth of 950 million dollars </a:t>
            </a:r>
            <a:r>
              <a:rPr lang="en-GB" sz="1400" dirty="0">
                <a:solidFill>
                  <a:schemeClr val="accent1">
                    <a:lumMod val="75000"/>
                  </a:schemeClr>
                </a:solidFill>
                <a:latin typeface="Arial" panose="020B0604020202020204" pitchFamily="34" charset="0"/>
                <a:cs typeface="Arial" panose="020B0604020202020204" pitchFamily="34" charset="0"/>
              </a:rPr>
              <a:t>(statista.com, 2021)</a:t>
            </a:r>
            <a:r>
              <a:rPr lang="en-GB" sz="1400" baseline="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898192B-031D-47DC-AAE7-364843C020CA}"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It boosts the productivity of the engaged employees – Studies </a:t>
            </a:r>
            <a:r>
              <a:rPr lang="en-IN" sz="1200" dirty="0">
                <a:latin typeface="Arial" panose="020B0604020202020204" pitchFamily="34" charset="0"/>
                <a:cs typeface="Arial" panose="020B0604020202020204" pitchFamily="34" charset="0"/>
              </a:rPr>
              <a:t>shows that employees who are engage in that duty of War more productive than those who are not. Engaged employees not only care about there we check but also care about the work they are doing so that the job is completed effectively and help in full filling the objective of the company. Engaged employees</a:t>
            </a:r>
            <a:r>
              <a:rPr lang="en-IN" sz="1200" baseline="0" dirty="0">
                <a:latin typeface="Arial" panose="020B0604020202020204" pitchFamily="34" charset="0"/>
                <a:cs typeface="Arial" panose="020B0604020202020204" pitchFamily="34" charset="0"/>
              </a:rPr>
              <a:t> are usually proud to their work for the company, they are happy to come back each day and work and feel valued for it.</a:t>
            </a:r>
            <a:endParaRPr lang="en-IN" sz="12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It also helps in increasing the customer satisfaction -</a:t>
            </a:r>
            <a:r>
              <a:rPr lang="en-GB" sz="1200" baseline="0" dirty="0">
                <a:latin typeface="Arial" panose="020B0604020202020204" pitchFamily="34" charset="0"/>
                <a:cs typeface="Arial" panose="020B0604020202020204" pitchFamily="34" charset="0"/>
              </a:rPr>
              <a:t> </a:t>
            </a:r>
            <a:r>
              <a:rPr lang="en-IN" sz="1200" baseline="0" dirty="0">
                <a:latin typeface="Arial" panose="020B0604020202020204" pitchFamily="34" charset="0"/>
                <a:cs typeface="Arial" panose="020B0604020202020204" pitchFamily="34" charset="0"/>
              </a:rPr>
              <a:t>Employees who are compassionate about the work are often the best people to have an interaction with the customers. It is so because employee who are passionate about the job are infectious and customers take notice of it. The most engage employees are more inclined to put in the effort with results in increased levels of productivity more effective product in market. In simple words engage employees to gives the best experience to the customers</a:t>
            </a:r>
            <a:r>
              <a:rPr lang="en-IN" sz="1200" baseline="0" dirty="0"/>
              <a:t>.</a:t>
            </a:r>
            <a:endParaRPr lang="en-GB" sz="1200" dirty="0"/>
          </a:p>
          <a:p>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dirty="0">
                <a:latin typeface="Arial" panose="020B0604020202020204" pitchFamily="34" charset="0"/>
                <a:cs typeface="Arial" panose="020B0604020202020204" pitchFamily="34" charset="0"/>
              </a:rPr>
              <a:t>Helps in retaining the best employees - </a:t>
            </a:r>
            <a:r>
              <a:rPr lang="en-IN" sz="1200" dirty="0">
                <a:latin typeface="Arial" panose="020B0604020202020204" pitchFamily="34" charset="0"/>
                <a:cs typeface="Arial" panose="020B0604020202020204" pitchFamily="34" charset="0"/>
              </a:rPr>
              <a:t>The engaged employees are totally involved and invested in their job and therefore they are the one who will less likely to leave the job. It is a job of the employer to keep the employees engaged in order to keep them at the organisation and doing the best job (</a:t>
            </a:r>
            <a:r>
              <a:rPr lang="en-IN" sz="1200" dirty="0" err="1">
                <a:latin typeface="Arial" panose="020B0604020202020204" pitchFamily="34" charset="0"/>
                <a:cs typeface="Arial" panose="020B0604020202020204" pitchFamily="34" charset="0"/>
              </a:rPr>
              <a:t>Adnan</a:t>
            </a:r>
            <a:r>
              <a:rPr lang="en-IN" sz="1200" baseline="0" dirty="0">
                <a:latin typeface="Arial" panose="020B0604020202020204" pitchFamily="34" charset="0"/>
                <a:cs typeface="Arial" panose="020B0604020202020204" pitchFamily="34" charset="0"/>
              </a:rPr>
              <a:t> </a:t>
            </a:r>
            <a:r>
              <a:rPr lang="en-IN" sz="1200" baseline="0" dirty="0" err="1">
                <a:latin typeface="Arial" panose="020B0604020202020204" pitchFamily="34" charset="0"/>
                <a:cs typeface="Arial" panose="020B0604020202020204" pitchFamily="34" charset="0"/>
              </a:rPr>
              <a:t>Bataineh</a:t>
            </a:r>
            <a:r>
              <a:rPr lang="en-IN" sz="1200" dirty="0">
                <a:latin typeface="Arial" panose="020B0604020202020204" pitchFamily="34" charset="0"/>
                <a:cs typeface="Arial" panose="020B0604020202020204" pitchFamily="34" charset="0"/>
              </a:rPr>
              <a:t>, 2019)</a:t>
            </a:r>
            <a:endParaRPr lang="en-GB" sz="1200" dirty="0">
              <a:latin typeface="Arial" panose="020B0604020202020204" pitchFamily="34" charset="0"/>
              <a:cs typeface="Arial" panose="020B0604020202020204" pitchFamily="34" charset="0"/>
            </a:endParaRPr>
          </a:p>
          <a:p>
            <a:pPr algn="just">
              <a:buNone/>
            </a:pPr>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It helps in enhancing the culture of the company</a:t>
            </a:r>
            <a:r>
              <a:rPr lang="en-GB" sz="1200" baseline="0" dirty="0">
                <a:latin typeface="Arial" panose="020B0604020202020204" pitchFamily="34" charset="0"/>
                <a:cs typeface="Arial" panose="020B0604020202020204" pitchFamily="34" charset="0"/>
              </a:rPr>
              <a:t> - </a:t>
            </a:r>
            <a:r>
              <a:rPr lang="en-IN" sz="1200" baseline="0" dirty="0">
                <a:latin typeface="Arial" panose="020B0604020202020204" pitchFamily="34" charset="0"/>
                <a:cs typeface="Arial" panose="020B0604020202020204" pitchFamily="34" charset="0"/>
              </a:rPr>
              <a:t>It is believe that it is easier to work with the people who are engaged in what they are doing and it is not because they are more easy to deal with it is because they the exemplify the culture of the employee engagement. The engage employees I living for the values of the company and working everyday. They are also recognised by everyone across the organisation because of that hard work in dedication.</a:t>
            </a:r>
            <a:endParaRPr lang="en-GB" sz="12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It is considered a symptom of success – Engaged employees are dedicated not because</a:t>
            </a:r>
            <a:r>
              <a:rPr lang="en-GB" sz="1200" baseline="0" dirty="0">
                <a:latin typeface="Arial" panose="020B0604020202020204" pitchFamily="34" charset="0"/>
                <a:cs typeface="Arial" panose="020B0604020202020204" pitchFamily="34" charset="0"/>
              </a:rPr>
              <a:t> they are productive or easy to handle but it is so they feel valued for their work. So when their success are recognised the employees will feeling of succeeding and making a meaningful impact at the job</a:t>
            </a:r>
            <a:r>
              <a:rPr lang="en-GB" sz="1200" baseline="0" dirty="0"/>
              <a:t>.</a:t>
            </a:r>
            <a:endParaRPr lang="en-GB" sz="1200" dirty="0"/>
          </a:p>
        </p:txBody>
      </p:sp>
      <p:sp>
        <p:nvSpPr>
          <p:cNvPr id="4" name="Slide Number Placeholder 3"/>
          <p:cNvSpPr>
            <a:spLocks noGrp="1"/>
          </p:cNvSpPr>
          <p:nvPr>
            <p:ph type="sldNum" sz="quarter" idx="10"/>
          </p:nvPr>
        </p:nvSpPr>
        <p:spPr/>
        <p:txBody>
          <a:bodyPr/>
          <a:lstStyle/>
          <a:p>
            <a:fld id="{A898192B-031D-47DC-AAE7-364843C020CA}"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just">
              <a:lnSpc>
                <a:spcPct val="150000"/>
              </a:lnSpc>
            </a:pPr>
            <a:r>
              <a:rPr lang="en-GB" sz="1200" dirty="0">
                <a:solidFill>
                  <a:schemeClr val="accent1">
                    <a:lumMod val="75000"/>
                  </a:schemeClr>
                </a:solidFill>
                <a:latin typeface="Arial" panose="020B0604020202020204" pitchFamily="34" charset="0"/>
                <a:cs typeface="Arial" panose="020B0604020202020204" pitchFamily="34" charset="0"/>
              </a:rPr>
              <a:t>Offering reward and recognition – The workers of hospitality have </a:t>
            </a:r>
            <a:r>
              <a:rPr lang="en-IN" sz="1200" dirty="0">
                <a:solidFill>
                  <a:schemeClr val="accent1">
                    <a:lumMod val="75000"/>
                  </a:schemeClr>
                </a:solidFill>
                <a:latin typeface="Arial" panose="020B0604020202020204" pitchFamily="34" charset="0"/>
                <a:cs typeface="Arial" panose="020B0604020202020204" pitchFamily="34" charset="0"/>
              </a:rPr>
              <a:t>Different preferences for wake up Nation and watch. The hospitality organisation should consider creating a well balance yet flexible reward recognition Framework. It should be able to motivate the workers to </a:t>
            </a:r>
            <a:r>
              <a:rPr lang="en-IN" sz="1200" dirty="0" err="1">
                <a:solidFill>
                  <a:schemeClr val="accent1">
                    <a:lumMod val="75000"/>
                  </a:schemeClr>
                </a:solidFill>
                <a:latin typeface="Arial" panose="020B0604020202020204" pitchFamily="34" charset="0"/>
                <a:cs typeface="Arial" panose="020B0604020202020204" pitchFamily="34" charset="0"/>
              </a:rPr>
              <a:t>achi</a:t>
            </a:r>
            <a:r>
              <a:rPr lang="en-IN" sz="1200" dirty="0">
                <a:solidFill>
                  <a:schemeClr val="accent1">
                    <a:lumMod val="75000"/>
                  </a:schemeClr>
                </a:solidFill>
                <a:latin typeface="Arial" panose="020B0604020202020204" pitchFamily="34" charset="0"/>
                <a:cs typeface="Arial" panose="020B0604020202020204" pitchFamily="34" charset="0"/>
              </a:rPr>
              <a:t> </a:t>
            </a:r>
            <a:r>
              <a:rPr lang="en-IN" sz="1200" dirty="0" err="1">
                <a:solidFill>
                  <a:schemeClr val="accent1">
                    <a:lumMod val="75000"/>
                  </a:schemeClr>
                </a:solidFill>
                <a:latin typeface="Arial" panose="020B0604020202020204" pitchFamily="34" charset="0"/>
                <a:cs typeface="Arial" panose="020B0604020202020204" pitchFamily="34" charset="0"/>
              </a:rPr>
              <a:t>Thi</a:t>
            </a:r>
            <a:r>
              <a:rPr lang="en-IN" sz="1200" dirty="0">
                <a:solidFill>
                  <a:schemeClr val="accent1">
                    <a:lumMod val="75000"/>
                  </a:schemeClr>
                </a:solidFill>
                <a:latin typeface="Arial" panose="020B0604020202020204" pitchFamily="34" charset="0"/>
                <a:cs typeface="Arial" panose="020B0604020202020204" pitchFamily="34" charset="0"/>
              </a:rPr>
              <a:t> goes of the organisation while full feeling their own needs.</a:t>
            </a: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buNone/>
            </a:pP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pPr>
            <a:r>
              <a:rPr lang="en-GB" sz="1200" dirty="0">
                <a:solidFill>
                  <a:schemeClr val="accent1">
                    <a:lumMod val="75000"/>
                  </a:schemeClr>
                </a:solidFill>
                <a:latin typeface="Arial" panose="020B0604020202020204" pitchFamily="34" charset="0"/>
                <a:cs typeface="Arial" panose="020B0604020202020204" pitchFamily="34" charset="0"/>
              </a:rPr>
              <a:t>Providing the employees with freebies -</a:t>
            </a:r>
            <a:r>
              <a:rPr lang="en-GB" sz="1200" baseline="0" dirty="0">
                <a:solidFill>
                  <a:schemeClr val="accent1">
                    <a:lumMod val="75000"/>
                  </a:schemeClr>
                </a:solidFill>
                <a:latin typeface="Arial" panose="020B0604020202020204" pitchFamily="34" charset="0"/>
                <a:cs typeface="Arial" panose="020B0604020202020204" pitchFamily="34" charset="0"/>
              </a:rPr>
              <a:t> </a:t>
            </a:r>
            <a:r>
              <a:rPr lang="en-IN" sz="1200" baseline="0" dirty="0">
                <a:solidFill>
                  <a:schemeClr val="accent1">
                    <a:lumMod val="75000"/>
                  </a:schemeClr>
                </a:solidFill>
                <a:latin typeface="Arial" panose="020B0604020202020204" pitchFamily="34" charset="0"/>
                <a:cs typeface="Arial" panose="020B0604020202020204" pitchFamily="34" charset="0"/>
              </a:rPr>
              <a:t>In the industry of hospitality it is necessary to remember all the efforts at all the levels of work (Drexler and </a:t>
            </a:r>
            <a:r>
              <a:rPr lang="en-IN" sz="1200" b="0" i="0" kern="1200" dirty="0" err="1">
                <a:solidFill>
                  <a:schemeClr val="tx1"/>
                </a:solidFill>
                <a:latin typeface="Arial" panose="020B0604020202020204" pitchFamily="34" charset="0"/>
                <a:ea typeface="+mn-ea"/>
                <a:cs typeface="Arial" panose="020B0604020202020204" pitchFamily="34" charset="0"/>
              </a:rPr>
              <a:t>Lapré</a:t>
            </a:r>
            <a:r>
              <a:rPr lang="en-IN" sz="1200" b="0" i="0" kern="1200" dirty="0">
                <a:solidFill>
                  <a:schemeClr val="tx1"/>
                </a:solidFill>
                <a:latin typeface="Arial" panose="020B0604020202020204" pitchFamily="34" charset="0"/>
                <a:ea typeface="+mn-ea"/>
                <a:cs typeface="Arial" panose="020B0604020202020204" pitchFamily="34" charset="0"/>
              </a:rPr>
              <a:t>, 2019)</a:t>
            </a:r>
            <a:r>
              <a:rPr lang="en-IN" sz="1200" baseline="0" dirty="0">
                <a:solidFill>
                  <a:schemeClr val="accent1">
                    <a:lumMod val="75000"/>
                  </a:schemeClr>
                </a:solidFill>
                <a:latin typeface="Arial" panose="020B0604020202020204" pitchFamily="34" charset="0"/>
                <a:cs typeface="Arial" panose="020B0604020202020204" pitchFamily="34" charset="0"/>
              </a:rPr>
              <a:t>. Right from the housekeeping to the front desk making them feel special is very important. It is always a good idea to give out freebies like coffee fruit or soft drink throughout the day to the Employees. It will keep the employees energetic and refresh.</a:t>
            </a: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buNone/>
            </a:pPr>
            <a:endParaRPr lang="en-GB" sz="1200" dirty="0">
              <a:solidFill>
                <a:schemeClr val="accent1">
                  <a:lumMod val="75000"/>
                </a:schemeClr>
              </a:solidFill>
              <a:latin typeface="Arial" panose="020B0604020202020204" pitchFamily="34" charset="0"/>
              <a:cs typeface="Arial" panose="020B0604020202020204" pitchFamily="34" charset="0"/>
            </a:endParaRPr>
          </a:p>
          <a:p>
            <a:pPr algn="just">
              <a:lnSpc>
                <a:spcPct val="150000"/>
              </a:lnSpc>
            </a:pPr>
            <a:r>
              <a:rPr lang="en-GB" sz="1200" dirty="0">
                <a:solidFill>
                  <a:schemeClr val="accent1">
                    <a:lumMod val="75000"/>
                  </a:schemeClr>
                </a:solidFill>
                <a:latin typeface="Arial" panose="020B0604020202020204" pitchFamily="34" charset="0"/>
                <a:cs typeface="Arial" panose="020B0604020202020204" pitchFamily="34" charset="0"/>
              </a:rPr>
              <a:t>Providing the employees with compensatory period</a:t>
            </a:r>
            <a:r>
              <a:rPr lang="en-GB" sz="1200" baseline="0" dirty="0">
                <a:solidFill>
                  <a:schemeClr val="accent1">
                    <a:lumMod val="75000"/>
                  </a:schemeClr>
                </a:solidFill>
                <a:latin typeface="Arial" panose="020B0604020202020204" pitchFamily="34" charset="0"/>
                <a:cs typeface="Arial" panose="020B0604020202020204" pitchFamily="34" charset="0"/>
              </a:rPr>
              <a:t> - </a:t>
            </a:r>
            <a:r>
              <a:rPr lang="en-IN" sz="1200" baseline="0" dirty="0">
                <a:solidFill>
                  <a:schemeClr val="accent1">
                    <a:lumMod val="75000"/>
                  </a:schemeClr>
                </a:solidFill>
                <a:latin typeface="Arial" panose="020B0604020202020204" pitchFamily="34" charset="0"/>
                <a:cs typeface="Arial" panose="020B0604020202020204" pitchFamily="34" charset="0"/>
              </a:rPr>
              <a:t>The industry of first quality depends upon the income of the consumer and the time of leisure. the satisfaction of the customers is the top most priority for the industry. It leads to constant working which affect the life of the workers. Therefore a small break is often the next best thing apart from salary which can be offers to the employee of the hospitality industry (Buckingham and Coffman, 2014</a:t>
            </a:r>
            <a:r>
              <a:rPr lang="en-IN" sz="1200" baseline="0" dirty="0">
                <a:solidFill>
                  <a:schemeClr val="accent1">
                    <a:lumMod val="75000"/>
                  </a:schemeClr>
                </a:solidFill>
              </a:rPr>
              <a:t>)</a:t>
            </a:r>
            <a:endParaRPr lang="en-GB" sz="1200" dirty="0">
              <a:solidFill>
                <a:schemeClr val="accent1">
                  <a:lumMod val="75000"/>
                </a:schemeClr>
              </a:solidFill>
            </a:endParaRPr>
          </a:p>
          <a:p>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dirty="0">
                <a:solidFill>
                  <a:schemeClr val="accent1">
                    <a:lumMod val="75000"/>
                  </a:schemeClr>
                </a:solidFill>
                <a:latin typeface="Arial" panose="020B0604020202020204" pitchFamily="34" charset="0"/>
                <a:cs typeface="Arial" panose="020B0604020202020204" pitchFamily="34" charset="0"/>
              </a:rPr>
              <a:t>Hold friendly competition within the organisation - </a:t>
            </a:r>
            <a:r>
              <a:rPr lang="en-IN" sz="1200" dirty="0">
                <a:solidFill>
                  <a:schemeClr val="accent1">
                    <a:lumMod val="75000"/>
                  </a:schemeClr>
                </a:solidFill>
                <a:latin typeface="Arial" panose="020B0604020202020204" pitchFamily="34" charset="0"/>
                <a:cs typeface="Arial" panose="020B0604020202020204" pitchFamily="34" charset="0"/>
              </a:rPr>
              <a:t>There can be a friendly competition between the employees which can benefit the sales of the organisation, increase the productivity of the employees and improve engagement of employee. Motivate the employees for achieving the target and sometimes even give rewards like incentive to bring out their  maximum potential.</a:t>
            </a: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sz="1200" dirty="0">
              <a:solidFill>
                <a:schemeClr val="accent1">
                  <a:lumMod val="75000"/>
                </a:schemeClr>
              </a:solidFill>
              <a:latin typeface="Arial" panose="020B0604020202020204" pitchFamily="34" charset="0"/>
              <a:cs typeface="Arial" panose="020B0604020202020204" pitchFamily="34" charset="0"/>
            </a:endParaRPr>
          </a:p>
          <a:p>
            <a:r>
              <a:rPr lang="en-GB" sz="1200" dirty="0">
                <a:solidFill>
                  <a:schemeClr val="accent1">
                    <a:lumMod val="75000"/>
                  </a:schemeClr>
                </a:solidFill>
                <a:latin typeface="Arial" panose="020B0604020202020204" pitchFamily="34" charset="0"/>
                <a:cs typeface="Arial" panose="020B0604020202020204" pitchFamily="34" charset="0"/>
              </a:rPr>
              <a:t>Providing training and development opportunities – </a:t>
            </a:r>
            <a:r>
              <a:rPr lang="en-IN" sz="1200" dirty="0">
                <a:solidFill>
                  <a:schemeClr val="accent1">
                    <a:lumMod val="75000"/>
                  </a:schemeClr>
                </a:solidFill>
                <a:latin typeface="Arial" panose="020B0604020202020204" pitchFamily="34" charset="0"/>
                <a:cs typeface="Arial" panose="020B0604020202020204" pitchFamily="34" charset="0"/>
              </a:rPr>
              <a:t>In</a:t>
            </a:r>
            <a:r>
              <a:rPr lang="en-IN" sz="1200" baseline="0" dirty="0">
                <a:solidFill>
                  <a:schemeClr val="accent1">
                    <a:lumMod val="75000"/>
                  </a:schemeClr>
                </a:solidFill>
                <a:latin typeface="Arial" panose="020B0604020202020204" pitchFamily="34" charset="0"/>
                <a:cs typeface="Arial" panose="020B0604020202020204" pitchFamily="34" charset="0"/>
              </a:rPr>
              <a:t> the</a:t>
            </a:r>
            <a:r>
              <a:rPr lang="en-IN" sz="1200" dirty="0">
                <a:solidFill>
                  <a:schemeClr val="accent1">
                    <a:lumMod val="75000"/>
                  </a:schemeClr>
                </a:solidFill>
                <a:latin typeface="Arial" panose="020B0604020202020204" pitchFamily="34" charset="0"/>
                <a:cs typeface="Arial" panose="020B0604020202020204" pitchFamily="34" charset="0"/>
              </a:rPr>
              <a:t> industry of hospitality highest divorce workforce with a white ranges of jobs. Suppliers </a:t>
            </a:r>
            <a:r>
              <a:rPr lang="en-IN" sz="1200" dirty="0" err="1">
                <a:solidFill>
                  <a:schemeClr val="accent1">
                    <a:lumMod val="75000"/>
                  </a:schemeClr>
                </a:solidFill>
                <a:latin typeface="Arial" panose="020B0604020202020204" pitchFamily="34" charset="0"/>
                <a:cs typeface="Arial" panose="020B0604020202020204" pitchFamily="34" charset="0"/>
              </a:rPr>
              <a:t>clugs</a:t>
            </a:r>
            <a:r>
              <a:rPr lang="en-IN" sz="1200" dirty="0">
                <a:solidFill>
                  <a:schemeClr val="accent1">
                    <a:lumMod val="75000"/>
                  </a:schemeClr>
                </a:solidFill>
                <a:latin typeface="Arial" panose="020B0604020202020204" pitchFamily="34" charset="0"/>
                <a:cs typeface="Arial" panose="020B0604020202020204" pitchFamily="34" charset="0"/>
              </a:rPr>
              <a:t> and manager have different requirements then clinic staff and Restaurant servers. Send the book pose reflect the culture of the hotel everyone should be rain. Many people who work in the industry of hospitality start working from the very bottom and slowly climb to the top. This in the industry of hospitality training and development of the employees are very essential it also helps to have a consistency about how the employee should act and how they should do things.</a:t>
            </a: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sz="1200" dirty="0">
              <a:solidFill>
                <a:schemeClr val="accent1">
                  <a:lumMod val="75000"/>
                </a:schemeClr>
              </a:solidFill>
              <a:latin typeface="Arial" panose="020B0604020202020204" pitchFamily="34" charset="0"/>
              <a:cs typeface="Arial" panose="020B0604020202020204" pitchFamily="34" charset="0"/>
            </a:endParaRPr>
          </a:p>
          <a:p>
            <a:r>
              <a:rPr lang="en-GB" sz="1200" dirty="0">
                <a:solidFill>
                  <a:schemeClr val="accent1">
                    <a:lumMod val="75000"/>
                  </a:schemeClr>
                </a:solidFill>
                <a:latin typeface="Arial" panose="020B0604020202020204" pitchFamily="34" charset="0"/>
                <a:cs typeface="Arial" panose="020B0604020202020204" pitchFamily="34" charset="0"/>
              </a:rPr>
              <a:t>Helps in improving the communication structure - </a:t>
            </a:r>
            <a:r>
              <a:rPr lang="en-IN" sz="1200" dirty="0">
                <a:solidFill>
                  <a:schemeClr val="accent1">
                    <a:lumMod val="75000"/>
                  </a:schemeClr>
                </a:solidFill>
                <a:latin typeface="Arial" panose="020B0604020202020204" pitchFamily="34" charset="0"/>
                <a:cs typeface="Arial" panose="020B0604020202020204" pitchFamily="34" charset="0"/>
              </a:rPr>
              <a:t>It is the job of the employers to help the employees work together by implementing a sense of connectivity. A successful employee schedule methods which will provide a better communication function with in a team full stop it also allows the employees to connect and interact with their through online.</a:t>
            </a:r>
            <a:r>
              <a:rPr lang="en-IN" sz="1200" baseline="0" dirty="0">
                <a:solidFill>
                  <a:schemeClr val="accent1">
                    <a:lumMod val="75000"/>
                  </a:schemeClr>
                </a:solidFill>
                <a:latin typeface="Arial" panose="020B0604020202020204" pitchFamily="34" charset="0"/>
                <a:cs typeface="Arial" panose="020B0604020202020204" pitchFamily="34" charset="0"/>
              </a:rPr>
              <a:t> </a:t>
            </a:r>
            <a:r>
              <a:rPr lang="en-IN" sz="1200" dirty="0">
                <a:solidFill>
                  <a:schemeClr val="accent1">
                    <a:lumMod val="75000"/>
                  </a:schemeClr>
                </a:solidFill>
                <a:latin typeface="Arial" panose="020B0604020202020204" pitchFamily="34" charset="0"/>
                <a:cs typeface="Arial" panose="020B0604020202020204" pitchFamily="34" charset="0"/>
              </a:rPr>
              <a:t>It will help to make the employee more dedicated towards the job both on and off the shift</a:t>
            </a:r>
            <a:r>
              <a:rPr lang="en-IN" sz="1200" dirty="0">
                <a:solidFill>
                  <a:schemeClr val="accent1">
                    <a:lumMod val="75000"/>
                  </a:schemeClr>
                </a:solidFill>
              </a:rPr>
              <a:t>.</a:t>
            </a:r>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98192B-031D-47DC-AAE7-364843C020CA}" type="slidenum">
              <a:rPr lang="en-GB" smtClean="0"/>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9201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6658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09930616"/>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6516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75230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61408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12106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60214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46749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63932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963423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3265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29251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56877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63189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9022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Video Content">
    <p:spTree>
      <p:nvGrpSpPr>
        <p:cNvPr id="1" name=""/>
        <p:cNvGrpSpPr/>
        <p:nvPr/>
      </p:nvGrpSpPr>
      <p:grpSpPr>
        <a:xfrm>
          <a:off x="0" y="0"/>
          <a:ext cx="0" cy="0"/>
          <a:chOff x="0" y="0"/>
          <a:chExt cx="0" cy="0"/>
        </a:xfrm>
      </p:grpSpPr>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683419" y="908050"/>
            <a:ext cx="7777163" cy="4660900"/>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609217" y="5797770"/>
            <a:ext cx="1791083"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B6F15528-21DE-4FAA-801E-634DDDAF4B2B}" type="slidenum">
              <a:rPr lang="en-US" smtClean="0"/>
              <a:pPr/>
              <a:t>‹#›</a:t>
            </a:fld>
            <a:endParaRPr lang="en-US"/>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1809740" y="5707146"/>
            <a:ext cx="5524520"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spTree>
    <p:extLst>
      <p:ext uri="{BB962C8B-B14F-4D97-AF65-F5344CB8AC3E}">
        <p14:creationId xmlns:p14="http://schemas.microsoft.com/office/powerpoint/2010/main" val="3635403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12/5/2022</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3998264"/>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dirty="0"/>
              <a:t>Employee Engagement</a:t>
            </a:r>
            <a:endParaRPr lang="en-GB" dirty="0"/>
          </a:p>
        </p:txBody>
      </p:sp>
      <p:sp>
        <p:nvSpPr>
          <p:cNvPr id="5" name="Content Placeholder 4">
            <a:extLst>
              <a:ext uri="{FF2B5EF4-FFF2-40B4-BE49-F238E27FC236}">
                <a16:creationId xmlns:a16="http://schemas.microsoft.com/office/drawing/2014/main" id="{0F3976A5-30DE-8988-2872-C44ED7BD623E}"/>
              </a:ext>
            </a:extLst>
          </p:cNvPr>
          <p:cNvSpPr>
            <a:spLocks noGrp="1"/>
          </p:cNvSpPr>
          <p:nvPr>
            <p:ph idx="1"/>
          </p:nvPr>
        </p:nvSpPr>
        <p:spPr/>
        <p:txBody>
          <a:bodyPr>
            <a:normAutofit lnSpcReduction="10000"/>
          </a:bodyPr>
          <a:lstStyle/>
          <a:p>
            <a:endParaRPr lang="en-US" dirty="0"/>
          </a:p>
          <a:p>
            <a:pPr marL="0" indent="0">
              <a:buNone/>
            </a:pPr>
            <a:r>
              <a:rPr lang="en-GB" sz="2000" dirty="0"/>
              <a:t>Gheorghe-Minel Nica</a:t>
            </a:r>
          </a:p>
          <a:p>
            <a:pPr marL="0" indent="0">
              <a:buNone/>
            </a:pPr>
            <a:endParaRPr lang="en-GB" sz="2000" dirty="0"/>
          </a:p>
          <a:p>
            <a:pPr marL="0" indent="0">
              <a:buNone/>
            </a:pPr>
            <a:r>
              <a:rPr lang="en-GB" sz="2000" dirty="0"/>
              <a:t>2122262</a:t>
            </a:r>
          </a:p>
          <a:p>
            <a:pPr marL="0" indent="0">
              <a:buNone/>
            </a:pPr>
            <a:endParaRPr lang="en-GB" sz="2000" dirty="0"/>
          </a:p>
          <a:p>
            <a:pPr marL="0" indent="0">
              <a:buNone/>
            </a:pPr>
            <a:r>
              <a:rPr lang="en-GB" sz="2000" dirty="0"/>
              <a:t>Hotel Placement-Operating Hotel Facilities (BMIH4006)</a:t>
            </a:r>
          </a:p>
          <a:p>
            <a:pPr marL="0" indent="0">
              <a:buNone/>
            </a:pPr>
            <a:endParaRPr lang="en-GB" sz="2000" dirty="0"/>
          </a:p>
          <a:p>
            <a:pPr marL="0" indent="0">
              <a:buNone/>
            </a:pPr>
            <a:r>
              <a:rPr lang="en-GB" sz="2000" dirty="0"/>
              <a:t>Kathryn Roberts</a:t>
            </a:r>
            <a:br>
              <a:rPr lang="en-GB" sz="2000" dirty="0"/>
            </a:br>
            <a:endParaRPr lang="en-GB" sz="2000" dirty="0"/>
          </a:p>
          <a:p>
            <a:pPr marL="0" indent="0">
              <a:buNone/>
            </a:pPr>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365126"/>
            <a:ext cx="7111739" cy="945498"/>
          </a:xfrm>
        </p:spPr>
        <p:txBody>
          <a:bodyPr/>
          <a:lstStyle/>
          <a:p>
            <a:r>
              <a:rPr lang="en-GB" dirty="0"/>
              <a:t>Introduction </a:t>
            </a:r>
          </a:p>
        </p:txBody>
      </p:sp>
      <p:sp>
        <p:nvSpPr>
          <p:cNvPr id="2" name="Content Placeholder 1"/>
          <p:cNvSpPr>
            <a:spLocks noGrp="1"/>
          </p:cNvSpPr>
          <p:nvPr>
            <p:ph idx="1"/>
          </p:nvPr>
        </p:nvSpPr>
        <p:spPr>
          <a:xfrm>
            <a:off x="304800" y="1825624"/>
            <a:ext cx="8305800" cy="4667249"/>
          </a:xfrm>
        </p:spPr>
        <p:txBody>
          <a:bodyPr>
            <a:normAutofit/>
          </a:bodyPr>
          <a:lstStyle/>
          <a:p>
            <a:pPr algn="just">
              <a:lnSpc>
                <a:spcPct val="150000"/>
              </a:lnSpc>
              <a:buNone/>
            </a:pPr>
            <a:r>
              <a:rPr lang="en-GB" sz="2400" dirty="0">
                <a:solidFill>
                  <a:schemeClr val="accent1">
                    <a:lumMod val="75000"/>
                  </a:schemeClr>
                </a:solidFill>
              </a:rPr>
              <a:t>  </a:t>
            </a:r>
            <a:r>
              <a:rPr lang="en-GB" sz="2000" dirty="0"/>
              <a:t>The presentation highlights the importance of employee engagement within the hotel industry.  The presentation   will be containing description about employee engagement including a theoretical model. The presentation will also be containing description about the hotel industry.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chor="ctr">
            <a:normAutofit/>
          </a:bodyPr>
          <a:lstStyle/>
          <a:p>
            <a:r>
              <a:rPr lang="en-GB" dirty="0"/>
              <a:t>Employee Engagement</a:t>
            </a:r>
          </a:p>
        </p:txBody>
      </p:sp>
      <p:sp>
        <p:nvSpPr>
          <p:cNvPr id="5" name="Content Placeholder 4"/>
          <p:cNvSpPr>
            <a:spLocks noGrp="1"/>
          </p:cNvSpPr>
          <p:nvPr>
            <p:ph idx="1"/>
          </p:nvPr>
        </p:nvSpPr>
        <p:spPr>
          <a:xfrm>
            <a:off x="628650" y="2024061"/>
            <a:ext cx="7886700" cy="4351338"/>
          </a:xfrm>
        </p:spPr>
        <p:txBody>
          <a:bodyPr>
            <a:normAutofit fontScale="92500"/>
          </a:bodyPr>
          <a:lstStyle/>
          <a:p>
            <a:pPr marL="0" indent="0" algn="just">
              <a:lnSpc>
                <a:spcPct val="150000"/>
              </a:lnSpc>
              <a:buNone/>
            </a:pPr>
            <a:r>
              <a:rPr lang="en-GB" sz="2000" dirty="0"/>
              <a:t>Employee Engagement describes the dedication of the workers and enthusiasm level. </a:t>
            </a:r>
          </a:p>
          <a:p>
            <a:pPr marL="0" indent="0" algn="just">
              <a:lnSpc>
                <a:spcPct val="150000"/>
              </a:lnSpc>
              <a:buNone/>
            </a:pPr>
            <a:r>
              <a:rPr lang="en-GB" sz="2000" dirty="0"/>
              <a:t>Employee Engagement is related to the satisfaction and morale of the employees.</a:t>
            </a:r>
          </a:p>
          <a:p>
            <a:pPr marL="0" indent="0" algn="just">
              <a:lnSpc>
                <a:spcPct val="150000"/>
              </a:lnSpc>
              <a:buNone/>
            </a:pPr>
            <a:r>
              <a:rPr lang="en-GB" sz="2000" dirty="0"/>
              <a:t>Employee Engagement can be critical for the success of the company.</a:t>
            </a:r>
          </a:p>
          <a:p>
            <a:pPr marL="0" indent="0" algn="just">
              <a:lnSpc>
                <a:spcPct val="150000"/>
              </a:lnSpc>
              <a:buNone/>
            </a:pPr>
            <a:r>
              <a:rPr lang="en-GB" sz="2000" dirty="0"/>
              <a:t>Engaged employees are more productive and higher performance.</a:t>
            </a:r>
          </a:p>
          <a:p>
            <a:pPr marL="0" indent="0" algn="just">
              <a:lnSpc>
                <a:spcPct val="150000"/>
              </a:lnSpc>
              <a:buNone/>
            </a:pPr>
            <a:r>
              <a:rPr lang="en-GB" sz="2000" dirty="0"/>
              <a:t>It can be fostered through effective communication, career development and reward offering.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chor="ctr">
            <a:normAutofit/>
          </a:bodyPr>
          <a:lstStyle/>
          <a:p>
            <a:r>
              <a:rPr lang="en-IN" sz="3100"/>
              <a:t>Maslow’s model</a:t>
            </a:r>
            <a:br>
              <a:rPr lang="en-IN" sz="3100"/>
            </a:br>
            <a:endParaRPr lang="en-GB" sz="3100"/>
          </a:p>
        </p:txBody>
      </p:sp>
      <p:sp>
        <p:nvSpPr>
          <p:cNvPr id="4" name="Text Placeholder 3"/>
          <p:cNvSpPr>
            <a:spLocks noGrp="1"/>
          </p:cNvSpPr>
          <p:nvPr>
            <p:ph idx="1"/>
          </p:nvPr>
        </p:nvSpPr>
        <p:spPr/>
        <p:txBody>
          <a:bodyPr>
            <a:normAutofit lnSpcReduction="10000"/>
          </a:bodyPr>
          <a:lstStyle/>
          <a:p>
            <a:pPr marL="0" indent="0" algn="just">
              <a:lnSpc>
                <a:spcPct val="150000"/>
              </a:lnSpc>
              <a:buNone/>
            </a:pPr>
            <a:r>
              <a:rPr lang="en-GB" sz="2000" dirty="0"/>
              <a:t> The model was introduced in the year 1943</a:t>
            </a:r>
          </a:p>
          <a:p>
            <a:pPr marL="0" indent="0" algn="just">
              <a:lnSpc>
                <a:spcPct val="150000"/>
              </a:lnSpc>
              <a:buNone/>
            </a:pPr>
            <a:r>
              <a:rPr lang="en-GB" sz="2000" dirty="0"/>
              <a:t>It was also called as the “A Theory of Human Motivation”</a:t>
            </a:r>
          </a:p>
          <a:p>
            <a:pPr marL="0" indent="0" algn="just">
              <a:lnSpc>
                <a:spcPct val="150000"/>
              </a:lnSpc>
              <a:buNone/>
            </a:pPr>
            <a:r>
              <a:rPr lang="en-GB" sz="2000" dirty="0"/>
              <a:t>The theory states that motivation is result of attempting five basic needs safety, physical, self actualisation, social and esteem.</a:t>
            </a:r>
          </a:p>
          <a:p>
            <a:pPr marL="0" indent="0" algn="just">
              <a:lnSpc>
                <a:spcPct val="150000"/>
              </a:lnSpc>
              <a:buNone/>
            </a:pPr>
            <a:r>
              <a:rPr lang="en-GB" sz="2000" dirty="0"/>
              <a:t>The theory explains without satisfying the needs the individual will not be happy.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457200"/>
            <a:ext cx="6787889" cy="945498"/>
          </a:xfrm>
        </p:spPr>
        <p:txBody>
          <a:bodyPr/>
          <a:lstStyle/>
          <a:p>
            <a:r>
              <a:rPr lang="en-GB" dirty="0"/>
              <a:t>Hotel Industry</a:t>
            </a:r>
          </a:p>
        </p:txBody>
      </p:sp>
      <p:sp>
        <p:nvSpPr>
          <p:cNvPr id="2" name="Content Placeholder 1"/>
          <p:cNvSpPr>
            <a:spLocks noGrp="1"/>
          </p:cNvSpPr>
          <p:nvPr>
            <p:ph idx="1"/>
          </p:nvPr>
        </p:nvSpPr>
        <p:spPr>
          <a:xfrm>
            <a:off x="0" y="1752600"/>
            <a:ext cx="7239000" cy="4351338"/>
          </a:xfrm>
        </p:spPr>
        <p:txBody>
          <a:bodyPr>
            <a:normAutofit/>
          </a:bodyPr>
          <a:lstStyle/>
          <a:p>
            <a:pPr marL="0" indent="0" algn="just">
              <a:lnSpc>
                <a:spcPct val="150000"/>
              </a:lnSpc>
              <a:buNone/>
            </a:pPr>
            <a:r>
              <a:rPr lang="en-GB" sz="2000" dirty="0"/>
              <a:t>“Hotel” is considered an establishment which provides meals, accommodation and other services to travellers.</a:t>
            </a:r>
          </a:p>
          <a:p>
            <a:pPr marL="0" indent="0" algn="just">
              <a:lnSpc>
                <a:spcPct val="150000"/>
              </a:lnSpc>
              <a:buNone/>
            </a:pPr>
            <a:r>
              <a:rPr lang="en-GB" sz="2000" dirty="0"/>
              <a:t>The hotel are segmented into various according to their size, function, cost and services.</a:t>
            </a:r>
          </a:p>
          <a:p>
            <a:pPr marL="0" indent="0" algn="just">
              <a:lnSpc>
                <a:spcPct val="150000"/>
              </a:lnSpc>
              <a:buNone/>
            </a:pPr>
            <a:r>
              <a:rPr lang="en-GB" sz="2000" dirty="0"/>
              <a:t>The industry experienced a growth until the pandemic hit, in 2020 the size of the market dropped by a huge portion  but in 2021 the market grew to 950 billion dollars (statista.com,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Importance of Employee Engagement</a:t>
            </a:r>
          </a:p>
        </p:txBody>
      </p:sp>
      <p:sp>
        <p:nvSpPr>
          <p:cNvPr id="2" name="Content Placeholder 1"/>
          <p:cNvSpPr>
            <a:spLocks noGrp="1"/>
          </p:cNvSpPr>
          <p:nvPr>
            <p:ph idx="1"/>
          </p:nvPr>
        </p:nvSpPr>
        <p:spPr>
          <a:xfrm>
            <a:off x="0" y="1825624"/>
            <a:ext cx="3886200" cy="5032375"/>
          </a:xfrm>
        </p:spPr>
        <p:txBody>
          <a:bodyPr>
            <a:normAutofit/>
          </a:bodyPr>
          <a:lstStyle/>
          <a:p>
            <a:endParaRPr lang="en-GB" sz="3600" dirty="0">
              <a:solidFill>
                <a:schemeClr val="accent1">
                  <a:lumMod val="75000"/>
                </a:schemeClr>
              </a:solidFill>
            </a:endParaRPr>
          </a:p>
          <a:p>
            <a:pPr marL="0" indent="0" algn="just">
              <a:lnSpc>
                <a:spcPct val="150000"/>
              </a:lnSpc>
              <a:buNone/>
            </a:pPr>
            <a:r>
              <a:rPr lang="en-GB" sz="2000" dirty="0"/>
              <a:t>Boosts Employee productivity</a:t>
            </a:r>
          </a:p>
          <a:p>
            <a:pPr marL="0" indent="0" algn="just">
              <a:lnSpc>
                <a:spcPct val="150000"/>
              </a:lnSpc>
              <a:buNone/>
            </a:pPr>
            <a:r>
              <a:rPr lang="en-GB" sz="2000" dirty="0"/>
              <a:t>Improves consumer satisfaction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825625"/>
            <a:ext cx="4343400" cy="4351338"/>
          </a:xfrm>
        </p:spPr>
        <p:txBody>
          <a:bodyPr>
            <a:normAutofit/>
          </a:bodyPr>
          <a:lstStyle/>
          <a:p>
            <a:pPr marL="0" indent="0" algn="just">
              <a:lnSpc>
                <a:spcPct val="120000"/>
              </a:lnSpc>
              <a:buNone/>
            </a:pPr>
            <a:endParaRPr lang="en-GB" sz="2000" dirty="0">
              <a:solidFill>
                <a:schemeClr val="accent1">
                  <a:lumMod val="75000"/>
                </a:schemeClr>
              </a:solidFill>
            </a:endParaRPr>
          </a:p>
          <a:p>
            <a:pPr marL="0" indent="0" algn="just">
              <a:lnSpc>
                <a:spcPct val="120000"/>
              </a:lnSpc>
              <a:buNone/>
            </a:pPr>
            <a:r>
              <a:rPr lang="en-GB" sz="2200" dirty="0"/>
              <a:t>Helps in retaining the best employees</a:t>
            </a:r>
          </a:p>
          <a:p>
            <a:pPr marL="0" indent="0" algn="just">
              <a:lnSpc>
                <a:spcPct val="120000"/>
              </a:lnSpc>
              <a:buNone/>
            </a:pPr>
            <a:endParaRPr lang="en-GB" sz="2200" dirty="0"/>
          </a:p>
          <a:p>
            <a:pPr marL="0" indent="0" algn="just">
              <a:lnSpc>
                <a:spcPct val="120000"/>
              </a:lnSpc>
              <a:buNone/>
            </a:pPr>
            <a:r>
              <a:rPr lang="en-GB" sz="2200" dirty="0"/>
              <a:t>It helps in enhancing the culture of the company.</a:t>
            </a:r>
          </a:p>
          <a:p>
            <a:pPr marL="0" indent="0" algn="just">
              <a:lnSpc>
                <a:spcPct val="120000"/>
              </a:lnSpc>
              <a:buNone/>
            </a:pPr>
            <a:endParaRPr lang="en-GB" sz="2200" dirty="0"/>
          </a:p>
          <a:p>
            <a:pPr marL="0" indent="0" algn="just">
              <a:lnSpc>
                <a:spcPct val="120000"/>
              </a:lnSpc>
              <a:buNone/>
            </a:pPr>
            <a:r>
              <a:rPr lang="en-GB" sz="2200" dirty="0"/>
              <a:t>It is considered a symptom of success</a:t>
            </a:r>
            <a:r>
              <a:rPr lang="en-GB" sz="2600"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365126"/>
            <a:ext cx="7416539" cy="945498"/>
          </a:xfrm>
        </p:spPr>
        <p:txBody>
          <a:bodyPr>
            <a:normAutofit/>
          </a:bodyPr>
          <a:lstStyle/>
          <a:p>
            <a:r>
              <a:rPr lang="en-GB" dirty="0"/>
              <a:t>Practices of employee engagement</a:t>
            </a:r>
          </a:p>
        </p:txBody>
      </p:sp>
      <p:sp>
        <p:nvSpPr>
          <p:cNvPr id="2" name="Content Placeholder 1"/>
          <p:cNvSpPr>
            <a:spLocks noGrp="1"/>
          </p:cNvSpPr>
          <p:nvPr>
            <p:ph idx="1"/>
          </p:nvPr>
        </p:nvSpPr>
        <p:spPr>
          <a:xfrm>
            <a:off x="0" y="1825625"/>
            <a:ext cx="4495800" cy="4351338"/>
          </a:xfrm>
        </p:spPr>
        <p:txBody>
          <a:bodyPr>
            <a:normAutofit/>
          </a:bodyPr>
          <a:lstStyle/>
          <a:p>
            <a:pPr marL="0" indent="0" algn="just">
              <a:buNone/>
            </a:pPr>
            <a:r>
              <a:rPr lang="en-GB" sz="2000" dirty="0"/>
              <a:t>Offering reward and recognition</a:t>
            </a:r>
          </a:p>
          <a:p>
            <a:pPr marL="0" indent="0" algn="just">
              <a:buNone/>
            </a:pPr>
            <a:endParaRPr lang="en-GB" sz="2000" dirty="0"/>
          </a:p>
          <a:p>
            <a:pPr marL="0" indent="0" algn="just">
              <a:buNone/>
            </a:pPr>
            <a:r>
              <a:rPr lang="en-GB" sz="2000" dirty="0"/>
              <a:t>Providing the employees with freebies</a:t>
            </a:r>
          </a:p>
          <a:p>
            <a:pPr marL="0" indent="0" algn="just">
              <a:buNone/>
            </a:pPr>
            <a:endParaRPr lang="en-GB" sz="2000" dirty="0"/>
          </a:p>
          <a:p>
            <a:pPr marL="0" indent="0" algn="just">
              <a:buNone/>
            </a:pPr>
            <a:r>
              <a:rPr lang="en-GB" sz="2000" dirty="0"/>
              <a:t>Providing the employees with compensatory period.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828800"/>
            <a:ext cx="4724400" cy="4351338"/>
          </a:xfrm>
        </p:spPr>
        <p:txBody>
          <a:bodyPr>
            <a:normAutofit/>
          </a:bodyPr>
          <a:lstStyle/>
          <a:p>
            <a:pPr marL="0" indent="0" algn="just">
              <a:lnSpc>
                <a:spcPct val="100000"/>
              </a:lnSpc>
              <a:buNone/>
            </a:pPr>
            <a:r>
              <a:rPr lang="en-GB" sz="2000" dirty="0"/>
              <a:t>Hold friendly competition within the organisation</a:t>
            </a:r>
          </a:p>
          <a:p>
            <a:pPr marL="0" indent="0" algn="just">
              <a:lnSpc>
                <a:spcPct val="100000"/>
              </a:lnSpc>
              <a:buNone/>
            </a:pPr>
            <a:endParaRPr lang="en-GB" sz="2000" dirty="0"/>
          </a:p>
          <a:p>
            <a:pPr marL="0" indent="0" algn="just">
              <a:lnSpc>
                <a:spcPct val="100000"/>
              </a:lnSpc>
              <a:buNone/>
            </a:pPr>
            <a:r>
              <a:rPr lang="en-GB" sz="2000" dirty="0"/>
              <a:t>Providing training and development opportunities</a:t>
            </a:r>
          </a:p>
          <a:p>
            <a:pPr marL="0" indent="0" algn="just">
              <a:lnSpc>
                <a:spcPct val="100000"/>
              </a:lnSpc>
              <a:buNone/>
            </a:pPr>
            <a:endParaRPr lang="en-GB" sz="2000" dirty="0"/>
          </a:p>
          <a:p>
            <a:pPr marL="0" indent="0" algn="just">
              <a:lnSpc>
                <a:spcPct val="100000"/>
              </a:lnSpc>
              <a:buNone/>
            </a:pPr>
            <a:r>
              <a:rPr lang="en-GB" sz="2000" dirty="0"/>
              <a:t>Helps in improving the communication structure.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1">
            <a:extLst>
              <a:ext uri="{FF2B5EF4-FFF2-40B4-BE49-F238E27FC236}">
                <a16:creationId xmlns:a16="http://schemas.microsoft.com/office/drawing/2014/main" id="{2019968B-8D2C-66D8-9062-DD153CA9A0F3}"/>
              </a:ext>
            </a:extLst>
          </p:cNvPr>
          <p:cNvGraphicFramePr>
            <a:graphicFrameLocks noGrp="1"/>
          </p:cNvGraphicFramePr>
          <p:nvPr>
            <p:ph type="media" sz="quarter" idx="17"/>
            <p:extLst>
              <p:ext uri="{D42A27DB-BD31-4B8C-83A1-F6EECF244321}">
                <p14:modId xmlns:p14="http://schemas.microsoft.com/office/powerpoint/2010/main" val="198905442"/>
              </p:ext>
            </p:extLst>
          </p:nvPr>
        </p:nvGraphicFramePr>
        <p:xfrm>
          <a:off x="508397" y="2160588"/>
          <a:ext cx="6447234"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508000" y="609600"/>
            <a:ext cx="6447501" cy="1320800"/>
          </a:xfrm>
        </p:spPr>
        <p:txBody>
          <a:bodyPr vert="horz" lIns="91440" tIns="45720" rIns="91440" bIns="45720" rtlCol="0" anchor="t">
            <a:normAutofit/>
          </a:bodyPr>
          <a:lstStyle/>
          <a:p>
            <a:pPr algn="l"/>
            <a:r>
              <a:rPr lang="en-US" sz="3600">
                <a:latin typeface="+mj-lt"/>
              </a:rPr>
              <a:t>References </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83</TotalTime>
  <Words>1903</Words>
  <Application>Microsoft Office PowerPoint</Application>
  <PresentationFormat>On-screen Show (4:3)</PresentationFormat>
  <Paragraphs>89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Employee Engagement</vt:lpstr>
      <vt:lpstr>Introduction </vt:lpstr>
      <vt:lpstr>Employee Engagement</vt:lpstr>
      <vt:lpstr>Maslow’s model </vt:lpstr>
      <vt:lpstr>Hotel Industry</vt:lpstr>
      <vt:lpstr>Importance of Employee Engagement</vt:lpstr>
      <vt:lpstr>PowerPoint Presentation</vt:lpstr>
      <vt:lpstr>Practices of employee engagement</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minel</dc:creator>
  <cp:lastModifiedBy>Gheorghe-Minel Nica (2122262)</cp:lastModifiedBy>
  <cp:revision>9</cp:revision>
  <dcterms:created xsi:type="dcterms:W3CDTF">2006-08-16T00:00:00Z</dcterms:created>
  <dcterms:modified xsi:type="dcterms:W3CDTF">2022-12-05T20:35:54Z</dcterms:modified>
</cp:coreProperties>
</file>