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13"/>
    <p:sldId id="261" r:id="rId7"/>
  </p:sldIdLst>
  <p:notesMasterIdLst>
    <p:notesMasterId r:id="rId8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13" Type="http://schemas.openxmlformats.org/officeDocument/2006/relationships/slide" Target="slides/slide7.xml"/><Relationship Id="rId8" Type="http://schemas.openxmlformats.org/officeDocument/2006/relationships/notesMaster" Target="notesMasters/notesMaster1.xml"/><Relationship Id="rId9" Type="http://schemas.openxmlformats.org/officeDocument/2006/relationships/presProps" Target="presProps.xml"/><Relationship Id="rId10" Type="http://schemas.openxmlformats.org/officeDocument/2006/relationships/viewProps" Target="viewProps.xml"/><Relationship Id="rId11" Type="http://schemas.openxmlformats.org/officeDocument/2006/relationships/theme" Target="theme/theme1.xml"/><Relationship Id="rId1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
<Relationships xmlns="http://schemas.openxmlformats.org/package/2006/relationships"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638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1463040"/>
            <a:ext cx="4754880" cy="4754880"/>
          </a:xfrm>
          <a:prstGeom prst="ellipse">
            <a:avLst/>
          </a:prstGeom>
          <a:solidFill>
            <a:srgbClr val="1F4D2C">
              <a:alpha val="60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-1280160" y="4663440"/>
            <a:ext cx="3657600" cy="3657600"/>
          </a:xfrm>
          <a:prstGeom prst="ellipse">
            <a:avLst/>
          </a:prstGeom>
          <a:solidFill>
            <a:srgbClr val="6E9B5E">
              <a:alpha val="40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22960" y="141732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6E9B5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ZERO-WASTE  ·  COMMUNITY-FOCUSED  ·  PACKAGE-FREE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777240" y="1828800"/>
            <a:ext cx="105156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5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GreenLoop Market</a:t>
            </a:r>
            <a:endParaRPr lang="en-US" sz="5400" dirty="0"/>
          </a:p>
        </p:txBody>
      </p:sp>
      <p:sp>
        <p:nvSpPr>
          <p:cNvPr id="6" name="Text 4"/>
          <p:cNvSpPr/>
          <p:nvPr/>
        </p:nvSpPr>
        <p:spPr>
          <a:xfrm>
            <a:off x="822960" y="2880360"/>
            <a:ext cx="9601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i="1" dirty="0">
                <a:solidFill>
                  <a:srgbClr val="C9DA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Investor Pitch — Individual Business Plan Presentation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822960" y="3611880"/>
            <a:ext cx="4023360" cy="0"/>
          </a:xfrm>
          <a:prstGeom prst="line">
            <a:avLst/>
          </a:prstGeom>
          <a:noFill/>
          <a:ln w="12700">
            <a:solidFill>
              <a:srgbClr val="6E9B5E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22960" y="3931920"/>
            <a:ext cx="2103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100" kern="0" dirty="0">
                <a:solidFill>
                  <a:srgbClr val="C187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2926080" y="393192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and Entrepreneurship (LCLM4006)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822960" y="4370832"/>
            <a:ext cx="2103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100" kern="0" dirty="0">
                <a:solidFill>
                  <a:srgbClr val="C187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2926080" y="4370832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Business Plan Presentation (Component 2)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822960" y="4809744"/>
            <a:ext cx="2103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100" kern="0" dirty="0">
                <a:solidFill>
                  <a:srgbClr val="C187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2926080" y="4809744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Thomas Adeyemi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822960" y="5248656"/>
            <a:ext cx="2103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100" kern="0" dirty="0">
                <a:solidFill>
                  <a:srgbClr val="C187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2926080" y="5248656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George-Andrei Colibaba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Overview of the Business Idea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76072" y="1170432"/>
            <a:ext cx="457200" cy="73152"/>
          </a:xfrm>
          <a:prstGeom prst="roundRect">
            <a:avLst>
              <a:gd name="adj" fmla="val 50000"/>
            </a:avLst>
          </a:prstGeom>
          <a:solidFill>
            <a:srgbClr val="C1873B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1417320"/>
            <a:ext cx="5486400" cy="11887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package-free grocery store selling pantry staples, household and personal-care items by weight — removing single-use plastic from everyday shopping.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2743200"/>
            <a:ext cx="384048" cy="384048"/>
          </a:xfrm>
          <a:prstGeom prst="ellipse">
            <a:avLst/>
          </a:prstGeom>
          <a:solidFill>
            <a:srgbClr val="1F4D2C"/>
          </a:solidFill>
          <a:ln/>
        </p:spPr>
      </p:sp>
      <p:sp>
        <p:nvSpPr>
          <p:cNvPr id="6" name="Text 4"/>
          <p:cNvSpPr/>
          <p:nvPr/>
        </p:nvSpPr>
        <p:spPr>
          <a:xfrm>
            <a:off x="548640" y="27432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92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092" dirty="0"/>
          </a:p>
        </p:txBody>
      </p:sp>
      <p:sp>
        <p:nvSpPr>
          <p:cNvPr id="7" name="Text 5"/>
          <p:cNvSpPr/>
          <p:nvPr/>
        </p:nvSpPr>
        <p:spPr>
          <a:xfrm>
            <a:off x="1097280" y="2688336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F4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Genuinely package-free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097280" y="2999232"/>
            <a:ext cx="4937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product dispensed by weight — not a small refill corner inside a wider range.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548640" y="3913632"/>
            <a:ext cx="384048" cy="384048"/>
          </a:xfrm>
          <a:prstGeom prst="ellipse">
            <a:avLst/>
          </a:prstGeom>
          <a:solidFill>
            <a:srgbClr val="1F4D2C"/>
          </a:solidFill>
          <a:ln/>
        </p:spPr>
      </p:sp>
      <p:sp>
        <p:nvSpPr>
          <p:cNvPr id="10" name="Text 8"/>
          <p:cNvSpPr/>
          <p:nvPr/>
        </p:nvSpPr>
        <p:spPr>
          <a:xfrm>
            <a:off x="548640" y="3913632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92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092" dirty="0"/>
          </a:p>
        </p:txBody>
      </p:sp>
      <p:sp>
        <p:nvSpPr>
          <p:cNvPr id="11" name="Text 9"/>
          <p:cNvSpPr/>
          <p:nvPr/>
        </p:nvSpPr>
        <p:spPr>
          <a:xfrm>
            <a:off x="1097280" y="3858768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F4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Skills Programme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097280" y="4169664"/>
            <a:ext cx="4937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Paid 6-month retail placements for long-term unemployed 16–24 year olds, with local jobcentre &amp; charity.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548640" y="5084064"/>
            <a:ext cx="384048" cy="384048"/>
          </a:xfrm>
          <a:prstGeom prst="ellipse">
            <a:avLst/>
          </a:prstGeom>
          <a:solidFill>
            <a:srgbClr val="1F4D2C"/>
          </a:solidFill>
          <a:ln/>
        </p:spPr>
      </p:sp>
      <p:sp>
        <p:nvSpPr>
          <p:cNvPr id="14" name="Text 12"/>
          <p:cNvSpPr/>
          <p:nvPr/>
        </p:nvSpPr>
        <p:spPr>
          <a:xfrm>
            <a:off x="548640" y="5084064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92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092" dirty="0"/>
          </a:p>
        </p:txBody>
      </p:sp>
      <p:sp>
        <p:nvSpPr>
          <p:cNvPr id="15" name="Text 13"/>
          <p:cNvSpPr/>
          <p:nvPr/>
        </p:nvSpPr>
        <p:spPr>
          <a:xfrm>
            <a:off x="1097280" y="5029200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F4D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Weekly food bank donations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097280" y="5340096"/>
            <a:ext cx="4937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Short-dated stock redirected to the town food bank — cutting waste while tackling food insecurity.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6446520" y="1417320"/>
            <a:ext cx="5166360" cy="4663440"/>
          </a:xfrm>
          <a:prstGeom prst="roundRect">
            <a:avLst>
              <a:gd name="adj" fmla="val 1569"/>
            </a:avLst>
          </a:prstGeom>
          <a:solidFill>
            <a:srgbClr val="F6F7F3"/>
          </a:solidFill>
          <a:ln w="12700">
            <a:solidFill>
              <a:srgbClr val="C9DAB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720840" y="1627632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00" kern="0" dirty="0">
                <a:solidFill>
                  <a:srgbClr val="C187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 &amp; LEGAL FORMAT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720840" y="1938528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Private Limited Company (Ltd)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720840" y="2340864"/>
            <a:ext cx="46177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Limits personal financial liability and eases access to loans and investment, while keeping reporting manageable for a small enterprise.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6720840" y="3227832"/>
            <a:ext cx="109728" cy="109728"/>
          </a:xfrm>
          <a:prstGeom prst="ellipse">
            <a:avLst/>
          </a:prstGeom>
          <a:solidFill>
            <a:srgbClr val="C1873B"/>
          </a:solidFill>
          <a:ln/>
        </p:spPr>
      </p:sp>
      <p:sp>
        <p:nvSpPr>
          <p:cNvPr id="22" name="Text 20"/>
          <p:cNvSpPr/>
          <p:nvPr/>
        </p:nvSpPr>
        <p:spPr>
          <a:xfrm>
            <a:off x="6967728" y="3172968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Director</a:t>
            </a:r>
            <a:endParaRPr lang="en-US" sz="1250" dirty="0"/>
          </a:p>
        </p:txBody>
      </p:sp>
      <p:sp>
        <p:nvSpPr>
          <p:cNvPr id="23" name="Text 21"/>
          <p:cNvSpPr/>
          <p:nvPr/>
        </p:nvSpPr>
        <p:spPr>
          <a:xfrm>
            <a:off x="6967728" y="3447288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— strategy, suppliers, finances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6720840" y="3849624"/>
            <a:ext cx="109728" cy="109728"/>
          </a:xfrm>
          <a:prstGeom prst="ellipse">
            <a:avLst/>
          </a:prstGeom>
          <a:solidFill>
            <a:srgbClr val="6E9B5E"/>
          </a:solidFill>
          <a:ln/>
        </p:spPr>
      </p:sp>
      <p:sp>
        <p:nvSpPr>
          <p:cNvPr id="25" name="Text 23"/>
          <p:cNvSpPr/>
          <p:nvPr/>
        </p:nvSpPr>
        <p:spPr>
          <a:xfrm>
            <a:off x="6967728" y="3794760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Store Manager</a:t>
            </a:r>
            <a:endParaRPr lang="en-US" sz="1250" dirty="0"/>
          </a:p>
        </p:txBody>
      </p:sp>
      <p:sp>
        <p:nvSpPr>
          <p:cNvPr id="26" name="Text 24"/>
          <p:cNvSpPr/>
          <p:nvPr/>
        </p:nvSpPr>
        <p:spPr>
          <a:xfrm>
            <a:off x="6967728" y="4069080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Day-to-day operations, stock, rotas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6720840" y="4471416"/>
            <a:ext cx="109728" cy="109728"/>
          </a:xfrm>
          <a:prstGeom prst="ellipse">
            <a:avLst/>
          </a:prstGeom>
          <a:solidFill>
            <a:srgbClr val="6E9B5E"/>
          </a:solidFill>
          <a:ln/>
        </p:spPr>
      </p:sp>
      <p:sp>
        <p:nvSpPr>
          <p:cNvPr id="28" name="Text 26"/>
          <p:cNvSpPr/>
          <p:nvPr/>
        </p:nvSpPr>
        <p:spPr>
          <a:xfrm>
            <a:off x="6967728" y="4416552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Partnerships Coordinator (PT)</a:t>
            </a:r>
            <a:endParaRPr lang="en-US" sz="1250" dirty="0"/>
          </a:p>
        </p:txBody>
      </p:sp>
      <p:sp>
        <p:nvSpPr>
          <p:cNvPr id="29" name="Text 27"/>
          <p:cNvSpPr/>
          <p:nvPr/>
        </p:nvSpPr>
        <p:spPr>
          <a:xfrm>
            <a:off x="6967728" y="4690872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bank &amp; Skills Programme liaison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6720840" y="5093208"/>
            <a:ext cx="109728" cy="109728"/>
          </a:xfrm>
          <a:prstGeom prst="ellipse">
            <a:avLst/>
          </a:prstGeom>
          <a:solidFill>
            <a:srgbClr val="6E9B5E"/>
          </a:solidFill>
          <a:ln/>
        </p:spPr>
      </p:sp>
      <p:sp>
        <p:nvSpPr>
          <p:cNvPr id="31" name="Text 29"/>
          <p:cNvSpPr/>
          <p:nvPr/>
        </p:nvSpPr>
        <p:spPr>
          <a:xfrm>
            <a:off x="6967728" y="5038344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 Assistants (2–3)</a:t>
            </a:r>
            <a:endParaRPr lang="en-US" sz="1250" dirty="0"/>
          </a:p>
        </p:txBody>
      </p:sp>
      <p:sp>
        <p:nvSpPr>
          <p:cNvPr id="32" name="Text 30"/>
          <p:cNvSpPr/>
          <p:nvPr/>
        </p:nvSpPr>
        <p:spPr>
          <a:xfrm>
            <a:off x="6967728" y="5312664"/>
            <a:ext cx="4160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Shop floor, incl. Skills Programme trainees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457200" y="6473952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GreenLoop Market</a:t>
            </a:r>
            <a:endParaRPr lang="en-US" sz="1000" dirty="0"/>
          </a:p>
        </p:txBody>
      </p:sp>
      <p:sp>
        <p:nvSpPr>
          <p:cNvPr id="34" name="Text 32"/>
          <p:cNvSpPr/>
          <p:nvPr/>
        </p:nvSpPr>
        <p:spPr>
          <a:xfrm>
            <a:off x="11475720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PESTEL: Three Key External Factors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76072" y="1170432"/>
            <a:ext cx="457200" cy="73152"/>
          </a:xfrm>
          <a:prstGeom prst="roundRect">
            <a:avLst>
              <a:gd name="adj" fmla="val 50000"/>
            </a:avLst>
          </a:prstGeom>
          <a:solidFill>
            <a:srgbClr val="C1873B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1600200"/>
            <a:ext cx="3657600" cy="3977640"/>
          </a:xfrm>
          <a:prstGeom prst="roundRect">
            <a:avLst>
              <a:gd name="adj" fmla="val 2000"/>
            </a:avLst>
          </a:prstGeom>
          <a:solidFill>
            <a:srgbClr val="F6F7F3"/>
          </a:solidFill>
          <a:ln w="12700">
            <a:solidFill>
              <a:srgbClr val="C9DAB8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68680" y="1920240"/>
            <a:ext cx="640080" cy="640080"/>
          </a:xfrm>
          <a:prstGeom prst="ellipse">
            <a:avLst/>
          </a:prstGeom>
          <a:solidFill>
            <a:srgbClr val="1F4D2C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192024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</a:t>
            </a:r>
            <a:endParaRPr lang="en-US" sz="1820" dirty="0"/>
          </a:p>
        </p:txBody>
      </p:sp>
      <p:sp>
        <p:nvSpPr>
          <p:cNvPr id="7" name="Text 5"/>
          <p:cNvSpPr/>
          <p:nvPr/>
        </p:nvSpPr>
        <p:spPr>
          <a:xfrm>
            <a:off x="868680" y="2670048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C187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868680" y="2944368"/>
            <a:ext cx="30175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65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Supportive policy environment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868680" y="3886200"/>
            <a:ext cx="301752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UK plastic packaging tax and council waste-reduction schemes favour a packaging-free model and may open future grant funding.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480560" y="1600200"/>
            <a:ext cx="3657600" cy="3977640"/>
          </a:xfrm>
          <a:prstGeom prst="roundRect">
            <a:avLst>
              <a:gd name="adj" fmla="val 2000"/>
            </a:avLst>
          </a:prstGeom>
          <a:solidFill>
            <a:srgbClr val="F6F7F3"/>
          </a:solidFill>
          <a:ln w="12700">
            <a:solidFill>
              <a:srgbClr val="C9DAB8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800600" y="1920240"/>
            <a:ext cx="640080" cy="640080"/>
          </a:xfrm>
          <a:prstGeom prst="ellipse">
            <a:avLst/>
          </a:prstGeom>
          <a:solidFill>
            <a:srgbClr val="1F4D2C"/>
          </a:solidFill>
          <a:ln/>
        </p:spPr>
      </p:sp>
      <p:sp>
        <p:nvSpPr>
          <p:cNvPr id="12" name="Text 10"/>
          <p:cNvSpPr/>
          <p:nvPr/>
        </p:nvSpPr>
        <p:spPr>
          <a:xfrm>
            <a:off x="4800600" y="192024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</a:t>
            </a:r>
            <a:endParaRPr lang="en-US" sz="1820" dirty="0"/>
          </a:p>
        </p:txBody>
      </p:sp>
      <p:sp>
        <p:nvSpPr>
          <p:cNvPr id="13" name="Text 11"/>
          <p:cNvSpPr/>
          <p:nvPr/>
        </p:nvSpPr>
        <p:spPr>
          <a:xfrm>
            <a:off x="4800600" y="2670048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C187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4800600" y="2944368"/>
            <a:ext cx="30175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65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Cost-of-living pressure, offset by bulk value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4800600" y="3886200"/>
            <a:ext cx="301752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Inflation makes shoppers price-sensitive, but buying loose by weight is often cheaper per unit than packaged goods — widening the customer base.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8412480" y="1600200"/>
            <a:ext cx="3657600" cy="3977640"/>
          </a:xfrm>
          <a:prstGeom prst="roundRect">
            <a:avLst>
              <a:gd name="adj" fmla="val 2000"/>
            </a:avLst>
          </a:prstGeom>
          <a:solidFill>
            <a:srgbClr val="F6F7F3"/>
          </a:solidFill>
          <a:ln w="12700">
            <a:solidFill>
              <a:srgbClr val="C9DAB8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8732520" y="1920240"/>
            <a:ext cx="640080" cy="640080"/>
          </a:xfrm>
          <a:prstGeom prst="ellipse">
            <a:avLst/>
          </a:prstGeom>
          <a:solidFill>
            <a:srgbClr val="1F4D2C"/>
          </a:solidFill>
          <a:ln/>
        </p:spPr>
      </p:sp>
      <p:sp>
        <p:nvSpPr>
          <p:cNvPr id="18" name="Text 16"/>
          <p:cNvSpPr/>
          <p:nvPr/>
        </p:nvSpPr>
        <p:spPr>
          <a:xfrm>
            <a:off x="8732520" y="192024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</a:t>
            </a:r>
            <a:endParaRPr lang="en-US" sz="1820" dirty="0"/>
          </a:p>
        </p:txBody>
      </p:sp>
      <p:sp>
        <p:nvSpPr>
          <p:cNvPr id="19" name="Text 17"/>
          <p:cNvSpPr/>
          <p:nvPr/>
        </p:nvSpPr>
        <p:spPr>
          <a:xfrm>
            <a:off x="8732520" y="2670048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C187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1100" dirty="0"/>
          </a:p>
        </p:txBody>
      </p:sp>
      <p:sp>
        <p:nvSpPr>
          <p:cNvPr id="20" name="Text 18"/>
          <p:cNvSpPr/>
          <p:nvPr/>
        </p:nvSpPr>
        <p:spPr>
          <a:xfrm>
            <a:off x="8732520" y="2944368"/>
            <a:ext cx="30175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65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Rising ethical consumer expectations</a:t>
            </a:r>
            <a:endParaRPr lang="en-US" sz="1650" dirty="0"/>
          </a:p>
        </p:txBody>
      </p:sp>
      <p:sp>
        <p:nvSpPr>
          <p:cNvPr id="21" name="Text 19"/>
          <p:cNvSpPr/>
          <p:nvPr/>
        </p:nvSpPr>
        <p:spPr>
          <a:xfrm>
            <a:off x="8732520" y="3886200"/>
            <a:ext cx="301752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Awareness of plastic pollution and food waste is growing; younger shoppers increasingly expect brands to show genuine social commitment.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GreenLoop Market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11475720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Two Major Marketing Strategies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76072" y="1170432"/>
            <a:ext cx="457200" cy="73152"/>
          </a:xfrm>
          <a:prstGeom prst="roundRect">
            <a:avLst>
              <a:gd name="adj" fmla="val 50000"/>
            </a:avLst>
          </a:prstGeom>
          <a:solidFill>
            <a:srgbClr val="C1873B"/>
          </a:solidFill>
          <a:ln/>
        </p:spPr>
      </p:sp>
      <p:sp>
        <p:nvSpPr>
          <p:cNvPr id="4" name="Shape 2"/>
          <p:cNvSpPr/>
          <p:nvPr/>
        </p:nvSpPr>
        <p:spPr>
          <a:xfrm>
            <a:off x="548640" y="1463040"/>
            <a:ext cx="5349240" cy="4526280"/>
          </a:xfrm>
          <a:prstGeom prst="roundRect">
            <a:avLst>
              <a:gd name="adj" fmla="val 1616"/>
            </a:avLst>
          </a:prstGeom>
          <a:solidFill>
            <a:srgbClr val="1F4D2C"/>
          </a:solidFill>
          <a:ln/>
        </p:spPr>
      </p:sp>
      <p:sp>
        <p:nvSpPr>
          <p:cNvPr id="5" name="Shape 3"/>
          <p:cNvSpPr/>
          <p:nvPr/>
        </p:nvSpPr>
        <p:spPr>
          <a:xfrm>
            <a:off x="914400" y="1828800"/>
            <a:ext cx="594360" cy="594360"/>
          </a:xfrm>
          <a:prstGeom prst="ellipse">
            <a:avLst/>
          </a:prstGeom>
          <a:solidFill>
            <a:srgbClr val="C1873B"/>
          </a:solidFill>
          <a:ln/>
        </p:spPr>
      </p:sp>
      <p:sp>
        <p:nvSpPr>
          <p:cNvPr id="6" name="Text 4"/>
          <p:cNvSpPr/>
          <p:nvPr/>
        </p:nvSpPr>
        <p:spPr>
          <a:xfrm>
            <a:off x="914400" y="182880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690" b="1" dirty="0">
                <a:solidFill>
                  <a:srgbClr val="1638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690" dirty="0"/>
          </a:p>
        </p:txBody>
      </p:sp>
      <p:sp>
        <p:nvSpPr>
          <p:cNvPr id="7" name="Text 5"/>
          <p:cNvSpPr/>
          <p:nvPr/>
        </p:nvSpPr>
        <p:spPr>
          <a:xfrm>
            <a:off x="1691640" y="1847088"/>
            <a:ext cx="4023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Media Storytelling</a:t>
            </a:r>
            <a:endParaRPr lang="en-US" sz="1900" dirty="0"/>
          </a:p>
        </p:txBody>
      </p:sp>
      <p:sp>
        <p:nvSpPr>
          <p:cNvPr id="8" name="Text 6"/>
          <p:cNvSpPr/>
          <p:nvPr/>
        </p:nvSpPr>
        <p:spPr>
          <a:xfrm>
            <a:off x="914400" y="2606040"/>
            <a:ext cx="461772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C9DA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Instagram and Facebook as the primary channel — practical zero-waste tips, supplier introductions, and real stories from Skills Programme trainees and food bank donations. Ongoing, transparent content builds trust at very low cost.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914400" y="4215384"/>
            <a:ext cx="82296" cy="82296"/>
          </a:xfrm>
          <a:prstGeom prst="ellipse">
            <a:avLst/>
          </a:prstGeom>
          <a:solidFill>
            <a:srgbClr val="C1873B"/>
          </a:solidFill>
          <a:ln/>
        </p:spPr>
      </p:sp>
      <p:sp>
        <p:nvSpPr>
          <p:cNvPr id="10" name="Text 8"/>
          <p:cNvSpPr/>
          <p:nvPr/>
        </p:nvSpPr>
        <p:spPr>
          <a:xfrm>
            <a:off x="1143000" y="4087368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Reaches environmentally conscious households &amp; students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914400" y="4672584"/>
            <a:ext cx="82296" cy="82296"/>
          </a:xfrm>
          <a:prstGeom prst="ellipse">
            <a:avLst/>
          </a:prstGeom>
          <a:solidFill>
            <a:srgbClr val="C1873B"/>
          </a:solidFill>
          <a:ln/>
        </p:spPr>
      </p:sp>
      <p:sp>
        <p:nvSpPr>
          <p:cNvPr id="12" name="Text 10"/>
          <p:cNvSpPr/>
          <p:nvPr/>
        </p:nvSpPr>
        <p:spPr>
          <a:xfrm>
            <a:off x="1143000" y="4544568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Launch event drives local press coverage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914400" y="5129784"/>
            <a:ext cx="82296" cy="82296"/>
          </a:xfrm>
          <a:prstGeom prst="ellipse">
            <a:avLst/>
          </a:prstGeom>
          <a:solidFill>
            <a:srgbClr val="C1873B"/>
          </a:solidFill>
          <a:ln/>
        </p:spPr>
      </p:sp>
      <p:sp>
        <p:nvSpPr>
          <p:cNvPr id="14" name="Text 12"/>
          <p:cNvSpPr/>
          <p:nvPr/>
        </p:nvSpPr>
        <p:spPr>
          <a:xfrm>
            <a:off x="1143000" y="5001768"/>
            <a:ext cx="4389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Builds an authentic, low-cost local following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172200" y="1463040"/>
            <a:ext cx="5440680" cy="4526280"/>
          </a:xfrm>
          <a:prstGeom prst="roundRect">
            <a:avLst>
              <a:gd name="adj" fmla="val 1616"/>
            </a:avLst>
          </a:prstGeom>
          <a:solidFill>
            <a:srgbClr val="F6F7F3"/>
          </a:solidFill>
          <a:ln w="12700">
            <a:solidFill>
              <a:srgbClr val="C9DAB8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6537960" y="1828800"/>
            <a:ext cx="594360" cy="594360"/>
          </a:xfrm>
          <a:prstGeom prst="ellipse">
            <a:avLst/>
          </a:prstGeom>
          <a:solidFill>
            <a:srgbClr val="1F4D2C"/>
          </a:solidFill>
          <a:ln/>
        </p:spPr>
      </p:sp>
      <p:sp>
        <p:nvSpPr>
          <p:cNvPr id="17" name="Text 15"/>
          <p:cNvSpPr/>
          <p:nvPr/>
        </p:nvSpPr>
        <p:spPr>
          <a:xfrm>
            <a:off x="6537960" y="1828800"/>
            <a:ext cx="5943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69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690" dirty="0"/>
          </a:p>
        </p:txBody>
      </p:sp>
      <p:sp>
        <p:nvSpPr>
          <p:cNvPr id="18" name="Text 16"/>
          <p:cNvSpPr/>
          <p:nvPr/>
        </p:nvSpPr>
        <p:spPr>
          <a:xfrm>
            <a:off x="7315200" y="1783080"/>
            <a:ext cx="41148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Loyalty Scheme &amp; Community Workshops</a:t>
            </a:r>
            <a:endParaRPr lang="en-US" sz="1900" dirty="0"/>
          </a:p>
        </p:txBody>
      </p:sp>
      <p:sp>
        <p:nvSpPr>
          <p:cNvPr id="19" name="Text 17"/>
          <p:cNvSpPr/>
          <p:nvPr/>
        </p:nvSpPr>
        <p:spPr>
          <a:xfrm>
            <a:off x="6537960" y="2606040"/>
            <a:ext cx="475488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In-store rewards for customers who bring reusable containers, plus workshops run with local schools and community groups on cutting household waste — positioning GreenLoop as a community resource, not just a shop.</a:t>
            </a:r>
            <a:endParaRPr lang="en-US" sz="1250" dirty="0"/>
          </a:p>
        </p:txBody>
      </p:sp>
      <p:sp>
        <p:nvSpPr>
          <p:cNvPr id="20" name="Shape 18"/>
          <p:cNvSpPr/>
          <p:nvPr/>
        </p:nvSpPr>
        <p:spPr>
          <a:xfrm>
            <a:off x="6537960" y="4215384"/>
            <a:ext cx="82296" cy="82296"/>
          </a:xfrm>
          <a:prstGeom prst="ellipse">
            <a:avLst/>
          </a:prstGeom>
          <a:solidFill>
            <a:srgbClr val="C1873B"/>
          </a:solidFill>
          <a:ln/>
        </p:spPr>
      </p:sp>
      <p:sp>
        <p:nvSpPr>
          <p:cNvPr id="21" name="Text 19"/>
          <p:cNvSpPr/>
          <p:nvPr/>
        </p:nvSpPr>
        <p:spPr>
          <a:xfrm>
            <a:off x="6766560" y="4087368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Rewards repeat visits &amp; builds habit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6537960" y="4672584"/>
            <a:ext cx="82296" cy="82296"/>
          </a:xfrm>
          <a:prstGeom prst="ellipse">
            <a:avLst/>
          </a:prstGeom>
          <a:solidFill>
            <a:srgbClr val="C1873B"/>
          </a:solidFill>
          <a:ln/>
        </p:spPr>
      </p:sp>
      <p:sp>
        <p:nvSpPr>
          <p:cNvPr id="23" name="Text 21"/>
          <p:cNvSpPr/>
          <p:nvPr/>
        </p:nvSpPr>
        <p:spPr>
          <a:xfrm>
            <a:off x="6766560" y="4544568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Referral discount turns customers into advocates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6537960" y="5129784"/>
            <a:ext cx="82296" cy="82296"/>
          </a:xfrm>
          <a:prstGeom prst="ellipse">
            <a:avLst/>
          </a:prstGeom>
          <a:solidFill>
            <a:srgbClr val="C1873B"/>
          </a:solidFill>
          <a:ln/>
        </p:spPr>
      </p:sp>
      <p:sp>
        <p:nvSpPr>
          <p:cNvPr id="25" name="Text 23"/>
          <p:cNvSpPr/>
          <p:nvPr/>
        </p:nvSpPr>
        <p:spPr>
          <a:xfrm>
            <a:off x="6766560" y="5001768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2230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in-store signage lowers the barrier for new shoppers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457200" y="6473952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GreenLoop Market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11475720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Funding Requirements &amp; Allocation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76072" y="1170432"/>
            <a:ext cx="457200" cy="73152"/>
          </a:xfrm>
          <a:prstGeom prst="roundRect">
            <a:avLst>
              <a:gd name="adj" fmla="val 50000"/>
            </a:avLst>
          </a:prstGeom>
          <a:solidFill>
            <a:srgbClr val="C1873B"/>
          </a:solidFill>
          <a:ln/>
        </p:spPr>
      </p:sp>
      <p:graphicFrame>
        <p:nvGraphicFramePr>
          <p:cNvPr id="10" name="Cash Flow Table"/>
          <p:cNvGraphicFramePr>
            <a:graphicFrameLocks noGrp="1"/>
          </p:cNvGraphicFramePr>
          <p:nvPr/>
        </p:nvGraphicFramePr>
        <p:xfrm>
          <a:off x="548640" y="1463040"/>
          <a:ext cx="11064240" cy="1920240"/>
        </p:xfrm>
        <a:graphic>
          <a:graphicData uri="http://schemas.openxmlformats.org/drawingml/2006/table">
            <a:tbl>
              <a:tblPr firstRow="1" bandRow="0"/>
              <a:tblGrid>
                <a:gridCol w="1737360"/>
                <a:gridCol w="1554480"/>
                <a:gridCol w="1554480"/>
                <a:gridCol w="1554480"/>
                <a:gridCol w="1554480"/>
                <a:gridCol w="1554480"/>
                <a:gridCol w="1554480"/>
              </a:tblGrid>
              <a:tr h="320040">
                <a:tc>
                  <a:txBody>
                    <a:bodyPr/>
                    <a:lstStyle/>
                    <a:p>
                      <a:pPr algn="l"/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/>
                      </a:r>
                    </a:p>
                  </a:txBody>
                  <a:tcPr marL="45720" marR="45720" marT="18288" marB="18288" anchor="ctr">
                    <a:solidFill>
                      <a:srgbClr val="1F4D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Jan</a:t>
                      </a:r>
                    </a:p>
                  </a:txBody>
                  <a:tcPr marL="45720" marR="45720" marT="18288" marB="18288" anchor="ctr">
                    <a:solidFill>
                      <a:srgbClr val="1F4D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Feb</a:t>
                      </a:r>
                    </a:p>
                  </a:txBody>
                  <a:tcPr marL="45720" marR="45720" marT="18288" marB="18288" anchor="ctr">
                    <a:solidFill>
                      <a:srgbClr val="1F4D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Mar</a:t>
                      </a:r>
                    </a:p>
                  </a:txBody>
                  <a:tcPr marL="45720" marR="45720" marT="18288" marB="18288" anchor="ctr">
                    <a:solidFill>
                      <a:srgbClr val="1F4D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Apr</a:t>
                      </a:r>
                    </a:p>
                  </a:txBody>
                  <a:tcPr marL="45720" marR="45720" marT="18288" marB="18288" anchor="ctr">
                    <a:solidFill>
                      <a:srgbClr val="1F4D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May</a:t>
                      </a:r>
                    </a:p>
                  </a:txBody>
                  <a:tcPr marL="45720" marR="45720" marT="18288" marB="18288" anchor="ctr">
                    <a:solidFill>
                      <a:srgbClr val="1F4D2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</a:rPr>
                        <a:t>Jun</a:t>
                      </a:r>
                    </a:p>
                  </a:txBody>
                  <a:tcPr marL="45720" marR="45720" marT="18288" marB="18288" anchor="ctr">
                    <a:solidFill>
                      <a:srgbClr val="1F4D2C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lang="en-US" sz="1300" b="1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Fixed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£5,550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£5,550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£5,550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£5,550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£5,550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£5,550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lang="en-US" sz="1300" b="1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Variable cost</a:t>
                      </a:r>
                    </a:p>
                  </a:txBody>
                  <a:tcPr marL="45720" marR="45720" marT="18288" marB="18288" anchor="ctr">
                    <a:solidFill>
                      <a:srgbClr val="F6F7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£700</a:t>
                      </a:r>
                    </a:p>
                  </a:txBody>
                  <a:tcPr marL="45720" marR="45720" marT="18288" marB="18288" anchor="ctr">
                    <a:solidFill>
                      <a:srgbClr val="F6F7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£1,500</a:t>
                      </a:r>
                    </a:p>
                  </a:txBody>
                  <a:tcPr marL="45720" marR="45720" marT="18288" marB="18288" anchor="ctr">
                    <a:solidFill>
                      <a:srgbClr val="F6F7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£1,650</a:t>
                      </a:r>
                    </a:p>
                  </a:txBody>
                  <a:tcPr marL="45720" marR="45720" marT="18288" marB="18288" anchor="ctr">
                    <a:solidFill>
                      <a:srgbClr val="F6F7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£2,100</a:t>
                      </a:r>
                    </a:p>
                  </a:txBody>
                  <a:tcPr marL="45720" marR="45720" marT="18288" marB="18288" anchor="ctr">
                    <a:solidFill>
                      <a:srgbClr val="F6F7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£2,100</a:t>
                      </a:r>
                    </a:p>
                  </a:txBody>
                  <a:tcPr marL="45720" marR="45720" marT="18288" marB="18288" anchor="ctr">
                    <a:solidFill>
                      <a:srgbClr val="F6F7F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£2,450</a:t>
                      </a:r>
                    </a:p>
                  </a:txBody>
                  <a:tcPr marL="45720" marR="45720" marT="18288" marB="18288" anchor="ctr">
                    <a:solidFill>
                      <a:srgbClr val="F6F7F3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lang="en-US" sz="1300" b="1" dirty="0">
                          <a:solidFill>
                            <a:srgbClr val="C1873B"/>
                          </a:solidFill>
                          <a:latin typeface="Calibri" pitchFamily="34" charset="0"/>
                        </a:rPr>
                        <a:t>Total cost</a:t>
                      </a:r>
                    </a:p>
                  </a:txBody>
                  <a:tcPr marL="45720" marR="45720" marT="18288" marB="18288" anchor="ctr">
                    <a:solidFill>
                      <a:srgbClr val="F0E2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C1873B"/>
                          </a:solidFill>
                          <a:latin typeface="Calibri" pitchFamily="34" charset="0"/>
                        </a:rPr>
                        <a:t>£6,250</a:t>
                      </a:r>
                    </a:p>
                  </a:txBody>
                  <a:tcPr marL="45720" marR="45720" marT="18288" marB="18288" anchor="ctr">
                    <a:solidFill>
                      <a:srgbClr val="F0E2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C1873B"/>
                          </a:solidFill>
                          <a:latin typeface="Calibri" pitchFamily="34" charset="0"/>
                        </a:rPr>
                        <a:t>£7,050</a:t>
                      </a:r>
                    </a:p>
                  </a:txBody>
                  <a:tcPr marL="45720" marR="45720" marT="18288" marB="18288" anchor="ctr">
                    <a:solidFill>
                      <a:srgbClr val="F0E2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C1873B"/>
                          </a:solidFill>
                          <a:latin typeface="Calibri" pitchFamily="34" charset="0"/>
                        </a:rPr>
                        <a:t>£7,200</a:t>
                      </a:r>
                    </a:p>
                  </a:txBody>
                  <a:tcPr marL="45720" marR="45720" marT="18288" marB="18288" anchor="ctr">
                    <a:solidFill>
                      <a:srgbClr val="F0E2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C1873B"/>
                          </a:solidFill>
                          <a:latin typeface="Calibri" pitchFamily="34" charset="0"/>
                        </a:rPr>
                        <a:t>£7,650</a:t>
                      </a:r>
                    </a:p>
                  </a:txBody>
                  <a:tcPr marL="45720" marR="45720" marT="18288" marB="18288" anchor="ctr">
                    <a:solidFill>
                      <a:srgbClr val="F0E2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C1873B"/>
                          </a:solidFill>
                          <a:latin typeface="Calibri" pitchFamily="34" charset="0"/>
                        </a:rPr>
                        <a:t>£7,650</a:t>
                      </a:r>
                    </a:p>
                  </a:txBody>
                  <a:tcPr marL="45720" marR="45720" marT="18288" marB="18288" anchor="ctr">
                    <a:solidFill>
                      <a:srgbClr val="F0E2C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C1873B"/>
                          </a:solidFill>
                          <a:latin typeface="Calibri" pitchFamily="34" charset="0"/>
                        </a:rPr>
                        <a:t>£8,000</a:t>
                      </a:r>
                    </a:p>
                  </a:txBody>
                  <a:tcPr marL="45720" marR="45720" marT="18288" marB="18288" anchor="ctr">
                    <a:solidFill>
                      <a:srgbClr val="F0E2CB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lang="en-US" sz="1300" b="1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Revenue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£3,000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£4,500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£6,000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£8,000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£8,600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dirty="0">
                          <a:solidFill>
                            <a:srgbClr val="223022"/>
                          </a:solidFill>
                          <a:latin typeface="Calibri" pitchFamily="34" charset="0"/>
                        </a:rPr>
                        <a:t>£9,500</a:t>
                      </a:r>
                    </a:p>
                  </a:txBody>
                  <a:tcPr marL="45720" marR="45720" marT="18288" marB="18288" anchor="ctr">
                    <a:solidFill>
                      <a:srgbClr val="FFFFFF"/>
                    </a:solidFill>
                  </a:tcPr>
                </a:tc>
              </a:tr>
              <a:tr h="320040">
                <a:tc>
                  <a:txBody>
                    <a:bodyPr/>
                    <a:lstStyle/>
                    <a:p>
                      <a:pPr algn="l"/>
                      <a:r>
                        <a:rPr lang="en-US" sz="1300" b="1" dirty="0">
                          <a:solidFill>
                            <a:srgbClr val="1F4D2C"/>
                          </a:solidFill>
                          <a:latin typeface="Calibri" pitchFamily="34" charset="0"/>
                        </a:rPr>
                        <a:t>Profit / Loss</a:t>
                      </a:r>
                    </a:p>
                  </a:txBody>
                  <a:tcPr marL="45720" marR="45720" marT="18288" marB="18288" anchor="ctr">
                    <a:solidFill>
                      <a:srgbClr val="C9DAB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A14B3D"/>
                          </a:solidFill>
                          <a:latin typeface="Calibri" pitchFamily="34" charset="0"/>
                        </a:rPr>
                        <a:t>-£3,250</a:t>
                      </a:r>
                    </a:p>
                  </a:txBody>
                  <a:tcPr marL="45720" marR="45720" marT="18288" marB="18288" anchor="ctr">
                    <a:solidFill>
                      <a:srgbClr val="C9DAB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A14B3D"/>
                          </a:solidFill>
                          <a:latin typeface="Calibri" pitchFamily="34" charset="0"/>
                        </a:rPr>
                        <a:t>-£2,550</a:t>
                      </a:r>
                    </a:p>
                  </a:txBody>
                  <a:tcPr marL="45720" marR="45720" marT="18288" marB="18288" anchor="ctr">
                    <a:solidFill>
                      <a:srgbClr val="C9DAB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A14B3D"/>
                          </a:solidFill>
                          <a:latin typeface="Calibri" pitchFamily="34" charset="0"/>
                        </a:rPr>
                        <a:t>-£1,200</a:t>
                      </a:r>
                    </a:p>
                  </a:txBody>
                  <a:tcPr marL="45720" marR="45720" marT="18288" marB="18288" anchor="ctr">
                    <a:solidFill>
                      <a:srgbClr val="C9DAB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1F4D2C"/>
                          </a:solidFill>
                          <a:latin typeface="Calibri" pitchFamily="34" charset="0"/>
                        </a:rPr>
                        <a:t>£350</a:t>
                      </a:r>
                    </a:p>
                  </a:txBody>
                  <a:tcPr marL="45720" marR="45720" marT="18288" marB="18288" anchor="ctr">
                    <a:solidFill>
                      <a:srgbClr val="C9DAB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1F4D2C"/>
                          </a:solidFill>
                          <a:latin typeface="Calibri" pitchFamily="34" charset="0"/>
                        </a:rPr>
                        <a:t>£950</a:t>
                      </a:r>
                    </a:p>
                  </a:txBody>
                  <a:tcPr marL="45720" marR="45720" marT="18288" marB="18288" anchor="ctr">
                    <a:solidFill>
                      <a:srgbClr val="C9DAB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300" b="1" dirty="0">
                          <a:solidFill>
                            <a:srgbClr val="1F4D2C"/>
                          </a:solidFill>
                          <a:latin typeface="Calibri" pitchFamily="34" charset="0"/>
                        </a:rPr>
                        <a:t>£1,500</a:t>
                      </a:r>
                    </a:p>
                  </a:txBody>
                  <a:tcPr marL="45720" marR="45720" marT="18288" marB="18288" anchor="ctr">
                    <a:solidFill>
                      <a:srgbClr val="C9DAB8"/>
                    </a:solidFill>
                  </a:tcPr>
                </a:tc>
              </a:tr>
            </a:tbl>
          </a:graphicData>
        </a:graphic>
      </p:graphicFrame>
      <p:sp>
        <p:nvSpPr>
          <p:cNvPr id="20" name="Investment Heading"/>
          <p:cNvSpPr/>
          <p:nvPr/>
        </p:nvSpPr>
        <p:spPr>
          <a:xfrm>
            <a:off x="548640" y="3703320"/>
            <a:ext cx="11064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1F4D2C"/>
                </a:solidFill>
                <a:latin typeface="Cambria" pitchFamily="34" charset="0"/>
              </a:rPr>
              <a:t>Investment capital needed = £25,000</a:t>
            </a:r>
          </a:p>
        </p:txBody>
      </p:sp>
      <p:sp>
        <p:nvSpPr>
          <p:cNvPr id="21" name="Breakdown Note"/>
          <p:cNvSpPr/>
          <p:nvPr/>
        </p:nvSpPr>
        <p:spPr>
          <a:xfrm>
            <a:off x="548640" y="4206240"/>
            <a:ext cx="11064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i="1" dirty="0">
                <a:solidFill>
                  <a:srgbClr val="5B6B5B"/>
                </a:solidFill>
                <a:latin typeface="Calibri" pitchFamily="34" charset="0"/>
              </a:rPr>
              <a:t>(£18,000 upfront capital + £3,250 + £2,550 + £1,200 to cover losses up to break-even)</a:t>
            </a:r>
          </a:p>
        </p:txBody>
      </p:sp>
      <p:sp>
        <p:nvSpPr>
          <p:cNvPr id="22" name="Formula Line"/>
          <p:cNvSpPr/>
          <p:nvPr/>
        </p:nvSpPr>
        <p:spPr>
          <a:xfrm>
            <a:off x="548640" y="4617720"/>
            <a:ext cx="11064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223022"/>
                </a:solidFill>
                <a:latin typeface="Calibri" pitchFamily="34" charset="0"/>
              </a:rPr>
              <a:t>Investment needed = </a:t>
            </a:r>
            <a:r>
              <a:rPr lang="en-US" sz="1500" b="1" dirty="0">
                <a:solidFill>
                  <a:srgbClr val="C1873B"/>
                </a:solidFill>
                <a:latin typeface="Calibri" pitchFamily="34" charset="0"/>
              </a:rPr>
              <a:t>Total Startup Cost</a:t>
            </a:r>
            <a:r>
              <a:rPr lang="en-US" sz="1500" dirty="0">
                <a:solidFill>
                  <a:srgbClr val="223022"/>
                </a:solidFill>
                <a:latin typeface="Calibri" pitchFamily="34" charset="0"/>
              </a:rPr>
              <a:t> + (</a:t>
            </a:r>
            <a:r>
              <a:rPr lang="en-US" sz="1500" b="1" dirty="0">
                <a:solidFill>
                  <a:srgbClr val="1F4D2C"/>
                </a:solidFill>
                <a:latin typeface="Calibri" pitchFamily="34" charset="0"/>
              </a:rPr>
              <a:t>Operational Cost</a:t>
            </a:r>
            <a:r>
              <a:rPr lang="en-US" sz="1500" dirty="0">
                <a:solidFill>
                  <a:srgbClr val="223022"/>
                </a:solidFill>
                <a:latin typeface="Calibri" pitchFamily="34" charset="0"/>
              </a:rPr>
              <a:t> – </a:t>
            </a:r>
            <a:r>
              <a:rPr lang="en-US" sz="1500" b="1" dirty="0">
                <a:solidFill>
                  <a:srgbClr val="A14B3D"/>
                </a:solidFill>
                <a:latin typeface="Calibri" pitchFamily="34" charset="0"/>
              </a:rPr>
              <a:t>Revenue</a:t>
            </a:r>
            <a:r>
              <a:rPr lang="en-US" sz="1500" dirty="0">
                <a:solidFill>
                  <a:srgbClr val="223022"/>
                </a:solidFill>
                <a:latin typeface="Calibri" pitchFamily="34" charset="0"/>
              </a:rPr>
              <a:t>) up to the break-even point</a:t>
            </a:r>
          </a:p>
        </p:txBody>
      </p:sp>
      <p:sp>
        <p:nvSpPr>
          <p:cNvPr id="31" name="Text 29"/>
          <p:cNvSpPr/>
          <p:nvPr/>
        </p:nvSpPr>
        <p:spPr>
          <a:xfrm>
            <a:off x="457200" y="6473952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</a:rPr>
              <a:t>GreenLoop Market</a:t>
            </a:r>
          </a:p>
        </p:txBody>
      </p:sp>
      <p:sp>
        <p:nvSpPr>
          <p:cNvPr id="32" name="Text 30"/>
          <p:cNvSpPr/>
          <p:nvPr/>
        </p:nvSpPr>
        <p:spPr>
          <a:xfrm>
            <a:off x="11475720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</a:rP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638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463040" y="-1645920"/>
            <a:ext cx="4572000" cy="4572000"/>
          </a:xfrm>
          <a:prstGeom prst="ellipse">
            <a:avLst/>
          </a:prstGeom>
          <a:solidFill>
            <a:srgbClr val="1F4D2C">
              <a:alpha val="60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9326880" y="4206240"/>
            <a:ext cx="4206240" cy="4206240"/>
          </a:xfrm>
          <a:prstGeom prst="ellipse">
            <a:avLst/>
          </a:prstGeom>
          <a:solidFill>
            <a:srgbClr val="6E9B5E">
              <a:alpha val="40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22960" y="2286000"/>
            <a:ext cx="91440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4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600" dirty="0"/>
          </a:p>
        </p:txBody>
      </p:sp>
      <p:sp>
        <p:nvSpPr>
          <p:cNvPr id="5" name="Text 3"/>
          <p:cNvSpPr/>
          <p:nvPr/>
        </p:nvSpPr>
        <p:spPr>
          <a:xfrm>
            <a:off x="822960" y="3200400"/>
            <a:ext cx="9144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i="1" dirty="0">
                <a:solidFill>
                  <a:srgbClr val="C9DA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800" dirty="0"/>
          </a:p>
        </p:txBody>
      </p:sp>
      <p:sp>
        <p:nvSpPr>
          <p:cNvPr id="6" name="Shape 4"/>
          <p:cNvSpPr/>
          <p:nvPr/>
        </p:nvSpPr>
        <p:spPr>
          <a:xfrm>
            <a:off x="822960" y="3886200"/>
            <a:ext cx="2926080" cy="0"/>
          </a:xfrm>
          <a:prstGeom prst="line">
            <a:avLst/>
          </a:prstGeom>
          <a:noFill/>
          <a:ln w="12700">
            <a:solidFill>
              <a:srgbClr val="6E9B5E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822960" y="6035040"/>
            <a:ext cx="9601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9FB8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GreenLoop Market  ·  George-Andrei Colibaba  ·  LCLM4006 Enterprise and Entrepreneurship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11064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3200" b="1" dirty="0">
                <a:solidFill>
                  <a:srgbClr val="1F4D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76072" y="1170432"/>
            <a:ext cx="457200" cy="73152"/>
          </a:xfrm>
          <a:prstGeom prst="roundRect">
            <a:avLst>
              <a:gd name="adj" fmla="val 50000"/>
            </a:avLst>
          </a:prstGeom>
          <a:solidFill>
            <a:srgbClr val="C1873B"/>
          </a:solidFill>
          <a:ln/>
        </p:spPr>
      </p:sp>
      <p:sp>
        <p:nvSpPr>
          <p:cNvPr id="4" name="Text 2"/>
          <p:cNvSpPr/>
          <p:nvPr/>
        </p:nvSpPr>
        <p:spPr>
          <a:xfrm>
            <a:off x="548640" y="1463040"/>
            <a:ext cx="11064240" cy="4800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15000"/>
              </a:lnSpc>
              <a:spcAft>
                <a:spcPts val="1400"/>
              </a:spcAft>
            </a:pP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British Business Bank (n.d.) </a:t>
            </a:r>
            <a:r>
              <a:rPr lang="en-US" sz="1300" i="1" dirty="0">
                <a:solidFill>
                  <a:srgbClr val="223022"/>
                </a:solidFill>
                <a:latin typeface="Calibri" pitchFamily="34" charset="0"/>
              </a:rPr>
              <a:t>Start Up Loans</a:t>
            </a: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. Available at: https://www.startuploans.co.uk/ (Accessed: 9 August 2026).</a:t>
            </a:r>
          </a:p>
          <a:p>
            <a:pPr marL="342900" indent="-342900">
              <a:lnSpc>
                <a:spcPct val="115000"/>
              </a:lnSpc>
              <a:spcAft>
                <a:spcPts val="1400"/>
              </a:spcAft>
            </a:pP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City to Sea (2024) </a:t>
            </a:r>
            <a:r>
              <a:rPr lang="en-US" sz="1300" i="1" dirty="0">
                <a:solidFill>
                  <a:srgbClr val="223022"/>
                </a:solidFill>
                <a:latin typeface="Calibri" pitchFamily="34" charset="0"/>
              </a:rPr>
              <a:t>UK consumers demand government action on plastic pollution</a:t>
            </a: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. Available at: https://www.sustainability-beat.co.uk/2024/05/13/waste-plastic-pollution/ (Accessed: 9 August 2026).</a:t>
            </a:r>
          </a:p>
          <a:p>
            <a:pPr marL="342900" indent="-342900">
              <a:lnSpc>
                <a:spcPct val="115000"/>
              </a:lnSpc>
              <a:spcAft>
                <a:spcPts val="1400"/>
              </a:spcAft>
            </a:pP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GOV.UK (2021) </a:t>
            </a:r>
            <a:r>
              <a:rPr lang="en-US" sz="1300" i="1" dirty="0">
                <a:solidFill>
                  <a:srgbClr val="223022"/>
                </a:solidFill>
                <a:latin typeface="Calibri" pitchFamily="34" charset="0"/>
              </a:rPr>
              <a:t>Check if you need to register for Plastic Packaging Tax</a:t>
            </a: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. Available at: https://www.gov.uk/guidance/check-if-you-need-to-register-for-plastic-packaging-tax (Accessed: 9 August 2026).</a:t>
            </a:r>
          </a:p>
          <a:p>
            <a:pPr marL="342900" indent="-342900">
              <a:lnSpc>
                <a:spcPct val="115000"/>
              </a:lnSpc>
              <a:spcAft>
                <a:spcPts val="1400"/>
              </a:spcAft>
            </a:pP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GOV.UK (2025) </a:t>
            </a:r>
            <a:r>
              <a:rPr lang="en-US" sz="1300" i="1" dirty="0">
                <a:solidFill>
                  <a:srgbClr val="223022"/>
                </a:solidFill>
                <a:latin typeface="Calibri" pitchFamily="34" charset="0"/>
              </a:rPr>
              <a:t>Set up a private limited company: Register your company</a:t>
            </a: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. Available at: https://www.gov.uk/limited-company-formation/register-your-company (Accessed: 9 August 2026).</a:t>
            </a:r>
          </a:p>
          <a:p>
            <a:pPr marL="342900" indent="-342900">
              <a:lnSpc>
                <a:spcPct val="115000"/>
              </a:lnSpc>
              <a:spcAft>
                <a:spcPts val="1400"/>
              </a:spcAft>
            </a:pP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Office for National Statistics (2026) </a:t>
            </a:r>
            <a:r>
              <a:rPr lang="en-US" sz="1300" i="1" dirty="0">
                <a:solidFill>
                  <a:srgbClr val="223022"/>
                </a:solidFill>
                <a:latin typeface="Calibri" pitchFamily="34" charset="0"/>
              </a:rPr>
              <a:t>Consumer price inflation, UK: May 2026</a:t>
            </a: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. Available at: https://www.ons.gov.uk/economy/inflationandpriceindices/bulletins/consumerpriceinflation/may2026 (Accessed: 9 August 2026).</a:t>
            </a:r>
          </a:p>
          <a:p>
            <a:pPr marL="342900" indent="-342900">
              <a:lnSpc>
                <a:spcPct val="115000"/>
              </a:lnSpc>
              <a:spcAft>
                <a:spcPts val="1400"/>
              </a:spcAft>
            </a:pP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Trussell (2026) </a:t>
            </a:r>
            <a:r>
              <a:rPr lang="en-US" sz="1300" i="1" dirty="0">
                <a:solidFill>
                  <a:srgbClr val="223022"/>
                </a:solidFill>
                <a:latin typeface="Calibri" pitchFamily="34" charset="0"/>
              </a:rPr>
              <a:t>End of Year Food Bank Stats</a:t>
            </a:r>
            <a:r>
              <a:rPr lang="en-US" sz="1300" dirty="0">
                <a:solidFill>
                  <a:srgbClr val="223022"/>
                </a:solidFill>
                <a:latin typeface="Calibri" pitchFamily="34" charset="0"/>
              </a:rPr>
              <a:t>. Available at: https://www.trussell.org.uk/news-and-research/latest-stats/end-of-year-stats (Accessed: 9 August 2026).</a:t>
            </a:r>
          </a:p>
        </p:txBody>
      </p:sp>
      <p:sp>
        <p:nvSpPr>
          <p:cNvPr id="31" name="Text 29"/>
          <p:cNvSpPr/>
          <p:nvPr/>
        </p:nvSpPr>
        <p:spPr>
          <a:xfrm>
            <a:off x="457200" y="6473952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GreenLoop Market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11475720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B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2026-08-09T08:11:16Z</dcterms:created>
  <dcterms:modified xsi:type="dcterms:W3CDTF">2026-08-09T08:11:16Z</dcterms:modified>
</cp:coreProperties>
</file>