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2"/>
  </p:notesMasterIdLst>
  <p:sldIdLst>
    <p:sldId id="256" r:id="rId2"/>
    <p:sldId id="290" r:id="rId3"/>
    <p:sldId id="278" r:id="rId4"/>
    <p:sldId id="276" r:id="rId5"/>
    <p:sldId id="257" r:id="rId6"/>
    <p:sldId id="258" r:id="rId7"/>
    <p:sldId id="279" r:id="rId8"/>
    <p:sldId id="260" r:id="rId9"/>
    <p:sldId id="261" r:id="rId10"/>
    <p:sldId id="273" r:id="rId11"/>
    <p:sldId id="274" r:id="rId12"/>
    <p:sldId id="277" r:id="rId13"/>
    <p:sldId id="262" r:id="rId14"/>
    <p:sldId id="263" r:id="rId15"/>
    <p:sldId id="264" r:id="rId16"/>
    <p:sldId id="266" r:id="rId17"/>
    <p:sldId id="271" r:id="rId18"/>
    <p:sldId id="289" r:id="rId19"/>
    <p:sldId id="291" r:id="rId20"/>
    <p:sldId id="259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4633"/>
  </p:normalViewPr>
  <p:slideViewPr>
    <p:cSldViewPr>
      <p:cViewPr varScale="1">
        <p:scale>
          <a:sx n="85" d="100"/>
          <a:sy n="85" d="100"/>
        </p:scale>
        <p:origin x="1864" y="1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370CA0-5C42-4B9F-8732-1286F90F00B6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8EDF52-47CC-4DEC-B690-10420CD757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7615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https://</a:t>
            </a:r>
            <a:r>
              <a:rPr lang="en-US" dirty="0" err="1"/>
              <a:t>www.youtube.com</a:t>
            </a:r>
            <a:r>
              <a:rPr lang="en-US" dirty="0"/>
              <a:t>/</a:t>
            </a:r>
            <a:r>
              <a:rPr lang="en-US" dirty="0" err="1"/>
              <a:t>watch?v</a:t>
            </a:r>
            <a:r>
              <a:rPr lang="en-US" dirty="0"/>
              <a:t>=lUcdx4W8Xes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8EDF52-47CC-4DEC-B690-10420CD757F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9830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Aims- Improve your coaching, learn</a:t>
            </a:r>
            <a:r>
              <a:rPr lang="en-GB" baseline="0" dirty="0"/>
              <a:t> how to mentor successfully and to evidence this, complete a mentor assessment and to be confident in completing the assignment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8EDF52-47CC-4DEC-B690-10420CD757FA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27682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8EDF52-47CC-4DEC-B690-10420CD757FA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16675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Expectations- Must do a shadow</a:t>
            </a:r>
            <a:r>
              <a:rPr lang="en-GB"/>
              <a:t>, 1 other </a:t>
            </a:r>
            <a:r>
              <a:rPr lang="en-GB" dirty="0"/>
              <a:t>and definitely a conditioned rally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36945-BE58-4B82-9EAF-D8A749DC6959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77890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7EF19A5F-9B0D-4C8D-B492-7E9635DE0EAE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7EF19A5F-9B0D-4C8D-B492-7E9635DE0EAE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tif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tlMBUtyOqUM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metro.co.uk/2013/05/08/sir-alex-ferguson-retires-top-10-fergie-falling-outs-3733789/#ixzz3yFB5Mv1f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if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if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4604D28-0433-554B-9C66-7A583656D41B}"/>
              </a:ext>
            </a:extLst>
          </p:cNvPr>
          <p:cNvSpPr txBox="1"/>
          <p:nvPr/>
        </p:nvSpPr>
        <p:spPr>
          <a:xfrm>
            <a:off x="460375" y="404664"/>
            <a:ext cx="828808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>
                <a:latin typeface="Arial" panose="020B0604020202020204" pitchFamily="34" charset="0"/>
                <a:cs typeface="Arial" panose="020B0604020202020204" pitchFamily="34" charset="0"/>
              </a:rPr>
              <a:t>Feedback from last Semester </a:t>
            </a: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Post it feedback:</a:t>
            </a: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1- What did you enjoy last year in this module?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2- What did you find challenging?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3- What do you need more experience in to improve your coaching?</a:t>
            </a:r>
          </a:p>
        </p:txBody>
      </p:sp>
    </p:spTree>
    <p:extLst>
      <p:ext uri="{BB962C8B-B14F-4D97-AF65-F5344CB8AC3E}">
        <p14:creationId xmlns:p14="http://schemas.microsoft.com/office/powerpoint/2010/main" val="27341321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erson holding a basketball&#10;&#10;Description automatically generated">
            <a:extLst>
              <a:ext uri="{FF2B5EF4-FFF2-40B4-BE49-F238E27FC236}">
                <a16:creationId xmlns:a16="http://schemas.microsoft.com/office/drawing/2014/main" id="{5CF968D9-615A-6643-A043-7F5607AA39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8532" y="-603448"/>
            <a:ext cx="6666936" cy="9742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41308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6" y="692696"/>
            <a:ext cx="4379979" cy="328498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55428" y="976970"/>
            <a:ext cx="4355976" cy="2716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84276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72602" y="1412776"/>
            <a:ext cx="8224465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+mj-lt"/>
              </a:rPr>
              <a:t>Advanced 	Coaching </a:t>
            </a:r>
          </a:p>
          <a:p>
            <a:pPr algn="ctr"/>
            <a:r>
              <a:rPr lang="en-GB" sz="4800" dirty="0">
                <a:latin typeface="+mj-lt"/>
              </a:rPr>
              <a:t>&amp;</a:t>
            </a:r>
          </a:p>
          <a:p>
            <a:pPr algn="ctr"/>
            <a:r>
              <a:rPr lang="en-GB" sz="4800" dirty="0">
                <a:latin typeface="+mj-lt"/>
              </a:rPr>
              <a:t>Mentoring</a:t>
            </a:r>
          </a:p>
          <a:p>
            <a:pPr algn="ctr"/>
            <a:endParaRPr lang="en-GB" sz="4800" dirty="0">
              <a:latin typeface="+mj-lt"/>
            </a:endParaRPr>
          </a:p>
          <a:p>
            <a:pPr algn="ctr"/>
            <a:r>
              <a:rPr lang="en-GB" sz="2000" dirty="0">
                <a:latin typeface="+mj-lt"/>
                <a:hlinkClick r:id="rId3"/>
              </a:rPr>
              <a:t>https://www.youtube.com/watch?v=tlMBUtyOqUM</a:t>
            </a:r>
            <a:endParaRPr lang="en-GB" sz="2000" dirty="0">
              <a:latin typeface="+mj-lt"/>
            </a:endParaRPr>
          </a:p>
          <a:p>
            <a:pPr algn="ctr"/>
            <a:endParaRPr lang="en-GB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9161441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07975" y="141412"/>
            <a:ext cx="8224465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u="sng" dirty="0">
                <a:latin typeface="+mj-lt"/>
              </a:rPr>
              <a:t>Introduction</a:t>
            </a:r>
          </a:p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en-GB" sz="3200" dirty="0">
                <a:latin typeface="+mj-lt"/>
              </a:rPr>
              <a:t>What are the aims of this block? </a:t>
            </a:r>
            <a:r>
              <a:rPr lang="en-GB" dirty="0">
                <a:latin typeface="+mj-lt"/>
              </a:rPr>
              <a:t>(Improve your coaching, learn how to mentor successfully and evidence this, complete mentor assessments and to be confident in completing the assignment)  </a:t>
            </a:r>
          </a:p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en-GB" sz="3200" dirty="0">
                <a:latin typeface="+mj-lt"/>
              </a:rPr>
              <a:t>What is expected of you? Coaching / mentoring </a:t>
            </a:r>
          </a:p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en-GB" sz="3200" dirty="0">
                <a:latin typeface="+mj-lt"/>
              </a:rPr>
              <a:t>	How will you achieve your grade?</a:t>
            </a:r>
          </a:p>
          <a:p>
            <a:pPr algn="ctr"/>
            <a:r>
              <a:rPr lang="en-GB" sz="3200" dirty="0">
                <a:latin typeface="+mj-lt"/>
              </a:rPr>
              <a:t>40% theory</a:t>
            </a:r>
          </a:p>
          <a:p>
            <a:pPr algn="ctr"/>
            <a:r>
              <a:rPr lang="en-GB" sz="3200" dirty="0">
                <a:latin typeface="+mj-lt"/>
              </a:rPr>
              <a:t>60% related to practical  </a:t>
            </a:r>
          </a:p>
        </p:txBody>
      </p:sp>
    </p:spTree>
    <p:extLst>
      <p:ext uri="{BB962C8B-B14F-4D97-AF65-F5344CB8AC3E}">
        <p14:creationId xmlns:p14="http://schemas.microsoft.com/office/powerpoint/2010/main" val="459288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07975" y="141412"/>
            <a:ext cx="822446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+mj-lt"/>
              </a:rPr>
              <a:t>Organisation</a:t>
            </a:r>
          </a:p>
          <a:p>
            <a:pPr algn="ctr"/>
            <a:endParaRPr lang="en-GB" sz="4800" dirty="0">
              <a:latin typeface="+mj-lt"/>
            </a:endParaRPr>
          </a:p>
          <a:p>
            <a:pPr marL="457200" indent="-457200" algn="ctr">
              <a:buFont typeface="Wingdings" panose="05000000000000000000" pitchFamily="2" charset="2"/>
              <a:buChar char="v"/>
            </a:pPr>
            <a:r>
              <a:rPr lang="en-GB" sz="3200" dirty="0">
                <a:latin typeface="+mj-lt"/>
              </a:rPr>
              <a:t>Monday Theory (</a:t>
            </a:r>
            <a:r>
              <a:rPr lang="en-GB" sz="2400" dirty="0">
                <a:latin typeface="+mj-lt"/>
              </a:rPr>
              <a:t>information needed to successfully mentor / complete assignment / planning practical / feedback from previous week)</a:t>
            </a:r>
          </a:p>
          <a:p>
            <a:pPr marL="457200" indent="-457200" algn="ctr">
              <a:buFont typeface="Wingdings" panose="05000000000000000000" pitchFamily="2" charset="2"/>
              <a:buChar char="v"/>
            </a:pPr>
            <a:r>
              <a:rPr lang="en-GB" sz="3200" dirty="0">
                <a:latin typeface="+mj-lt"/>
              </a:rPr>
              <a:t>Monday Practical coaching-TBC- will update you as soon as we know confirmed schools</a:t>
            </a:r>
          </a:p>
        </p:txBody>
      </p:sp>
    </p:spTree>
    <p:extLst>
      <p:ext uri="{BB962C8B-B14F-4D97-AF65-F5344CB8AC3E}">
        <p14:creationId xmlns:p14="http://schemas.microsoft.com/office/powerpoint/2010/main" val="3448953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07975" y="141412"/>
            <a:ext cx="8224465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+mj-lt"/>
              </a:rPr>
              <a:t>How will I get my grade?</a:t>
            </a:r>
          </a:p>
          <a:p>
            <a:pPr algn="ctr"/>
            <a:endParaRPr lang="en-GB" sz="4800" dirty="0">
              <a:latin typeface="+mj-lt"/>
            </a:endParaRPr>
          </a:p>
          <a:p>
            <a:pPr marL="457200" indent="-457200" algn="ctr">
              <a:buFont typeface="Wingdings" panose="05000000000000000000" pitchFamily="2" charset="2"/>
              <a:buChar char="v"/>
            </a:pPr>
            <a:r>
              <a:rPr lang="en-GB" sz="3200" dirty="0">
                <a:latin typeface="+mj-lt"/>
              </a:rPr>
              <a:t>5 Mentee Assessment forms- 40% </a:t>
            </a:r>
          </a:p>
          <a:p>
            <a:pPr marL="457200" indent="-457200" algn="ctr">
              <a:buFont typeface="Wingdings" panose="05000000000000000000" pitchFamily="2" charset="2"/>
              <a:buChar char="v"/>
            </a:pPr>
            <a:r>
              <a:rPr lang="en-GB" sz="3200" dirty="0">
                <a:latin typeface="+mj-lt"/>
              </a:rPr>
              <a:t>3 mentoring competencies signed off (verbal feedback to another member of the group) and a written reflection- 20%</a:t>
            </a:r>
          </a:p>
          <a:p>
            <a:pPr marL="457200" indent="-457200" algn="ctr">
              <a:buFont typeface="Wingdings" panose="05000000000000000000" pitchFamily="2" charset="2"/>
              <a:buChar char="v"/>
            </a:pPr>
            <a:r>
              <a:rPr lang="en-GB" sz="3200" dirty="0">
                <a:latin typeface="+mj-lt"/>
              </a:rPr>
              <a:t>Mentoring an athlete- producing a schedule -20%</a:t>
            </a:r>
          </a:p>
          <a:p>
            <a:pPr marL="457200" indent="-457200" algn="ctr">
              <a:buFont typeface="Wingdings" panose="05000000000000000000" pitchFamily="2" charset="2"/>
              <a:buChar char="v"/>
            </a:pPr>
            <a:r>
              <a:rPr lang="en-GB" sz="3200" dirty="0">
                <a:latin typeface="+mj-lt"/>
              </a:rPr>
              <a:t>A written piece- 20% </a:t>
            </a:r>
          </a:p>
          <a:p>
            <a:pPr marL="457200" indent="-457200" algn="ctr">
              <a:buFont typeface="Wingdings" panose="05000000000000000000" pitchFamily="2" charset="2"/>
              <a:buChar char="v"/>
            </a:pPr>
            <a:endParaRPr lang="en-GB" sz="3200" dirty="0">
              <a:latin typeface="+mj-lt"/>
            </a:endParaRPr>
          </a:p>
          <a:p>
            <a:pPr marL="457200" indent="-457200" algn="ctr">
              <a:buFont typeface="Wingdings" panose="05000000000000000000" pitchFamily="2" charset="2"/>
              <a:buChar char="v"/>
            </a:pPr>
            <a:endParaRPr lang="en-GB" sz="3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36357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static.comicvine.com/uploads/original/11113/111136666/3459440-tro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3471" y="773718"/>
            <a:ext cx="5544616" cy="3118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187623" y="-11112"/>
            <a:ext cx="68563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+mj-lt"/>
              </a:rPr>
              <a:t>What is Mentoring?</a:t>
            </a:r>
          </a:p>
          <a:p>
            <a:pPr algn="ctr"/>
            <a:endParaRPr lang="en-GB" sz="4800" dirty="0">
              <a:latin typeface="+mj-l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60375" y="3981589"/>
            <a:ext cx="836009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FFFF00"/>
                </a:solidFill>
              </a:rPr>
              <a:t>The word was inspired by the character called Athene in Homers Odyssey (the story of a 10 year struggle for Homer to return after the Trojan war- Athene was left to look after Homers son Telemachus) (Lattimore, 1965) </a:t>
            </a:r>
          </a:p>
        </p:txBody>
      </p:sp>
    </p:spTree>
    <p:extLst>
      <p:ext uri="{BB962C8B-B14F-4D97-AF65-F5344CB8AC3E}">
        <p14:creationId xmlns:p14="http://schemas.microsoft.com/office/powerpoint/2010/main" val="2880786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07975" y="141412"/>
            <a:ext cx="8224465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+mj-lt"/>
              </a:rPr>
              <a:t>What is  Mentoring?</a:t>
            </a:r>
          </a:p>
          <a:p>
            <a:pPr algn="ctr"/>
            <a:endParaRPr lang="en-GB" sz="4800" dirty="0">
              <a:latin typeface="+mj-lt"/>
            </a:endParaRPr>
          </a:p>
          <a:p>
            <a:pPr algn="ctr"/>
            <a:r>
              <a:rPr lang="en-GB" sz="2800" dirty="0">
                <a:latin typeface="+mj-lt"/>
              </a:rPr>
              <a:t>A planned relationship between an experienced person and one who has less experience for the purpose of achieving identified outcomes (Dorsey &amp; Baker, 2004)</a:t>
            </a:r>
          </a:p>
          <a:p>
            <a:pPr algn="ctr"/>
            <a:endParaRPr lang="en-GB" sz="4800" dirty="0">
              <a:latin typeface="+mj-lt"/>
            </a:endParaRPr>
          </a:p>
          <a:p>
            <a:pPr algn="ctr"/>
            <a:r>
              <a:rPr lang="en-GB" sz="3600" dirty="0">
                <a:latin typeface="+mj-lt"/>
              </a:rPr>
              <a:t>Case Study- Alex Ferguson / Martin Johnson / Nurses</a:t>
            </a:r>
          </a:p>
          <a:p>
            <a:pPr algn="ctr"/>
            <a:endParaRPr lang="en-GB" sz="4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8830537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07975" y="141412"/>
            <a:ext cx="822446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+mj-lt"/>
              </a:rPr>
              <a:t>Ferguson</a:t>
            </a:r>
          </a:p>
          <a:p>
            <a:pPr algn="ctr"/>
            <a:endParaRPr lang="en-GB" sz="4800" dirty="0">
              <a:latin typeface="+mj-lt"/>
            </a:endParaRPr>
          </a:p>
          <a:p>
            <a:pPr fontAlgn="base"/>
            <a:r>
              <a:rPr lang="en-GB" sz="2400" dirty="0"/>
              <a:t>Playboy Lee Sharpe had a rude awakening when Ferguson turned up at the winger’s house to angrily break up a party towards the end of the 1991-92 season. A fresh-faced Ryan </a:t>
            </a:r>
            <a:r>
              <a:rPr lang="en-GB" sz="2400" dirty="0" err="1"/>
              <a:t>Giggs</a:t>
            </a:r>
            <a:r>
              <a:rPr lang="en-GB" sz="2400" dirty="0"/>
              <a:t> also got a clip around the ear for breaking curfew.</a:t>
            </a:r>
          </a:p>
          <a:p>
            <a:br>
              <a:rPr lang="en-GB" sz="2400" dirty="0"/>
            </a:br>
            <a:br>
              <a:rPr lang="en-GB" sz="2400" dirty="0"/>
            </a:br>
            <a:r>
              <a:rPr lang="en-GB" sz="2400" dirty="0"/>
              <a:t>Read more: </a:t>
            </a:r>
            <a:r>
              <a:rPr lang="en-GB" sz="2400" dirty="0">
                <a:hlinkClick r:id="rId3"/>
              </a:rPr>
              <a:t>http://metro.co.uk/2013/05/08/sir-alex-ferguson-retires-top-10-fergie-falling-outs-3733789/#ixzz3yFB5Mv1f</a:t>
            </a:r>
            <a:endParaRPr lang="en-GB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43964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07975" y="141412"/>
            <a:ext cx="822446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+mj-lt"/>
              </a:rPr>
              <a:t>Martin Johnson</a:t>
            </a:r>
          </a:p>
          <a:p>
            <a:pPr algn="ctr"/>
            <a:endParaRPr lang="en-GB" sz="4800" dirty="0">
              <a:latin typeface="+mj-lt"/>
            </a:endParaRPr>
          </a:p>
          <a:p>
            <a:pPr algn="ctr" fontAlgn="base"/>
            <a:r>
              <a:rPr lang="en-GB" sz="2400" dirty="0"/>
              <a:t>Hired a minibus and went around clubs picking up players on a night out to ensure they did not miss their Curfew. </a:t>
            </a:r>
            <a:endParaRPr lang="en-GB" sz="2400" dirty="0">
              <a:latin typeface="+mj-lt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6535" y="2564904"/>
            <a:ext cx="3276600" cy="248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1497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07975" y="141412"/>
            <a:ext cx="822446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+mj-lt"/>
              </a:rPr>
              <a:t>Nursing</a:t>
            </a:r>
          </a:p>
          <a:p>
            <a:pPr algn="ctr"/>
            <a:r>
              <a:rPr lang="en-GB" sz="2400" dirty="0">
                <a:latin typeface="+mj-lt"/>
              </a:rPr>
              <a:t>Why is mentoring heavily used in nursing?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9752" y="1772816"/>
            <a:ext cx="4577494" cy="3051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71396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07975" y="141412"/>
            <a:ext cx="8224465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+mj-lt"/>
              </a:rPr>
              <a:t>Mentoring</a:t>
            </a:r>
          </a:p>
          <a:p>
            <a:pPr algn="ctr"/>
            <a:endParaRPr lang="en-GB" sz="4800" dirty="0">
              <a:latin typeface="+mj-lt"/>
            </a:endParaRPr>
          </a:p>
          <a:p>
            <a:pPr algn="ctr"/>
            <a:r>
              <a:rPr lang="en-GB" sz="3200" dirty="0">
                <a:latin typeface="+mj-lt"/>
              </a:rPr>
              <a:t>In this module we are looking at two types of Mentoring:</a:t>
            </a:r>
          </a:p>
          <a:p>
            <a:pPr algn="ctr"/>
            <a:r>
              <a:rPr lang="en-GB" sz="3200" dirty="0">
                <a:latin typeface="+mj-lt"/>
              </a:rPr>
              <a:t> </a:t>
            </a:r>
          </a:p>
          <a:p>
            <a:r>
              <a:rPr lang="en-GB" sz="3200" dirty="0">
                <a:latin typeface="+mj-lt"/>
              </a:rPr>
              <a:t>1- Mentoring an athlete (assignment related) </a:t>
            </a:r>
          </a:p>
          <a:p>
            <a:r>
              <a:rPr lang="en-GB" sz="3200" dirty="0">
                <a:latin typeface="+mj-lt"/>
              </a:rPr>
              <a:t>2- Mentoring a coach (practical related)</a:t>
            </a:r>
          </a:p>
          <a:p>
            <a:pPr algn="ctr"/>
            <a:endParaRPr lang="en-GB" sz="4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950388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07975" y="141412"/>
            <a:ext cx="822446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+mj-lt"/>
              </a:rPr>
              <a:t>Mentoring</a:t>
            </a:r>
          </a:p>
          <a:p>
            <a:pPr algn="ctr"/>
            <a:r>
              <a:rPr lang="en-GB" sz="4000" dirty="0">
                <a:latin typeface="+mj-lt"/>
              </a:rPr>
              <a:t>Task- </a:t>
            </a:r>
            <a:r>
              <a:rPr lang="en-GB" sz="4000" dirty="0" err="1">
                <a:latin typeface="+mj-lt"/>
              </a:rPr>
              <a:t>Mentimeter</a:t>
            </a:r>
            <a:endParaRPr lang="en-GB" sz="4000" dirty="0">
              <a:latin typeface="+mj-lt"/>
            </a:endParaRPr>
          </a:p>
          <a:p>
            <a:pPr algn="ctr"/>
            <a:endParaRPr lang="en-GB" sz="4000" dirty="0">
              <a:latin typeface="+mj-lt"/>
            </a:endParaRPr>
          </a:p>
          <a:p>
            <a:pPr algn="ctr"/>
            <a:endParaRPr lang="en-GB" sz="4000" dirty="0">
              <a:latin typeface="+mj-lt"/>
            </a:endParaRPr>
          </a:p>
          <a:p>
            <a:r>
              <a:rPr lang="en-GB" sz="4000" dirty="0">
                <a:latin typeface="+mj-lt"/>
              </a:rPr>
              <a:t>1- </a:t>
            </a:r>
            <a:r>
              <a:rPr lang="en-GB" sz="3600" dirty="0">
                <a:latin typeface="+mj-lt"/>
              </a:rPr>
              <a:t>What are the qualities of a good mentor</a:t>
            </a:r>
          </a:p>
          <a:p>
            <a:r>
              <a:rPr lang="en-GB" sz="3600" dirty="0">
                <a:latin typeface="+mj-lt"/>
              </a:rPr>
              <a:t>2- What happens when mentoring goes wrong? (feedback to front)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5E147C8-5E57-4640-8F50-784D3BAF8C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179" y="1700808"/>
            <a:ext cx="8771641" cy="936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28765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07975" y="141412"/>
            <a:ext cx="8224465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+mj-lt"/>
              </a:rPr>
              <a:t>A good mentor:</a:t>
            </a:r>
          </a:p>
          <a:p>
            <a:pPr algn="ctr"/>
            <a:endParaRPr lang="en-GB" sz="4800" dirty="0">
              <a:latin typeface="+mj-lt"/>
            </a:endParaRPr>
          </a:p>
          <a:p>
            <a:pPr marL="685800" indent="-685800">
              <a:buFont typeface="Wingdings" panose="05000000000000000000" pitchFamily="2" charset="2"/>
              <a:buChar char="ü"/>
            </a:pPr>
            <a:r>
              <a:rPr lang="en-GB" sz="2000" dirty="0">
                <a:latin typeface="+mj-lt"/>
              </a:rPr>
              <a:t>Willingness to share skills, knowledge and expertise</a:t>
            </a:r>
          </a:p>
          <a:p>
            <a:pPr marL="685800" indent="-685800">
              <a:buFont typeface="Wingdings" panose="05000000000000000000" pitchFamily="2" charset="2"/>
              <a:buChar char="ü"/>
            </a:pPr>
            <a:r>
              <a:rPr lang="en-GB" sz="2000" dirty="0">
                <a:latin typeface="+mj-lt"/>
              </a:rPr>
              <a:t>Acts as a role model and is respected </a:t>
            </a:r>
          </a:p>
          <a:p>
            <a:pPr marL="685800" indent="-685800">
              <a:buFont typeface="Wingdings" panose="05000000000000000000" pitchFamily="2" charset="2"/>
              <a:buChar char="ü"/>
            </a:pPr>
            <a:r>
              <a:rPr lang="en-GB" sz="2000" dirty="0">
                <a:latin typeface="+mj-lt"/>
              </a:rPr>
              <a:t>Has a positive attitude</a:t>
            </a:r>
          </a:p>
          <a:p>
            <a:pPr marL="685800" indent="-685800">
              <a:buFont typeface="Wingdings" panose="05000000000000000000" pitchFamily="2" charset="2"/>
              <a:buChar char="ü"/>
            </a:pPr>
            <a:r>
              <a:rPr lang="en-GB" sz="2000" dirty="0">
                <a:latin typeface="+mj-lt"/>
              </a:rPr>
              <a:t>Takes a personal interest in the mentoring relationship</a:t>
            </a:r>
          </a:p>
          <a:p>
            <a:pPr marL="685800" indent="-685800">
              <a:buFont typeface="Wingdings" panose="05000000000000000000" pitchFamily="2" charset="2"/>
              <a:buChar char="ü"/>
            </a:pPr>
            <a:r>
              <a:rPr lang="en-GB" sz="2000" dirty="0">
                <a:latin typeface="+mj-lt"/>
              </a:rPr>
              <a:t>Enthusiastic in their field </a:t>
            </a:r>
          </a:p>
          <a:p>
            <a:pPr marL="685800" indent="-685800">
              <a:buFont typeface="Wingdings" panose="05000000000000000000" pitchFamily="2" charset="2"/>
              <a:buChar char="ü"/>
            </a:pPr>
            <a:r>
              <a:rPr lang="en-GB" sz="2000" dirty="0">
                <a:latin typeface="+mj-lt"/>
              </a:rPr>
              <a:t>Values ongoing learning and growth in their field </a:t>
            </a:r>
          </a:p>
          <a:p>
            <a:pPr marL="685800" indent="-685800">
              <a:buFont typeface="Wingdings" panose="05000000000000000000" pitchFamily="2" charset="2"/>
              <a:buChar char="ü"/>
            </a:pPr>
            <a:r>
              <a:rPr lang="en-GB" sz="2000" dirty="0">
                <a:latin typeface="+mj-lt"/>
              </a:rPr>
              <a:t>Provides guidance and constructive feedback</a:t>
            </a:r>
          </a:p>
          <a:p>
            <a:pPr marL="685800" indent="-685800">
              <a:buFont typeface="Wingdings" panose="05000000000000000000" pitchFamily="2" charset="2"/>
              <a:buChar char="ü"/>
            </a:pPr>
            <a:r>
              <a:rPr lang="en-GB" sz="2000" dirty="0">
                <a:latin typeface="+mj-lt"/>
              </a:rPr>
              <a:t>Sets ongoing goals </a:t>
            </a:r>
          </a:p>
          <a:p>
            <a:pPr marL="685800" indent="-685800">
              <a:buFont typeface="Wingdings" panose="05000000000000000000" pitchFamily="2" charset="2"/>
              <a:buChar char="ü"/>
            </a:pPr>
            <a:r>
              <a:rPr lang="en-GB" sz="2000" dirty="0">
                <a:latin typeface="+mj-lt"/>
              </a:rPr>
              <a:t>Values the opinions of others   </a:t>
            </a:r>
          </a:p>
          <a:p>
            <a:pPr marL="685800" indent="-685800">
              <a:buFont typeface="Wingdings" panose="05000000000000000000" pitchFamily="2" charset="2"/>
              <a:buChar char="ü"/>
            </a:pPr>
            <a:r>
              <a:rPr lang="en-GB" sz="2000" dirty="0">
                <a:latin typeface="+mj-lt"/>
              </a:rPr>
              <a:t>Motivates others </a:t>
            </a:r>
          </a:p>
          <a:p>
            <a:pPr algn="ctr"/>
            <a:endParaRPr lang="en-GB" sz="4800" dirty="0">
              <a:latin typeface="+mj-lt"/>
            </a:endParaRPr>
          </a:p>
          <a:p>
            <a:pPr algn="ctr"/>
            <a:endParaRPr lang="en-GB" sz="4800" dirty="0">
              <a:latin typeface="+mj-lt"/>
            </a:endParaRPr>
          </a:p>
          <a:p>
            <a:pPr algn="ctr"/>
            <a:endParaRPr lang="en-GB" sz="4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029037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07975" y="141412"/>
            <a:ext cx="8224465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+mj-lt"/>
              </a:rPr>
              <a:t>Mentoring gone wrong:</a:t>
            </a:r>
          </a:p>
          <a:p>
            <a:pPr algn="ctr"/>
            <a:endParaRPr lang="en-GB" sz="4800" dirty="0">
              <a:latin typeface="+mj-lt"/>
            </a:endParaRPr>
          </a:p>
          <a:p>
            <a:pPr algn="ctr"/>
            <a:r>
              <a:rPr lang="en-GB" sz="2800" dirty="0">
                <a:latin typeface="+mj-lt"/>
              </a:rPr>
              <a:t>Can create long lasting damage: </a:t>
            </a:r>
          </a:p>
          <a:p>
            <a:pPr algn="ctr"/>
            <a:r>
              <a:rPr lang="en-GB" sz="2800" dirty="0">
                <a:latin typeface="+mj-lt"/>
              </a:rPr>
              <a:t>Decrease motivation </a:t>
            </a:r>
          </a:p>
          <a:p>
            <a:pPr algn="ctr"/>
            <a:r>
              <a:rPr lang="en-GB" sz="2800" dirty="0">
                <a:latin typeface="+mj-lt"/>
              </a:rPr>
              <a:t>Encourage bad practice </a:t>
            </a:r>
          </a:p>
          <a:p>
            <a:pPr algn="ctr"/>
            <a:r>
              <a:rPr lang="en-GB" sz="2800" dirty="0">
                <a:latin typeface="+mj-lt"/>
              </a:rPr>
              <a:t>Can lead to harassment </a:t>
            </a:r>
          </a:p>
          <a:p>
            <a:pPr algn="ctr"/>
            <a:r>
              <a:rPr lang="en-GB" sz="2800" dirty="0">
                <a:latin typeface="+mj-lt"/>
              </a:rPr>
              <a:t>To much pressure placed on an individual</a:t>
            </a:r>
          </a:p>
          <a:p>
            <a:pPr algn="ctr"/>
            <a:r>
              <a:rPr lang="en-GB" sz="2800" dirty="0">
                <a:latin typeface="+mj-lt"/>
              </a:rPr>
              <a:t>(The Wall Street Journal, 24 May 2010) </a:t>
            </a:r>
          </a:p>
          <a:p>
            <a:pPr algn="ctr"/>
            <a:endParaRPr lang="en-GB" sz="2800" dirty="0">
              <a:latin typeface="+mj-lt"/>
            </a:endParaRPr>
          </a:p>
          <a:p>
            <a:pPr algn="ctr"/>
            <a:r>
              <a:rPr lang="en-GB" sz="3600" dirty="0">
                <a:latin typeface="+mj-lt"/>
              </a:rPr>
              <a:t> </a:t>
            </a:r>
          </a:p>
          <a:p>
            <a:pPr algn="ctr"/>
            <a:endParaRPr lang="en-GB" sz="4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018886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07975" y="141412"/>
            <a:ext cx="8224465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+mj-lt"/>
              </a:rPr>
              <a:t>Research</a:t>
            </a:r>
          </a:p>
          <a:p>
            <a:pPr algn="ctr"/>
            <a:endParaRPr lang="en-GB" sz="4800" dirty="0">
              <a:latin typeface="+mj-lt"/>
            </a:endParaRPr>
          </a:p>
          <a:p>
            <a:pPr algn="ctr"/>
            <a:r>
              <a:rPr lang="en-GB" sz="4800" dirty="0">
                <a:latin typeface="+mj-lt"/>
              </a:rPr>
              <a:t>Look on Moodle / online library- Look wider than mentoring in sport as many other theories can be applied / adapted </a:t>
            </a:r>
            <a:endParaRPr lang="en-GB" sz="2800" dirty="0">
              <a:latin typeface="+mj-lt"/>
            </a:endParaRPr>
          </a:p>
          <a:p>
            <a:pPr algn="ctr"/>
            <a:endParaRPr lang="en-GB" sz="2800" dirty="0">
              <a:latin typeface="+mj-lt"/>
            </a:endParaRPr>
          </a:p>
          <a:p>
            <a:pPr algn="ctr"/>
            <a:r>
              <a:rPr lang="en-GB" sz="3600" dirty="0">
                <a:latin typeface="+mj-lt"/>
              </a:rPr>
              <a:t> </a:t>
            </a:r>
          </a:p>
          <a:p>
            <a:pPr algn="ctr"/>
            <a:endParaRPr lang="en-GB" sz="4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55328815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AAF655-4661-4444-BD26-BDC350F324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Next Week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20BC4A-0EF3-B345-B57E-4985B03BCF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Badminton Festival</a:t>
            </a:r>
          </a:p>
          <a:p>
            <a:r>
              <a:rPr lang="en-US" b="1" dirty="0"/>
              <a:t>Mentoring year 1</a:t>
            </a:r>
          </a:p>
          <a:p>
            <a:r>
              <a:rPr lang="en-US" b="1" dirty="0"/>
              <a:t>Analyzing performance </a:t>
            </a:r>
          </a:p>
          <a:p>
            <a:r>
              <a:rPr lang="en-US" b="1" dirty="0"/>
              <a:t>Providing feedback</a:t>
            </a:r>
          </a:p>
          <a:p>
            <a:r>
              <a:rPr lang="en-US" b="1" dirty="0"/>
              <a:t>Setting a good example</a:t>
            </a:r>
          </a:p>
          <a:p>
            <a:r>
              <a:rPr lang="en-US" b="1" dirty="0"/>
              <a:t>Supporting – How?</a:t>
            </a:r>
          </a:p>
        </p:txBody>
      </p:sp>
    </p:spTree>
    <p:extLst>
      <p:ext uri="{BB962C8B-B14F-4D97-AF65-F5344CB8AC3E}">
        <p14:creationId xmlns:p14="http://schemas.microsoft.com/office/powerpoint/2010/main" val="324255914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AAF655-4661-4444-BD26-BDC350F324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Practical Today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20BC4A-0EF3-B345-B57E-4985B03BCF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You coach a shot- Net shot, drop shot or smash. 1-2-1 coaching 25 mins</a:t>
            </a:r>
          </a:p>
          <a:p>
            <a:r>
              <a:rPr lang="en-US" b="1" dirty="0"/>
              <a:t>Break</a:t>
            </a:r>
          </a:p>
          <a:p>
            <a:r>
              <a:rPr lang="en-US" b="1" dirty="0"/>
              <a:t>I will look at games to play with large numbers / fun games modified from the game</a:t>
            </a:r>
          </a:p>
        </p:txBody>
      </p:sp>
    </p:spTree>
    <p:extLst>
      <p:ext uri="{BB962C8B-B14F-4D97-AF65-F5344CB8AC3E}">
        <p14:creationId xmlns:p14="http://schemas.microsoft.com/office/powerpoint/2010/main" val="244351150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0375" y="160338"/>
            <a:ext cx="8296473" cy="54476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Activity progressions:</a:t>
            </a:r>
          </a:p>
          <a:p>
            <a:pPr algn="ctr"/>
            <a:endParaRPr lang="en-US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Throwing- throw shuttles to a partner to mimic shot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Shadow- Coach shadows the shot without hitting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Shadow then hit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Target practice- Mark an area for shuttles to land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One hit work- One feed one shot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Hit then hit- Serve then shot / start again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Conditioned rally – make sure it flows</a:t>
            </a:r>
          </a:p>
          <a:p>
            <a:pPr algn="ctr"/>
            <a:endParaRPr lang="en-US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3513837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470</TotalTime>
  <Words>723</Words>
  <Application>Microsoft Macintosh PowerPoint</Application>
  <PresentationFormat>On-screen Show (4:3)</PresentationFormat>
  <Paragraphs>111</Paragraphs>
  <Slides>20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Arial</vt:lpstr>
      <vt:lpstr>Calibri</vt:lpstr>
      <vt:lpstr>Corbel</vt:lpstr>
      <vt:lpstr>Wingdings</vt:lpstr>
      <vt:lpstr>Wingdings 2</vt:lpstr>
      <vt:lpstr>Wingdings 3</vt:lpstr>
      <vt:lpstr>Module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Next Week</vt:lpstr>
      <vt:lpstr>Practical Today</vt:lpstr>
      <vt:lpstr>PowerPoint Presentation</vt:lpstr>
    </vt:vector>
  </TitlesOfParts>
  <Company> 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 </dc:creator>
  <cp:lastModifiedBy>Mark Napieralla</cp:lastModifiedBy>
  <cp:revision>47</cp:revision>
  <dcterms:created xsi:type="dcterms:W3CDTF">2015-11-12T12:40:24Z</dcterms:created>
  <dcterms:modified xsi:type="dcterms:W3CDTF">2022-01-30T17:16:56Z</dcterms:modified>
</cp:coreProperties>
</file>