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300" r:id="rId6"/>
    <p:sldId id="298" r:id="rId7"/>
    <p:sldId id="299" r:id="rId8"/>
    <p:sldId id="304" r:id="rId9"/>
    <p:sldId id="296" r:id="rId10"/>
    <p:sldId id="333" r:id="rId11"/>
    <p:sldId id="303" r:id="rId12"/>
    <p:sldId id="307" r:id="rId13"/>
    <p:sldId id="306" r:id="rId14"/>
    <p:sldId id="305" r:id="rId15"/>
    <p:sldId id="311" r:id="rId16"/>
    <p:sldId id="316" r:id="rId17"/>
    <p:sldId id="309" r:id="rId18"/>
    <p:sldId id="317" r:id="rId19"/>
    <p:sldId id="315" r:id="rId20"/>
    <p:sldId id="318" r:id="rId21"/>
    <p:sldId id="29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4707" autoAdjust="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94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8C2A89-60BE-4F1E-AC6B-89943E8C837D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091124-0407-4365-83FA-AF978F484C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7797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30/03/2016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X5aRzXUzJo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556792"/>
            <a:ext cx="7772400" cy="1470025"/>
          </a:xfrm>
        </p:spPr>
        <p:txBody>
          <a:bodyPr/>
          <a:lstStyle/>
          <a:p>
            <a:r>
              <a:rPr lang="en-GB" b="1" dirty="0" smtClean="0"/>
              <a:t>Intrapersonal and Interpersonal Skills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843" y="1603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2"/>
                </a:solidFill>
              </a:rPr>
              <a:t>Emotional Intelligence Recap</a:t>
            </a:r>
            <a:br>
              <a:rPr lang="en-GB" b="1" dirty="0" smtClean="0">
                <a:solidFill>
                  <a:schemeClr val="tx2"/>
                </a:solidFill>
              </a:rPr>
            </a:br>
            <a:r>
              <a:rPr lang="en-GB" sz="3100" b="1" u="sng" dirty="0" smtClean="0">
                <a:solidFill>
                  <a:schemeClr val="tx2"/>
                </a:solidFill>
              </a:rPr>
              <a:t>Intrapersonal and Interpersonal Competencies</a:t>
            </a:r>
            <a:endParaRPr lang="en-GB" sz="3100" b="1" u="sng" dirty="0">
              <a:solidFill>
                <a:schemeClr val="tx2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4948" y="1916832"/>
            <a:ext cx="2606689" cy="2952328"/>
          </a:xfrm>
          <a:prstGeom prst="rect">
            <a:avLst/>
          </a:prstGeom>
        </p:spPr>
      </p:pic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456843" y="1484784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US" alt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Intrapersonal Competencies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Self-awareness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Managing your emotions 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Motivating yourself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b="1" dirty="0" smtClean="0">
                <a:solidFill>
                  <a:srgbClr val="000000"/>
                </a:solidFill>
                <a:latin typeface="Arial"/>
              </a:rPr>
              <a:t>Interpersonal Competencies</a:t>
            </a:r>
          </a:p>
          <a:p>
            <a:pPr>
              <a:lnSpc>
                <a:spcPct val="90000"/>
              </a:lnSpc>
            </a:pPr>
            <a:r>
              <a:rPr lang="en-US" altLang="en-US" dirty="0" smtClean="0">
                <a:solidFill>
                  <a:srgbClr val="000000"/>
                </a:solidFill>
                <a:latin typeface="Arial"/>
              </a:rPr>
              <a:t>Relationship management</a:t>
            </a:r>
          </a:p>
          <a:p>
            <a:pPr>
              <a:lnSpc>
                <a:spcPct val="90000"/>
              </a:lnSpc>
            </a:pPr>
            <a:r>
              <a:rPr lang="en-US" altLang="en-US" dirty="0" smtClean="0">
                <a:solidFill>
                  <a:srgbClr val="000000"/>
                </a:solidFill>
                <a:latin typeface="Arial"/>
              </a:rPr>
              <a:t>Empathy</a:t>
            </a:r>
            <a:endParaRPr kumimoji="0" lang="en-US" altLang="en-US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05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57200" y="116632"/>
            <a:ext cx="82296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Recap on tools </a:t>
            </a:r>
            <a:r>
              <a:rPr lang="en-GB" sz="32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&amp; </a:t>
            </a:r>
            <a:r>
              <a:rPr lang="en-GB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models </a:t>
            </a:r>
            <a:r>
              <a:rPr lang="en-GB" sz="32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which can help develop effective </a:t>
            </a:r>
            <a:r>
              <a:rPr lang="en-GB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intrapersonal </a:t>
            </a:r>
            <a:r>
              <a:rPr lang="en-GB" sz="3200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and</a:t>
            </a:r>
            <a:r>
              <a:rPr lang="en-GB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 interpersonal </a:t>
            </a:r>
            <a:r>
              <a:rPr lang="en-GB" sz="32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skills</a:t>
            </a:r>
          </a:p>
        </p:txBody>
      </p:sp>
      <p:sp>
        <p:nvSpPr>
          <p:cNvPr id="5" name="TextBox 7"/>
          <p:cNvSpPr txBox="1">
            <a:spLocks noChangeArrowheads="1"/>
          </p:cNvSpPr>
          <p:nvPr/>
        </p:nvSpPr>
        <p:spPr bwMode="auto">
          <a:xfrm>
            <a:off x="539552" y="1772816"/>
            <a:ext cx="8147248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AF195D"/>
              </a:buClr>
              <a:buFont typeface="Wingdings" panose="05000000000000000000" pitchFamily="2" charset="2"/>
              <a:buChar char="ü"/>
            </a:pPr>
            <a:r>
              <a:rPr lang="en-GB" altLang="en-US" dirty="0" err="1" smtClean="0">
                <a:solidFill>
                  <a:srgbClr val="000000"/>
                </a:solidFill>
                <a:cs typeface="Arial" panose="020B0604020202020204" pitchFamily="34" charset="0"/>
              </a:rPr>
              <a:t>Johari</a:t>
            </a:r>
            <a:r>
              <a:rPr lang="en-GB" altLang="en-US" dirty="0" smtClean="0">
                <a:solidFill>
                  <a:srgbClr val="000000"/>
                </a:solidFill>
                <a:cs typeface="Arial" panose="020B0604020202020204" pitchFamily="34" charset="0"/>
              </a:rPr>
              <a:t> window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AF195D"/>
              </a:buClr>
              <a:buFont typeface="Wingdings" panose="05000000000000000000" pitchFamily="2" charset="2"/>
              <a:buChar char="ü"/>
            </a:pPr>
            <a:r>
              <a:rPr lang="en-GB" altLang="en-US" dirty="0" smtClean="0">
                <a:solidFill>
                  <a:srgbClr val="000000"/>
                </a:solidFill>
                <a:cs typeface="Arial" panose="020B0604020202020204" pitchFamily="34" charset="0"/>
              </a:rPr>
              <a:t>Learning Styles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AF195D"/>
              </a:buClr>
              <a:buFont typeface="Wingdings" panose="05000000000000000000" pitchFamily="2" charset="2"/>
              <a:buChar char="ü"/>
            </a:pPr>
            <a:r>
              <a:rPr lang="en-GB" altLang="en-US" dirty="0" smtClean="0">
                <a:solidFill>
                  <a:srgbClr val="000000"/>
                </a:solidFill>
                <a:cs typeface="Arial" panose="020B0604020202020204" pitchFamily="34" charset="0"/>
              </a:rPr>
              <a:t>VAK Communication/learning preference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AF195D"/>
              </a:buClr>
              <a:buFont typeface="Wingdings" panose="05000000000000000000" pitchFamily="2" charset="2"/>
              <a:buChar char="ü"/>
            </a:pPr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Emotional Intelligence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AF195D"/>
              </a:buClr>
              <a:buFont typeface="Wingdings" panose="05000000000000000000" pitchFamily="2" charset="2"/>
              <a:buChar char="ü"/>
            </a:pPr>
            <a:r>
              <a:rPr lang="en-GB" altLang="en-US" b="1" dirty="0" smtClean="0">
                <a:solidFill>
                  <a:srgbClr val="000000"/>
                </a:solidFill>
                <a:cs typeface="Arial" panose="020B0604020202020204" pitchFamily="34" charset="0"/>
              </a:rPr>
              <a:t>NLP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AF195D"/>
              </a:buClr>
              <a:buFont typeface="Wingdings" panose="05000000000000000000" pitchFamily="2" charset="2"/>
              <a:buChar char="ü"/>
            </a:pPr>
            <a:endParaRPr lang="en-GB" altLang="en-US" dirty="0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5923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 bwMode="auto">
          <a:xfrm>
            <a:off x="179513" y="1"/>
            <a:ext cx="8352927" cy="8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3600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Neuro</a:t>
            </a:r>
            <a:r>
              <a:rPr lang="en-GB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-Linguistic Programming</a:t>
            </a:r>
            <a:endParaRPr lang="en-GB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395536" y="980728"/>
            <a:ext cx="8459787" cy="655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2800" dirty="0" smtClean="0">
                <a:solidFill>
                  <a:srgbClr val="000000"/>
                </a:solidFill>
                <a:cs typeface="Arial" panose="020B0604020202020204" pitchFamily="34" charset="0"/>
              </a:rPr>
              <a:t>Defining NLP………….. "a model of </a:t>
            </a:r>
            <a:r>
              <a:rPr lang="en-US" altLang="en-US" sz="2800" b="1" dirty="0" smtClean="0">
                <a:solidFill>
                  <a:srgbClr val="000000"/>
                </a:solidFill>
                <a:cs typeface="Arial" panose="020B0604020202020204" pitchFamily="34" charset="0"/>
              </a:rPr>
              <a:t>interpersonal communication </a:t>
            </a:r>
            <a:r>
              <a:rPr lang="en-US" altLang="en-US" sz="2800" dirty="0" smtClean="0">
                <a:solidFill>
                  <a:srgbClr val="000000"/>
                </a:solidFill>
                <a:cs typeface="Arial" panose="020B0604020202020204" pitchFamily="34" charset="0"/>
              </a:rPr>
              <a:t>chiefly concerned with the </a:t>
            </a:r>
            <a:r>
              <a:rPr lang="en-US" altLang="en-US" sz="2800" b="1" dirty="0" smtClean="0">
                <a:solidFill>
                  <a:srgbClr val="000000"/>
                </a:solidFill>
                <a:cs typeface="Arial" panose="020B0604020202020204" pitchFamily="34" charset="0"/>
              </a:rPr>
              <a:t>relationship</a:t>
            </a:r>
            <a:r>
              <a:rPr lang="en-US" altLang="en-US" sz="2800" dirty="0" smtClean="0">
                <a:solidFill>
                  <a:srgbClr val="000000"/>
                </a:solidFill>
                <a:cs typeface="Arial" panose="020B0604020202020204" pitchFamily="34" charset="0"/>
              </a:rPr>
              <a:t> between </a:t>
            </a:r>
            <a:r>
              <a:rPr lang="en-US" altLang="en-US" sz="2800" b="1" dirty="0" smtClean="0">
                <a:solidFill>
                  <a:srgbClr val="000000"/>
                </a:solidFill>
                <a:cs typeface="Arial" panose="020B0604020202020204" pitchFamily="34" charset="0"/>
              </a:rPr>
              <a:t>successful patterns of </a:t>
            </a:r>
            <a:r>
              <a:rPr lang="en-US" altLang="en-US" sz="2800" b="1" dirty="0" err="1" smtClean="0">
                <a:solidFill>
                  <a:srgbClr val="000000"/>
                </a:solidFill>
                <a:cs typeface="Arial" panose="020B0604020202020204" pitchFamily="34" charset="0"/>
              </a:rPr>
              <a:t>behaviour</a:t>
            </a:r>
            <a:r>
              <a:rPr lang="en-US" altLang="en-US" sz="2800" b="1" dirty="0" smtClean="0">
                <a:solidFill>
                  <a:srgbClr val="000000"/>
                </a:solidFill>
                <a:cs typeface="Arial" panose="020B0604020202020204" pitchFamily="34" charset="0"/>
              </a:rPr>
              <a:t> </a:t>
            </a:r>
            <a:r>
              <a:rPr lang="en-US" altLang="en-US" sz="2800" dirty="0" smtClean="0">
                <a:solidFill>
                  <a:srgbClr val="000000"/>
                </a:solidFill>
                <a:cs typeface="Arial" panose="020B0604020202020204" pitchFamily="34" charset="0"/>
              </a:rPr>
              <a:t>and the </a:t>
            </a:r>
            <a:r>
              <a:rPr lang="en-US" altLang="en-US" sz="2800" b="1" dirty="0" smtClean="0">
                <a:solidFill>
                  <a:srgbClr val="000000"/>
                </a:solidFill>
                <a:cs typeface="Arial" panose="020B0604020202020204" pitchFamily="34" charset="0"/>
              </a:rPr>
              <a:t>subjective experiences </a:t>
            </a:r>
            <a:r>
              <a:rPr lang="en-US" altLang="en-US" sz="2800" dirty="0" smtClean="0">
                <a:solidFill>
                  <a:srgbClr val="000000"/>
                </a:solidFill>
                <a:cs typeface="Arial" panose="020B0604020202020204" pitchFamily="34" charset="0"/>
              </a:rPr>
              <a:t>(especially patterns of thought) underlying them" and "a system of alternative therapy based on this which seeks to educate people in self-awareness and effective communication, and to change their patterns of mental and emotional </a:t>
            </a:r>
            <a:r>
              <a:rPr lang="en-US" altLang="en-US" sz="2800" dirty="0" err="1" smtClean="0">
                <a:solidFill>
                  <a:srgbClr val="000000"/>
                </a:solidFill>
                <a:cs typeface="Arial" panose="020B0604020202020204" pitchFamily="34" charset="0"/>
              </a:rPr>
              <a:t>behaviour</a:t>
            </a:r>
            <a:r>
              <a:rPr lang="en-US" altLang="en-US" sz="2800" dirty="0" smtClean="0">
                <a:solidFill>
                  <a:srgbClr val="000000"/>
                </a:solidFill>
                <a:cs typeface="Arial" panose="020B0604020202020204" pitchFamily="34" charset="0"/>
              </a:rPr>
              <a:t>“.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en-US" sz="2800" dirty="0" smtClean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en-US" sz="2800" dirty="0" smtClean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en-US" sz="2800" dirty="0" smtClean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en-US" sz="2800" dirty="0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4449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 bwMode="auto">
          <a:xfrm>
            <a:off x="179513" y="1"/>
            <a:ext cx="8352927" cy="8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3600" b="1" dirty="0" err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Neuro</a:t>
            </a:r>
            <a:r>
              <a:rPr lang="en-GB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-Linguistic Programming</a:t>
            </a:r>
            <a:endParaRPr lang="en-GB" sz="3600" b="1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467544" y="857808"/>
            <a:ext cx="8137525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dirty="0">
                <a:solidFill>
                  <a:srgbClr val="000000"/>
                </a:solidFill>
                <a:latin typeface="Helvetica" pitchFamily="-65" charset="0"/>
              </a:rPr>
              <a:t>Language is influenced </a:t>
            </a:r>
            <a:r>
              <a:rPr lang="en-US" sz="3200" dirty="0" smtClean="0">
                <a:solidFill>
                  <a:srgbClr val="000000"/>
                </a:solidFill>
                <a:latin typeface="Helvetica" pitchFamily="-65" charset="0"/>
              </a:rPr>
              <a:t>by </a:t>
            </a:r>
            <a:r>
              <a:rPr lang="en-US" sz="3200" dirty="0">
                <a:solidFill>
                  <a:srgbClr val="000000"/>
                </a:solidFill>
                <a:latin typeface="Helvetica" pitchFamily="-65" charset="0"/>
              </a:rPr>
              <a:t>the way you perceive the world and can be used to influence others.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3200" dirty="0">
              <a:solidFill>
                <a:srgbClr val="002060"/>
              </a:solidFill>
              <a:latin typeface="Helvetica" pitchFamily="-65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b="1" dirty="0" err="1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Helvetica" pitchFamily="-65" charset="0"/>
              </a:rPr>
              <a:t>Neuro</a:t>
            </a:r>
            <a:r>
              <a:rPr lang="en-US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Helvetica" pitchFamily="-65" charset="0"/>
              </a:rPr>
              <a:t>-Linguistic Programming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Helvetica" pitchFamily="-65" charset="0"/>
              </a:rPr>
              <a:t> </a:t>
            </a:r>
            <a:r>
              <a:rPr lang="en-US" sz="3200" dirty="0">
                <a:solidFill>
                  <a:srgbClr val="000000"/>
                </a:solidFill>
                <a:latin typeface="Helvetica" pitchFamily="-65" charset="0"/>
              </a:rPr>
              <a:t>is the study of how the interaction of your brain </a:t>
            </a:r>
            <a:r>
              <a:rPr lang="en-US" sz="3200" b="1" dirty="0">
                <a:solidFill>
                  <a:schemeClr val="accent1">
                    <a:lumMod val="50000"/>
                  </a:schemeClr>
                </a:solidFill>
                <a:latin typeface="Helvetica" pitchFamily="-65" charset="0"/>
              </a:rPr>
              <a:t>(NEURO),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Helvetica" pitchFamily="-65" charset="0"/>
              </a:rPr>
              <a:t> </a:t>
            </a:r>
            <a:r>
              <a:rPr lang="en-US" sz="3200" dirty="0">
                <a:solidFill>
                  <a:srgbClr val="000000"/>
                </a:solidFill>
                <a:latin typeface="Helvetica" pitchFamily="-65" charset="0"/>
              </a:rPr>
              <a:t>your language </a:t>
            </a:r>
            <a:r>
              <a:rPr lang="en-US" sz="3200" b="1" dirty="0">
                <a:solidFill>
                  <a:schemeClr val="accent1">
                    <a:lumMod val="50000"/>
                  </a:schemeClr>
                </a:solidFill>
                <a:latin typeface="Helvetica" pitchFamily="-65" charset="0"/>
              </a:rPr>
              <a:t>(LINGUISTIC)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Helvetica" pitchFamily="-65" charset="0"/>
              </a:rPr>
              <a:t> </a:t>
            </a:r>
            <a:r>
              <a:rPr lang="en-US" sz="3200" dirty="0">
                <a:solidFill>
                  <a:srgbClr val="000000"/>
                </a:solidFill>
                <a:latin typeface="Helvetica" pitchFamily="-65" charset="0"/>
              </a:rPr>
              <a:t>and body produces patterns of </a:t>
            </a:r>
            <a:r>
              <a:rPr lang="en-US" sz="3200" dirty="0" err="1">
                <a:solidFill>
                  <a:srgbClr val="000000"/>
                </a:solidFill>
                <a:latin typeface="Helvetica" pitchFamily="-65" charset="0"/>
              </a:rPr>
              <a:t>behaviour</a:t>
            </a:r>
            <a:r>
              <a:rPr lang="en-US" sz="3200" dirty="0">
                <a:solidFill>
                  <a:srgbClr val="000000"/>
                </a:solidFill>
                <a:latin typeface="Helvetica" pitchFamily="-65" charset="0"/>
              </a:rPr>
              <a:t> </a:t>
            </a:r>
            <a:r>
              <a:rPr lang="en-US" sz="3200" b="1" dirty="0">
                <a:solidFill>
                  <a:schemeClr val="accent1">
                    <a:lumMod val="50000"/>
                  </a:schemeClr>
                </a:solidFill>
                <a:latin typeface="Helvetica" pitchFamily="-65" charset="0"/>
              </a:rPr>
              <a:t>(PROGRAMMING).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3200" dirty="0">
              <a:solidFill>
                <a:schemeClr val="accent1">
                  <a:lumMod val="50000"/>
                </a:schemeClr>
              </a:solidFill>
              <a:latin typeface="Helvetica" pitchFamily="-65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712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539750" y="1628775"/>
            <a:ext cx="3095625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b="1" dirty="0" smtClean="0">
                <a:solidFill>
                  <a:srgbClr val="000000"/>
                </a:solidFill>
                <a:cs typeface="Arial" panose="020B0604020202020204" pitchFamily="34" charset="0"/>
              </a:rPr>
              <a:t>Knowledge of the individual's modality can improve rapport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b="1" dirty="0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pic>
        <p:nvPicPr>
          <p:cNvPr id="6" name="Content Placeholder 7" descr="NLP-diagram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836712"/>
            <a:ext cx="4813300" cy="4814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23528" y="260648"/>
            <a:ext cx="864096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NLP and building </a:t>
            </a:r>
            <a:r>
              <a:rPr lang="en-GB" sz="4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rapport</a:t>
            </a:r>
          </a:p>
        </p:txBody>
      </p:sp>
    </p:spTree>
    <p:extLst>
      <p:ext uri="{BB962C8B-B14F-4D97-AF65-F5344CB8AC3E}">
        <p14:creationId xmlns:p14="http://schemas.microsoft.com/office/powerpoint/2010/main" val="382292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Communication and Learning Preferences - VAK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23528" y="1124744"/>
          <a:ext cx="8429685" cy="43719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9895"/>
                <a:gridCol w="2809895"/>
                <a:gridCol w="2809895"/>
              </a:tblGrid>
              <a:tr h="71438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Visual</a:t>
                      </a:r>
                      <a:endParaRPr lang="en-GB" sz="24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Auditory</a:t>
                      </a:r>
                      <a:endParaRPr lang="en-GB" sz="24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Kinaesthetic</a:t>
                      </a:r>
                      <a:endParaRPr lang="en-GB" sz="24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806624"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I see your</a:t>
                      </a:r>
                      <a:r>
                        <a:rPr lang="en-GB" sz="2400" b="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 point</a:t>
                      </a:r>
                      <a:endParaRPr lang="en-GB" sz="24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I hear what you’re saying</a:t>
                      </a:r>
                      <a:endParaRPr lang="en-GB" sz="24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I feel I’m in touch with what you’re saying</a:t>
                      </a:r>
                      <a:endParaRPr lang="en-GB" sz="24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67330"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latin typeface="Arial" pitchFamily="34" charset="0"/>
                          <a:cs typeface="Arial" pitchFamily="34" charset="0"/>
                        </a:rPr>
                        <a:t>I’d like you to look at this</a:t>
                      </a:r>
                      <a:endParaRPr lang="en-GB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latin typeface="Arial" pitchFamily="34" charset="0"/>
                          <a:cs typeface="Arial" pitchFamily="34" charset="0"/>
                        </a:rPr>
                        <a:t>I want to make this loud and clear</a:t>
                      </a:r>
                      <a:endParaRPr lang="en-GB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latin typeface="Arial" pitchFamily="34" charset="0"/>
                          <a:cs typeface="Arial" pitchFamily="34" charset="0"/>
                        </a:rPr>
                        <a:t>I want you to get a grasp on this</a:t>
                      </a:r>
                      <a:endParaRPr lang="en-GB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7330"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Am I painting a clear picture?</a:t>
                      </a:r>
                      <a:endParaRPr lang="en-GB" sz="24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Does this sound right to you</a:t>
                      </a:r>
                      <a:endParaRPr lang="en-GB" sz="24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Can you get a handle on this </a:t>
                      </a:r>
                      <a:endParaRPr lang="en-GB" sz="24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467330"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latin typeface="Arial" pitchFamily="34" charset="0"/>
                          <a:cs typeface="Arial" pitchFamily="34" charset="0"/>
                        </a:rPr>
                        <a:t>Not</a:t>
                      </a:r>
                      <a:r>
                        <a:rPr lang="en-GB" sz="2400" b="0" baseline="0" dirty="0" smtClean="0">
                          <a:latin typeface="Arial" pitchFamily="34" charset="0"/>
                          <a:cs typeface="Arial" pitchFamily="34" charset="0"/>
                        </a:rPr>
                        <a:t> really clear to me</a:t>
                      </a:r>
                      <a:endParaRPr lang="en-GB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latin typeface="Arial" pitchFamily="34" charset="0"/>
                          <a:cs typeface="Arial" pitchFamily="34" charset="0"/>
                        </a:rPr>
                        <a:t>Doesn’t ring a bell</a:t>
                      </a:r>
                      <a:endParaRPr lang="en-GB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latin typeface="Arial" pitchFamily="34" charset="0"/>
                          <a:cs typeface="Arial" pitchFamily="34" charset="0"/>
                        </a:rPr>
                        <a:t>That information is as solid as a rock</a:t>
                      </a:r>
                      <a:endParaRPr lang="en-GB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201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1692275" y="0"/>
            <a:ext cx="72723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600" b="1" kern="0" dirty="0">
                <a:solidFill>
                  <a:srgbClr val="004C99"/>
                </a:solidFill>
              </a:rPr>
              <a:t>NLP Enhances Ability to…..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-755650" y="1484784"/>
            <a:ext cx="4535488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normAutofit fontScale="92500" lnSpcReduction="10000"/>
          </a:bodyPr>
          <a:lstStyle/>
          <a:p>
            <a:pPr marL="1143000" lvl="2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/>
            </a:pPr>
            <a:r>
              <a:rPr lang="en-US" sz="3200" kern="0" dirty="0">
                <a:solidFill>
                  <a:srgbClr val="000000"/>
                </a:solidFill>
              </a:rPr>
              <a:t>Create rapport</a:t>
            </a:r>
          </a:p>
          <a:p>
            <a:pPr marL="1143000" lvl="2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/>
            </a:pPr>
            <a:r>
              <a:rPr lang="en-US" sz="3200" kern="0" dirty="0">
                <a:solidFill>
                  <a:srgbClr val="000000"/>
                </a:solidFill>
              </a:rPr>
              <a:t>Understand body language</a:t>
            </a:r>
          </a:p>
          <a:p>
            <a:pPr marL="1143000" lvl="2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/>
            </a:pPr>
            <a:r>
              <a:rPr lang="en-US" sz="3200" kern="0" dirty="0">
                <a:solidFill>
                  <a:srgbClr val="000000"/>
                </a:solidFill>
              </a:rPr>
              <a:t>Improve interpersonal skills</a:t>
            </a:r>
          </a:p>
          <a:p>
            <a:pPr marL="1143000" lvl="2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/>
            </a:pPr>
            <a:r>
              <a:rPr lang="en-US" sz="3200" kern="0" dirty="0">
                <a:solidFill>
                  <a:srgbClr val="000000"/>
                </a:solidFill>
              </a:rPr>
              <a:t>Influence</a:t>
            </a:r>
          </a:p>
          <a:p>
            <a:pPr marL="1143000" lvl="2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/>
            </a:pPr>
            <a:r>
              <a:rPr lang="en-US" sz="3200" kern="0" dirty="0">
                <a:solidFill>
                  <a:srgbClr val="000000"/>
                </a:solidFill>
              </a:rPr>
              <a:t>Improve leadership skills</a:t>
            </a:r>
          </a:p>
          <a:p>
            <a:pPr marL="1143000" lvl="2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/>
            </a:pPr>
            <a:endParaRPr lang="en-US" sz="3200" kern="0" dirty="0">
              <a:solidFill>
                <a:srgbClr val="000000"/>
              </a:solidFill>
            </a:endParaRPr>
          </a:p>
        </p:txBody>
      </p:sp>
      <p:pic>
        <p:nvPicPr>
          <p:cNvPr id="6" name="Picture 2" descr="http://1000culturalencounters.com/wp-content/uploads/2012/03/connecti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1844675"/>
            <a:ext cx="5124450" cy="332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1570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395535" y="116632"/>
            <a:ext cx="8235703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4400" b="1" kern="0" dirty="0" smtClean="0">
                <a:solidFill>
                  <a:schemeClr val="accent1">
                    <a:lumMod val="50000"/>
                  </a:schemeClr>
                </a:solidFill>
              </a:rPr>
              <a:t>NLP - One brain two minds</a:t>
            </a:r>
            <a:endParaRPr lang="en-US" sz="4400" b="1" kern="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10" descr="unconscious-mind Iceberg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1" y="981075"/>
            <a:ext cx="3339158" cy="4589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67544" y="1268760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Limiting or empowering</a:t>
            </a:r>
            <a:endParaRPr lang="en-GB" sz="28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611560" y="3573016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chemeClr val="accent5">
                    <a:lumMod val="50000"/>
                  </a:schemeClr>
                </a:solidFill>
              </a:rPr>
              <a:t>Limiting or empowering</a:t>
            </a:r>
            <a:endParaRPr lang="en-GB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cxnSp>
        <p:nvCxnSpPr>
          <p:cNvPr id="10" name="Straight Connector 9"/>
          <p:cNvCxnSpPr/>
          <p:nvPr/>
        </p:nvCxnSpPr>
        <p:spPr>
          <a:xfrm flipH="1">
            <a:off x="467544" y="2132856"/>
            <a:ext cx="475252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858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1043608" y="116632"/>
            <a:ext cx="72723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4400" b="1" kern="0" dirty="0">
                <a:solidFill>
                  <a:schemeClr val="accent1">
                    <a:lumMod val="50000"/>
                  </a:schemeClr>
                </a:solidFill>
              </a:rPr>
              <a:t>NLP </a:t>
            </a:r>
            <a:r>
              <a:rPr lang="en-US" sz="4400" b="1" kern="0" dirty="0" smtClean="0">
                <a:solidFill>
                  <a:schemeClr val="accent1">
                    <a:lumMod val="50000"/>
                  </a:schemeClr>
                </a:solidFill>
              </a:rPr>
              <a:t>and </a:t>
            </a:r>
            <a:r>
              <a:rPr lang="en-US" sz="4400" b="1" kern="0" dirty="0" err="1" smtClean="0">
                <a:solidFill>
                  <a:schemeClr val="accent1">
                    <a:lumMod val="50000"/>
                  </a:schemeClr>
                </a:solidFill>
              </a:rPr>
              <a:t>behaviour</a:t>
            </a:r>
            <a:endParaRPr lang="en-US" sz="4400" b="1" kern="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itle 6"/>
          <p:cNvSpPr txBox="1">
            <a:spLocks/>
          </p:cNvSpPr>
          <p:nvPr/>
        </p:nvSpPr>
        <p:spPr>
          <a:xfrm>
            <a:off x="395536" y="2276872"/>
            <a:ext cx="8208962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altLang="en-US" sz="3600" dirty="0" smtClean="0"/>
              <a:t>- NLP is a set of tools and techniques to help you deal with unhelpful patterns of thought and behaviour (you won’t know you have some of these)</a:t>
            </a:r>
            <a:br>
              <a:rPr lang="en-GB" altLang="en-US" sz="3600" dirty="0" smtClean="0"/>
            </a:br>
            <a:r>
              <a:rPr lang="en-GB" altLang="en-US" sz="3600" dirty="0" smtClean="0"/>
              <a:t>- You can introduce new, positive and constructive ways to improve your life</a:t>
            </a:r>
          </a:p>
        </p:txBody>
      </p:sp>
    </p:spTree>
    <p:extLst>
      <p:ext uri="{BB962C8B-B14F-4D97-AF65-F5344CB8AC3E}">
        <p14:creationId xmlns:p14="http://schemas.microsoft.com/office/powerpoint/2010/main" val="313018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>
            <a:spLocks/>
          </p:cNvSpPr>
          <p:nvPr/>
        </p:nvSpPr>
        <p:spPr bwMode="auto">
          <a:xfrm>
            <a:off x="1187624" y="0"/>
            <a:ext cx="6768752" cy="10653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400" b="1" dirty="0" smtClean="0">
                <a:latin typeface="Calibri" pitchFamily="34" charset="0"/>
              </a:rPr>
              <a:t>NLP Values </a:t>
            </a:r>
            <a:r>
              <a:rPr lang="en-GB" sz="4400" b="1" dirty="0">
                <a:latin typeface="Calibri" pitchFamily="34" charset="0"/>
              </a:rPr>
              <a:t>and beliefs</a:t>
            </a:r>
          </a:p>
        </p:txBody>
      </p:sp>
      <p:sp>
        <p:nvSpPr>
          <p:cNvPr id="5" name="Title 6"/>
          <p:cNvSpPr txBox="1">
            <a:spLocks/>
          </p:cNvSpPr>
          <p:nvPr/>
        </p:nvSpPr>
        <p:spPr>
          <a:xfrm>
            <a:off x="611560" y="908720"/>
            <a:ext cx="7772400" cy="7191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sz="3200" b="1" dirty="0" smtClean="0">
                <a:solidFill>
                  <a:schemeClr val="accent5">
                    <a:lumMod val="50000"/>
                  </a:schemeClr>
                </a:solidFill>
              </a:rPr>
              <a:t>Control your thinking...</a:t>
            </a:r>
          </a:p>
        </p:txBody>
      </p:sp>
      <p:sp>
        <p:nvSpPr>
          <p:cNvPr id="6" name="Subtitle 7"/>
          <p:cNvSpPr txBox="1">
            <a:spLocks/>
          </p:cNvSpPr>
          <p:nvPr/>
        </p:nvSpPr>
        <p:spPr>
          <a:xfrm>
            <a:off x="544049" y="1700808"/>
            <a:ext cx="8064500" cy="17526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80000"/>
              </a:lnSpc>
              <a:buFont typeface="Arial" pitchFamily="34" charset="0"/>
              <a:buNone/>
              <a:defRPr/>
            </a:pPr>
            <a:r>
              <a:rPr lang="en-GB" sz="2800" b="1" dirty="0" smtClean="0">
                <a:solidFill>
                  <a:schemeClr val="accent4">
                    <a:lumMod val="50000"/>
                  </a:schemeClr>
                </a:solidFill>
              </a:rPr>
              <a:t>VALUES:</a:t>
            </a:r>
          </a:p>
          <a:p>
            <a:pPr marL="0" indent="0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 smtClean="0"/>
              <a:t>What is important to you personally</a:t>
            </a:r>
          </a:p>
          <a:p>
            <a:pPr marL="0" indent="0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 smtClean="0"/>
              <a:t>The value you place on people, things, places, activities, information, etc.</a:t>
            </a:r>
          </a:p>
          <a:p>
            <a:pPr marL="0" indent="0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 smtClean="0"/>
              <a:t>Your intrinsic values</a:t>
            </a:r>
            <a:endParaRPr lang="en-GB" sz="2800" dirty="0" smtClean="0">
              <a:solidFill>
                <a:srgbClr val="66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0" indent="0">
              <a:lnSpc>
                <a:spcPct val="80000"/>
              </a:lnSpc>
              <a:buFont typeface="Arial" pitchFamily="34" charset="0"/>
              <a:buNone/>
              <a:defRPr/>
            </a:pPr>
            <a:r>
              <a:rPr lang="en-GB" sz="2800" b="1" dirty="0" smtClean="0">
                <a:solidFill>
                  <a:schemeClr val="accent4">
                    <a:lumMod val="50000"/>
                  </a:schemeClr>
                </a:solidFill>
              </a:rPr>
              <a:t>BELIEFS:</a:t>
            </a:r>
          </a:p>
          <a:p>
            <a:pPr marL="0" indent="0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 smtClean="0"/>
              <a:t>What do you believe about yourself and others</a:t>
            </a:r>
          </a:p>
          <a:p>
            <a:pPr marL="0" indent="0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 smtClean="0"/>
              <a:t>Your opinions, judgements and capacity for 	conjecture</a:t>
            </a:r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endParaRPr lang="en-GB" sz="2800" b="1" dirty="0" smtClean="0">
              <a:solidFill>
                <a:srgbClr val="66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0" indent="0">
              <a:lnSpc>
                <a:spcPct val="80000"/>
              </a:lnSpc>
              <a:buFont typeface="Arial" pitchFamily="34" charset="0"/>
              <a:buNone/>
              <a:defRPr/>
            </a:pPr>
            <a:endParaRPr lang="en-GB" sz="2800" b="1" dirty="0" smtClean="0">
              <a:solidFill>
                <a:srgbClr val="66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21160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>
          <a:xfrm>
            <a:off x="2771800" y="260649"/>
            <a:ext cx="2808288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Values</a:t>
            </a:r>
          </a:p>
        </p:txBody>
      </p:sp>
      <p:sp>
        <p:nvSpPr>
          <p:cNvPr id="5" name="Subtitle 7"/>
          <p:cNvSpPr txBox="1">
            <a:spLocks/>
          </p:cNvSpPr>
          <p:nvPr/>
        </p:nvSpPr>
        <p:spPr>
          <a:xfrm>
            <a:off x="611560" y="1407354"/>
            <a:ext cx="7848600" cy="17526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80000"/>
              </a:lnSpc>
              <a:buFontTx/>
              <a:buNone/>
            </a:pPr>
            <a:r>
              <a:rPr lang="en-GB" altLang="en-US" b="1" dirty="0" smtClean="0"/>
              <a:t>Where do your values come from?</a:t>
            </a:r>
          </a:p>
          <a:p>
            <a:pPr marL="0" indent="0">
              <a:lnSpc>
                <a:spcPct val="80000"/>
              </a:lnSpc>
              <a:buFontTx/>
              <a:buNone/>
            </a:pPr>
            <a:endParaRPr lang="en-GB" altLang="en-US" b="1" dirty="0" smtClean="0"/>
          </a:p>
          <a:p>
            <a:pPr marL="0" indent="0">
              <a:lnSpc>
                <a:spcPct val="80000"/>
              </a:lnSpc>
            </a:pPr>
            <a:r>
              <a:rPr lang="en-GB" altLang="en-US" b="1" dirty="0" smtClean="0"/>
              <a:t>Inherited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b="1" dirty="0" smtClean="0"/>
          </a:p>
          <a:p>
            <a:pPr marL="0" indent="0">
              <a:lnSpc>
                <a:spcPct val="80000"/>
              </a:lnSpc>
            </a:pPr>
            <a:r>
              <a:rPr lang="en-GB" altLang="en-US" b="1" dirty="0" smtClean="0"/>
              <a:t>Compensatory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b="1" dirty="0" smtClean="0"/>
          </a:p>
          <a:p>
            <a:pPr marL="0" indent="0">
              <a:lnSpc>
                <a:spcPct val="80000"/>
              </a:lnSpc>
            </a:pPr>
            <a:r>
              <a:rPr lang="en-GB" altLang="en-US" b="1" dirty="0" smtClean="0"/>
              <a:t>Judgements</a:t>
            </a:r>
          </a:p>
          <a:p>
            <a:pPr marL="0" indent="0">
              <a:lnSpc>
                <a:spcPct val="80000"/>
              </a:lnSpc>
              <a:buFontTx/>
              <a:buNone/>
            </a:pPr>
            <a:endParaRPr lang="en-GB" altLang="en-US" b="1" dirty="0" smtClean="0"/>
          </a:p>
          <a:p>
            <a:pPr marL="0" indent="0">
              <a:lnSpc>
                <a:spcPct val="80000"/>
              </a:lnSpc>
              <a:buFontTx/>
              <a:buNone/>
            </a:pPr>
            <a:endParaRPr lang="en-GB" altLang="en-US" b="1" dirty="0" smtClean="0"/>
          </a:p>
          <a:p>
            <a:pPr marL="0" indent="0">
              <a:lnSpc>
                <a:spcPct val="80000"/>
              </a:lnSpc>
              <a:buFontTx/>
              <a:buNone/>
            </a:pPr>
            <a:endParaRPr lang="en-GB" altLang="en-US" b="1" dirty="0" smtClean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6016" y="2708920"/>
            <a:ext cx="3469928" cy="2309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96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b="1" dirty="0" smtClean="0"/>
              <a:t>Beliefs</a:t>
            </a:r>
            <a:endParaRPr lang="en-GB" b="1" dirty="0"/>
          </a:p>
        </p:txBody>
      </p:sp>
      <p:pic>
        <p:nvPicPr>
          <p:cNvPr id="1026" name="Picture 2" descr="http://comps.gograph.com/jumping-over-barriers-man-rides-arrow-over-word_gg581608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564904"/>
            <a:ext cx="3131840" cy="3149737"/>
          </a:xfrm>
          <a:prstGeom prst="rect">
            <a:avLst/>
          </a:prstGeom>
          <a:noFill/>
        </p:spPr>
      </p:pic>
      <p:sp>
        <p:nvSpPr>
          <p:cNvPr id="4" name="Subtitle 7"/>
          <p:cNvSpPr>
            <a:spLocks noGrp="1"/>
          </p:cNvSpPr>
          <p:nvPr>
            <p:ph idx="1"/>
          </p:nvPr>
        </p:nvSpPr>
        <p:spPr>
          <a:xfrm>
            <a:off x="179512" y="908720"/>
            <a:ext cx="8208912" cy="3917032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 smtClean="0"/>
              <a:t>Beliefs are connected to your values and are very personal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8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 smtClean="0"/>
              <a:t>Probably stem from your experiences and it takes very little to form a belief 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Char char="•"/>
              <a:defRPr/>
            </a:pPr>
            <a:endParaRPr lang="en-GB" sz="2800" dirty="0" smtClean="0"/>
          </a:p>
          <a:p>
            <a:pPr marL="0" indent="0" eaLnBrk="1" hangingPunct="1">
              <a:lnSpc>
                <a:spcPct val="80000"/>
              </a:lnSpc>
              <a:buFont typeface="Arial" pitchFamily="34" charset="0"/>
              <a:buNone/>
              <a:defRPr/>
            </a:pPr>
            <a:r>
              <a:rPr lang="en-GB" sz="2800" dirty="0" smtClean="0"/>
              <a:t>Not all beliefs are wrong or inappropriate, but it is a good idea to assess them to see whether they are acting as a: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Barrier</a:t>
            </a:r>
            <a:r>
              <a:rPr lang="en-GB" sz="2800" dirty="0" smtClean="0"/>
              <a:t>, or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Limitation</a:t>
            </a:r>
            <a:r>
              <a:rPr lang="en-GB" sz="2800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>
          <a:xfrm>
            <a:off x="3259151" y="-53253"/>
            <a:ext cx="2808288" cy="941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Beliefs</a:t>
            </a:r>
          </a:p>
        </p:txBody>
      </p:sp>
      <p:sp>
        <p:nvSpPr>
          <p:cNvPr id="5" name="Text Box 8"/>
          <p:cNvSpPr txBox="1">
            <a:spLocks noChangeArrowheads="1"/>
          </p:cNvSpPr>
          <p:nvPr/>
        </p:nvSpPr>
        <p:spPr bwMode="auto">
          <a:xfrm>
            <a:off x="3343699" y="913695"/>
            <a:ext cx="19050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 smtClean="0">
                <a:solidFill>
                  <a:srgbClr val="000066"/>
                </a:solidFill>
                <a:cs typeface="Arial" panose="020B0604020202020204" pitchFamily="34" charset="0"/>
              </a:rPr>
              <a:t>Values and Beliefs</a:t>
            </a:r>
            <a:endParaRPr lang="en-US" altLang="en-US" sz="2400" b="1" dirty="0" smtClean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  <p:sp>
        <p:nvSpPr>
          <p:cNvPr id="6" name="Arc 24"/>
          <p:cNvSpPr>
            <a:spLocks/>
          </p:cNvSpPr>
          <p:nvPr/>
        </p:nvSpPr>
        <p:spPr bwMode="auto">
          <a:xfrm rot="3309543" flipV="1">
            <a:off x="2676673" y="2044309"/>
            <a:ext cx="2092325" cy="1125538"/>
          </a:xfrm>
          <a:custGeom>
            <a:avLst/>
            <a:gdLst>
              <a:gd name="T0" fmla="*/ 2147483646 w 21600"/>
              <a:gd name="T1" fmla="*/ 2147483646 h 11471"/>
              <a:gd name="T2" fmla="*/ 2147483646 w 21600"/>
              <a:gd name="T3" fmla="*/ 0 h 11471"/>
              <a:gd name="T4" fmla="*/ 2147483646 w 21600"/>
              <a:gd name="T5" fmla="*/ 2147483646 h 11471"/>
              <a:gd name="T6" fmla="*/ 0 60000 65536"/>
              <a:gd name="T7" fmla="*/ 0 60000 65536"/>
              <a:gd name="T8" fmla="*/ 0 60000 65536"/>
              <a:gd name="T9" fmla="*/ 0 w 21600"/>
              <a:gd name="T10" fmla="*/ 0 h 11471"/>
              <a:gd name="T11" fmla="*/ 21600 w 21600"/>
              <a:gd name="T12" fmla="*/ 11471 h 1147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11471" fill="none" extrusionOk="0">
                <a:moveTo>
                  <a:pt x="1005" y="11471"/>
                </a:moveTo>
                <a:cubicBezTo>
                  <a:pt x="339" y="9363"/>
                  <a:pt x="0" y="7166"/>
                  <a:pt x="0" y="4956"/>
                </a:cubicBezTo>
                <a:cubicBezTo>
                  <a:pt x="-1" y="3287"/>
                  <a:pt x="193" y="1624"/>
                  <a:pt x="576" y="0"/>
                </a:cubicBezTo>
              </a:path>
              <a:path w="21600" h="11471" stroke="0" extrusionOk="0">
                <a:moveTo>
                  <a:pt x="1005" y="11471"/>
                </a:moveTo>
                <a:cubicBezTo>
                  <a:pt x="339" y="9363"/>
                  <a:pt x="0" y="7166"/>
                  <a:pt x="0" y="4956"/>
                </a:cubicBezTo>
                <a:cubicBezTo>
                  <a:pt x="-1" y="3287"/>
                  <a:pt x="193" y="1624"/>
                  <a:pt x="576" y="0"/>
                </a:cubicBezTo>
                <a:lnTo>
                  <a:pt x="21600" y="4956"/>
                </a:lnTo>
                <a:lnTo>
                  <a:pt x="1005" y="11471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400" smtClean="0">
              <a:solidFill>
                <a:srgbClr val="000000"/>
              </a:solidFill>
            </a:endParaRPr>
          </a:p>
        </p:txBody>
      </p:sp>
      <p:sp>
        <p:nvSpPr>
          <p:cNvPr id="7" name="Arc 25"/>
          <p:cNvSpPr>
            <a:spLocks/>
          </p:cNvSpPr>
          <p:nvPr/>
        </p:nvSpPr>
        <p:spPr bwMode="auto">
          <a:xfrm rot="3309543" flipV="1">
            <a:off x="4247846" y="1430152"/>
            <a:ext cx="1047750" cy="2093913"/>
          </a:xfrm>
          <a:custGeom>
            <a:avLst/>
            <a:gdLst>
              <a:gd name="T0" fmla="*/ 2147483646 w 10817"/>
              <a:gd name="T1" fmla="*/ 2147483646 h 21349"/>
              <a:gd name="T2" fmla="*/ 0 w 10817"/>
              <a:gd name="T3" fmla="*/ 2147483646 h 21349"/>
              <a:gd name="T4" fmla="*/ 2147483646 w 10817"/>
              <a:gd name="T5" fmla="*/ 0 h 21349"/>
              <a:gd name="T6" fmla="*/ 0 60000 65536"/>
              <a:gd name="T7" fmla="*/ 0 60000 65536"/>
              <a:gd name="T8" fmla="*/ 0 60000 65536"/>
              <a:gd name="T9" fmla="*/ 0 w 10817"/>
              <a:gd name="T10" fmla="*/ 0 h 21349"/>
              <a:gd name="T11" fmla="*/ 10817 w 10817"/>
              <a:gd name="T12" fmla="*/ 21349 h 2134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0817" h="21349" fill="none" extrusionOk="0">
                <a:moveTo>
                  <a:pt x="7534" y="21349"/>
                </a:moveTo>
                <a:cubicBezTo>
                  <a:pt x="4880" y="20941"/>
                  <a:pt x="2324" y="20041"/>
                  <a:pt x="-1" y="18696"/>
                </a:cubicBezTo>
              </a:path>
              <a:path w="10817" h="21349" stroke="0" extrusionOk="0">
                <a:moveTo>
                  <a:pt x="7534" y="21349"/>
                </a:moveTo>
                <a:cubicBezTo>
                  <a:pt x="4880" y="20941"/>
                  <a:pt x="2324" y="20041"/>
                  <a:pt x="-1" y="18696"/>
                </a:cubicBezTo>
                <a:lnTo>
                  <a:pt x="10817" y="0"/>
                </a:lnTo>
                <a:lnTo>
                  <a:pt x="7534" y="21349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400" smtClean="0">
              <a:solidFill>
                <a:srgbClr val="000000"/>
              </a:solidFill>
            </a:endParaRPr>
          </a:p>
        </p:txBody>
      </p:sp>
      <p:sp>
        <p:nvSpPr>
          <p:cNvPr id="8" name="Arc 20"/>
          <p:cNvSpPr>
            <a:spLocks/>
          </p:cNvSpPr>
          <p:nvPr/>
        </p:nvSpPr>
        <p:spPr bwMode="auto">
          <a:xfrm rot="3309543" flipV="1">
            <a:off x="2272231" y="2242705"/>
            <a:ext cx="1731962" cy="1911350"/>
          </a:xfrm>
          <a:custGeom>
            <a:avLst/>
            <a:gdLst>
              <a:gd name="T0" fmla="*/ 0 w 17881"/>
              <a:gd name="T1" fmla="*/ 2147483646 h 19470"/>
              <a:gd name="T2" fmla="*/ 2147483646 w 17881"/>
              <a:gd name="T3" fmla="*/ 0 h 19470"/>
              <a:gd name="T4" fmla="*/ 2147483646 w 17881"/>
              <a:gd name="T5" fmla="*/ 2147483646 h 19470"/>
              <a:gd name="T6" fmla="*/ 0 60000 65536"/>
              <a:gd name="T7" fmla="*/ 0 60000 65536"/>
              <a:gd name="T8" fmla="*/ 0 60000 65536"/>
              <a:gd name="T9" fmla="*/ 0 w 17881"/>
              <a:gd name="T10" fmla="*/ 0 h 19470"/>
              <a:gd name="T11" fmla="*/ 17881 w 17881"/>
              <a:gd name="T12" fmla="*/ 19470 h 1947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7881" h="19470" fill="none" extrusionOk="0">
                <a:moveTo>
                  <a:pt x="-1" y="7352"/>
                </a:moveTo>
                <a:cubicBezTo>
                  <a:pt x="2142" y="4190"/>
                  <a:pt x="5085" y="1653"/>
                  <a:pt x="8528" y="-1"/>
                </a:cubicBezTo>
              </a:path>
              <a:path w="17881" h="19470" stroke="0" extrusionOk="0">
                <a:moveTo>
                  <a:pt x="-1" y="7352"/>
                </a:moveTo>
                <a:cubicBezTo>
                  <a:pt x="2142" y="4190"/>
                  <a:pt x="5085" y="1653"/>
                  <a:pt x="8528" y="-1"/>
                </a:cubicBezTo>
                <a:lnTo>
                  <a:pt x="17881" y="19470"/>
                </a:lnTo>
                <a:lnTo>
                  <a:pt x="-1" y="7352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400" smtClean="0">
              <a:solidFill>
                <a:srgbClr val="000000"/>
              </a:solidFill>
            </a:endParaRPr>
          </a:p>
        </p:txBody>
      </p:sp>
      <p:sp>
        <p:nvSpPr>
          <p:cNvPr id="9" name="Arc 23"/>
          <p:cNvSpPr>
            <a:spLocks/>
          </p:cNvSpPr>
          <p:nvPr/>
        </p:nvSpPr>
        <p:spPr bwMode="auto">
          <a:xfrm rot="3309543" flipV="1">
            <a:off x="3061495" y="3127538"/>
            <a:ext cx="1166812" cy="2112962"/>
          </a:xfrm>
          <a:custGeom>
            <a:avLst/>
            <a:gdLst>
              <a:gd name="T0" fmla="*/ 2147483646 w 12049"/>
              <a:gd name="T1" fmla="*/ 0 h 21528"/>
              <a:gd name="T2" fmla="*/ 2147483646 w 12049"/>
              <a:gd name="T3" fmla="*/ 2147483646 h 21528"/>
              <a:gd name="T4" fmla="*/ 0 w 12049"/>
              <a:gd name="T5" fmla="*/ 2147483646 h 21528"/>
              <a:gd name="T6" fmla="*/ 0 60000 65536"/>
              <a:gd name="T7" fmla="*/ 0 60000 65536"/>
              <a:gd name="T8" fmla="*/ 0 60000 65536"/>
              <a:gd name="T9" fmla="*/ 0 w 12049"/>
              <a:gd name="T10" fmla="*/ 0 h 21528"/>
              <a:gd name="T11" fmla="*/ 12049 w 12049"/>
              <a:gd name="T12" fmla="*/ 21528 h 2152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2049" h="21528" fill="none" extrusionOk="0">
                <a:moveTo>
                  <a:pt x="1760" y="-1"/>
                </a:moveTo>
                <a:cubicBezTo>
                  <a:pt x="5441" y="300"/>
                  <a:pt x="8983" y="1540"/>
                  <a:pt x="12049" y="3600"/>
                </a:cubicBezTo>
              </a:path>
              <a:path w="12049" h="21528" stroke="0" extrusionOk="0">
                <a:moveTo>
                  <a:pt x="1760" y="-1"/>
                </a:moveTo>
                <a:cubicBezTo>
                  <a:pt x="5441" y="300"/>
                  <a:pt x="8983" y="1540"/>
                  <a:pt x="12049" y="3600"/>
                </a:cubicBezTo>
                <a:lnTo>
                  <a:pt x="0" y="21528"/>
                </a:lnTo>
                <a:lnTo>
                  <a:pt x="1760" y="-1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400" smtClean="0">
              <a:solidFill>
                <a:srgbClr val="000000"/>
              </a:solidFill>
            </a:endParaRPr>
          </a:p>
        </p:txBody>
      </p:sp>
      <p:sp>
        <p:nvSpPr>
          <p:cNvPr id="10" name="Arc 22"/>
          <p:cNvSpPr>
            <a:spLocks/>
          </p:cNvSpPr>
          <p:nvPr/>
        </p:nvSpPr>
        <p:spPr bwMode="auto">
          <a:xfrm rot="3309543" flipV="1">
            <a:off x="4188195" y="3526593"/>
            <a:ext cx="2092325" cy="876300"/>
          </a:xfrm>
          <a:custGeom>
            <a:avLst/>
            <a:gdLst>
              <a:gd name="T0" fmla="*/ 2147483646 w 21600"/>
              <a:gd name="T1" fmla="*/ 2147483646 h 8931"/>
              <a:gd name="T2" fmla="*/ 2147483646 w 21600"/>
              <a:gd name="T3" fmla="*/ 2147483646 h 8931"/>
              <a:gd name="T4" fmla="*/ 0 w 21600"/>
              <a:gd name="T5" fmla="*/ 0 h 8931"/>
              <a:gd name="T6" fmla="*/ 0 60000 65536"/>
              <a:gd name="T7" fmla="*/ 0 60000 65536"/>
              <a:gd name="T8" fmla="*/ 0 60000 65536"/>
              <a:gd name="T9" fmla="*/ 0 w 21600"/>
              <a:gd name="T10" fmla="*/ 0 h 8931"/>
              <a:gd name="T11" fmla="*/ 21600 w 21600"/>
              <a:gd name="T12" fmla="*/ 8931 h 893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8931" fill="none" extrusionOk="0">
                <a:moveTo>
                  <a:pt x="21599" y="31"/>
                </a:moveTo>
                <a:cubicBezTo>
                  <a:pt x="21595" y="3102"/>
                  <a:pt x="20936" y="6135"/>
                  <a:pt x="19667" y="8931"/>
                </a:cubicBezTo>
              </a:path>
              <a:path w="21600" h="8931" stroke="0" extrusionOk="0">
                <a:moveTo>
                  <a:pt x="21599" y="31"/>
                </a:moveTo>
                <a:cubicBezTo>
                  <a:pt x="21595" y="3102"/>
                  <a:pt x="20936" y="6135"/>
                  <a:pt x="19667" y="8931"/>
                </a:cubicBezTo>
                <a:lnTo>
                  <a:pt x="0" y="0"/>
                </a:lnTo>
                <a:lnTo>
                  <a:pt x="21599" y="31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400" smtClean="0">
              <a:solidFill>
                <a:srgbClr val="000000"/>
              </a:solidFill>
            </a:endParaRPr>
          </a:p>
        </p:txBody>
      </p:sp>
      <p:sp>
        <p:nvSpPr>
          <p:cNvPr id="12" name="Arc 26"/>
          <p:cNvSpPr>
            <a:spLocks/>
          </p:cNvSpPr>
          <p:nvPr/>
        </p:nvSpPr>
        <p:spPr bwMode="auto">
          <a:xfrm rot="3309543" flipV="1">
            <a:off x="4669256" y="2359876"/>
            <a:ext cx="1384300" cy="2068512"/>
          </a:xfrm>
          <a:custGeom>
            <a:avLst/>
            <a:gdLst>
              <a:gd name="T0" fmla="*/ 2147483646 w 14294"/>
              <a:gd name="T1" fmla="*/ 2147483646 h 21082"/>
              <a:gd name="T2" fmla="*/ 2147483646 w 14294"/>
              <a:gd name="T3" fmla="*/ 2147483646 h 21082"/>
              <a:gd name="T4" fmla="*/ 0 w 14294"/>
              <a:gd name="T5" fmla="*/ 0 h 21082"/>
              <a:gd name="T6" fmla="*/ 0 60000 65536"/>
              <a:gd name="T7" fmla="*/ 0 60000 65536"/>
              <a:gd name="T8" fmla="*/ 0 60000 65536"/>
              <a:gd name="T9" fmla="*/ 0 w 14294"/>
              <a:gd name="T10" fmla="*/ 0 h 21082"/>
              <a:gd name="T11" fmla="*/ 14294 w 14294"/>
              <a:gd name="T12" fmla="*/ 21082 h 2108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4294" h="21082" fill="none" extrusionOk="0">
                <a:moveTo>
                  <a:pt x="14293" y="16193"/>
                </a:moveTo>
                <a:cubicBezTo>
                  <a:pt x="11560" y="18606"/>
                  <a:pt x="8260" y="20288"/>
                  <a:pt x="4701" y="21082"/>
                </a:cubicBezTo>
              </a:path>
              <a:path w="14294" h="21082" stroke="0" extrusionOk="0">
                <a:moveTo>
                  <a:pt x="14293" y="16193"/>
                </a:moveTo>
                <a:cubicBezTo>
                  <a:pt x="11560" y="18606"/>
                  <a:pt x="8260" y="20288"/>
                  <a:pt x="4701" y="21082"/>
                </a:cubicBezTo>
                <a:lnTo>
                  <a:pt x="0" y="0"/>
                </a:lnTo>
                <a:lnTo>
                  <a:pt x="14293" y="16193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400" smtClean="0">
              <a:solidFill>
                <a:srgbClr val="000000"/>
              </a:solidFill>
            </a:endParaRPr>
          </a:p>
        </p:txBody>
      </p:sp>
      <p:sp>
        <p:nvSpPr>
          <p:cNvPr id="13" name="AutoShape 5"/>
          <p:cNvSpPr>
            <a:spLocks noChangeArrowheads="1"/>
          </p:cNvSpPr>
          <p:nvPr/>
        </p:nvSpPr>
        <p:spPr bwMode="auto">
          <a:xfrm rot="-5183629">
            <a:off x="1831013" y="2894697"/>
            <a:ext cx="2819400" cy="762000"/>
          </a:xfrm>
          <a:prstGeom prst="curvedDownArrow">
            <a:avLst>
              <a:gd name="adj1" fmla="val 74000"/>
              <a:gd name="adj2" fmla="val 14800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2400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4" name="AutoShape 6"/>
          <p:cNvSpPr>
            <a:spLocks noChangeArrowheads="1"/>
          </p:cNvSpPr>
          <p:nvPr/>
        </p:nvSpPr>
        <p:spPr bwMode="auto">
          <a:xfrm rot="5400000">
            <a:off x="4047356" y="3089548"/>
            <a:ext cx="2819400" cy="762000"/>
          </a:xfrm>
          <a:prstGeom prst="curvedDownArrow">
            <a:avLst>
              <a:gd name="adj1" fmla="val 74000"/>
              <a:gd name="adj2" fmla="val 14800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2400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5" name="Text Box 7"/>
          <p:cNvSpPr txBox="1">
            <a:spLocks noChangeArrowheads="1"/>
          </p:cNvSpPr>
          <p:nvPr/>
        </p:nvSpPr>
        <p:spPr bwMode="auto">
          <a:xfrm>
            <a:off x="3810000" y="3200400"/>
            <a:ext cx="12954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6000" b="1" dirty="0" smtClean="0">
                <a:solidFill>
                  <a:srgbClr val="0000CC"/>
                </a:solidFill>
                <a:cs typeface="Arial" panose="020B0604020202020204" pitchFamily="34" charset="0"/>
              </a:rPr>
              <a:t>+/-</a:t>
            </a:r>
            <a:endParaRPr lang="en-US" altLang="en-US" sz="6000" b="1" dirty="0" smtClean="0">
              <a:solidFill>
                <a:srgbClr val="0000CC"/>
              </a:solidFill>
              <a:cs typeface="Arial" panose="020B0604020202020204" pitchFamily="34" charset="0"/>
            </a:endParaRPr>
          </a:p>
        </p:txBody>
      </p:sp>
      <p:sp>
        <p:nvSpPr>
          <p:cNvPr id="16" name="Text Box 14"/>
          <p:cNvSpPr txBox="1">
            <a:spLocks noChangeArrowheads="1"/>
          </p:cNvSpPr>
          <p:nvPr/>
        </p:nvSpPr>
        <p:spPr bwMode="auto">
          <a:xfrm>
            <a:off x="757600" y="1118746"/>
            <a:ext cx="21605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 smtClean="0">
                <a:solidFill>
                  <a:srgbClr val="6600FF"/>
                </a:solidFill>
                <a:cs typeface="Arial" panose="020B0604020202020204" pitchFamily="34" charset="0"/>
              </a:rPr>
              <a:t>Reinforces</a:t>
            </a:r>
            <a:endParaRPr lang="en-US" altLang="en-US" sz="2400" b="1" dirty="0" smtClean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17" name="Text Box 9"/>
          <p:cNvSpPr txBox="1">
            <a:spLocks noChangeArrowheads="1"/>
          </p:cNvSpPr>
          <p:nvPr/>
        </p:nvSpPr>
        <p:spPr bwMode="auto">
          <a:xfrm>
            <a:off x="309991" y="2121644"/>
            <a:ext cx="272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 smtClean="0">
                <a:solidFill>
                  <a:srgbClr val="000066"/>
                </a:solidFill>
                <a:cs typeface="Arial" panose="020B0604020202020204" pitchFamily="34" charset="0"/>
              </a:rPr>
              <a:t>Circumstances</a:t>
            </a:r>
            <a:endParaRPr lang="en-US" altLang="en-US" sz="2400" b="1" dirty="0" smtClean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  <p:sp>
        <p:nvSpPr>
          <p:cNvPr id="18" name="Text Box 15"/>
          <p:cNvSpPr txBox="1">
            <a:spLocks noChangeArrowheads="1"/>
          </p:cNvSpPr>
          <p:nvPr/>
        </p:nvSpPr>
        <p:spPr bwMode="auto">
          <a:xfrm>
            <a:off x="775547" y="2843443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 smtClean="0">
                <a:solidFill>
                  <a:srgbClr val="6600FF"/>
                </a:solidFill>
                <a:cs typeface="Arial" panose="020B0604020202020204" pitchFamily="34" charset="0"/>
              </a:rPr>
              <a:t>Creates</a:t>
            </a:r>
            <a:endParaRPr lang="en-US" altLang="en-US" sz="2400" b="1" dirty="0" smtClean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19" name="Text Box 12"/>
          <p:cNvSpPr txBox="1">
            <a:spLocks noChangeArrowheads="1"/>
          </p:cNvSpPr>
          <p:nvPr/>
        </p:nvSpPr>
        <p:spPr bwMode="auto">
          <a:xfrm>
            <a:off x="1476308" y="3788944"/>
            <a:ext cx="1219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 smtClean="0">
                <a:solidFill>
                  <a:srgbClr val="000066"/>
                </a:solidFill>
                <a:cs typeface="Arial" panose="020B0604020202020204" pitchFamily="34" charset="0"/>
              </a:rPr>
              <a:t>Habit</a:t>
            </a:r>
            <a:endParaRPr lang="en-US" altLang="en-US" sz="2400" b="1" dirty="0" smtClean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  <p:sp>
        <p:nvSpPr>
          <p:cNvPr id="20" name="Text Box 17"/>
          <p:cNvSpPr txBox="1">
            <a:spLocks noChangeArrowheads="1"/>
          </p:cNvSpPr>
          <p:nvPr/>
        </p:nvSpPr>
        <p:spPr bwMode="auto">
          <a:xfrm>
            <a:off x="717840" y="439064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 smtClean="0">
                <a:solidFill>
                  <a:srgbClr val="6600FF"/>
                </a:solidFill>
                <a:cs typeface="Arial" panose="020B0604020202020204" pitchFamily="34" charset="0"/>
              </a:rPr>
              <a:t>Become</a:t>
            </a:r>
            <a:endParaRPr lang="en-US" altLang="en-US" sz="2400" b="1" dirty="0" smtClean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21" name="Text Box 19"/>
          <p:cNvSpPr txBox="1">
            <a:spLocks noChangeArrowheads="1"/>
          </p:cNvSpPr>
          <p:nvPr/>
        </p:nvSpPr>
        <p:spPr bwMode="auto">
          <a:xfrm>
            <a:off x="5615974" y="123415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 smtClean="0">
                <a:solidFill>
                  <a:srgbClr val="6600FF"/>
                </a:solidFill>
                <a:cs typeface="Arial" panose="020B0604020202020204" pitchFamily="34" charset="0"/>
              </a:rPr>
              <a:t>Influence</a:t>
            </a:r>
            <a:endParaRPr lang="en-US" altLang="en-US" sz="2400" b="1" dirty="0" smtClean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22" name="Text Box 21"/>
          <p:cNvSpPr txBox="1">
            <a:spLocks noChangeArrowheads="1"/>
          </p:cNvSpPr>
          <p:nvPr/>
        </p:nvSpPr>
        <p:spPr bwMode="auto">
          <a:xfrm>
            <a:off x="5715000" y="2438400"/>
            <a:ext cx="2209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endParaRPr lang="en-US" altLang="en-US" sz="2400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5715000" y="2113683"/>
            <a:ext cx="2438400" cy="457200"/>
          </a:xfrm>
          <a:prstGeom prst="rect">
            <a:avLst/>
          </a:prstGeom>
          <a:solidFill>
            <a:schemeClr val="tx1">
              <a:alpha val="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 smtClean="0">
                <a:solidFill>
                  <a:srgbClr val="000066"/>
                </a:solidFill>
                <a:cs typeface="Arial" panose="020B0604020202020204" pitchFamily="34" charset="0"/>
              </a:rPr>
              <a:t>Thoughts</a:t>
            </a:r>
            <a:endParaRPr lang="en-US" altLang="en-US" sz="2400" b="1" dirty="0" smtClean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  <p:sp>
        <p:nvSpPr>
          <p:cNvPr id="24" name="Text Box 18"/>
          <p:cNvSpPr txBox="1">
            <a:spLocks noChangeArrowheads="1"/>
          </p:cNvSpPr>
          <p:nvPr/>
        </p:nvSpPr>
        <p:spPr bwMode="auto">
          <a:xfrm>
            <a:off x="6795146" y="2915291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 smtClean="0">
                <a:solidFill>
                  <a:srgbClr val="6600FF"/>
                </a:solidFill>
                <a:cs typeface="Arial" panose="020B0604020202020204" pitchFamily="34" charset="0"/>
              </a:rPr>
              <a:t>Trigger</a:t>
            </a:r>
            <a:endParaRPr lang="en-US" altLang="en-US" sz="2400" b="1" dirty="0" smtClean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25" name="Text Box 10"/>
          <p:cNvSpPr txBox="1">
            <a:spLocks noChangeArrowheads="1"/>
          </p:cNvSpPr>
          <p:nvPr/>
        </p:nvSpPr>
        <p:spPr bwMode="auto">
          <a:xfrm>
            <a:off x="5919787" y="3763037"/>
            <a:ext cx="22336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 smtClean="0">
                <a:solidFill>
                  <a:srgbClr val="000066"/>
                </a:solidFill>
                <a:cs typeface="Arial" panose="020B0604020202020204" pitchFamily="34" charset="0"/>
              </a:rPr>
              <a:t>Emotions</a:t>
            </a:r>
            <a:endParaRPr lang="en-US" altLang="en-US" sz="2400" b="1" dirty="0" smtClean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  <p:sp>
        <p:nvSpPr>
          <p:cNvPr id="26" name="Text Box 16"/>
          <p:cNvSpPr txBox="1">
            <a:spLocks noChangeArrowheads="1"/>
          </p:cNvSpPr>
          <p:nvPr/>
        </p:nvSpPr>
        <p:spPr bwMode="auto">
          <a:xfrm>
            <a:off x="5981700" y="4558026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 smtClean="0">
                <a:solidFill>
                  <a:srgbClr val="6600FF"/>
                </a:solidFill>
                <a:cs typeface="Arial" panose="020B0604020202020204" pitchFamily="34" charset="0"/>
              </a:rPr>
              <a:t>Create</a:t>
            </a:r>
            <a:endParaRPr lang="en-US" altLang="en-US" sz="2400" b="1" dirty="0" smtClean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27" name="Text Box 13"/>
          <p:cNvSpPr txBox="1">
            <a:spLocks noChangeArrowheads="1"/>
          </p:cNvSpPr>
          <p:nvPr/>
        </p:nvSpPr>
        <p:spPr bwMode="auto">
          <a:xfrm>
            <a:off x="3312409" y="5092944"/>
            <a:ext cx="2209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 smtClean="0">
                <a:solidFill>
                  <a:srgbClr val="000066"/>
                </a:solidFill>
                <a:cs typeface="Arial" panose="020B0604020202020204" pitchFamily="34" charset="0"/>
              </a:rPr>
              <a:t>Behaviours</a:t>
            </a:r>
            <a:endParaRPr lang="en-US" altLang="en-US" sz="2400" b="1" dirty="0" smtClean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1145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>
          <a:xfrm>
            <a:off x="467544" y="0"/>
            <a:ext cx="8064895" cy="13220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Limiting beliefs</a:t>
            </a:r>
          </a:p>
        </p:txBody>
      </p:sp>
      <p:sp>
        <p:nvSpPr>
          <p:cNvPr id="5" name="Title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en-GB" sz="2800" dirty="0" smtClean="0"/>
              <a:t>Once a belief is formed it can become a self-fulfilling prophecy, either for how you perform and behave, or how your team members behave.</a:t>
            </a:r>
          </a:p>
          <a:p>
            <a:pPr marL="0" indent="0">
              <a:lnSpc>
                <a:spcPct val="80000"/>
              </a:lnSpc>
            </a:pPr>
            <a:r>
              <a:rPr lang="en-GB" sz="2800" dirty="0" smtClean="0"/>
              <a:t>  It is like wearing blinkers</a:t>
            </a:r>
          </a:p>
          <a:p>
            <a:pPr marL="0" indent="0">
              <a:lnSpc>
                <a:spcPct val="80000"/>
              </a:lnSpc>
            </a:pPr>
            <a:r>
              <a:rPr lang="en-GB" sz="2800" dirty="0" smtClean="0"/>
              <a:t>  You defend them and seek evidence to justify them – this is fine if the belief is a positive one, but consider the consequences if it is a negative belief</a:t>
            </a:r>
          </a:p>
          <a:p>
            <a:pPr algn="l" eaLnBrk="1" hangingPunct="1"/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>
          <a:xfrm>
            <a:off x="467544" y="0"/>
            <a:ext cx="8064895" cy="13220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Commonly held beliefs</a:t>
            </a:r>
          </a:p>
        </p:txBody>
      </p:sp>
      <p:sp>
        <p:nvSpPr>
          <p:cNvPr id="5" name="Subtitle 7"/>
          <p:cNvSpPr>
            <a:spLocks noGrp="1"/>
          </p:cNvSpPr>
          <p:nvPr>
            <p:ph idx="1"/>
          </p:nvPr>
        </p:nvSpPr>
        <p:spPr>
          <a:xfrm>
            <a:off x="395536" y="1340768"/>
            <a:ext cx="8568952" cy="3917032"/>
          </a:xfrm>
        </p:spPr>
        <p:txBody>
          <a:bodyPr/>
          <a:lstStyle/>
          <a:p>
            <a:pPr marL="0" indent="0" eaLnBrk="1" hangingPunct="1"/>
            <a:r>
              <a:rPr lang="en-GB" sz="3600" b="1" dirty="0" smtClean="0">
                <a:solidFill>
                  <a:srgbClr val="002060"/>
                </a:solidFill>
              </a:rPr>
              <a:t>Women can’t read maps</a:t>
            </a:r>
          </a:p>
          <a:p>
            <a:pPr marL="0" indent="0" eaLnBrk="1" hangingPunct="1"/>
            <a:r>
              <a:rPr lang="en-GB" sz="3600" b="1" dirty="0" smtClean="0">
                <a:solidFill>
                  <a:srgbClr val="002060"/>
                </a:solidFill>
              </a:rPr>
              <a:t>Men can’t multi-task</a:t>
            </a:r>
          </a:p>
          <a:p>
            <a:pPr marL="0" indent="0" eaLnBrk="1" hangingPunct="1">
              <a:buNone/>
            </a:pPr>
            <a:r>
              <a:rPr lang="en-GB" sz="3600" b="1" dirty="0" smtClean="0"/>
              <a:t>Other examples, such as...?</a:t>
            </a:r>
          </a:p>
          <a:p>
            <a:pPr marL="0" indent="0" eaLnBrk="1" hangingPunct="1">
              <a:buFont typeface="Arial" pitchFamily="34" charset="0"/>
              <a:buNone/>
            </a:pPr>
            <a:r>
              <a:rPr lang="en-GB" sz="3600" b="1" dirty="0" smtClean="0">
                <a:solidFill>
                  <a:srgbClr val="002060"/>
                </a:solidFill>
              </a:rPr>
              <a:t>How do you recognise a              limiting belief?</a:t>
            </a:r>
          </a:p>
          <a:p>
            <a:pPr marL="0" indent="0" eaLnBrk="1" hangingPunct="1">
              <a:buNone/>
            </a:pPr>
            <a:endParaRPr lang="en-GB" sz="3600" b="1" dirty="0" smtClean="0"/>
          </a:p>
        </p:txBody>
      </p:sp>
      <p:pic>
        <p:nvPicPr>
          <p:cNvPr id="25602" name="Picture 2" descr="http://www.websecure.com.au/sites/default/files/images/d71ce88f08ae7f5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429000"/>
            <a:ext cx="2667000" cy="2000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24744"/>
            <a:ext cx="8229600" cy="391703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800" dirty="0" smtClean="0"/>
              <a:t>Aside from behaviour, these can be identified from what people say, or our internal communication:</a:t>
            </a:r>
          </a:p>
          <a:p>
            <a:pPr>
              <a:buNone/>
            </a:pPr>
            <a:endParaRPr lang="en-GB" sz="2800" dirty="0" smtClean="0"/>
          </a:p>
          <a:p>
            <a:r>
              <a:rPr lang="en-GB" sz="2800" dirty="0" smtClean="0"/>
              <a:t> I can’t...</a:t>
            </a:r>
          </a:p>
          <a:p>
            <a:r>
              <a:rPr lang="en-GB" sz="2800" dirty="0" smtClean="0"/>
              <a:t>People never...</a:t>
            </a:r>
          </a:p>
          <a:p>
            <a:r>
              <a:rPr lang="en-GB" sz="2800" dirty="0" smtClean="0"/>
              <a:t>They don’t want...</a:t>
            </a:r>
          </a:p>
          <a:p>
            <a:r>
              <a:rPr lang="en-GB" sz="2800" dirty="0" smtClean="0"/>
              <a:t>Everyone/no-one thinks...</a:t>
            </a:r>
          </a:p>
          <a:p>
            <a:r>
              <a:rPr lang="en-GB" sz="2800" dirty="0" smtClean="0"/>
              <a:t>I’m no good at...</a:t>
            </a:r>
            <a:endParaRPr lang="en-GB" sz="2800" dirty="0"/>
          </a:p>
        </p:txBody>
      </p:sp>
      <p:sp>
        <p:nvSpPr>
          <p:cNvPr id="4" name="Title 6"/>
          <p:cNvSpPr txBox="1">
            <a:spLocks/>
          </p:cNvSpPr>
          <p:nvPr/>
        </p:nvSpPr>
        <p:spPr>
          <a:xfrm>
            <a:off x="467544" y="0"/>
            <a:ext cx="8064895" cy="13220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Identifying limiting beliefs</a:t>
            </a:r>
          </a:p>
        </p:txBody>
      </p:sp>
      <p:pic>
        <p:nvPicPr>
          <p:cNvPr id="45058" name="Picture 2" descr="http://www.streetsmartsuccess.co.uk/images/belief3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780928"/>
            <a:ext cx="4283968" cy="2160240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903185" y="5264455"/>
            <a:ext cx="65344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kern="0" dirty="0">
                <a:hlinkClick r:id="rId3"/>
              </a:rPr>
              <a:t>https://www.youtube.com/watch?v=HX5aRzXUzJo</a:t>
            </a:r>
            <a:endParaRPr lang="en-US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764703"/>
            <a:ext cx="6048672" cy="4889343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NLP Map of the world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564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01155a8fcdf8072eea97715944ea3d8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f60d8c41df2d54b37b748a3da9bbc2a0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F7E1A4D-29DB-447C-8201-DF1B692C6E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purl.org/dc/elements/1.1/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761</TotalTime>
  <Words>595</Words>
  <Application>Microsoft Office PowerPoint</Application>
  <PresentationFormat>On-screen Show (4:3)</PresentationFormat>
  <Paragraphs>111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ＭＳ Ｐゴシック</vt:lpstr>
      <vt:lpstr>Arial</vt:lpstr>
      <vt:lpstr>Calibri</vt:lpstr>
      <vt:lpstr>Helvetica</vt:lpstr>
      <vt:lpstr>Myriad Pro</vt:lpstr>
      <vt:lpstr>Verdana</vt:lpstr>
      <vt:lpstr>Wingdings</vt:lpstr>
      <vt:lpstr>20140311PresentationUWTSDTemplate</vt:lpstr>
      <vt:lpstr>Intrapersonal and Interpersonal Skills</vt:lpstr>
      <vt:lpstr>Emotional Intelligence Recap Intrapersonal and Interpersonal Competencies</vt:lpstr>
      <vt:lpstr>PowerPoint Presentation</vt:lpstr>
      <vt:lpstr>PowerPoint Presentation</vt:lpstr>
      <vt:lpstr>PowerPoint Presentation</vt:lpstr>
      <vt:lpstr>PowerPoint Presentation</vt:lpstr>
      <vt:lpstr>Communication and Learning Preferences - VAK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Beliefs</vt:lpstr>
      <vt:lpstr>PowerPoint Presentation</vt:lpstr>
      <vt:lpstr>PowerPoint Presentation</vt:lpstr>
      <vt:lpstr>PowerPoint Presentation</vt:lpstr>
      <vt:lpstr>PowerPoint Presentation</vt:lpstr>
      <vt:lpstr>NLP Map of the world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Crossman</cp:lastModifiedBy>
  <cp:revision>115</cp:revision>
  <dcterms:created xsi:type="dcterms:W3CDTF">2015-04-14T15:21:28Z</dcterms:created>
  <dcterms:modified xsi:type="dcterms:W3CDTF">2016-03-30T08:50:02Z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