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7"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varScale="1">
        <p:scale>
          <a:sx n="26" d="100"/>
          <a:sy n="26" d="100"/>
        </p:scale>
        <p:origin x="3444" y="168"/>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6/1/2023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6/1/2023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6/1/2023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6/1/2023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6/1/2023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6/1/2023</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
        <p:nvSpPr>
          <p:cNvPr id="8" name="TextBox 7">
            <a:extLst>
              <a:ext uri="{FF2B5EF4-FFF2-40B4-BE49-F238E27FC236}">
                <a16:creationId xmlns:a16="http://schemas.microsoft.com/office/drawing/2014/main" id="{5CBD79F5-68A1-FA7C-1488-DA94DFECDA5D}"/>
              </a:ext>
            </a:extLst>
          </p:cNvPr>
          <p:cNvSpPr txBox="1"/>
          <p:nvPr userDrawn="1">
            <p:extLst>
              <p:ext uri="{1162E1C5-73C7-4A58-AE30-91384D911F3F}">
                <p184:classification xmlns:p184="http://schemas.microsoft.com/office/powerpoint/2018/4/main" val="ftr"/>
              </p:ext>
            </p:extLst>
          </p:nvPr>
        </p:nvSpPr>
        <p:spPr>
          <a:xfrm>
            <a:off x="0" y="30153293"/>
            <a:ext cx="803275" cy="121920"/>
          </a:xfrm>
          <a:prstGeom prst="rect">
            <a:avLst/>
          </a:prstGeom>
        </p:spPr>
        <p:txBody>
          <a:bodyPr horzOverflow="overflow" lIns="0" tIns="0" rIns="0" bIns="0">
            <a:spAutoFit/>
          </a:bodyPr>
          <a:lstStyle/>
          <a:p>
            <a:pPr algn="l"/>
            <a:r>
              <a:rPr lang="en-GB" sz="800">
                <a:solidFill>
                  <a:srgbClr val="000000"/>
                </a:solidFill>
                <a:latin typeface="Calibri" panose="020F0502020204030204" pitchFamily="34" charset="0"/>
                <a:cs typeface="Calibri" panose="020F0502020204030204" pitchFamily="34" charset="0"/>
              </a:rPr>
              <a:t>Sensitivity: general</a:t>
            </a:r>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3" Type="http://schemas.openxmlformats.org/officeDocument/2006/relationships/image" Target="../media/image2.jpg"/><Relationship Id="rId7" Type="http://schemas.openxmlformats.org/officeDocument/2006/relationships/image" Target="../media/image6.jpeg"/><Relationship Id="rId12" Type="http://schemas.openxmlformats.org/officeDocument/2006/relationships/image" Target="../media/image11.png"/><Relationship Id="rId2" Type="http://schemas.openxmlformats.org/officeDocument/2006/relationships/image" Target="../media/image1.png"/><Relationship Id="rId16" Type="http://schemas.openxmlformats.org/officeDocument/2006/relationships/image" Target="../media/image15.pn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jpeg"/><Relationship Id="rId15" Type="http://schemas.openxmlformats.org/officeDocument/2006/relationships/image" Target="../media/image1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 Id="rId1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Picture 32">
            <a:extLst>
              <a:ext uri="{FF2B5EF4-FFF2-40B4-BE49-F238E27FC236}">
                <a16:creationId xmlns:a16="http://schemas.microsoft.com/office/drawing/2014/main" id="{4B4E00AE-0F2F-6031-679F-39D45B183F1E}"/>
              </a:ext>
            </a:extLst>
          </p:cNvPr>
          <p:cNvPicPr>
            <a:picLocks noChangeAspect="1"/>
          </p:cNvPicPr>
          <p:nvPr/>
        </p:nvPicPr>
        <p:blipFill>
          <a:blip r:embed="rId2"/>
          <a:stretch>
            <a:fillRect/>
          </a:stretch>
        </p:blipFill>
        <p:spPr>
          <a:xfrm>
            <a:off x="3078388" y="28905882"/>
            <a:ext cx="2370652" cy="1288399"/>
          </a:xfrm>
          <a:prstGeom prst="rect">
            <a:avLst/>
          </a:prstGeom>
        </p:spPr>
      </p:pic>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Environmental Impact of a Basic Oxygen Steelmaking Plant </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Matthew Bradwell</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Andrew Throne</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University of Wales Trinity Saint David </a:t>
            </a:r>
            <a:endParaRPr lang="en-GB" altLang="en-US" sz="3600" b="1"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Manufacturing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7468012" cy="94909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GB" altLang="en-US" sz="2800" dirty="0"/>
              <a:t>This dissertation focuses on the environmental impact of the basic oxygen steelmaking process. It explores how the environment is impacted from emissions and the impacts it can have to heath, business reputation and environmental damage. The steelmaking process is deeply looked into focusing on the emission points during the process. The types of emissions that can occur are also discussed. </a:t>
            </a:r>
          </a:p>
          <a:p>
            <a:pPr>
              <a:spcBef>
                <a:spcPct val="50000"/>
              </a:spcBef>
            </a:pPr>
            <a:r>
              <a:rPr lang="en-GB" altLang="en-US" sz="2800" dirty="0"/>
              <a:t> </a:t>
            </a:r>
          </a:p>
          <a:p>
            <a:pPr>
              <a:spcBef>
                <a:spcPct val="50000"/>
              </a:spcBef>
            </a:pPr>
            <a:endParaRPr lang="en-GB" altLang="en-US" sz="2800" dirty="0"/>
          </a:p>
          <a:p>
            <a:pPr>
              <a:spcBef>
                <a:spcPct val="50000"/>
              </a:spcBef>
            </a:pPr>
            <a:endParaRPr lang="en-GB" altLang="en-US" sz="2800" dirty="0"/>
          </a:p>
          <a:p>
            <a:pPr>
              <a:spcBef>
                <a:spcPct val="50000"/>
              </a:spcBef>
            </a:pPr>
            <a:r>
              <a:rPr lang="en-GB" altLang="en-US" sz="2800" dirty="0"/>
              <a:t>The reason on why the emissions are investigated in order to create improvement plant to improve performance</a:t>
            </a:r>
            <a:endParaRPr lang="en-US" altLang="en-US" sz="2800" dirty="0"/>
          </a:p>
        </p:txBody>
      </p:sp>
      <p:sp>
        <p:nvSpPr>
          <p:cNvPr id="12" name="Text Box 8"/>
          <p:cNvSpPr txBox="1">
            <a:spLocks noChangeArrowheads="1"/>
          </p:cNvSpPr>
          <p:nvPr/>
        </p:nvSpPr>
        <p:spPr bwMode="auto">
          <a:xfrm>
            <a:off x="206291" y="15590777"/>
            <a:ext cx="6415087" cy="13781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Literature Review </a:t>
            </a:r>
          </a:p>
          <a:p>
            <a:pPr>
              <a:spcBef>
                <a:spcPct val="20000"/>
              </a:spcBef>
            </a:pPr>
            <a:r>
              <a:rPr lang="en-AU" altLang="en-US" sz="2800" dirty="0"/>
              <a:t>A number of environmental impact here discussed within the literature review. </a:t>
            </a:r>
          </a:p>
          <a:p>
            <a:pPr>
              <a:spcBef>
                <a:spcPct val="20000"/>
              </a:spcBef>
            </a:pPr>
            <a:r>
              <a:rPr lang="en-AU" altLang="en-US" sz="3200" b="1" dirty="0"/>
              <a:t>Particulate </a:t>
            </a:r>
          </a:p>
          <a:p>
            <a:pPr>
              <a:spcBef>
                <a:spcPct val="20000"/>
              </a:spcBef>
            </a:pPr>
            <a:r>
              <a:rPr lang="en-AU" altLang="en-US" sz="2800" dirty="0"/>
              <a:t>The environmental impact particulate matter was dissuaded focusing on PM10 &amp; PM2.5 and the health effect associated with the exposure. </a:t>
            </a:r>
          </a:p>
          <a:p>
            <a:pPr>
              <a:spcBef>
                <a:spcPct val="20000"/>
              </a:spcBef>
            </a:pPr>
            <a:r>
              <a:rPr lang="en-AU" altLang="en-US" sz="3200" b="1" dirty="0"/>
              <a:t>Social Impact </a:t>
            </a:r>
          </a:p>
          <a:p>
            <a:pPr>
              <a:spcBef>
                <a:spcPct val="20000"/>
              </a:spcBef>
            </a:pPr>
            <a:r>
              <a:rPr lang="en-AU" altLang="en-US" sz="2800" dirty="0"/>
              <a:t>How the business reputation can be effected through negative publicity was researched </a:t>
            </a:r>
          </a:p>
          <a:p>
            <a:pPr>
              <a:spcBef>
                <a:spcPct val="20000"/>
              </a:spcBef>
            </a:pPr>
            <a:r>
              <a:rPr lang="en-AU" altLang="en-US" sz="3200" b="1" dirty="0"/>
              <a:t>Green House Effect </a:t>
            </a:r>
          </a:p>
          <a:p>
            <a:pPr>
              <a:spcBef>
                <a:spcPct val="20000"/>
              </a:spcBef>
            </a:pPr>
            <a:r>
              <a:rPr lang="en-AU" altLang="en-US" sz="2800" dirty="0"/>
              <a:t>The greenhouse effect &amp; Global warming has also been looked into and how emissions have an effect</a:t>
            </a:r>
          </a:p>
          <a:p>
            <a:pPr>
              <a:spcBef>
                <a:spcPct val="20000"/>
              </a:spcBef>
            </a:pPr>
            <a:r>
              <a:rPr lang="en-AU" altLang="en-US" sz="3200" b="1" dirty="0"/>
              <a:t>Net Zero</a:t>
            </a:r>
          </a:p>
          <a:p>
            <a:pPr>
              <a:spcBef>
                <a:spcPct val="20000"/>
              </a:spcBef>
            </a:pPr>
            <a:r>
              <a:rPr lang="en-AU" altLang="en-US" sz="2800" dirty="0"/>
              <a:t>Business net zero targets have also been explored mentioning why businesses are aiming to be net zero</a:t>
            </a:r>
          </a:p>
          <a:p>
            <a:pPr>
              <a:spcBef>
                <a:spcPct val="20000"/>
              </a:spcBef>
            </a:pPr>
            <a:r>
              <a:rPr lang="en-AU" altLang="en-US" sz="3200" b="1" dirty="0"/>
              <a:t>Visual Emissions </a:t>
            </a:r>
          </a:p>
          <a:p>
            <a:pPr>
              <a:spcBef>
                <a:spcPct val="20000"/>
              </a:spcBef>
            </a:pPr>
            <a:r>
              <a:rPr lang="en-AU" altLang="en-US" sz="2800" dirty="0"/>
              <a:t>The effect / impact of visual emissions have also been discussed and how they can have an effect on the local community </a:t>
            </a:r>
          </a:p>
          <a:p>
            <a:pPr>
              <a:spcBef>
                <a:spcPct val="40000"/>
              </a:spcBef>
            </a:pPr>
            <a:endParaRPr lang="en-AU" altLang="en-US" sz="2800" dirty="0"/>
          </a:p>
        </p:txBody>
      </p:sp>
      <p:sp>
        <p:nvSpPr>
          <p:cNvPr id="14" name="Text Box 19"/>
          <p:cNvSpPr txBox="1">
            <a:spLocks noChangeArrowheads="1"/>
          </p:cNvSpPr>
          <p:nvPr/>
        </p:nvSpPr>
        <p:spPr bwMode="auto">
          <a:xfrm>
            <a:off x="7826057" y="22389205"/>
            <a:ext cx="5645499" cy="21735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spcBef>
                <a:spcPct val="50000"/>
              </a:spcBef>
            </a:pPr>
            <a:r>
              <a:rPr lang="en-AU" altLang="en-US" sz="2000" i="1" dirty="0">
                <a:latin typeface="Times New Roman" charset="0"/>
              </a:rPr>
              <a:t>As the graph shows the more use of tin can bails, turnings and incinerator scrap causes an increase on emissions</a:t>
            </a:r>
          </a:p>
          <a:p>
            <a:pPr algn="ctr">
              <a:spcBef>
                <a:spcPct val="50000"/>
              </a:spcBef>
            </a:pPr>
            <a:r>
              <a:rPr lang="en-AU" altLang="en-US" sz="1100" i="1" dirty="0">
                <a:latin typeface="Times New Roman" charset="0"/>
              </a:rPr>
              <a:t>(Nicholas Hale, 2022)</a:t>
            </a:r>
          </a:p>
          <a:p>
            <a:pPr algn="ctr">
              <a:spcBef>
                <a:spcPct val="50000"/>
              </a:spcBef>
            </a:pPr>
            <a:endParaRPr lang="en-AU" altLang="en-US" sz="2000" i="1" dirty="0">
              <a:latin typeface="Times New Roman" charset="0"/>
            </a:endParaRPr>
          </a:p>
        </p:txBody>
      </p:sp>
      <p:sp>
        <p:nvSpPr>
          <p:cNvPr id="16" name="Text Box 16"/>
          <p:cNvSpPr txBox="1">
            <a:spLocks noChangeArrowheads="1"/>
          </p:cNvSpPr>
          <p:nvPr/>
        </p:nvSpPr>
        <p:spPr bwMode="auto">
          <a:xfrm>
            <a:off x="7732149" y="13152629"/>
            <a:ext cx="5638800" cy="1944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Incinerator scrap is also used during the steelmaking process, when tested it was found to have large amounts of oil which when burned off caused a charging emission.</a:t>
            </a:r>
          </a:p>
          <a:p>
            <a:pPr algn="ctr"/>
            <a:r>
              <a:rPr lang="en-AU" altLang="en-US" sz="1100" i="1" dirty="0">
                <a:latin typeface="Times New Roman" charset="0"/>
              </a:rPr>
              <a:t>(Jansen Recycling Group, 2023)</a:t>
            </a:r>
          </a:p>
          <a:p>
            <a:pPr algn="ctr"/>
            <a:endParaRPr lang="en-AU" altLang="en-US" sz="1800" i="1" dirty="0">
              <a:latin typeface="Times New Roman" charset="0"/>
            </a:endParaRPr>
          </a:p>
        </p:txBody>
      </p:sp>
      <p:sp>
        <p:nvSpPr>
          <p:cNvPr id="17" name="Text Box 21"/>
          <p:cNvSpPr txBox="1">
            <a:spLocks noChangeArrowheads="1"/>
          </p:cNvSpPr>
          <p:nvPr/>
        </p:nvSpPr>
        <p:spPr bwMode="auto">
          <a:xfrm>
            <a:off x="10627749" y="6218429"/>
            <a:ext cx="2825750" cy="33450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Tin Can Bails are used during the process of making steel, these were found to have high level so plastic which when burned off caused a charging emission. When reduced it caused the emission levels to lower. </a:t>
            </a:r>
          </a:p>
        </p:txBody>
      </p:sp>
      <p:sp>
        <p:nvSpPr>
          <p:cNvPr id="22" name="Text Box 10"/>
          <p:cNvSpPr txBox="1">
            <a:spLocks noChangeArrowheads="1"/>
          </p:cNvSpPr>
          <p:nvPr/>
        </p:nvSpPr>
        <p:spPr bwMode="auto">
          <a:xfrm>
            <a:off x="14711488" y="18356493"/>
            <a:ext cx="6415088" cy="56129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a:spcBef>
                <a:spcPct val="50000"/>
              </a:spcBef>
            </a:pPr>
            <a:r>
              <a:rPr lang="en-AU" altLang="en-US" sz="2800" dirty="0"/>
              <a:t>Your help throughout this dissertation is greatly appreciated, thank you: </a:t>
            </a:r>
          </a:p>
          <a:p>
            <a:pPr>
              <a:spcBef>
                <a:spcPct val="50000"/>
              </a:spcBef>
            </a:pPr>
            <a:r>
              <a:rPr lang="en-AU" altLang="en-US" sz="2800" dirty="0"/>
              <a:t>Tata Consultancy Engineers</a:t>
            </a:r>
          </a:p>
          <a:p>
            <a:pPr>
              <a:spcBef>
                <a:spcPct val="50000"/>
              </a:spcBef>
            </a:pPr>
            <a:r>
              <a:rPr lang="en-AU" altLang="en-US" sz="2800" dirty="0"/>
              <a:t>Tata Steel BOS Plant Technical Department</a:t>
            </a:r>
          </a:p>
          <a:p>
            <a:pPr>
              <a:spcBef>
                <a:spcPct val="50000"/>
              </a:spcBef>
            </a:pPr>
            <a:r>
              <a:rPr lang="en-AU" altLang="en-US" sz="2800" dirty="0"/>
              <a:t>Tata Steel BOS Plant Engineering Department </a:t>
            </a:r>
          </a:p>
          <a:p>
            <a:pPr>
              <a:spcBef>
                <a:spcPct val="50000"/>
              </a:spcBef>
            </a:pPr>
            <a:r>
              <a:rPr lang="en-AU" altLang="en-US" sz="2800" dirty="0"/>
              <a:t>Tata Steel Environment Department </a:t>
            </a:r>
          </a:p>
        </p:txBody>
      </p:sp>
      <p:sp>
        <p:nvSpPr>
          <p:cNvPr id="23" name="Text Box 11"/>
          <p:cNvSpPr txBox="1">
            <a:spLocks noChangeArrowheads="1"/>
          </p:cNvSpPr>
          <p:nvPr/>
        </p:nvSpPr>
        <p:spPr bwMode="auto">
          <a:xfrm>
            <a:off x="14704210" y="23986716"/>
            <a:ext cx="6415087" cy="49666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a:spcBef>
                <a:spcPct val="50000"/>
              </a:spcBef>
            </a:pPr>
            <a:r>
              <a:rPr lang="en-AU" altLang="en-US" sz="1800" i="1" dirty="0">
                <a:latin typeface="Times New Roman" charset="0"/>
              </a:rPr>
              <a:t>Jansen Recycling Group, 2023, Incinerator Scrap, Jpeg, Jansen Recycling Group, 25/05/23</a:t>
            </a:r>
          </a:p>
          <a:p>
            <a:pPr>
              <a:spcBef>
                <a:spcPct val="50000"/>
              </a:spcBef>
            </a:pPr>
            <a:r>
              <a:rPr lang="en-AU" altLang="en-US" sz="1800" i="1" dirty="0">
                <a:latin typeface="Times New Roman" charset="0"/>
              </a:rPr>
              <a:t>Tata Consultancy Engineering, 2022, Secondary Ventilation Fume Extraction Ducting, Jpeg, Tata Consultancy Engineering, 25/05/2023</a:t>
            </a:r>
          </a:p>
          <a:p>
            <a:pPr>
              <a:spcBef>
                <a:spcPct val="50000"/>
              </a:spcBef>
            </a:pPr>
            <a:r>
              <a:rPr lang="en-AU" altLang="en-US" sz="1800" i="1" dirty="0">
                <a:latin typeface="Times New Roman" charset="0"/>
              </a:rPr>
              <a:t>Nicholas Hale, 2022, Scrap type effect on emissions, Line Graph, 24/05/2023</a:t>
            </a:r>
          </a:p>
          <a:p>
            <a:pPr>
              <a:spcBef>
                <a:spcPct val="50000"/>
              </a:spcBef>
            </a:pPr>
            <a:r>
              <a:rPr lang="en-AU" altLang="en-US" sz="1800" i="1" dirty="0">
                <a:latin typeface="Times New Roman" charset="0"/>
              </a:rPr>
              <a:t>Nicholas Hale, 2022, Rate of charge effect on flaring of vessel mouth, 24/05/2023</a:t>
            </a:r>
          </a:p>
          <a:p>
            <a:pPr>
              <a:spcBef>
                <a:spcPct val="50000"/>
              </a:spcBef>
            </a:pPr>
            <a:endParaRPr lang="en-AU" altLang="en-US" sz="3600" b="1" dirty="0">
              <a:ea typeface="Arial" charset="0"/>
              <a:cs typeface="Arial" charset="0"/>
            </a:endParaRPr>
          </a:p>
        </p:txBody>
      </p:sp>
      <p:sp>
        <p:nvSpPr>
          <p:cNvPr id="24" name="Text Box 22"/>
          <p:cNvSpPr txBox="1">
            <a:spLocks noChangeArrowheads="1"/>
          </p:cNvSpPr>
          <p:nvPr/>
        </p:nvSpPr>
        <p:spPr bwMode="auto">
          <a:xfrm>
            <a:off x="14704209" y="5549130"/>
            <a:ext cx="6415087" cy="50589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b="1" dirty="0"/>
              <a:t>Improvements </a:t>
            </a:r>
            <a:endParaRPr lang="en-AU" altLang="en-US" sz="2800" dirty="0"/>
          </a:p>
          <a:p>
            <a:pPr>
              <a:spcBef>
                <a:spcPct val="50000"/>
              </a:spcBef>
            </a:pPr>
            <a:r>
              <a:rPr lang="en-AU" altLang="en-US" sz="2800" dirty="0"/>
              <a:t>An output for the research was to implement a number of improvement plans to aid the reduction of emissions from the process. Once these we enacted a reduce was noticed. It was also important to ensure environmental impact was been discussed at all levels in the business</a:t>
            </a: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45" name="Text Box 19"/>
          <p:cNvSpPr txBox="1">
            <a:spLocks noChangeArrowheads="1"/>
          </p:cNvSpPr>
          <p:nvPr/>
        </p:nvSpPr>
        <p:spPr bwMode="auto">
          <a:xfrm>
            <a:off x="7817393" y="27300054"/>
            <a:ext cx="5654163" cy="17657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spcBef>
                <a:spcPct val="50000"/>
              </a:spcBef>
            </a:pPr>
            <a:r>
              <a:rPr lang="en-GB" altLang="en-US" sz="2000" i="1" dirty="0">
                <a:latin typeface="Times New Roman" charset="0"/>
              </a:rPr>
              <a:t>When the high risk scrap types were reduced in August it clear that it had an effect on the number of emission that were occurring during the process</a:t>
            </a:r>
            <a:endParaRPr lang="en-AU" altLang="en-US" sz="2000" i="1" dirty="0">
              <a:latin typeface="Times New Roman" charset="0"/>
            </a:endParaRPr>
          </a:p>
        </p:txBody>
      </p:sp>
      <p:pic>
        <p:nvPicPr>
          <p:cNvPr id="1057" name="Picture 33" descr="profile image">
            <a:extLst>
              <a:ext uri="{FF2B5EF4-FFF2-40B4-BE49-F238E27FC236}">
                <a16:creationId xmlns:a16="http://schemas.microsoft.com/office/drawing/2014/main" id="{78681C6B-5221-80CE-57DF-059D0798F24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0484" y="2044676"/>
            <a:ext cx="2565422" cy="3599078"/>
          </a:xfrm>
          <a:prstGeom prst="rect">
            <a:avLst/>
          </a:prstGeom>
          <a:noFill/>
          <a:extLst>
            <a:ext uri="{909E8E84-426E-40DD-AFC4-6F175D3DCCD1}">
              <a14:hiddenFill xmlns:a14="http://schemas.microsoft.com/office/drawing/2010/main">
                <a:solidFill>
                  <a:srgbClr val="FFFFFF"/>
                </a:solidFill>
              </a14:hiddenFill>
            </a:ext>
          </a:extLst>
        </p:spPr>
      </p:pic>
      <p:sp>
        <p:nvSpPr>
          <p:cNvPr id="29" name="TextBox 28">
            <a:extLst>
              <a:ext uri="{FF2B5EF4-FFF2-40B4-BE49-F238E27FC236}">
                <a16:creationId xmlns:a16="http://schemas.microsoft.com/office/drawing/2014/main" id="{488E02C8-FAA9-3286-F40F-5837B3A730D4}"/>
              </a:ext>
            </a:extLst>
          </p:cNvPr>
          <p:cNvSpPr txBox="1"/>
          <p:nvPr/>
        </p:nvSpPr>
        <p:spPr>
          <a:xfrm>
            <a:off x="12288600" y="29201563"/>
            <a:ext cx="8915399" cy="606961"/>
          </a:xfrm>
          <a:prstGeom prst="rect">
            <a:avLst/>
          </a:prstGeom>
          <a:noFill/>
        </p:spPr>
        <p:txBody>
          <a:bodyPr wrap="square" rtlCol="0">
            <a:spAutoFit/>
          </a:bodyPr>
          <a:lstStyle/>
          <a:p>
            <a:pPr algn="r" eaLnBrk="1" hangingPunct="1">
              <a:lnSpc>
                <a:spcPct val="110000"/>
              </a:lnSpc>
              <a:spcBef>
                <a:spcPct val="0"/>
              </a:spcBef>
              <a:buFontTx/>
              <a:buNone/>
            </a:pPr>
            <a:r>
              <a:rPr lang="en-GB" altLang="en-US" sz="3200" dirty="0">
                <a:solidFill>
                  <a:srgbClr val="002060"/>
                </a:solidFill>
                <a:latin typeface="Calibri" charset="0"/>
                <a:ea typeface="Calibri" charset="0"/>
                <a:cs typeface="Calibri" charset="0"/>
              </a:rPr>
              <a:t>University of Wales Trinity Saint David </a:t>
            </a:r>
            <a:endParaRPr lang="en-GB" altLang="en-US" sz="3200" b="1" dirty="0">
              <a:solidFill>
                <a:srgbClr val="002060"/>
              </a:solidFill>
              <a:latin typeface="Calibri" charset="0"/>
              <a:ea typeface="Calibri" charset="0"/>
              <a:cs typeface="Calibri" charset="0"/>
            </a:endParaRPr>
          </a:p>
        </p:txBody>
      </p:sp>
      <p:pic>
        <p:nvPicPr>
          <p:cNvPr id="34" name="Picture 33">
            <a:extLst>
              <a:ext uri="{FF2B5EF4-FFF2-40B4-BE49-F238E27FC236}">
                <a16:creationId xmlns:a16="http://schemas.microsoft.com/office/drawing/2014/main" id="{B88A5B7C-6CCD-575C-3105-AE6B246C1238}"/>
              </a:ext>
            </a:extLst>
          </p:cNvPr>
          <p:cNvPicPr>
            <a:picLocks noChangeAspect="1"/>
          </p:cNvPicPr>
          <p:nvPr/>
        </p:nvPicPr>
        <p:blipFill>
          <a:blip r:embed="rId6"/>
          <a:stretch>
            <a:fillRect/>
          </a:stretch>
        </p:blipFill>
        <p:spPr>
          <a:xfrm>
            <a:off x="390484" y="28905882"/>
            <a:ext cx="2659697" cy="1329849"/>
          </a:xfrm>
          <a:prstGeom prst="rect">
            <a:avLst/>
          </a:prstGeom>
        </p:spPr>
      </p:pic>
      <p:pic>
        <p:nvPicPr>
          <p:cNvPr id="35" name="Picture 2" descr="UWTSD : School of Applied Computing | Swansea">
            <a:extLst>
              <a:ext uri="{FF2B5EF4-FFF2-40B4-BE49-F238E27FC236}">
                <a16:creationId xmlns:a16="http://schemas.microsoft.com/office/drawing/2014/main" id="{897EB54B-7D76-E3E5-5598-E771F6DE07C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117007" y="29099073"/>
            <a:ext cx="956159" cy="943467"/>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C991CCC6-75B6-0404-C693-F34281FAB35B}"/>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390484" y="11945967"/>
            <a:ext cx="3396531" cy="1934622"/>
          </a:xfrm>
          <a:prstGeom prst="rect">
            <a:avLst/>
          </a:prstGeom>
          <a:noFill/>
          <a:ln>
            <a:noFill/>
          </a:ln>
        </p:spPr>
      </p:pic>
      <p:pic>
        <p:nvPicPr>
          <p:cNvPr id="5" name="Picture 4">
            <a:extLst>
              <a:ext uri="{FF2B5EF4-FFF2-40B4-BE49-F238E27FC236}">
                <a16:creationId xmlns:a16="http://schemas.microsoft.com/office/drawing/2014/main" id="{E60D0074-EA3B-9BDC-8BBB-87C67A01A0C9}"/>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3947347" y="11954218"/>
            <a:ext cx="3414039" cy="1925868"/>
          </a:xfrm>
          <a:prstGeom prst="rect">
            <a:avLst/>
          </a:prstGeom>
          <a:noFill/>
          <a:ln>
            <a:noFill/>
          </a:ln>
        </p:spPr>
      </p:pic>
      <p:pic>
        <p:nvPicPr>
          <p:cNvPr id="6" name="Picture 5">
            <a:extLst>
              <a:ext uri="{FF2B5EF4-FFF2-40B4-BE49-F238E27FC236}">
                <a16:creationId xmlns:a16="http://schemas.microsoft.com/office/drawing/2014/main" id="{726778FB-6F54-08EC-9B95-31D97894F163}"/>
              </a:ext>
            </a:extLst>
          </p:cNvPr>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7826057" y="18748385"/>
            <a:ext cx="5731510" cy="3733073"/>
          </a:xfrm>
          <a:prstGeom prst="rect">
            <a:avLst/>
          </a:prstGeom>
          <a:noFill/>
          <a:ln>
            <a:noFill/>
          </a:ln>
        </p:spPr>
      </p:pic>
      <p:pic>
        <p:nvPicPr>
          <p:cNvPr id="13" name="Picture 12">
            <a:extLst>
              <a:ext uri="{FF2B5EF4-FFF2-40B4-BE49-F238E27FC236}">
                <a16:creationId xmlns:a16="http://schemas.microsoft.com/office/drawing/2014/main" id="{67DD4C32-96EE-F4C4-FA47-E64239C77EE1}"/>
              </a:ext>
            </a:extLst>
          </p:cNvPr>
          <p:cNvPicPr>
            <a:picLocks noChangeAspect="1"/>
          </p:cNvPicPr>
          <p:nvPr/>
        </p:nvPicPr>
        <p:blipFill>
          <a:blip r:embed="rId11"/>
          <a:stretch>
            <a:fillRect/>
          </a:stretch>
        </p:blipFill>
        <p:spPr>
          <a:xfrm>
            <a:off x="7718156" y="6356599"/>
            <a:ext cx="2979974" cy="3376150"/>
          </a:xfrm>
          <a:prstGeom prst="rect">
            <a:avLst/>
          </a:prstGeom>
        </p:spPr>
      </p:pic>
      <p:pic>
        <p:nvPicPr>
          <p:cNvPr id="28" name="Picture 27">
            <a:extLst>
              <a:ext uri="{FF2B5EF4-FFF2-40B4-BE49-F238E27FC236}">
                <a16:creationId xmlns:a16="http://schemas.microsoft.com/office/drawing/2014/main" id="{E069152D-149B-CC05-ABDE-B1E9D5C600AE}"/>
              </a:ext>
            </a:extLst>
          </p:cNvPr>
          <p:cNvPicPr>
            <a:picLocks noChangeAspect="1"/>
          </p:cNvPicPr>
          <p:nvPr/>
        </p:nvPicPr>
        <p:blipFill>
          <a:blip r:embed="rId12"/>
          <a:stretch>
            <a:fillRect/>
          </a:stretch>
        </p:blipFill>
        <p:spPr>
          <a:xfrm>
            <a:off x="7740046" y="9870738"/>
            <a:ext cx="5731510" cy="3281891"/>
          </a:xfrm>
          <a:prstGeom prst="rect">
            <a:avLst/>
          </a:prstGeom>
        </p:spPr>
      </p:pic>
      <p:pic>
        <p:nvPicPr>
          <p:cNvPr id="37" name="Picture 36">
            <a:extLst>
              <a:ext uri="{FF2B5EF4-FFF2-40B4-BE49-F238E27FC236}">
                <a16:creationId xmlns:a16="http://schemas.microsoft.com/office/drawing/2014/main" id="{AC2FD1E0-03DE-88D4-11C0-31B61B44F06D}"/>
              </a:ext>
            </a:extLst>
          </p:cNvPr>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7817393" y="14799945"/>
            <a:ext cx="5636106" cy="2800350"/>
          </a:xfrm>
          <a:prstGeom prst="rect">
            <a:avLst/>
          </a:prstGeom>
          <a:noFill/>
          <a:ln>
            <a:noFill/>
          </a:ln>
        </p:spPr>
      </p:pic>
      <p:pic>
        <p:nvPicPr>
          <p:cNvPr id="38" name="Picture 37">
            <a:extLst>
              <a:ext uri="{FF2B5EF4-FFF2-40B4-BE49-F238E27FC236}">
                <a16:creationId xmlns:a16="http://schemas.microsoft.com/office/drawing/2014/main" id="{19BE424D-E050-434F-B976-C514FF1FEBB6}"/>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7740045" y="23986716"/>
            <a:ext cx="5817521" cy="3296717"/>
          </a:xfrm>
          <a:prstGeom prst="rect">
            <a:avLst/>
          </a:prstGeom>
        </p:spPr>
      </p:pic>
      <p:pic>
        <p:nvPicPr>
          <p:cNvPr id="39" name="Picture 38">
            <a:extLst>
              <a:ext uri="{FF2B5EF4-FFF2-40B4-BE49-F238E27FC236}">
                <a16:creationId xmlns:a16="http://schemas.microsoft.com/office/drawing/2014/main" id="{FAF9E230-ED5F-5879-F64E-ECF7D662CE3A}"/>
              </a:ext>
            </a:extLst>
          </p:cNvPr>
          <p:cNvPicPr>
            <a:picLocks noChangeAspect="1"/>
          </p:cNvPicPr>
          <p:nvPr/>
        </p:nvPicPr>
        <p:blipFill>
          <a:blip r:embed="rId15"/>
          <a:stretch>
            <a:fillRect/>
          </a:stretch>
        </p:blipFill>
        <p:spPr>
          <a:xfrm>
            <a:off x="14916199" y="10248385"/>
            <a:ext cx="6238950" cy="3160718"/>
          </a:xfrm>
          <a:prstGeom prst="rect">
            <a:avLst/>
          </a:prstGeom>
        </p:spPr>
      </p:pic>
      <p:sp>
        <p:nvSpPr>
          <p:cNvPr id="40" name="Text Box 16">
            <a:extLst>
              <a:ext uri="{FF2B5EF4-FFF2-40B4-BE49-F238E27FC236}">
                <a16:creationId xmlns:a16="http://schemas.microsoft.com/office/drawing/2014/main" id="{C9D51414-BE4D-0EAF-2A32-723D8395B588}"/>
              </a:ext>
            </a:extLst>
          </p:cNvPr>
          <p:cNvSpPr txBox="1">
            <a:spLocks noChangeArrowheads="1"/>
          </p:cNvSpPr>
          <p:nvPr/>
        </p:nvSpPr>
        <p:spPr bwMode="auto">
          <a:xfrm>
            <a:off x="7826057" y="17495970"/>
            <a:ext cx="5524402" cy="180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Defects within the fume extraction caused an effect on emissions as the fume extraction was not sufficient </a:t>
            </a:r>
          </a:p>
          <a:p>
            <a:pPr algn="ctr"/>
            <a:r>
              <a:rPr lang="en-AU" altLang="en-US" sz="1100" i="1" dirty="0">
                <a:latin typeface="Times New Roman" charset="0"/>
              </a:rPr>
              <a:t>(Tata Consultancy Engineering, 2022)</a:t>
            </a:r>
          </a:p>
          <a:p>
            <a:pPr algn="ctr"/>
            <a:endParaRPr lang="en-AU" altLang="en-US" sz="1100" i="1" dirty="0">
              <a:latin typeface="Times New Roman" charset="0"/>
            </a:endParaRPr>
          </a:p>
          <a:p>
            <a:pPr algn="ctr"/>
            <a:endParaRPr lang="en-AU" altLang="en-US" sz="1800" i="1" dirty="0">
              <a:latin typeface="Times New Roman" charset="0"/>
            </a:endParaRPr>
          </a:p>
        </p:txBody>
      </p:sp>
      <p:sp>
        <p:nvSpPr>
          <p:cNvPr id="41" name="Text Box 16">
            <a:extLst>
              <a:ext uri="{FF2B5EF4-FFF2-40B4-BE49-F238E27FC236}">
                <a16:creationId xmlns:a16="http://schemas.microsoft.com/office/drawing/2014/main" id="{8CB15600-CEF3-573A-AD1C-109CC7788624}"/>
              </a:ext>
            </a:extLst>
          </p:cNvPr>
          <p:cNvSpPr txBox="1">
            <a:spLocks noChangeArrowheads="1"/>
          </p:cNvSpPr>
          <p:nvPr/>
        </p:nvSpPr>
        <p:spPr bwMode="auto">
          <a:xfrm>
            <a:off x="14916199" y="13417493"/>
            <a:ext cx="6222282" cy="1775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Key Performance Indicators were established to track environmental performance, a RAG (Red, Amber, Green) status was applied to allow the users / manager to clearly identify where the focus is required</a:t>
            </a:r>
            <a:endParaRPr lang="en-AU" altLang="en-US" sz="1100" i="1" dirty="0">
              <a:latin typeface="Times New Roman" charset="0"/>
            </a:endParaRPr>
          </a:p>
          <a:p>
            <a:pPr algn="ctr"/>
            <a:endParaRPr lang="en-AU" altLang="en-US" sz="1800" i="1" dirty="0">
              <a:latin typeface="Times New Roman" charset="0"/>
            </a:endParaRPr>
          </a:p>
        </p:txBody>
      </p:sp>
      <p:sp>
        <p:nvSpPr>
          <p:cNvPr id="43" name="Text Box 16">
            <a:extLst>
              <a:ext uri="{FF2B5EF4-FFF2-40B4-BE49-F238E27FC236}">
                <a16:creationId xmlns:a16="http://schemas.microsoft.com/office/drawing/2014/main" id="{090C0514-8876-54A0-4400-6C53B6FE8F7F}"/>
              </a:ext>
            </a:extLst>
          </p:cNvPr>
          <p:cNvSpPr txBox="1">
            <a:spLocks noChangeArrowheads="1"/>
          </p:cNvSpPr>
          <p:nvPr/>
        </p:nvSpPr>
        <p:spPr bwMode="auto">
          <a:xfrm>
            <a:off x="14981718" y="17384898"/>
            <a:ext cx="6222282" cy="180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Trials were ran throughout the months to determine how different inputs have effect on the emission the image above is the rate of the pour of molten metal </a:t>
            </a:r>
          </a:p>
          <a:p>
            <a:pPr algn="ctr"/>
            <a:r>
              <a:rPr lang="en-AU" altLang="en-US" sz="1100" i="1" dirty="0">
                <a:latin typeface="Times New Roman" charset="0"/>
              </a:rPr>
              <a:t>(Nicholas Hale, 2022)</a:t>
            </a:r>
          </a:p>
          <a:p>
            <a:pPr algn="ctr"/>
            <a:endParaRPr lang="en-AU" altLang="en-US" sz="1100" i="1" dirty="0">
              <a:latin typeface="Times New Roman" charset="0"/>
            </a:endParaRPr>
          </a:p>
          <a:p>
            <a:pPr algn="ctr"/>
            <a:endParaRPr lang="en-AU" altLang="en-US" sz="1800" i="1" dirty="0">
              <a:latin typeface="Times New Roman" charset="0"/>
            </a:endParaRPr>
          </a:p>
        </p:txBody>
      </p:sp>
      <p:pic>
        <p:nvPicPr>
          <p:cNvPr id="44" name="Picture 43">
            <a:extLst>
              <a:ext uri="{FF2B5EF4-FFF2-40B4-BE49-F238E27FC236}">
                <a16:creationId xmlns:a16="http://schemas.microsoft.com/office/drawing/2014/main" id="{F4946C79-5FA9-BB66-B839-8795A3729E50}"/>
              </a:ext>
            </a:extLst>
          </p:cNvPr>
          <p:cNvPicPr>
            <a:picLocks noChangeAspect="1"/>
          </p:cNvPicPr>
          <p:nvPr/>
        </p:nvPicPr>
        <p:blipFill>
          <a:blip r:embed="rId16"/>
          <a:stretch>
            <a:fillRect/>
          </a:stretch>
        </p:blipFill>
        <p:spPr>
          <a:xfrm>
            <a:off x="14833648" y="14728154"/>
            <a:ext cx="6292927" cy="2752725"/>
          </a:xfrm>
          <a:prstGeom prst="rect">
            <a:avLst/>
          </a:prstGeom>
        </p:spPr>
      </p:pic>
    </p:spTree>
    <p:extLst>
      <p:ext uri="{BB962C8B-B14F-4D97-AF65-F5344CB8AC3E}">
        <p14:creationId xmlns:p14="http://schemas.microsoft.com/office/powerpoint/2010/main" val="132127982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602</Words>
  <Application>Microsoft Office PowerPoint</Application>
  <PresentationFormat>Custom</PresentationFormat>
  <Paragraphs>49</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Bradwell, Matthew</cp:lastModifiedBy>
  <cp:revision>23</cp:revision>
  <dcterms:created xsi:type="dcterms:W3CDTF">2016-02-25T08:27:32Z</dcterms:created>
  <dcterms:modified xsi:type="dcterms:W3CDTF">2023-06-01T12:43:19Z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73aa366c-74b9-492b-a1b9-5472c41e7d31_Enabled">
    <vt:lpwstr>true</vt:lpwstr>
  </property>
  <property fmtid="{D5CDD505-2E9C-101B-9397-08002B2CF9AE}" pid="3" name="MSIP_Label_73aa366c-74b9-492b-a1b9-5472c41e7d31_SetDate">
    <vt:lpwstr>2023-06-01T11:11:19Z</vt:lpwstr>
  </property>
  <property fmtid="{D5CDD505-2E9C-101B-9397-08002B2CF9AE}" pid="4" name="MSIP_Label_73aa366c-74b9-492b-a1b9-5472c41e7d31_Method">
    <vt:lpwstr>Privileged</vt:lpwstr>
  </property>
  <property fmtid="{D5CDD505-2E9C-101B-9397-08002B2CF9AE}" pid="5" name="MSIP_Label_73aa366c-74b9-492b-a1b9-5472c41e7d31_Name">
    <vt:lpwstr>73aa366c-74b9-492b-a1b9-5472c41e7d31</vt:lpwstr>
  </property>
  <property fmtid="{D5CDD505-2E9C-101B-9397-08002B2CF9AE}" pid="6" name="MSIP_Label_73aa366c-74b9-492b-a1b9-5472c41e7d31_SiteId">
    <vt:lpwstr>44bbd632-fe04-42d7-933e-2649dcd22649</vt:lpwstr>
  </property>
  <property fmtid="{D5CDD505-2E9C-101B-9397-08002B2CF9AE}" pid="7" name="MSIP_Label_73aa366c-74b9-492b-a1b9-5472c41e7d31_ActionId">
    <vt:lpwstr>cf73e20a-e9cb-4fe3-be2f-2c1e031235a3</vt:lpwstr>
  </property>
  <property fmtid="{D5CDD505-2E9C-101B-9397-08002B2CF9AE}" pid="8" name="MSIP_Label_73aa366c-74b9-492b-a1b9-5472c41e7d31_ContentBits">
    <vt:lpwstr>2</vt:lpwstr>
  </property>
  <property fmtid="{D5CDD505-2E9C-101B-9397-08002B2CF9AE}" pid="9" name="ClassificationContentMarkingFooterLocations">
    <vt:lpwstr>Office Theme:8</vt:lpwstr>
  </property>
  <property fmtid="{D5CDD505-2E9C-101B-9397-08002B2CF9AE}" pid="10" name="ClassificationContentMarkingFooterText">
    <vt:lpwstr>Sensitivity: general</vt:lpwstr>
  </property>
</Properties>
</file>