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50" d="100"/>
          <a:sy n="150" d="100"/>
        </p:scale>
        <p:origin x="2094" y="13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6/10/2026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6/10/2026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6/10/2026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6/10/2026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6/10/2026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t>Applying Bowlby’s Attachment Theory to Isaac’s Development</a:t>
            </a:r>
          </a:p>
        </p:txBody>
      </p:sp>
      <p:sp>
        <p:nvSpPr>
          <p:cNvPr id="3" name="Subtitle 2"/>
          <p:cNvSpPr>
            <a:spLocks noGrp="1"/>
          </p:cNvSpPr>
          <p:nvPr>
            <p:ph type="subTitle" idx="1"/>
          </p:nvPr>
        </p:nvSpPr>
        <p:spPr/>
        <p:txBody>
          <a:bodyPr>
            <a:normAutofit lnSpcReduction="10000"/>
          </a:bodyPr>
          <a:lstStyle/>
          <a:p>
            <a:r>
              <a:rPr sz="1600" dirty="0">
                <a:solidFill>
                  <a:schemeClr val="tx1"/>
                </a:solidFill>
              </a:rPr>
              <a:t>Lifespan Development Presentation</a:t>
            </a:r>
            <a:endParaRPr lang="en-GB" sz="1600" dirty="0">
              <a:solidFill>
                <a:schemeClr val="tx1"/>
              </a:solidFill>
            </a:endParaRPr>
          </a:p>
          <a:p>
            <a:r>
              <a:rPr lang="en-GB" sz="1600" dirty="0">
                <a:solidFill>
                  <a:schemeClr val="tx1"/>
                </a:solidFill>
              </a:rPr>
              <a:t>Gul Bahar </a:t>
            </a:r>
          </a:p>
          <a:p>
            <a:r>
              <a:rPr lang="en-GB" sz="1600" dirty="0">
                <a:solidFill>
                  <a:schemeClr val="tx1"/>
                </a:solidFill>
              </a:rPr>
              <a:t>2500701</a:t>
            </a:r>
          </a:p>
          <a:p>
            <a:r>
              <a:rPr lang="en-GB" sz="1600" dirty="0">
                <a:solidFill>
                  <a:schemeClr val="tx1"/>
                </a:solidFill>
              </a:rPr>
              <a:t>Rizwan Nadim</a:t>
            </a:r>
          </a:p>
          <a:p>
            <a:r>
              <a:rPr lang="en-GB" sz="1600" dirty="0">
                <a:solidFill>
                  <a:schemeClr val="tx1"/>
                </a:solidFill>
              </a:rPr>
              <a:t>Psychology In Health And Social Care</a:t>
            </a:r>
          </a:p>
          <a:p>
            <a:r>
              <a:rPr lang="en-GB" sz="1600">
                <a:solidFill>
                  <a:schemeClr val="tx1"/>
                </a:solidFill>
              </a:rPr>
              <a:t>LCHS4010</a:t>
            </a:r>
            <a:endParaRPr sz="16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Introduction to Isaac</a:t>
            </a:r>
          </a:p>
        </p:txBody>
      </p:sp>
      <p:sp>
        <p:nvSpPr>
          <p:cNvPr id="3" name="Content Placeholder 2"/>
          <p:cNvSpPr>
            <a:spLocks noGrp="1"/>
          </p:cNvSpPr>
          <p:nvPr>
            <p:ph idx="1"/>
          </p:nvPr>
        </p:nvSpPr>
        <p:spPr/>
        <p:txBody>
          <a:bodyPr>
            <a:normAutofit/>
          </a:bodyPr>
          <a:lstStyle/>
          <a:p>
            <a:r>
              <a:rPr sz="2000" dirty="0"/>
              <a:t>Isaac is a 4-year-old boy who attends a children’s </a:t>
            </a:r>
            <a:r>
              <a:rPr sz="2000" dirty="0" err="1"/>
              <a:t>centre</a:t>
            </a:r>
            <a:r>
              <a:rPr sz="2000" dirty="0"/>
              <a:t> in London. He lives with his mother, who is a single parent and has experienced post-natal depression. The family recently moved to London and Isaac has had several changes in his childcare arrangements.</a:t>
            </a:r>
          </a:p>
          <a:p>
            <a:endParaRPr sz="2000" dirty="0"/>
          </a:p>
          <a:p>
            <a:r>
              <a:rPr sz="2000" dirty="0"/>
              <a:t>Staff have noticed that Isaac is often quiet during free play, becomes upset when separated from his mother, struggles to join group activities and has some delays in language development. His mother also reports that he is very clingy and has difficulty sleeping.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Bowlby’s Attachment Theory</a:t>
            </a:r>
          </a:p>
        </p:txBody>
      </p:sp>
      <p:sp>
        <p:nvSpPr>
          <p:cNvPr id="3" name="Content Placeholder 2"/>
          <p:cNvSpPr>
            <a:spLocks noGrp="1"/>
          </p:cNvSpPr>
          <p:nvPr>
            <p:ph idx="1"/>
          </p:nvPr>
        </p:nvSpPr>
        <p:spPr/>
        <p:txBody>
          <a:bodyPr>
            <a:normAutofit/>
          </a:bodyPr>
          <a:lstStyle/>
          <a:p>
            <a:r>
              <a:rPr sz="1600" dirty="0"/>
              <a:t>Bowlby’s Attachment Theory explains how the relationship between a child and their main caregiver can affect development.</a:t>
            </a:r>
            <a:r>
              <a:rPr lang="en-GB" sz="1600" dirty="0"/>
              <a:t> (Bowlby, 1969; Bowlby, 1988)</a:t>
            </a:r>
            <a:endParaRPr sz="1600" dirty="0"/>
          </a:p>
          <a:p>
            <a:endParaRPr sz="1600" dirty="0"/>
          </a:p>
          <a:p>
            <a:r>
              <a:rPr sz="1600" dirty="0"/>
              <a:t>Bowlby believed that children need a strong emotional bond with a caregiver in order to feel safe and secure. When children feel secure, they are more confident to explore the world around them and build relationships with others.</a:t>
            </a:r>
          </a:p>
          <a:p>
            <a:endParaRPr sz="1600" dirty="0"/>
          </a:p>
          <a:p>
            <a:r>
              <a:rPr sz="1600" dirty="0"/>
              <a:t>Some important ideas in the theory include:</a:t>
            </a:r>
          </a:p>
          <a:p>
            <a:r>
              <a:rPr sz="1600" dirty="0"/>
              <a:t> Secure attachment</a:t>
            </a:r>
          </a:p>
          <a:p>
            <a:r>
              <a:rPr sz="1600" dirty="0"/>
              <a:t>Insecure attachment</a:t>
            </a:r>
          </a:p>
          <a:p>
            <a:r>
              <a:rPr sz="1600" dirty="0"/>
              <a:t>Separation anxiety</a:t>
            </a:r>
          </a:p>
          <a:p>
            <a:r>
              <a:rPr sz="1600" dirty="0"/>
              <a:t>Internal working model</a:t>
            </a:r>
          </a:p>
          <a:p>
            <a:endParaRPr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Key Concepts and Assumptions</a:t>
            </a:r>
          </a:p>
        </p:txBody>
      </p:sp>
      <p:sp>
        <p:nvSpPr>
          <p:cNvPr id="3" name="Content Placeholder 2"/>
          <p:cNvSpPr>
            <a:spLocks noGrp="1"/>
          </p:cNvSpPr>
          <p:nvPr>
            <p:ph idx="1"/>
          </p:nvPr>
        </p:nvSpPr>
        <p:spPr/>
        <p:txBody>
          <a:bodyPr>
            <a:normAutofit lnSpcReduction="10000"/>
          </a:bodyPr>
          <a:lstStyle/>
          <a:p>
            <a:r>
              <a:rPr sz="2300" dirty="0"/>
              <a:t>Bowlby believed that children are born with a natural need to form attachments with caregivers.</a:t>
            </a:r>
            <a:r>
              <a:rPr lang="en-GB" sz="2300" dirty="0"/>
              <a:t>(Bowlby, 1969) </a:t>
            </a:r>
            <a:endParaRPr sz="2300" dirty="0"/>
          </a:p>
          <a:p>
            <a:endParaRPr sz="2300" dirty="0"/>
          </a:p>
          <a:p>
            <a:r>
              <a:rPr sz="2300" dirty="0"/>
              <a:t>When caregivers respond consistently to a child’s needs, the child is more likely to develop a secure attachment. However, if caregiving is inconsistent or disrupted, children may develop attachment difficulties.</a:t>
            </a:r>
            <a:r>
              <a:rPr lang="en-GB" sz="2300" dirty="0"/>
              <a:t> (Ainsworth et al., 1978)</a:t>
            </a:r>
          </a:p>
          <a:p>
            <a:endParaRPr sz="2300" dirty="0"/>
          </a:p>
          <a:p>
            <a:endParaRPr sz="2300" dirty="0"/>
          </a:p>
          <a:p>
            <a:r>
              <a:rPr sz="2300" dirty="0"/>
              <a:t>This theory is especially relevant to early childhood because the first few years of life are important for emotional, social and cognitive development.</a:t>
            </a:r>
          </a:p>
          <a:p>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t>Applying the Theory to Isaac’s Situation</a:t>
            </a:r>
          </a:p>
        </p:txBody>
      </p:sp>
      <p:sp>
        <p:nvSpPr>
          <p:cNvPr id="3" name="Content Placeholder 2"/>
          <p:cNvSpPr>
            <a:spLocks noGrp="1"/>
          </p:cNvSpPr>
          <p:nvPr>
            <p:ph idx="1"/>
          </p:nvPr>
        </p:nvSpPr>
        <p:spPr/>
        <p:txBody>
          <a:bodyPr>
            <a:normAutofit fontScale="92500" lnSpcReduction="20000"/>
          </a:bodyPr>
          <a:lstStyle/>
          <a:p>
            <a:r>
              <a:rPr sz="2800" dirty="0"/>
              <a:t>One factor that may have influenced Isaac’s development is his mother’s post-natal depression.</a:t>
            </a:r>
          </a:p>
          <a:p>
            <a:endParaRPr sz="2800" dirty="0"/>
          </a:p>
          <a:p>
            <a:r>
              <a:rPr sz="2800" dirty="0"/>
              <a:t>Parents experiencing mental health difficulties may sometimes find it harder to respond consistently to their child’s emotional needs. According to Bowlby’s theory, this can affect the child’s sense of security and attachment.</a:t>
            </a:r>
            <a:r>
              <a:rPr lang="en-GB" sz="2800" dirty="0"/>
              <a:t> (Murray and Cooper, 1997)</a:t>
            </a:r>
          </a:p>
          <a:p>
            <a:endParaRPr sz="2800" dirty="0"/>
          </a:p>
          <a:p>
            <a:endParaRPr sz="2800" dirty="0"/>
          </a:p>
          <a:p>
            <a:r>
              <a:rPr sz="2800" dirty="0"/>
              <a:t>This may help explain why Isaac appears clingy and becomes distressed when separated from his mother.</a:t>
            </a:r>
          </a:p>
          <a:p>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Impact of Childcare Disruption</a:t>
            </a:r>
          </a:p>
        </p:txBody>
      </p:sp>
      <p:sp>
        <p:nvSpPr>
          <p:cNvPr id="3" name="Content Placeholder 2"/>
          <p:cNvSpPr>
            <a:spLocks noGrp="1"/>
          </p:cNvSpPr>
          <p:nvPr>
            <p:ph idx="1"/>
          </p:nvPr>
        </p:nvSpPr>
        <p:spPr/>
        <p:txBody>
          <a:bodyPr>
            <a:normAutofit fontScale="92500" lnSpcReduction="10000"/>
          </a:bodyPr>
          <a:lstStyle/>
          <a:p>
            <a:r>
              <a:rPr sz="2800" dirty="0"/>
              <a:t>Isaac has experienced several changes in childcare and has recently moved home.</a:t>
            </a:r>
          </a:p>
          <a:p>
            <a:endParaRPr sz="2800" dirty="0"/>
          </a:p>
          <a:p>
            <a:r>
              <a:rPr sz="2800" dirty="0"/>
              <a:t>These changes may have reduced his sense of stability and security. Bowlby suggested that disruptions in important relationships can increase anxiety and make children less confident in unfamiliar situations.</a:t>
            </a:r>
            <a:r>
              <a:rPr lang="en-GB" sz="2800" dirty="0"/>
              <a:t> (Howe, 2011)</a:t>
            </a:r>
          </a:p>
          <a:p>
            <a:endParaRPr sz="2800" dirty="0"/>
          </a:p>
          <a:p>
            <a:r>
              <a:rPr sz="2800" dirty="0"/>
              <a:t>Isaac’s separation anxiety and reluctance to play independently may be linked to these experiences</a:t>
            </a:r>
            <a:r>
              <a:rPr dirty="0"/>
              <a:t>.</a:t>
            </a:r>
          </a:p>
          <a:p>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Social and Language Development</a:t>
            </a:r>
          </a:p>
        </p:txBody>
      </p:sp>
      <p:sp>
        <p:nvSpPr>
          <p:cNvPr id="3" name="Content Placeholder 2"/>
          <p:cNvSpPr>
            <a:spLocks noGrp="1"/>
          </p:cNvSpPr>
          <p:nvPr>
            <p:ph idx="1"/>
          </p:nvPr>
        </p:nvSpPr>
        <p:spPr/>
        <p:txBody>
          <a:bodyPr>
            <a:normAutofit fontScale="77500" lnSpcReduction="20000"/>
          </a:bodyPr>
          <a:lstStyle/>
          <a:p>
            <a:r>
              <a:rPr sz="3100" dirty="0"/>
              <a:t>Isaac often keeps to himself during free play and finds it difficult to join group activities.</a:t>
            </a:r>
          </a:p>
          <a:p>
            <a:endParaRPr sz="3100" dirty="0"/>
          </a:p>
          <a:p>
            <a:r>
              <a:rPr sz="3100" dirty="0"/>
              <a:t>Attachment theory suggests that children who feel insecure may be less likely to explore their surroundings and interact with others. This can reduce opportunities for learning and social development.</a:t>
            </a:r>
            <a:r>
              <a:rPr lang="en-GB" sz="3100" dirty="0"/>
              <a:t> (Ainsworth et al., 1978)</a:t>
            </a:r>
          </a:p>
          <a:p>
            <a:endParaRPr sz="3100" dirty="0"/>
          </a:p>
          <a:p>
            <a:endParaRPr sz="3100" dirty="0"/>
          </a:p>
          <a:p>
            <a:r>
              <a:rPr sz="3100" dirty="0"/>
              <a:t>His language delay may also be affected by limited social interaction and fewer opportunities to </a:t>
            </a:r>
            <a:r>
              <a:rPr sz="3100" dirty="0" err="1"/>
              <a:t>practise</a:t>
            </a:r>
            <a:r>
              <a:rPr sz="3100" dirty="0"/>
              <a:t> communication skills.</a:t>
            </a:r>
          </a:p>
          <a:p>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Nature vs Nurture</a:t>
            </a:r>
          </a:p>
        </p:txBody>
      </p:sp>
      <p:sp>
        <p:nvSpPr>
          <p:cNvPr id="3" name="Content Placeholder 2"/>
          <p:cNvSpPr>
            <a:spLocks noGrp="1"/>
          </p:cNvSpPr>
          <p:nvPr>
            <p:ph idx="1"/>
          </p:nvPr>
        </p:nvSpPr>
        <p:spPr/>
        <p:txBody>
          <a:bodyPr>
            <a:normAutofit fontScale="62500" lnSpcReduction="20000"/>
          </a:bodyPr>
          <a:lstStyle/>
          <a:p>
            <a:r>
              <a:rPr dirty="0"/>
              <a:t>Both nature and nurture may have influenced Isaac’s development.</a:t>
            </a:r>
          </a:p>
          <a:p>
            <a:endParaRPr dirty="0"/>
          </a:p>
          <a:p>
            <a:r>
              <a:rPr dirty="0"/>
              <a:t>Nature refers to biological factors such as temperament, genetics and brain development.</a:t>
            </a:r>
            <a:r>
              <a:rPr lang="en-GB" dirty="0"/>
              <a:t> (Berk, 2023)</a:t>
            </a:r>
          </a:p>
          <a:p>
            <a:endParaRPr dirty="0"/>
          </a:p>
          <a:p>
            <a:endParaRPr dirty="0"/>
          </a:p>
          <a:p>
            <a:r>
              <a:rPr dirty="0"/>
              <a:t>Nurture refers to environmental influences such as parenting, social experiences, childcare arrangements and emotional support.</a:t>
            </a:r>
            <a:r>
              <a:rPr lang="en-GB" dirty="0"/>
              <a:t> (Berk, 2023)</a:t>
            </a:r>
          </a:p>
          <a:p>
            <a:endParaRPr dirty="0"/>
          </a:p>
          <a:p>
            <a:endParaRPr dirty="0"/>
          </a:p>
          <a:p>
            <a:r>
              <a:rPr dirty="0"/>
              <a:t>In Isaac’s case, his development is likely affected by a combination of both biological and environmental factors. However, Bowlby’s theory places greater emphasis on the importance of early relationships and caregiving experiences.</a:t>
            </a:r>
            <a:r>
              <a:rPr lang="en-GB" dirty="0"/>
              <a:t> (Bowlby, 1969)</a:t>
            </a:r>
          </a:p>
          <a:p>
            <a:endParaRPr dirty="0"/>
          </a:p>
          <a:p>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Theory-Informed Support Plan</a:t>
            </a:r>
          </a:p>
        </p:txBody>
      </p:sp>
      <p:sp>
        <p:nvSpPr>
          <p:cNvPr id="3" name="Content Placeholder 2"/>
          <p:cNvSpPr>
            <a:spLocks noGrp="1"/>
          </p:cNvSpPr>
          <p:nvPr>
            <p:ph idx="1"/>
          </p:nvPr>
        </p:nvSpPr>
        <p:spPr/>
        <p:txBody>
          <a:bodyPr>
            <a:normAutofit/>
          </a:bodyPr>
          <a:lstStyle/>
          <a:p>
            <a:r>
              <a:rPr sz="1600" dirty="0"/>
              <a:t>Several practical strategies could be used to support Isaac.</a:t>
            </a:r>
          </a:p>
          <a:p>
            <a:endParaRPr sz="1600" dirty="0"/>
          </a:p>
          <a:p>
            <a:r>
              <a:rPr sz="1600" dirty="0"/>
              <a:t>• Assign a consistent key worker to build trust and security.</a:t>
            </a:r>
          </a:p>
          <a:p>
            <a:r>
              <a:rPr sz="1600" dirty="0"/>
              <a:t>• Provide attachment-based support within the setting.</a:t>
            </a:r>
          </a:p>
          <a:p>
            <a:r>
              <a:rPr sz="1600" dirty="0"/>
              <a:t>• Encourage play-based learning activities.</a:t>
            </a:r>
          </a:p>
          <a:p>
            <a:r>
              <a:rPr sz="1600" dirty="0"/>
              <a:t>• Create a language-rich environment through stories, conversations and group activities.</a:t>
            </a:r>
          </a:p>
          <a:p>
            <a:r>
              <a:rPr sz="1600" dirty="0"/>
              <a:t>• Support Isaac’s mother through parenting </a:t>
            </a:r>
            <a:r>
              <a:rPr sz="1600" dirty="0" err="1"/>
              <a:t>programmes</a:t>
            </a:r>
            <a:r>
              <a:rPr sz="1600" dirty="0"/>
              <a:t> and mental health services.</a:t>
            </a:r>
          </a:p>
          <a:p>
            <a:r>
              <a:rPr sz="1600" dirty="0"/>
              <a:t>• Work with other professionals such as health visitors, speech and language therapists and family support workers.</a:t>
            </a:r>
          </a:p>
          <a:p>
            <a:endParaRPr sz="1600" dirty="0"/>
          </a:p>
          <a:p>
            <a:r>
              <a:rPr sz="1600" dirty="0"/>
              <a:t>These strategies are linked to Bowlby’s theory because they focus on strengthening secure relationships and emotional wellbeing.</a:t>
            </a:r>
            <a:r>
              <a:rPr lang="en-GB" sz="1600" dirty="0"/>
              <a:t> (Howe, 2011; Bowlby, 1988)</a:t>
            </a:r>
          </a:p>
          <a:p>
            <a:endParaRPr sz="1600" dirty="0"/>
          </a:p>
          <a:p>
            <a:pPr marL="0" indent="0">
              <a:buNone/>
            </a:pPr>
            <a:endParaRPr sz="1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Critical Evaluation and Conclusion</a:t>
            </a:r>
          </a:p>
        </p:txBody>
      </p:sp>
      <p:sp>
        <p:nvSpPr>
          <p:cNvPr id="3" name="Content Placeholder 2"/>
          <p:cNvSpPr>
            <a:spLocks noGrp="1"/>
          </p:cNvSpPr>
          <p:nvPr>
            <p:ph idx="1"/>
          </p:nvPr>
        </p:nvSpPr>
        <p:spPr/>
        <p:txBody>
          <a:bodyPr>
            <a:noAutofit/>
          </a:bodyPr>
          <a:lstStyle/>
          <a:p>
            <a:r>
              <a:rPr sz="2000" dirty="0"/>
              <a:t>Bowlby’s theory has many strengths. It highlights the importance of early relationships and continues to influence early years practice today.</a:t>
            </a:r>
          </a:p>
          <a:p>
            <a:endParaRPr sz="2000" dirty="0"/>
          </a:p>
          <a:p>
            <a:r>
              <a:rPr sz="2000" dirty="0"/>
              <a:t>However, there are also some limitations. The theory may place too much focus on one caregiver and does not fully consider cultural differences or the role of wider social influences.</a:t>
            </a:r>
          </a:p>
          <a:p>
            <a:endParaRPr sz="2000" dirty="0"/>
          </a:p>
          <a:p>
            <a:r>
              <a:rPr sz="2000" dirty="0"/>
              <a:t>Overall, Bowlby’s Attachment Theory helps us understand how Isaac’s experiences, including his mother’s post-natal depression and disrupted childcare arrangements, may have influenced his emotional, social and language development. The theory can also be used to guide effective support strategies that promote positive outcomes for Isaac and his family.</a:t>
            </a:r>
          </a:p>
          <a:p>
            <a:endParaRPr sz="14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a:bodyPr>
          <a:lstStyle/>
          <a:p>
            <a:r>
              <a:rPr sz="1600" dirty="0"/>
              <a:t>Ainsworth, M.D.S., </a:t>
            </a:r>
            <a:r>
              <a:rPr sz="1600" dirty="0" err="1"/>
              <a:t>Blehar</a:t>
            </a:r>
            <a:r>
              <a:rPr sz="1600" dirty="0"/>
              <a:t>, M.C., Waters, E. and Wall, S. (1978) Patterns of Attachment: A Psychological Study of the Strange Situation. Hillsdale, NJ: Lawrence Erlbaum Associates.</a:t>
            </a:r>
          </a:p>
          <a:p>
            <a:endParaRPr sz="1600" dirty="0"/>
          </a:p>
          <a:p>
            <a:r>
              <a:rPr sz="1600" dirty="0"/>
              <a:t>Berk, L.E. (2023) Development Through the Lifespan. 8th </a:t>
            </a:r>
            <a:r>
              <a:rPr sz="1600" dirty="0" err="1"/>
              <a:t>edn</a:t>
            </a:r>
            <a:r>
              <a:rPr sz="1600" dirty="0"/>
              <a:t>. Harlow: Pearson.</a:t>
            </a:r>
          </a:p>
          <a:p>
            <a:endParaRPr sz="1600" dirty="0"/>
          </a:p>
          <a:p>
            <a:r>
              <a:rPr sz="1600" dirty="0"/>
              <a:t>Bowlby, J. (1969) Attachment and Loss. Vol. 1: Attachment. London: Hogarth Press.</a:t>
            </a:r>
          </a:p>
          <a:p>
            <a:endParaRPr sz="1600" dirty="0"/>
          </a:p>
          <a:p>
            <a:r>
              <a:rPr sz="1600" dirty="0"/>
              <a:t>Bowlby, J. (1988) A Secure Base: Parent-Child Attachment and Healthy Human Development. London: Routledge.</a:t>
            </a:r>
          </a:p>
          <a:p>
            <a:endParaRPr sz="1600" dirty="0"/>
          </a:p>
          <a:p>
            <a:r>
              <a:rPr sz="1600" dirty="0"/>
              <a:t>Howe, D. (2011) Attachment Across the </a:t>
            </a:r>
            <a:r>
              <a:rPr sz="1600" dirty="0" err="1"/>
              <a:t>Lifecourse</a:t>
            </a:r>
            <a:r>
              <a:rPr sz="1600" dirty="0"/>
              <a:t>: A Brief Introduction. Basingstoke: Palgrave Macmillan.</a:t>
            </a:r>
          </a:p>
          <a:p>
            <a:endParaRPr sz="1600" dirty="0"/>
          </a:p>
          <a:p>
            <a:r>
              <a:rPr sz="1600" dirty="0"/>
              <a:t>Murray, L. and Cooper, P.J. (1997) Postpartum Depression and Child Development. New York: Guilford Press.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TotalTime>
  <Words>1003</Words>
  <Application>Microsoft Office PowerPoint</Application>
  <PresentationFormat>On-screen Show (4:3)</PresentationFormat>
  <Paragraphs>87</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Applying Bowlby’s Attachment Theory to Isaac’s Development</vt:lpstr>
      <vt:lpstr>Introduction to Isaac</vt:lpstr>
      <vt:lpstr>Bowlby’s Attachment Theory</vt:lpstr>
      <vt:lpstr>Key Concepts and Assumptions</vt:lpstr>
      <vt:lpstr>Applying the Theory to Isaac’s Situation</vt:lpstr>
      <vt:lpstr>Impact of Childcare Disruption</vt:lpstr>
      <vt:lpstr>Social and Language Development</vt:lpstr>
      <vt:lpstr>Nature vs Nurture</vt:lpstr>
      <vt:lpstr>Theory-Informed Support Plan</vt:lpstr>
      <vt:lpstr>Critical Evaluation and Conclusion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Mahmood, Adan (Student)</dc:creator>
  <cp:keywords/>
  <dc:description>generated using python-pptx</dc:description>
  <cp:lastModifiedBy>Mahmood, Adan (Student)</cp:lastModifiedBy>
  <cp:revision>4</cp:revision>
  <dcterms:created xsi:type="dcterms:W3CDTF">2013-01-27T09:14:16Z</dcterms:created>
  <dcterms:modified xsi:type="dcterms:W3CDTF">2026-06-10T20:18:57Z</dcterms:modified>
  <cp:category/>
</cp:coreProperties>
</file>