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84" r:id="rId4"/>
  </p:sldMasterIdLst>
  <p:notesMasterIdLst>
    <p:notesMasterId r:id="rId55"/>
  </p:notesMasterIdLst>
  <p:handoutMasterIdLst>
    <p:handoutMasterId r:id="rId56"/>
  </p:handoutMasterIdLst>
  <p:sldIdLst>
    <p:sldId id="256" r:id="rId5"/>
    <p:sldId id="257" r:id="rId6"/>
    <p:sldId id="258" r:id="rId7"/>
    <p:sldId id="259" r:id="rId8"/>
    <p:sldId id="261" r:id="rId9"/>
    <p:sldId id="307" r:id="rId10"/>
    <p:sldId id="308" r:id="rId11"/>
    <p:sldId id="309" r:id="rId12"/>
    <p:sldId id="311" r:id="rId13"/>
    <p:sldId id="312" r:id="rId14"/>
    <p:sldId id="262" r:id="rId15"/>
    <p:sldId id="263" r:id="rId16"/>
    <p:sldId id="264" r:id="rId17"/>
    <p:sldId id="265" r:id="rId18"/>
    <p:sldId id="266" r:id="rId19"/>
    <p:sldId id="267" r:id="rId20"/>
    <p:sldId id="268" r:id="rId21"/>
    <p:sldId id="269" r:id="rId22"/>
    <p:sldId id="272" r:id="rId23"/>
    <p:sldId id="306" r:id="rId24"/>
    <p:sldId id="270" r:id="rId25"/>
    <p:sldId id="271" r:id="rId26"/>
    <p:sldId id="273" r:id="rId27"/>
    <p:sldId id="274" r:id="rId28"/>
    <p:sldId id="275" r:id="rId29"/>
    <p:sldId id="276" r:id="rId30"/>
    <p:sldId id="277" r:id="rId31"/>
    <p:sldId id="278" r:id="rId32"/>
    <p:sldId id="279" r:id="rId33"/>
    <p:sldId id="280" r:id="rId34"/>
    <p:sldId id="281" r:id="rId35"/>
    <p:sldId id="283" r:id="rId36"/>
    <p:sldId id="282" r:id="rId37"/>
    <p:sldId id="284" r:id="rId38"/>
    <p:sldId id="285" r:id="rId39"/>
    <p:sldId id="286" r:id="rId40"/>
    <p:sldId id="287" r:id="rId41"/>
    <p:sldId id="288" r:id="rId42"/>
    <p:sldId id="289" r:id="rId43"/>
    <p:sldId id="290" r:id="rId44"/>
    <p:sldId id="291" r:id="rId45"/>
    <p:sldId id="292" r:id="rId46"/>
    <p:sldId id="293" r:id="rId47"/>
    <p:sldId id="295" r:id="rId48"/>
    <p:sldId id="296" r:id="rId49"/>
    <p:sldId id="297" r:id="rId50"/>
    <p:sldId id="294" r:id="rId51"/>
    <p:sldId id="303" r:id="rId52"/>
    <p:sldId id="304" r:id="rId53"/>
    <p:sldId id="305"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01449"/>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8ADCA9-4FA7-454A-9846-21623803A776}" v="4" dt="2024-02-10T19:08:09.4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718" autoAdjust="0"/>
    <p:restoredTop sz="50053" autoAdjust="0"/>
  </p:normalViewPr>
  <p:slideViewPr>
    <p:cSldViewPr snapToGrid="0">
      <p:cViewPr varScale="1">
        <p:scale>
          <a:sx n="63" d="100"/>
          <a:sy n="63" d="100"/>
        </p:scale>
        <p:origin x="2220" y="72"/>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48" d="100"/>
          <a:sy n="48" d="100"/>
        </p:scale>
        <p:origin x="1836" y="4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viewProps" Target="viewProps.xml"/><Relationship Id="rId5" Type="http://schemas.openxmlformats.org/officeDocument/2006/relationships/slide" Target="slides/slide1.xml"/><Relationship Id="rId61" Type="http://schemas.microsoft.com/office/2015/10/relationships/revisionInfo" Target="revisionInfo.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presProps" Target="pres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3E5CB55-D6D3-490D-963D-79D8A56342D9}"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6C1BC4DC-1612-47E5-82F1-F01B6DF03113}">
      <dgm:prSet/>
      <dgm:spPr/>
      <dgm:t>
        <a:bodyPr/>
        <a:lstStyle/>
        <a:p>
          <a:r>
            <a:rPr lang="en-GB"/>
            <a:t>Offer and acceptance. </a:t>
          </a:r>
          <a:endParaRPr lang="en-US"/>
        </a:p>
      </dgm:t>
    </dgm:pt>
    <dgm:pt modelId="{66E15AFB-3D87-4968-BE28-223A43314ECD}" type="parTrans" cxnId="{902FD799-BB78-443E-BBA3-392D2AFC7F9E}">
      <dgm:prSet/>
      <dgm:spPr/>
      <dgm:t>
        <a:bodyPr/>
        <a:lstStyle/>
        <a:p>
          <a:endParaRPr lang="en-US"/>
        </a:p>
      </dgm:t>
    </dgm:pt>
    <dgm:pt modelId="{D2977DC1-1C59-4897-A1D1-F549CFC4DDE8}" type="sibTrans" cxnId="{902FD799-BB78-443E-BBA3-392D2AFC7F9E}">
      <dgm:prSet/>
      <dgm:spPr/>
      <dgm:t>
        <a:bodyPr/>
        <a:lstStyle/>
        <a:p>
          <a:endParaRPr lang="en-US"/>
        </a:p>
      </dgm:t>
    </dgm:pt>
    <dgm:pt modelId="{7F69C71A-C429-432C-B6B2-7823ADBF5E04}">
      <dgm:prSet/>
      <dgm:spPr/>
      <dgm:t>
        <a:bodyPr/>
        <a:lstStyle/>
        <a:p>
          <a:r>
            <a:rPr lang="en-GB"/>
            <a:t>Intention. </a:t>
          </a:r>
          <a:endParaRPr lang="en-US"/>
        </a:p>
      </dgm:t>
    </dgm:pt>
    <dgm:pt modelId="{7F11B5D3-3B74-4D36-BB3B-06DD87D5DD8F}" type="parTrans" cxnId="{09A33773-30DE-4EA9-9035-24BAEE8C2DFA}">
      <dgm:prSet/>
      <dgm:spPr/>
      <dgm:t>
        <a:bodyPr/>
        <a:lstStyle/>
        <a:p>
          <a:endParaRPr lang="en-US"/>
        </a:p>
      </dgm:t>
    </dgm:pt>
    <dgm:pt modelId="{768BFB68-772B-449C-A2BE-68204A53527F}" type="sibTrans" cxnId="{09A33773-30DE-4EA9-9035-24BAEE8C2DFA}">
      <dgm:prSet/>
      <dgm:spPr/>
      <dgm:t>
        <a:bodyPr/>
        <a:lstStyle/>
        <a:p>
          <a:endParaRPr lang="en-US"/>
        </a:p>
      </dgm:t>
    </dgm:pt>
    <dgm:pt modelId="{ED53B5B3-322B-4532-8D6C-930F37873A85}">
      <dgm:prSet/>
      <dgm:spPr/>
      <dgm:t>
        <a:bodyPr/>
        <a:lstStyle/>
        <a:p>
          <a:r>
            <a:rPr lang="en-GB"/>
            <a:t>Consideration.</a:t>
          </a:r>
          <a:endParaRPr lang="en-US"/>
        </a:p>
      </dgm:t>
    </dgm:pt>
    <dgm:pt modelId="{F450D14F-BE7F-4D11-91F4-0BF867E12A45}" type="parTrans" cxnId="{5984FB17-3CCE-4CC4-B149-950B59D007D9}">
      <dgm:prSet/>
      <dgm:spPr/>
      <dgm:t>
        <a:bodyPr/>
        <a:lstStyle/>
        <a:p>
          <a:endParaRPr lang="en-US"/>
        </a:p>
      </dgm:t>
    </dgm:pt>
    <dgm:pt modelId="{6C17BCFD-D829-411F-BFCE-0AF34658C459}" type="sibTrans" cxnId="{5984FB17-3CCE-4CC4-B149-950B59D007D9}">
      <dgm:prSet/>
      <dgm:spPr/>
      <dgm:t>
        <a:bodyPr/>
        <a:lstStyle/>
        <a:p>
          <a:endParaRPr lang="en-US"/>
        </a:p>
      </dgm:t>
    </dgm:pt>
    <dgm:pt modelId="{9434C3C7-062C-41F2-BF5D-339F064502D4}" type="pres">
      <dgm:prSet presAssocID="{F3E5CB55-D6D3-490D-963D-79D8A56342D9}" presName="diagram" presStyleCnt="0">
        <dgm:presLayoutVars>
          <dgm:dir/>
          <dgm:resizeHandles val="exact"/>
        </dgm:presLayoutVars>
      </dgm:prSet>
      <dgm:spPr/>
    </dgm:pt>
    <dgm:pt modelId="{F93838FF-2C83-4651-A14C-1AB4CC6EFBFA}" type="pres">
      <dgm:prSet presAssocID="{6C1BC4DC-1612-47E5-82F1-F01B6DF03113}" presName="node" presStyleLbl="node1" presStyleIdx="0" presStyleCnt="3">
        <dgm:presLayoutVars>
          <dgm:bulletEnabled val="1"/>
        </dgm:presLayoutVars>
      </dgm:prSet>
      <dgm:spPr/>
    </dgm:pt>
    <dgm:pt modelId="{E77B101C-C450-4CE4-A1C0-CFECF614F783}" type="pres">
      <dgm:prSet presAssocID="{D2977DC1-1C59-4897-A1D1-F549CFC4DDE8}" presName="sibTrans" presStyleLbl="sibTrans2D1" presStyleIdx="0" presStyleCnt="2"/>
      <dgm:spPr/>
    </dgm:pt>
    <dgm:pt modelId="{27AB69D2-5BFB-43DD-9DCA-CBD8448D25AA}" type="pres">
      <dgm:prSet presAssocID="{D2977DC1-1C59-4897-A1D1-F549CFC4DDE8}" presName="connectorText" presStyleLbl="sibTrans2D1" presStyleIdx="0" presStyleCnt="2"/>
      <dgm:spPr/>
    </dgm:pt>
    <dgm:pt modelId="{B06EA10B-70B6-4DE3-BB39-04DB8624A244}" type="pres">
      <dgm:prSet presAssocID="{7F69C71A-C429-432C-B6B2-7823ADBF5E04}" presName="node" presStyleLbl="node1" presStyleIdx="1" presStyleCnt="3">
        <dgm:presLayoutVars>
          <dgm:bulletEnabled val="1"/>
        </dgm:presLayoutVars>
      </dgm:prSet>
      <dgm:spPr/>
    </dgm:pt>
    <dgm:pt modelId="{9355ED09-FA33-4399-B7CD-791935D3704B}" type="pres">
      <dgm:prSet presAssocID="{768BFB68-772B-449C-A2BE-68204A53527F}" presName="sibTrans" presStyleLbl="sibTrans2D1" presStyleIdx="1" presStyleCnt="2"/>
      <dgm:spPr/>
    </dgm:pt>
    <dgm:pt modelId="{6DE8C558-2195-42B0-87CB-62D0C17BA0E7}" type="pres">
      <dgm:prSet presAssocID="{768BFB68-772B-449C-A2BE-68204A53527F}" presName="connectorText" presStyleLbl="sibTrans2D1" presStyleIdx="1" presStyleCnt="2"/>
      <dgm:spPr/>
    </dgm:pt>
    <dgm:pt modelId="{D42F3FCE-2202-4B29-9838-69319501C678}" type="pres">
      <dgm:prSet presAssocID="{ED53B5B3-322B-4532-8D6C-930F37873A85}" presName="node" presStyleLbl="node1" presStyleIdx="2" presStyleCnt="3">
        <dgm:presLayoutVars>
          <dgm:bulletEnabled val="1"/>
        </dgm:presLayoutVars>
      </dgm:prSet>
      <dgm:spPr/>
    </dgm:pt>
  </dgm:ptLst>
  <dgm:cxnLst>
    <dgm:cxn modelId="{CCBCAB0D-863C-43BD-ACAE-5755D19E8BC6}" type="presOf" srcId="{768BFB68-772B-449C-A2BE-68204A53527F}" destId="{9355ED09-FA33-4399-B7CD-791935D3704B}" srcOrd="0" destOrd="0" presId="urn:microsoft.com/office/officeart/2005/8/layout/process5"/>
    <dgm:cxn modelId="{F9DD1E0E-C90B-4FC4-AAA1-BBA81F3D2C34}" type="presOf" srcId="{ED53B5B3-322B-4532-8D6C-930F37873A85}" destId="{D42F3FCE-2202-4B29-9838-69319501C678}" srcOrd="0" destOrd="0" presId="urn:microsoft.com/office/officeart/2005/8/layout/process5"/>
    <dgm:cxn modelId="{5984FB17-3CCE-4CC4-B149-950B59D007D9}" srcId="{F3E5CB55-D6D3-490D-963D-79D8A56342D9}" destId="{ED53B5B3-322B-4532-8D6C-930F37873A85}" srcOrd="2" destOrd="0" parTransId="{F450D14F-BE7F-4D11-91F4-0BF867E12A45}" sibTransId="{6C17BCFD-D829-411F-BFCE-0AF34658C459}"/>
    <dgm:cxn modelId="{16FB5228-0645-49ED-8149-0C1487E7E816}" type="presOf" srcId="{D2977DC1-1C59-4897-A1D1-F549CFC4DDE8}" destId="{E77B101C-C450-4CE4-A1C0-CFECF614F783}" srcOrd="0" destOrd="0" presId="urn:microsoft.com/office/officeart/2005/8/layout/process5"/>
    <dgm:cxn modelId="{09A33773-30DE-4EA9-9035-24BAEE8C2DFA}" srcId="{F3E5CB55-D6D3-490D-963D-79D8A56342D9}" destId="{7F69C71A-C429-432C-B6B2-7823ADBF5E04}" srcOrd="1" destOrd="0" parTransId="{7F11B5D3-3B74-4D36-BB3B-06DD87D5DD8F}" sibTransId="{768BFB68-772B-449C-A2BE-68204A53527F}"/>
    <dgm:cxn modelId="{5D926979-4CF6-42E9-9266-194AB20AB9B4}" type="presOf" srcId="{D2977DC1-1C59-4897-A1D1-F549CFC4DDE8}" destId="{27AB69D2-5BFB-43DD-9DCA-CBD8448D25AA}" srcOrd="1" destOrd="0" presId="urn:microsoft.com/office/officeart/2005/8/layout/process5"/>
    <dgm:cxn modelId="{902FD799-BB78-443E-BBA3-392D2AFC7F9E}" srcId="{F3E5CB55-D6D3-490D-963D-79D8A56342D9}" destId="{6C1BC4DC-1612-47E5-82F1-F01B6DF03113}" srcOrd="0" destOrd="0" parTransId="{66E15AFB-3D87-4968-BE28-223A43314ECD}" sibTransId="{D2977DC1-1C59-4897-A1D1-F549CFC4DDE8}"/>
    <dgm:cxn modelId="{4E0720B6-C8F6-46E0-ACCF-5476EF980B35}" type="presOf" srcId="{F3E5CB55-D6D3-490D-963D-79D8A56342D9}" destId="{9434C3C7-062C-41F2-BF5D-339F064502D4}" srcOrd="0" destOrd="0" presId="urn:microsoft.com/office/officeart/2005/8/layout/process5"/>
    <dgm:cxn modelId="{1B8D50DE-D9FF-4D0F-93B3-6C7AAD489761}" type="presOf" srcId="{7F69C71A-C429-432C-B6B2-7823ADBF5E04}" destId="{B06EA10B-70B6-4DE3-BB39-04DB8624A244}" srcOrd="0" destOrd="0" presId="urn:microsoft.com/office/officeart/2005/8/layout/process5"/>
    <dgm:cxn modelId="{E956E8DE-D148-4CD3-AF2F-8910E679C6B4}" type="presOf" srcId="{768BFB68-772B-449C-A2BE-68204A53527F}" destId="{6DE8C558-2195-42B0-87CB-62D0C17BA0E7}" srcOrd="1" destOrd="0" presId="urn:microsoft.com/office/officeart/2005/8/layout/process5"/>
    <dgm:cxn modelId="{F2AE87F4-7257-438A-9A67-248F9E5F864D}" type="presOf" srcId="{6C1BC4DC-1612-47E5-82F1-F01B6DF03113}" destId="{F93838FF-2C83-4651-A14C-1AB4CC6EFBFA}" srcOrd="0" destOrd="0" presId="urn:microsoft.com/office/officeart/2005/8/layout/process5"/>
    <dgm:cxn modelId="{130F1B83-0058-45E7-B8A2-FD5E0973DFB2}" type="presParOf" srcId="{9434C3C7-062C-41F2-BF5D-339F064502D4}" destId="{F93838FF-2C83-4651-A14C-1AB4CC6EFBFA}" srcOrd="0" destOrd="0" presId="urn:microsoft.com/office/officeart/2005/8/layout/process5"/>
    <dgm:cxn modelId="{123D941F-B531-4485-BD97-B3F568313374}" type="presParOf" srcId="{9434C3C7-062C-41F2-BF5D-339F064502D4}" destId="{E77B101C-C450-4CE4-A1C0-CFECF614F783}" srcOrd="1" destOrd="0" presId="urn:microsoft.com/office/officeart/2005/8/layout/process5"/>
    <dgm:cxn modelId="{F2371BD6-A9FC-49E0-A255-66CD836BD7FC}" type="presParOf" srcId="{E77B101C-C450-4CE4-A1C0-CFECF614F783}" destId="{27AB69D2-5BFB-43DD-9DCA-CBD8448D25AA}" srcOrd="0" destOrd="0" presId="urn:microsoft.com/office/officeart/2005/8/layout/process5"/>
    <dgm:cxn modelId="{0F5DC099-65ED-4A3D-BDA4-F39D4CF5DD3D}" type="presParOf" srcId="{9434C3C7-062C-41F2-BF5D-339F064502D4}" destId="{B06EA10B-70B6-4DE3-BB39-04DB8624A244}" srcOrd="2" destOrd="0" presId="urn:microsoft.com/office/officeart/2005/8/layout/process5"/>
    <dgm:cxn modelId="{DC017020-C206-43B9-B7A2-4B96F3DB9D29}" type="presParOf" srcId="{9434C3C7-062C-41F2-BF5D-339F064502D4}" destId="{9355ED09-FA33-4399-B7CD-791935D3704B}" srcOrd="3" destOrd="0" presId="urn:microsoft.com/office/officeart/2005/8/layout/process5"/>
    <dgm:cxn modelId="{7C4606A1-EF2E-4401-AA53-204346B0C72E}" type="presParOf" srcId="{9355ED09-FA33-4399-B7CD-791935D3704B}" destId="{6DE8C558-2195-42B0-87CB-62D0C17BA0E7}" srcOrd="0" destOrd="0" presId="urn:microsoft.com/office/officeart/2005/8/layout/process5"/>
    <dgm:cxn modelId="{634607D8-EF2B-46C1-B13E-6FB8DCA4065C}" type="presParOf" srcId="{9434C3C7-062C-41F2-BF5D-339F064502D4}" destId="{D42F3FCE-2202-4B29-9838-69319501C678}" srcOrd="4"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3838FF-2C83-4651-A14C-1AB4CC6EFBFA}">
      <dsp:nvSpPr>
        <dsp:cNvPr id="0" name=""/>
        <dsp:cNvSpPr/>
      </dsp:nvSpPr>
      <dsp:spPr>
        <a:xfrm>
          <a:off x="9242" y="1170433"/>
          <a:ext cx="2762398" cy="16574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Offer and acceptance. </a:t>
          </a:r>
          <a:endParaRPr lang="en-US" sz="2800" kern="1200"/>
        </a:p>
      </dsp:txBody>
      <dsp:txXfrm>
        <a:off x="57787" y="1218978"/>
        <a:ext cx="2665308" cy="1560349"/>
      </dsp:txXfrm>
    </dsp:sp>
    <dsp:sp modelId="{E77B101C-C450-4CE4-A1C0-CFECF614F783}">
      <dsp:nvSpPr>
        <dsp:cNvPr id="0" name=""/>
        <dsp:cNvSpPr/>
      </dsp:nvSpPr>
      <dsp:spPr>
        <a:xfrm>
          <a:off x="3014732" y="1656615"/>
          <a:ext cx="585628" cy="68507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3014732" y="1793630"/>
        <a:ext cx="409940" cy="411044"/>
      </dsp:txXfrm>
    </dsp:sp>
    <dsp:sp modelId="{B06EA10B-70B6-4DE3-BB39-04DB8624A244}">
      <dsp:nvSpPr>
        <dsp:cNvPr id="0" name=""/>
        <dsp:cNvSpPr/>
      </dsp:nvSpPr>
      <dsp:spPr>
        <a:xfrm>
          <a:off x="3876600" y="1170433"/>
          <a:ext cx="2762398" cy="16574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Intention. </a:t>
          </a:r>
          <a:endParaRPr lang="en-US" sz="2800" kern="1200"/>
        </a:p>
      </dsp:txBody>
      <dsp:txXfrm>
        <a:off x="3925145" y="1218978"/>
        <a:ext cx="2665308" cy="1560349"/>
      </dsp:txXfrm>
    </dsp:sp>
    <dsp:sp modelId="{9355ED09-FA33-4399-B7CD-791935D3704B}">
      <dsp:nvSpPr>
        <dsp:cNvPr id="0" name=""/>
        <dsp:cNvSpPr/>
      </dsp:nvSpPr>
      <dsp:spPr>
        <a:xfrm>
          <a:off x="6882090" y="1656615"/>
          <a:ext cx="585628" cy="68507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6882090" y="1793630"/>
        <a:ext cx="409940" cy="411044"/>
      </dsp:txXfrm>
    </dsp:sp>
    <dsp:sp modelId="{D42F3FCE-2202-4B29-9838-69319501C678}">
      <dsp:nvSpPr>
        <dsp:cNvPr id="0" name=""/>
        <dsp:cNvSpPr/>
      </dsp:nvSpPr>
      <dsp:spPr>
        <a:xfrm>
          <a:off x="7743958" y="1170433"/>
          <a:ext cx="2762398" cy="16574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Consideration.</a:t>
          </a:r>
          <a:endParaRPr lang="en-US" sz="2800" kern="1200"/>
        </a:p>
      </dsp:txBody>
      <dsp:txXfrm>
        <a:off x="7792503" y="1218978"/>
        <a:ext cx="2665308" cy="1560349"/>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A47A63F-9D06-479D-A04D-717692D4326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C51F70DC-6EDE-457C-B55A-39AC7DE41A3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87C06C4-C5A6-48FB-97F5-B20A44F857E9}" type="datetimeFigureOut">
              <a:rPr lang="en-US" smtClean="0"/>
              <a:t>2/13/2024</a:t>
            </a:fld>
            <a:endParaRPr lang="en-US"/>
          </a:p>
        </p:txBody>
      </p:sp>
      <p:sp>
        <p:nvSpPr>
          <p:cNvPr id="4" name="Footer Placeholder 3">
            <a:extLst>
              <a:ext uri="{FF2B5EF4-FFF2-40B4-BE49-F238E27FC236}">
                <a16:creationId xmlns:a16="http://schemas.microsoft.com/office/drawing/2014/main" id="{146987CF-42F5-4BB0-AD0D-1D64C359446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22368FB4-296C-4F8C-BFA3-D7C3AD617B6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F555657-0A12-495F-9FFA-D8F7554E7C39}" type="slidenum">
              <a:rPr lang="en-US" smtClean="0"/>
              <a:t>‹#›</a:t>
            </a:fld>
            <a:endParaRPr lang="en-US"/>
          </a:p>
        </p:txBody>
      </p:sp>
    </p:spTree>
    <p:extLst>
      <p:ext uri="{BB962C8B-B14F-4D97-AF65-F5344CB8AC3E}">
        <p14:creationId xmlns:p14="http://schemas.microsoft.com/office/powerpoint/2010/main" val="17664322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F2B2CC-0155-4E5E-A890-531D58ADF5B2}" type="datetimeFigureOut">
              <a:rPr lang="en-US" smtClean="0"/>
              <a:t>2/13/2024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780FBB-F712-42E7-8C2F-226D98798B3F}" type="slidenum">
              <a:rPr lang="en-US" smtClean="0"/>
              <a:t>‹#›</a:t>
            </a:fld>
            <a:endParaRPr lang="en-US"/>
          </a:p>
        </p:txBody>
      </p:sp>
    </p:spTree>
    <p:extLst>
      <p:ext uri="{BB962C8B-B14F-4D97-AF65-F5344CB8AC3E}">
        <p14:creationId xmlns:p14="http://schemas.microsoft.com/office/powerpoint/2010/main" val="25671535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Post/ conduct/ negotiation between companies. </a:t>
            </a:r>
          </a:p>
          <a:p>
            <a:endParaRPr lang="en-GB" dirty="0"/>
          </a:p>
          <a:p>
            <a:r>
              <a:rPr lang="de-DE" dirty="0" err="1"/>
              <a:t>Brinkibon</a:t>
            </a:r>
            <a:r>
              <a:rPr lang="de-DE" dirty="0"/>
              <a:t> Ltd v </a:t>
            </a:r>
            <a:r>
              <a:rPr lang="de-DE" dirty="0" err="1"/>
              <a:t>Stahag</a:t>
            </a:r>
            <a:r>
              <a:rPr lang="de-DE" dirty="0"/>
              <a:t> Stahl und Stahlwarenhandelsgesellschaft mbH [1982]</a:t>
            </a:r>
            <a:r>
              <a:rPr lang="en-GB" dirty="0"/>
              <a:t> – acceptance within open hours/ acceptance once in normal working hours. </a:t>
            </a:r>
          </a:p>
          <a:p>
            <a:endParaRPr lang="en-GB" dirty="0"/>
          </a:p>
          <a:p>
            <a:r>
              <a:rPr lang="en-GB" dirty="0"/>
              <a:t>Email - Goel and Another v Grant and Another [2017] </a:t>
            </a:r>
          </a:p>
          <a:p>
            <a:r>
              <a:rPr lang="en-GB" dirty="0" err="1"/>
              <a:t>Greenclose</a:t>
            </a:r>
            <a:r>
              <a:rPr lang="en-GB" dirty="0"/>
              <a:t> v National Westminster Bank plc [2014] </a:t>
            </a:r>
          </a:p>
          <a:p>
            <a:r>
              <a:rPr lang="pt-BR" dirty="0"/>
              <a:t>Thomas v B P E </a:t>
            </a:r>
            <a:r>
              <a:rPr lang="pt-BR" dirty="0" err="1"/>
              <a:t>Solicitors</a:t>
            </a:r>
            <a:r>
              <a:rPr lang="pt-BR" dirty="0"/>
              <a:t> [2010]</a:t>
            </a:r>
            <a:endParaRPr lang="en-GB" dirty="0"/>
          </a:p>
          <a:p>
            <a:endParaRPr lang="en-GB" dirty="0"/>
          </a:p>
          <a:p>
            <a:r>
              <a:rPr lang="en-GB" dirty="0"/>
              <a:t>Electronic Commerce (EC Directive) Regulations 2002 which state, at reg 11, that the contract is formed when the customer can access the acknowledgment of receipt sent from the supplier/seller.</a:t>
            </a:r>
          </a:p>
        </p:txBody>
      </p:sp>
      <p:sp>
        <p:nvSpPr>
          <p:cNvPr id="4" name="Slide Number Placeholder 3"/>
          <p:cNvSpPr>
            <a:spLocks noGrp="1"/>
          </p:cNvSpPr>
          <p:nvPr>
            <p:ph type="sldNum" sz="quarter" idx="5"/>
          </p:nvPr>
        </p:nvSpPr>
        <p:spPr/>
        <p:txBody>
          <a:bodyPr/>
          <a:lstStyle/>
          <a:p>
            <a:fld id="{E2780FBB-F712-42E7-8C2F-226D98798B3F}" type="slidenum">
              <a:rPr lang="en-US" smtClean="0"/>
              <a:t>4</a:t>
            </a:fld>
            <a:endParaRPr lang="en-US"/>
          </a:p>
        </p:txBody>
      </p:sp>
    </p:spTree>
    <p:extLst>
      <p:ext uri="{BB962C8B-B14F-4D97-AF65-F5344CB8AC3E}">
        <p14:creationId xmlns:p14="http://schemas.microsoft.com/office/powerpoint/2010/main" val="12133985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look to the case of Gibbons v </a:t>
            </a:r>
            <a:r>
              <a:rPr lang="en-GB" dirty="0" err="1"/>
              <a:t>Protor</a:t>
            </a:r>
            <a:r>
              <a:rPr lang="en-GB" dirty="0"/>
              <a:t> [1891] – a reward for information- right to the money because the individual  got the information. </a:t>
            </a:r>
          </a:p>
          <a:p>
            <a:endParaRPr lang="en-GB" dirty="0"/>
          </a:p>
          <a:p>
            <a:r>
              <a:rPr lang="en-GB" dirty="0"/>
              <a:t>R v Clarke [1927] – if knew about the offer in the past but forgot about it, it is classed as having not known about it. </a:t>
            </a:r>
          </a:p>
        </p:txBody>
      </p:sp>
      <p:sp>
        <p:nvSpPr>
          <p:cNvPr id="4" name="Slide Number Placeholder 3"/>
          <p:cNvSpPr>
            <a:spLocks noGrp="1"/>
          </p:cNvSpPr>
          <p:nvPr>
            <p:ph type="sldNum" sz="quarter" idx="5"/>
          </p:nvPr>
        </p:nvSpPr>
        <p:spPr/>
        <p:txBody>
          <a:bodyPr/>
          <a:lstStyle/>
          <a:p>
            <a:fld id="{E2780FBB-F712-42E7-8C2F-226D98798B3F}" type="slidenum">
              <a:rPr lang="en-US" smtClean="0"/>
              <a:t>5</a:t>
            </a:fld>
            <a:endParaRPr lang="en-US"/>
          </a:p>
        </p:txBody>
      </p:sp>
    </p:spTree>
    <p:extLst>
      <p:ext uri="{BB962C8B-B14F-4D97-AF65-F5344CB8AC3E}">
        <p14:creationId xmlns:p14="http://schemas.microsoft.com/office/powerpoint/2010/main" val="39348809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Petromect</a:t>
            </a:r>
            <a:r>
              <a:rPr lang="en-GB" dirty="0"/>
              <a:t> Inc v </a:t>
            </a:r>
            <a:r>
              <a:rPr lang="en-GB" dirty="0" err="1"/>
              <a:t>Petroleo</a:t>
            </a:r>
            <a:r>
              <a:rPr lang="en-GB" dirty="0"/>
              <a:t> </a:t>
            </a:r>
            <a:r>
              <a:rPr lang="en-GB" dirty="0" err="1"/>
              <a:t>Brasileiro</a:t>
            </a:r>
            <a:r>
              <a:rPr lang="en-GB" dirty="0"/>
              <a:t> (2005) ; a duty to negotiate may be enforceable where; </a:t>
            </a:r>
          </a:p>
          <a:p>
            <a:endParaRPr lang="en-GB" dirty="0"/>
          </a:p>
          <a:p>
            <a:pPr marL="228600" indent="-228600">
              <a:buAutoNum type="arabicPeriod"/>
            </a:pPr>
            <a:r>
              <a:rPr lang="en-GB" dirty="0"/>
              <a:t>It is part of a contractually binding agreement. </a:t>
            </a:r>
          </a:p>
          <a:p>
            <a:pPr marL="228600" indent="-228600">
              <a:buAutoNum type="arabicPeriod"/>
            </a:pPr>
            <a:r>
              <a:rPr lang="en-GB" dirty="0"/>
              <a:t>It is express rather than implied. </a:t>
            </a:r>
          </a:p>
          <a:p>
            <a:pPr marL="228600" indent="-228600">
              <a:buAutoNum type="arabicPeriod"/>
            </a:pPr>
            <a:r>
              <a:rPr lang="en-GB" dirty="0"/>
              <a:t>The matter to be negotiated is capable of objective assessment by a third party. </a:t>
            </a:r>
          </a:p>
        </p:txBody>
      </p:sp>
      <p:sp>
        <p:nvSpPr>
          <p:cNvPr id="4" name="Slide Number Placeholder 3"/>
          <p:cNvSpPr>
            <a:spLocks noGrp="1"/>
          </p:cNvSpPr>
          <p:nvPr>
            <p:ph type="sldNum" sz="quarter" idx="5"/>
          </p:nvPr>
        </p:nvSpPr>
        <p:spPr/>
        <p:txBody>
          <a:bodyPr/>
          <a:lstStyle/>
          <a:p>
            <a:fld id="{E2780FBB-F712-42E7-8C2F-226D98798B3F}" type="slidenum">
              <a:rPr lang="en-US" smtClean="0"/>
              <a:t>7</a:t>
            </a:fld>
            <a:endParaRPr lang="en-US"/>
          </a:p>
        </p:txBody>
      </p:sp>
    </p:spTree>
    <p:extLst>
      <p:ext uri="{BB962C8B-B14F-4D97-AF65-F5344CB8AC3E}">
        <p14:creationId xmlns:p14="http://schemas.microsoft.com/office/powerpoint/2010/main" val="17886030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Baird Textile Holdings LTD v Marks and Spencer Plc [2001]- only be a breach of contract where ‘’ a contract should only be implied if it was necessary to do so to give businesses reality to a transaction and to create enforceable obligations between parties who are dealing with one another in circumstances in which one would expect that business reality and those enforceable obligations to exist. </a:t>
            </a:r>
          </a:p>
          <a:p>
            <a:endParaRPr lang="en-GB" dirty="0"/>
          </a:p>
        </p:txBody>
      </p:sp>
      <p:sp>
        <p:nvSpPr>
          <p:cNvPr id="4" name="Slide Number Placeholder 3"/>
          <p:cNvSpPr>
            <a:spLocks noGrp="1"/>
          </p:cNvSpPr>
          <p:nvPr>
            <p:ph type="sldNum" sz="quarter" idx="5"/>
          </p:nvPr>
        </p:nvSpPr>
        <p:spPr/>
        <p:txBody>
          <a:bodyPr/>
          <a:lstStyle/>
          <a:p>
            <a:fld id="{E2780FBB-F712-42E7-8C2F-226D98798B3F}" type="slidenum">
              <a:rPr lang="en-US" smtClean="0"/>
              <a:t>10</a:t>
            </a:fld>
            <a:endParaRPr lang="en-US"/>
          </a:p>
        </p:txBody>
      </p:sp>
    </p:spTree>
    <p:extLst>
      <p:ext uri="{BB962C8B-B14F-4D97-AF65-F5344CB8AC3E}">
        <p14:creationId xmlns:p14="http://schemas.microsoft.com/office/powerpoint/2010/main" val="27564847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other cases which include a definition such as </a:t>
            </a:r>
            <a:r>
              <a:rPr lang="en-GB" dirty="0" err="1"/>
              <a:t>Curri</a:t>
            </a:r>
            <a:r>
              <a:rPr lang="en-GB" dirty="0"/>
              <a:t> v Misa [1875]. </a:t>
            </a:r>
          </a:p>
          <a:p>
            <a:endParaRPr lang="en-GB" dirty="0"/>
          </a:p>
          <a:p>
            <a:endParaRPr lang="en-GB" dirty="0"/>
          </a:p>
        </p:txBody>
      </p:sp>
      <p:sp>
        <p:nvSpPr>
          <p:cNvPr id="4" name="Slide Number Placeholder 3"/>
          <p:cNvSpPr>
            <a:spLocks noGrp="1"/>
          </p:cNvSpPr>
          <p:nvPr>
            <p:ph type="sldNum" sz="quarter" idx="5"/>
          </p:nvPr>
        </p:nvSpPr>
        <p:spPr/>
        <p:txBody>
          <a:bodyPr/>
          <a:lstStyle/>
          <a:p>
            <a:fld id="{E2780FBB-F712-42E7-8C2F-226D98798B3F}" type="slidenum">
              <a:rPr lang="en-US" smtClean="0"/>
              <a:t>12</a:t>
            </a:fld>
            <a:endParaRPr lang="en-US"/>
          </a:p>
        </p:txBody>
      </p:sp>
    </p:spTree>
    <p:extLst>
      <p:ext uri="{BB962C8B-B14F-4D97-AF65-F5344CB8AC3E}">
        <p14:creationId xmlns:p14="http://schemas.microsoft.com/office/powerpoint/2010/main" val="7108381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But each party must suffer a detriment and a benefit. </a:t>
            </a:r>
          </a:p>
        </p:txBody>
      </p:sp>
      <p:sp>
        <p:nvSpPr>
          <p:cNvPr id="4" name="Slide Number Placeholder 3"/>
          <p:cNvSpPr>
            <a:spLocks noGrp="1"/>
          </p:cNvSpPr>
          <p:nvPr>
            <p:ph type="sldNum" sz="quarter" idx="5"/>
          </p:nvPr>
        </p:nvSpPr>
        <p:spPr/>
        <p:txBody>
          <a:bodyPr/>
          <a:lstStyle/>
          <a:p>
            <a:fld id="{E2780FBB-F712-42E7-8C2F-226D98798B3F}" type="slidenum">
              <a:rPr lang="en-US" smtClean="0"/>
              <a:t>14</a:t>
            </a:fld>
            <a:endParaRPr lang="en-US"/>
          </a:p>
        </p:txBody>
      </p:sp>
    </p:spTree>
    <p:extLst>
      <p:ext uri="{BB962C8B-B14F-4D97-AF65-F5344CB8AC3E}">
        <p14:creationId xmlns:p14="http://schemas.microsoft.com/office/powerpoint/2010/main" val="1702439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Elements such as gifts are not classed as having consideration between the receiver and the giver. </a:t>
            </a:r>
          </a:p>
          <a:p>
            <a:endParaRPr lang="en-GB" dirty="0"/>
          </a:p>
          <a:p>
            <a:r>
              <a:rPr lang="en-GB" dirty="0"/>
              <a:t>The deed needs to be; </a:t>
            </a:r>
          </a:p>
          <a:p>
            <a:endParaRPr lang="en-GB" dirty="0"/>
          </a:p>
          <a:p>
            <a:pPr marL="228600" indent="-228600">
              <a:buAutoNum type="arabicPeriod"/>
            </a:pPr>
            <a:r>
              <a:rPr lang="en-GB" dirty="0"/>
              <a:t>Identified as a deed. </a:t>
            </a:r>
          </a:p>
          <a:p>
            <a:pPr marL="228600" indent="-228600">
              <a:buAutoNum type="arabicPeriod"/>
            </a:pPr>
            <a:r>
              <a:rPr lang="en-GB" dirty="0"/>
              <a:t>Signed, witnessed and delivered by the person who made it. </a:t>
            </a:r>
          </a:p>
        </p:txBody>
      </p:sp>
      <p:sp>
        <p:nvSpPr>
          <p:cNvPr id="4" name="Slide Number Placeholder 3"/>
          <p:cNvSpPr>
            <a:spLocks noGrp="1"/>
          </p:cNvSpPr>
          <p:nvPr>
            <p:ph type="sldNum" sz="quarter" idx="5"/>
          </p:nvPr>
        </p:nvSpPr>
        <p:spPr/>
        <p:txBody>
          <a:bodyPr/>
          <a:lstStyle/>
          <a:p>
            <a:fld id="{E2780FBB-F712-42E7-8C2F-226D98798B3F}" type="slidenum">
              <a:rPr lang="en-US" smtClean="0"/>
              <a:t>15</a:t>
            </a:fld>
            <a:endParaRPr lang="en-US"/>
          </a:p>
        </p:txBody>
      </p:sp>
    </p:spTree>
    <p:extLst>
      <p:ext uri="{BB962C8B-B14F-4D97-AF65-F5344CB8AC3E}">
        <p14:creationId xmlns:p14="http://schemas.microsoft.com/office/powerpoint/2010/main" val="13305554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Executed; when part of the promise has been completed when they enter. </a:t>
            </a:r>
          </a:p>
          <a:p>
            <a:r>
              <a:rPr lang="en-GB" dirty="0"/>
              <a:t>Executory: A promise for the future. </a:t>
            </a:r>
          </a:p>
        </p:txBody>
      </p:sp>
      <p:sp>
        <p:nvSpPr>
          <p:cNvPr id="4" name="Slide Number Placeholder 3"/>
          <p:cNvSpPr>
            <a:spLocks noGrp="1"/>
          </p:cNvSpPr>
          <p:nvPr>
            <p:ph type="sldNum" sz="quarter" idx="5"/>
          </p:nvPr>
        </p:nvSpPr>
        <p:spPr/>
        <p:txBody>
          <a:bodyPr/>
          <a:lstStyle/>
          <a:p>
            <a:fld id="{E2780FBB-F712-42E7-8C2F-226D98798B3F}" type="slidenum">
              <a:rPr lang="en-US" smtClean="0"/>
              <a:t>16</a:t>
            </a:fld>
            <a:endParaRPr lang="en-US"/>
          </a:p>
        </p:txBody>
      </p:sp>
    </p:spTree>
    <p:extLst>
      <p:ext uri="{BB962C8B-B14F-4D97-AF65-F5344CB8AC3E}">
        <p14:creationId xmlns:p14="http://schemas.microsoft.com/office/powerpoint/2010/main" val="25248740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Consideration must move from the promise</a:t>
            </a:r>
          </a:p>
          <a:p>
            <a:endParaRPr lang="en-GB" dirty="0"/>
          </a:p>
          <a:p>
            <a:r>
              <a:rPr lang="en-GB" dirty="0"/>
              <a:t>Third party can enforce using the Contract (Rights of Third Parties) Act 1999 – even though no consideration/ as long as promise has given consideration. Because the third party would be benefiting.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E2780FBB-F712-42E7-8C2F-226D98798B3F}" type="slidenum">
              <a:rPr lang="en-US" smtClean="0"/>
              <a:t>17</a:t>
            </a:fld>
            <a:endParaRPr lang="en-US"/>
          </a:p>
        </p:txBody>
      </p:sp>
    </p:spTree>
    <p:extLst>
      <p:ext uri="{BB962C8B-B14F-4D97-AF65-F5344CB8AC3E}">
        <p14:creationId xmlns:p14="http://schemas.microsoft.com/office/powerpoint/2010/main" val="7600144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cases ; Re </a:t>
            </a:r>
            <a:r>
              <a:rPr lang="en-GB" dirty="0" err="1"/>
              <a:t>Mcardle</a:t>
            </a:r>
            <a:r>
              <a:rPr lang="en-GB" dirty="0"/>
              <a:t> [1951] </a:t>
            </a:r>
          </a:p>
          <a:p>
            <a:r>
              <a:rPr lang="en-GB" dirty="0"/>
              <a:t>                   NVA Management LTD v Obafemi Martins [2010] – ‘’ Services you have received’’ – contract was completed. </a:t>
            </a:r>
          </a:p>
          <a:p>
            <a:endParaRPr lang="en-GB" dirty="0"/>
          </a:p>
          <a:p>
            <a:endParaRPr lang="en-GB" dirty="0"/>
          </a:p>
        </p:txBody>
      </p:sp>
      <p:sp>
        <p:nvSpPr>
          <p:cNvPr id="4" name="Slide Number Placeholder 3"/>
          <p:cNvSpPr>
            <a:spLocks noGrp="1"/>
          </p:cNvSpPr>
          <p:nvPr>
            <p:ph type="sldNum" sz="quarter" idx="5"/>
          </p:nvPr>
        </p:nvSpPr>
        <p:spPr/>
        <p:txBody>
          <a:bodyPr/>
          <a:lstStyle/>
          <a:p>
            <a:fld id="{E2780FBB-F712-42E7-8C2F-226D98798B3F}" type="slidenum">
              <a:rPr lang="en-US" smtClean="0"/>
              <a:t>18</a:t>
            </a:fld>
            <a:endParaRPr lang="en-US"/>
          </a:p>
        </p:txBody>
      </p:sp>
    </p:spTree>
    <p:extLst>
      <p:ext uri="{BB962C8B-B14F-4D97-AF65-F5344CB8AC3E}">
        <p14:creationId xmlns:p14="http://schemas.microsoft.com/office/powerpoint/2010/main" val="38558973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Pao On v Lau </a:t>
            </a:r>
            <a:r>
              <a:rPr lang="en-GB" dirty="0" err="1"/>
              <a:t>Yiu</a:t>
            </a:r>
            <a:r>
              <a:rPr lang="en-GB" dirty="0"/>
              <a:t> Long [1980] – Act performed at request of promissor. </a:t>
            </a:r>
          </a:p>
          <a:p>
            <a:r>
              <a:rPr lang="en-GB" dirty="0"/>
              <a:t>                                                - Reward expected. </a:t>
            </a:r>
          </a:p>
          <a:p>
            <a:r>
              <a:rPr lang="en-GB" dirty="0"/>
              <a:t>                                                - Later benefit is lawful. </a:t>
            </a:r>
          </a:p>
        </p:txBody>
      </p:sp>
      <p:sp>
        <p:nvSpPr>
          <p:cNvPr id="4" name="Slide Number Placeholder 3"/>
          <p:cNvSpPr>
            <a:spLocks noGrp="1"/>
          </p:cNvSpPr>
          <p:nvPr>
            <p:ph type="sldNum" sz="quarter" idx="5"/>
          </p:nvPr>
        </p:nvSpPr>
        <p:spPr/>
        <p:txBody>
          <a:bodyPr/>
          <a:lstStyle/>
          <a:p>
            <a:fld id="{E2780FBB-F712-42E7-8C2F-226D98798B3F}" type="slidenum">
              <a:rPr lang="en-US" smtClean="0"/>
              <a:t>19</a:t>
            </a:fld>
            <a:endParaRPr lang="en-US"/>
          </a:p>
        </p:txBody>
      </p:sp>
    </p:spTree>
    <p:extLst>
      <p:ext uri="{BB962C8B-B14F-4D97-AF65-F5344CB8AC3E}">
        <p14:creationId xmlns:p14="http://schemas.microsoft.com/office/powerpoint/2010/main" val="26672350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cases ; Ward v </a:t>
            </a:r>
            <a:r>
              <a:rPr lang="en-GB" dirty="0" err="1"/>
              <a:t>Byham</a:t>
            </a:r>
            <a:r>
              <a:rPr lang="en-GB" dirty="0"/>
              <a:t> [1956] – promise to keep a child looked after- consideration. </a:t>
            </a:r>
          </a:p>
          <a:p>
            <a:endParaRPr lang="en-GB" dirty="0"/>
          </a:p>
        </p:txBody>
      </p:sp>
      <p:sp>
        <p:nvSpPr>
          <p:cNvPr id="4" name="Slide Number Placeholder 3"/>
          <p:cNvSpPr>
            <a:spLocks noGrp="1"/>
          </p:cNvSpPr>
          <p:nvPr>
            <p:ph type="sldNum" sz="quarter" idx="5"/>
          </p:nvPr>
        </p:nvSpPr>
        <p:spPr/>
        <p:txBody>
          <a:bodyPr/>
          <a:lstStyle/>
          <a:p>
            <a:fld id="{E2780FBB-F712-42E7-8C2F-226D98798B3F}" type="slidenum">
              <a:rPr lang="en-US" smtClean="0"/>
              <a:t>22</a:t>
            </a:fld>
            <a:endParaRPr lang="en-US"/>
          </a:p>
        </p:txBody>
      </p:sp>
    </p:spTree>
    <p:extLst>
      <p:ext uri="{BB962C8B-B14F-4D97-AF65-F5344CB8AC3E}">
        <p14:creationId xmlns:p14="http://schemas.microsoft.com/office/powerpoint/2010/main" val="7105077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Public duty – </a:t>
            </a:r>
          </a:p>
          <a:p>
            <a:endParaRPr lang="en-GB" dirty="0"/>
          </a:p>
          <a:p>
            <a:r>
              <a:rPr lang="en-GB" dirty="0"/>
              <a:t>Consideration cannot include doing what the law tells you, you have to do. </a:t>
            </a:r>
          </a:p>
          <a:p>
            <a:r>
              <a:rPr lang="en-GB" dirty="0"/>
              <a:t>Collins v </a:t>
            </a:r>
            <a:r>
              <a:rPr lang="en-GB" dirty="0" err="1"/>
              <a:t>Godefroy</a:t>
            </a:r>
            <a:r>
              <a:rPr lang="en-GB" dirty="0"/>
              <a:t> [1831] – payment in return for going to trial. He was called by the law so the other contract did not stand. </a:t>
            </a:r>
          </a:p>
          <a:p>
            <a:endParaRPr lang="en-GB" dirty="0"/>
          </a:p>
          <a:p>
            <a:r>
              <a:rPr lang="en-GB" dirty="0"/>
              <a:t>Over and above existing public duty  could be consideration – </a:t>
            </a:r>
            <a:r>
              <a:rPr lang="en-GB" dirty="0" err="1"/>
              <a:t>Glasbrook</a:t>
            </a:r>
            <a:r>
              <a:rPr lang="en-GB" dirty="0"/>
              <a:t> Bros v Glamorgan County Council [1925] – sent a larger police force/ classed as consideration. </a:t>
            </a:r>
          </a:p>
          <a:p>
            <a:endParaRPr lang="en-GB" dirty="0"/>
          </a:p>
          <a:p>
            <a:r>
              <a:rPr lang="en-GB" dirty="0"/>
              <a:t>Existing contractual duty – </a:t>
            </a:r>
          </a:p>
          <a:p>
            <a:endParaRPr lang="en-GB" dirty="0"/>
          </a:p>
          <a:p>
            <a:r>
              <a:rPr lang="en-GB" dirty="0"/>
              <a:t>New offer is made during the original contract and there is no detriment to the other party – then there is no consideration. </a:t>
            </a:r>
          </a:p>
          <a:p>
            <a:endParaRPr lang="en-GB" dirty="0"/>
          </a:p>
          <a:p>
            <a:r>
              <a:rPr lang="en-GB" dirty="0" err="1"/>
              <a:t>Stilk</a:t>
            </a:r>
            <a:r>
              <a:rPr lang="en-GB" dirty="0"/>
              <a:t> v Myrick [1809] </a:t>
            </a:r>
          </a:p>
          <a:p>
            <a:endParaRPr lang="en-GB" dirty="0"/>
          </a:p>
          <a:p>
            <a:r>
              <a:rPr lang="en-GB" dirty="0" err="1"/>
              <a:t>Confusuion</a:t>
            </a:r>
            <a:r>
              <a:rPr lang="en-GB" dirty="0"/>
              <a:t> was caused in the case of Williams v Roffey bros [1990].</a:t>
            </a:r>
          </a:p>
          <a:p>
            <a:endParaRPr lang="en-GB" dirty="0"/>
          </a:p>
          <a:p>
            <a:endParaRPr lang="en-GB" dirty="0"/>
          </a:p>
        </p:txBody>
      </p:sp>
      <p:sp>
        <p:nvSpPr>
          <p:cNvPr id="4" name="Slide Number Placeholder 3"/>
          <p:cNvSpPr>
            <a:spLocks noGrp="1"/>
          </p:cNvSpPr>
          <p:nvPr>
            <p:ph type="sldNum" sz="quarter" idx="5"/>
          </p:nvPr>
        </p:nvSpPr>
        <p:spPr/>
        <p:txBody>
          <a:bodyPr/>
          <a:lstStyle/>
          <a:p>
            <a:fld id="{E2780FBB-F712-42E7-8C2F-226D98798B3F}" type="slidenum">
              <a:rPr lang="en-US" smtClean="0"/>
              <a:t>23</a:t>
            </a:fld>
            <a:endParaRPr lang="en-US"/>
          </a:p>
        </p:txBody>
      </p:sp>
    </p:spTree>
    <p:extLst>
      <p:ext uri="{BB962C8B-B14F-4D97-AF65-F5344CB8AC3E}">
        <p14:creationId xmlns:p14="http://schemas.microsoft.com/office/powerpoint/2010/main" val="41718816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Pinnels</a:t>
            </a:r>
            <a:r>
              <a:rPr lang="en-GB" dirty="0"/>
              <a:t> case – agree to pay something else to benefit the debt collector can be classed as consideration – re negotiation of terms. </a:t>
            </a:r>
          </a:p>
          <a:p>
            <a:endParaRPr lang="en-GB" dirty="0"/>
          </a:p>
          <a:p>
            <a:r>
              <a:rPr lang="en-GB" dirty="0"/>
              <a:t>The </a:t>
            </a:r>
            <a:r>
              <a:rPr lang="en-GB" dirty="0" err="1"/>
              <a:t>pinnels</a:t>
            </a:r>
            <a:r>
              <a:rPr lang="en-GB" dirty="0"/>
              <a:t> case does include some exceptions, </a:t>
            </a:r>
          </a:p>
          <a:p>
            <a:endParaRPr lang="en-GB" dirty="0"/>
          </a:p>
          <a:p>
            <a:r>
              <a:rPr lang="en-GB" dirty="0"/>
              <a:t>However, </a:t>
            </a:r>
            <a:r>
              <a:rPr lang="en-GB" dirty="0" err="1"/>
              <a:t>pinnels</a:t>
            </a:r>
            <a:r>
              <a:rPr lang="en-GB" dirty="0"/>
              <a:t> case has exceptions; </a:t>
            </a:r>
          </a:p>
          <a:p>
            <a:endParaRPr lang="en-GB" dirty="0"/>
          </a:p>
          <a:p>
            <a:pPr marL="228600" indent="-228600">
              <a:buAutoNum type="arabicPeriod"/>
            </a:pPr>
            <a:r>
              <a:rPr lang="en-GB" dirty="0"/>
              <a:t>If a third party pays off part of the debt, the creditor, once they have accepted this payment as full and final settlement of the debt, cannot claim the rest of the money from the original debtor. In </a:t>
            </a:r>
            <a:r>
              <a:rPr lang="en-GB" dirty="0" err="1"/>
              <a:t>Hirachand</a:t>
            </a:r>
            <a:r>
              <a:rPr lang="en-GB" dirty="0"/>
              <a:t> </a:t>
            </a:r>
            <a:r>
              <a:rPr lang="en-GB" dirty="0" err="1"/>
              <a:t>Punamchand</a:t>
            </a:r>
            <a:r>
              <a:rPr lang="en-GB" dirty="0"/>
              <a:t> v Temple [1911] part of the debt owed by the defendant was paid by his father.</a:t>
            </a:r>
          </a:p>
          <a:p>
            <a:pPr marL="228600" indent="-228600">
              <a:buAutoNum type="arabicPeriod"/>
            </a:pPr>
            <a:r>
              <a:rPr lang="en-GB" dirty="0"/>
              <a:t>A person who owes money to several people may make a composition agreement with their creditors, promising to pay them all a percentage of what is owed (say, payment of 50p for every £1 owed). Once this is agreed upon, none of the individual creditors can go back on the agreement.</a:t>
            </a:r>
          </a:p>
          <a:p>
            <a:pPr marL="228600" indent="-228600">
              <a:buAutoNum type="arabicPeriod"/>
            </a:pPr>
            <a:endParaRPr lang="en-GB" dirty="0"/>
          </a:p>
          <a:p>
            <a:pPr marL="228600" indent="-228600">
              <a:buAutoNum type="arabicPeriod"/>
            </a:pPr>
            <a:r>
              <a:rPr lang="en-GB" dirty="0"/>
              <a:t>(3)   If the amount owed is in dispute, an agreement to accept less than the creditor claims is owed may be binding.</a:t>
            </a:r>
          </a:p>
          <a:p>
            <a:pPr marL="228600" indent="-228600">
              <a:buAutoNum type="arabicPeriod"/>
            </a:pPr>
            <a:endParaRPr lang="en-GB" dirty="0"/>
          </a:p>
          <a:p>
            <a:pPr marL="228600" indent="-228600">
              <a:buAutoNum type="arabicPeriod"/>
            </a:pPr>
            <a:r>
              <a:rPr lang="en-GB" dirty="0"/>
              <a:t>(4)   If the original claim is for an unliquidated amount (that is, the sum owed has not been finalised), an agreement that settles the amount to be paid will be valid, even if this is for a lesser sum than may have originally been demanded.</a:t>
            </a: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E2780FBB-F712-42E7-8C2F-226D98798B3F}" type="slidenum">
              <a:rPr lang="en-US" smtClean="0"/>
              <a:t>24</a:t>
            </a:fld>
            <a:endParaRPr lang="en-US"/>
          </a:p>
        </p:txBody>
      </p:sp>
    </p:spTree>
    <p:extLst>
      <p:ext uri="{BB962C8B-B14F-4D97-AF65-F5344CB8AC3E}">
        <p14:creationId xmlns:p14="http://schemas.microsoft.com/office/powerpoint/2010/main" val="13304100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Pao On v Lau </a:t>
            </a:r>
            <a:r>
              <a:rPr lang="en-GB" dirty="0" err="1"/>
              <a:t>Yiu</a:t>
            </a:r>
            <a:r>
              <a:rPr lang="en-GB" dirty="0"/>
              <a:t> Long [1980] – applies to futures contracts </a:t>
            </a:r>
            <a:r>
              <a:rPr lang="en-GB" dirty="0" err="1"/>
              <a:t>aswell</a:t>
            </a:r>
            <a:r>
              <a:rPr lang="en-GB" dirty="0"/>
              <a:t>. </a:t>
            </a:r>
          </a:p>
        </p:txBody>
      </p:sp>
      <p:sp>
        <p:nvSpPr>
          <p:cNvPr id="4" name="Slide Number Placeholder 3"/>
          <p:cNvSpPr>
            <a:spLocks noGrp="1"/>
          </p:cNvSpPr>
          <p:nvPr>
            <p:ph type="sldNum" sz="quarter" idx="5"/>
          </p:nvPr>
        </p:nvSpPr>
        <p:spPr/>
        <p:txBody>
          <a:bodyPr/>
          <a:lstStyle/>
          <a:p>
            <a:fld id="{E2780FBB-F712-42E7-8C2F-226D98798B3F}" type="slidenum">
              <a:rPr lang="en-US" smtClean="0"/>
              <a:t>25</a:t>
            </a:fld>
            <a:endParaRPr lang="en-US"/>
          </a:p>
        </p:txBody>
      </p:sp>
    </p:spTree>
    <p:extLst>
      <p:ext uri="{BB962C8B-B14F-4D97-AF65-F5344CB8AC3E}">
        <p14:creationId xmlns:p14="http://schemas.microsoft.com/office/powerpoint/2010/main" val="33720659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practical effect of what Denning was proposing was quite significant – that in certain circumstances a promise could be enforced without the need for this to be present, recognising the commercial pragmatic ability of businesses to re-negotiate a contract due to changing circumstances. However, the main thing to take into account is that very specific circumstances must exist for such a principle to be upheld, and therefore this is not a doctrine that can generally replace the requirement for consideration, but instead be a specific exception applied to particular circumstances. It may seem odd that alongside the doctrine of consideration we also have a principle that seemingly negates the doctrine, but it is important to remember, as was summed up well by Lord Toulson in the Privy Council in Prime Sight Ltd v </a:t>
            </a:r>
            <a:r>
              <a:rPr lang="en-GB" dirty="0" err="1"/>
              <a:t>Lavarello</a:t>
            </a:r>
            <a:r>
              <a:rPr lang="en-GB" dirty="0"/>
              <a:t> [2014]: “consideration remains the fundamental principle of the law of contract and is not to be reduced out of existence by the law of estoppel”. The doctrine has very strict limits which have been narrowed down in later decisions and the four main limitations to the rule are highlighted below:</a:t>
            </a:r>
          </a:p>
          <a:p>
            <a:endParaRPr lang="en-GB" dirty="0"/>
          </a:p>
          <a:p>
            <a:r>
              <a:rPr lang="en-GB" dirty="0"/>
              <a:t>3.4.1   Scope of estoppel</a:t>
            </a:r>
          </a:p>
          <a:p>
            <a:r>
              <a:rPr lang="en-GB" dirty="0"/>
              <a:t>In some circumstances, promissory estoppel will be only suspensory. For example in Hughes v Metropolitan Railway [1877], the obligation to repair was reinstated after the sale negotiations broke down. Likewise in High Trees, the obligation to pay full rent was restored after the war. However, the effect of estoppel can extend to extinguish some rights altogether. Looking at High Trees again, we observe that the right to receive full rent during the war period was extinguished. This is further illustrated in Tool Metal Manufacturing Co v Tungsten Electric Co [1955], where a right to receive a royalty under a patented invention was suspended by a promise that the royalty would not be payable as World War II had broken out. There was an unsuccessful attempt to revoke this promise in 1945 at the end of the war, as the court said that reasonable notice had not been given. A second case was brought, claiming again to enforce the contract. On this occasion, bringing the case itself was said to be reasonable notice, and therefore the first case involving the parties was reasonable notice. As this had now been served, the promise not to insist on payment of the royalty was no longer enforceable.</a:t>
            </a:r>
          </a:p>
          <a:p>
            <a:endParaRPr lang="en-GB" dirty="0"/>
          </a:p>
          <a:p>
            <a:r>
              <a:rPr lang="en-GB" dirty="0"/>
              <a:t>Overall, the position as to whether or not promissory estoppel will extinguish or suspend rights hinges upon the nature of the promise and the circumstances of the agreement.</a:t>
            </a:r>
          </a:p>
        </p:txBody>
      </p:sp>
      <p:sp>
        <p:nvSpPr>
          <p:cNvPr id="4" name="Slide Number Placeholder 3"/>
          <p:cNvSpPr>
            <a:spLocks noGrp="1"/>
          </p:cNvSpPr>
          <p:nvPr>
            <p:ph type="sldNum" sz="quarter" idx="5"/>
          </p:nvPr>
        </p:nvSpPr>
        <p:spPr/>
        <p:txBody>
          <a:bodyPr/>
          <a:lstStyle/>
          <a:p>
            <a:fld id="{E2780FBB-F712-42E7-8C2F-226D98798B3F}" type="slidenum">
              <a:rPr lang="en-US" smtClean="0"/>
              <a:t>30</a:t>
            </a:fld>
            <a:endParaRPr lang="en-US"/>
          </a:p>
        </p:txBody>
      </p:sp>
    </p:spTree>
    <p:extLst>
      <p:ext uri="{BB962C8B-B14F-4D97-AF65-F5344CB8AC3E}">
        <p14:creationId xmlns:p14="http://schemas.microsoft.com/office/powerpoint/2010/main" val="20917835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Agreements are not binding – Jones v </a:t>
            </a:r>
            <a:r>
              <a:rPr lang="en-GB" dirty="0" err="1"/>
              <a:t>Padavatton</a:t>
            </a:r>
            <a:r>
              <a:rPr lang="en-GB" dirty="0"/>
              <a:t> [1969] – agreement between mother and daughter had no legal basis. </a:t>
            </a:r>
          </a:p>
        </p:txBody>
      </p:sp>
      <p:sp>
        <p:nvSpPr>
          <p:cNvPr id="4" name="Slide Number Placeholder 3"/>
          <p:cNvSpPr>
            <a:spLocks noGrp="1"/>
          </p:cNvSpPr>
          <p:nvPr>
            <p:ph type="sldNum" sz="quarter" idx="5"/>
          </p:nvPr>
        </p:nvSpPr>
        <p:spPr/>
        <p:txBody>
          <a:bodyPr/>
          <a:lstStyle/>
          <a:p>
            <a:fld id="{E2780FBB-F712-42E7-8C2F-226D98798B3F}" type="slidenum">
              <a:rPr lang="en-US" smtClean="0"/>
              <a:t>34</a:t>
            </a:fld>
            <a:endParaRPr lang="en-US"/>
          </a:p>
        </p:txBody>
      </p:sp>
    </p:spTree>
    <p:extLst>
      <p:ext uri="{BB962C8B-B14F-4D97-AF65-F5344CB8AC3E}">
        <p14:creationId xmlns:p14="http://schemas.microsoft.com/office/powerpoint/2010/main" val="25839482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lot of evidence is needed to see if there was an intention to create legal relations. </a:t>
            </a:r>
          </a:p>
          <a:p>
            <a:endParaRPr lang="en-GB" dirty="0"/>
          </a:p>
          <a:p>
            <a:endParaRPr lang="en-GB" dirty="0"/>
          </a:p>
        </p:txBody>
      </p:sp>
      <p:sp>
        <p:nvSpPr>
          <p:cNvPr id="4" name="Slide Number Placeholder 3"/>
          <p:cNvSpPr>
            <a:spLocks noGrp="1"/>
          </p:cNvSpPr>
          <p:nvPr>
            <p:ph type="sldNum" sz="quarter" idx="5"/>
          </p:nvPr>
        </p:nvSpPr>
        <p:spPr/>
        <p:txBody>
          <a:bodyPr/>
          <a:lstStyle/>
          <a:p>
            <a:fld id="{E2780FBB-F712-42E7-8C2F-226D98798B3F}" type="slidenum">
              <a:rPr lang="en-US" smtClean="0"/>
              <a:t>35</a:t>
            </a:fld>
            <a:endParaRPr lang="en-US"/>
          </a:p>
        </p:txBody>
      </p:sp>
    </p:spTree>
    <p:extLst>
      <p:ext uri="{BB962C8B-B14F-4D97-AF65-F5344CB8AC3E}">
        <p14:creationId xmlns:p14="http://schemas.microsoft.com/office/powerpoint/2010/main" val="39467807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Simpkins v Pays 1955 – they both paid for the competition and therefore both should </a:t>
            </a:r>
            <a:r>
              <a:rPr lang="en-GB" dirty="0" err="1"/>
              <a:t>repe</a:t>
            </a:r>
            <a:r>
              <a:rPr lang="en-GB" dirty="0"/>
              <a:t> the benefits. </a:t>
            </a:r>
          </a:p>
        </p:txBody>
      </p:sp>
      <p:sp>
        <p:nvSpPr>
          <p:cNvPr id="4" name="Slide Number Placeholder 3"/>
          <p:cNvSpPr>
            <a:spLocks noGrp="1"/>
          </p:cNvSpPr>
          <p:nvPr>
            <p:ph type="sldNum" sz="quarter" idx="5"/>
          </p:nvPr>
        </p:nvSpPr>
        <p:spPr/>
        <p:txBody>
          <a:bodyPr/>
          <a:lstStyle/>
          <a:p>
            <a:fld id="{E2780FBB-F712-42E7-8C2F-226D98798B3F}" type="slidenum">
              <a:rPr lang="en-US" smtClean="0"/>
              <a:t>36</a:t>
            </a:fld>
            <a:endParaRPr lang="en-US"/>
          </a:p>
        </p:txBody>
      </p:sp>
    </p:spTree>
    <p:extLst>
      <p:ext uri="{BB962C8B-B14F-4D97-AF65-F5344CB8AC3E}">
        <p14:creationId xmlns:p14="http://schemas.microsoft.com/office/powerpoint/2010/main" val="9939751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Courts will not uphold a contract is there is proof that there was intention to create legal relations – Volumatic LTD v Ideas for Life LTD [2019] </a:t>
            </a:r>
          </a:p>
          <a:p>
            <a:endParaRPr lang="en-GB" dirty="0"/>
          </a:p>
          <a:p>
            <a:r>
              <a:rPr lang="en-GB" dirty="0"/>
              <a:t>Some business put clauses in their contracts (Honor clause) – Rose and Frank v Crompton Bros [1924] – sale for tissues contained an Hourable pledge clause. </a:t>
            </a:r>
          </a:p>
        </p:txBody>
      </p:sp>
      <p:sp>
        <p:nvSpPr>
          <p:cNvPr id="4" name="Slide Number Placeholder 3"/>
          <p:cNvSpPr>
            <a:spLocks noGrp="1"/>
          </p:cNvSpPr>
          <p:nvPr>
            <p:ph type="sldNum" sz="quarter" idx="5"/>
          </p:nvPr>
        </p:nvSpPr>
        <p:spPr/>
        <p:txBody>
          <a:bodyPr/>
          <a:lstStyle/>
          <a:p>
            <a:fld id="{E2780FBB-F712-42E7-8C2F-226D98798B3F}" type="slidenum">
              <a:rPr lang="en-US" smtClean="0"/>
              <a:t>37</a:t>
            </a:fld>
            <a:endParaRPr lang="en-US"/>
          </a:p>
        </p:txBody>
      </p:sp>
    </p:spTree>
    <p:extLst>
      <p:ext uri="{BB962C8B-B14F-4D97-AF65-F5344CB8AC3E}">
        <p14:creationId xmlns:p14="http://schemas.microsoft.com/office/powerpoint/2010/main" val="290192416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possible example is a letter of comfort, which might be issued when a supplier is considering selling goods to a company that is a subsidiary of a rich parent company (in law, each company is a separate legal personality). To persuade the supplier to sell goods on credit to the smaller subsidiary company, which may have few assets, the parent company may send a letter of comfort to the supplier. In so doing, the parent company does not make any legally binding promise to guarantee its subsidiary’s debt to the supplier but may indicate that it considers itself morally obliged to pay. Many suppliers might accept this letter and supply the goods on credit to the subsidiary company in the belief that to maintain its commercial reputation, the parent company will not revoke its promise, irrespective of the fact that it cannot be sued.</a:t>
            </a:r>
          </a:p>
          <a:p>
            <a:endParaRPr lang="en-GB" dirty="0"/>
          </a:p>
          <a:p>
            <a:r>
              <a:rPr lang="en-GB" dirty="0"/>
              <a:t>Sometimes parties will enter into contractual negotiations and will ultimately reach a point where an agreement is reached but will then mark the correspondence expressing that agreement as being subject to contract.</a:t>
            </a:r>
          </a:p>
          <a:p>
            <a:endParaRPr lang="en-GB" dirty="0"/>
          </a:p>
          <a:p>
            <a:r>
              <a:rPr lang="en-GB" dirty="0"/>
              <a:t>Where the parties (or usually their lawyers) mark their correspondence as subject to contract, this will be taken to indicate that, although an agreement has been reached, the parties do not intend for it to be binding on the parties until there is a formal contract exchanged between them. These are especially useful in contracts relating to the sale and purchase of land, where parties will often reach an agreement on price but will then wish to conduct surveys and other investigations before legally committing themselves to the transaction.</a:t>
            </a:r>
          </a:p>
          <a:p>
            <a:endParaRPr lang="en-GB" dirty="0"/>
          </a:p>
          <a:p>
            <a:r>
              <a:rPr lang="en-GB" dirty="0"/>
              <a:t>In Tiverton Estates Ltd v </a:t>
            </a:r>
            <a:r>
              <a:rPr lang="en-GB" dirty="0" err="1"/>
              <a:t>Wearwell</a:t>
            </a:r>
            <a:r>
              <a:rPr lang="en-GB" dirty="0"/>
              <a:t> Ltd [1974] the Court of Appeal confirmed that marking correspondence as subject to the contract will ordinarily displace any presumed intention to enter into a contract until a formal contract is exchanged.</a:t>
            </a:r>
          </a:p>
          <a:p>
            <a:endParaRPr lang="en-GB" dirty="0"/>
          </a:p>
          <a:p>
            <a:r>
              <a:rPr lang="en-GB" dirty="0"/>
              <a:t>Lord Denning stated, “I cannot myself see any difference between a writing which … says that the parties are in negotiation or says there is an agreement subject to contract, for that comes to the same thing”.</a:t>
            </a:r>
          </a:p>
        </p:txBody>
      </p:sp>
      <p:sp>
        <p:nvSpPr>
          <p:cNvPr id="4" name="Slide Number Placeholder 3"/>
          <p:cNvSpPr>
            <a:spLocks noGrp="1"/>
          </p:cNvSpPr>
          <p:nvPr>
            <p:ph type="sldNum" sz="quarter" idx="5"/>
          </p:nvPr>
        </p:nvSpPr>
        <p:spPr/>
        <p:txBody>
          <a:bodyPr/>
          <a:lstStyle/>
          <a:p>
            <a:fld id="{E2780FBB-F712-42E7-8C2F-226D98798B3F}" type="slidenum">
              <a:rPr lang="en-US" smtClean="0"/>
              <a:t>38</a:t>
            </a:fld>
            <a:endParaRPr lang="en-US"/>
          </a:p>
        </p:txBody>
      </p:sp>
    </p:spTree>
    <p:extLst>
      <p:ext uri="{BB962C8B-B14F-4D97-AF65-F5344CB8AC3E}">
        <p14:creationId xmlns:p14="http://schemas.microsoft.com/office/powerpoint/2010/main" val="202606077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Lack of mental capacity. </a:t>
            </a:r>
          </a:p>
          <a:p>
            <a:endParaRPr lang="en-GB" dirty="0"/>
          </a:p>
          <a:p>
            <a:r>
              <a:rPr lang="en-GB" dirty="0"/>
              <a:t>Minors. </a:t>
            </a:r>
          </a:p>
          <a:p>
            <a:endParaRPr lang="en-GB" dirty="0"/>
          </a:p>
          <a:p>
            <a:r>
              <a:rPr lang="en-GB" dirty="0"/>
              <a:t>Companies. </a:t>
            </a:r>
          </a:p>
        </p:txBody>
      </p:sp>
      <p:sp>
        <p:nvSpPr>
          <p:cNvPr id="4" name="Slide Number Placeholder 3"/>
          <p:cNvSpPr>
            <a:spLocks noGrp="1"/>
          </p:cNvSpPr>
          <p:nvPr>
            <p:ph type="sldNum" sz="quarter" idx="5"/>
          </p:nvPr>
        </p:nvSpPr>
        <p:spPr/>
        <p:txBody>
          <a:bodyPr/>
          <a:lstStyle/>
          <a:p>
            <a:fld id="{E2780FBB-F712-42E7-8C2F-226D98798B3F}" type="slidenum">
              <a:rPr lang="en-US" smtClean="0"/>
              <a:t>39</a:t>
            </a:fld>
            <a:endParaRPr lang="en-US"/>
          </a:p>
        </p:txBody>
      </p:sp>
    </p:spTree>
    <p:extLst>
      <p:ext uri="{BB962C8B-B14F-4D97-AF65-F5344CB8AC3E}">
        <p14:creationId xmlns:p14="http://schemas.microsoft.com/office/powerpoint/2010/main" val="372871192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concerned with if the individual understood what was happening at the time. </a:t>
            </a:r>
          </a:p>
        </p:txBody>
      </p:sp>
      <p:sp>
        <p:nvSpPr>
          <p:cNvPr id="4" name="Slide Number Placeholder 3"/>
          <p:cNvSpPr>
            <a:spLocks noGrp="1"/>
          </p:cNvSpPr>
          <p:nvPr>
            <p:ph type="sldNum" sz="quarter" idx="5"/>
          </p:nvPr>
        </p:nvSpPr>
        <p:spPr/>
        <p:txBody>
          <a:bodyPr/>
          <a:lstStyle/>
          <a:p>
            <a:fld id="{E2780FBB-F712-42E7-8C2F-226D98798B3F}" type="slidenum">
              <a:rPr lang="en-US" smtClean="0"/>
              <a:t>41</a:t>
            </a:fld>
            <a:endParaRPr lang="en-US"/>
          </a:p>
        </p:txBody>
      </p:sp>
    </p:spTree>
    <p:extLst>
      <p:ext uri="{BB962C8B-B14F-4D97-AF65-F5344CB8AC3E}">
        <p14:creationId xmlns:p14="http://schemas.microsoft.com/office/powerpoint/2010/main" val="29995627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entered the contract but did not agree until later when had capacity then the contract will be valid. </a:t>
            </a:r>
          </a:p>
        </p:txBody>
      </p:sp>
      <p:sp>
        <p:nvSpPr>
          <p:cNvPr id="4" name="Slide Number Placeholder 3"/>
          <p:cNvSpPr>
            <a:spLocks noGrp="1"/>
          </p:cNvSpPr>
          <p:nvPr>
            <p:ph type="sldNum" sz="quarter" idx="5"/>
          </p:nvPr>
        </p:nvSpPr>
        <p:spPr/>
        <p:txBody>
          <a:bodyPr/>
          <a:lstStyle/>
          <a:p>
            <a:fld id="{E2780FBB-F712-42E7-8C2F-226D98798B3F}" type="slidenum">
              <a:rPr lang="en-US" smtClean="0"/>
              <a:t>43</a:t>
            </a:fld>
            <a:endParaRPr lang="en-US"/>
          </a:p>
        </p:txBody>
      </p:sp>
    </p:spTree>
    <p:extLst>
      <p:ext uri="{BB962C8B-B14F-4D97-AF65-F5344CB8AC3E}">
        <p14:creationId xmlns:p14="http://schemas.microsoft.com/office/powerpoint/2010/main" val="152314632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Tested subjectively – necessity under the sale of goods act 1979. </a:t>
            </a:r>
          </a:p>
        </p:txBody>
      </p:sp>
      <p:sp>
        <p:nvSpPr>
          <p:cNvPr id="4" name="Slide Number Placeholder 3"/>
          <p:cNvSpPr>
            <a:spLocks noGrp="1"/>
          </p:cNvSpPr>
          <p:nvPr>
            <p:ph type="sldNum" sz="quarter" idx="5"/>
          </p:nvPr>
        </p:nvSpPr>
        <p:spPr/>
        <p:txBody>
          <a:bodyPr/>
          <a:lstStyle/>
          <a:p>
            <a:fld id="{E2780FBB-F712-42E7-8C2F-226D98798B3F}" type="slidenum">
              <a:rPr lang="en-US" smtClean="0"/>
              <a:t>44</a:t>
            </a:fld>
            <a:endParaRPr lang="en-US"/>
          </a:p>
        </p:txBody>
      </p:sp>
    </p:spTree>
    <p:extLst>
      <p:ext uri="{BB962C8B-B14F-4D97-AF65-F5344CB8AC3E}">
        <p14:creationId xmlns:p14="http://schemas.microsoft.com/office/powerpoint/2010/main" val="148881309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Certain types of contracts differ from the usual rule in that they can be enforced against a minor once that minor has attained the age of 18 unless they repudiate the agreement within a reasonable time of having done so. Contracts that are affected by this rule would include those agreements for an interest in land or shares in a company. The thing that these agreements have in common is that there is a continuing benefit that is acquired through such contracts, with corresponding obligations.</a:t>
            </a:r>
          </a:p>
        </p:txBody>
      </p:sp>
      <p:sp>
        <p:nvSpPr>
          <p:cNvPr id="4" name="Slide Number Placeholder 3"/>
          <p:cNvSpPr>
            <a:spLocks noGrp="1"/>
          </p:cNvSpPr>
          <p:nvPr>
            <p:ph type="sldNum" sz="quarter" idx="5"/>
          </p:nvPr>
        </p:nvSpPr>
        <p:spPr/>
        <p:txBody>
          <a:bodyPr/>
          <a:lstStyle/>
          <a:p>
            <a:fld id="{E2780FBB-F712-42E7-8C2F-226D98798B3F}" type="slidenum">
              <a:rPr lang="en-US" smtClean="0"/>
              <a:t>46</a:t>
            </a:fld>
            <a:endParaRPr lang="en-US"/>
          </a:p>
        </p:txBody>
      </p:sp>
    </p:spTree>
    <p:extLst>
      <p:ext uri="{BB962C8B-B14F-4D97-AF65-F5344CB8AC3E}">
        <p14:creationId xmlns:p14="http://schemas.microsoft.com/office/powerpoint/2010/main" val="374751716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the capacity to contract is judged is through the company’s articles of association, which are its’ constitution. This sets out the purpose of the company and therefore, effectively restricts its actions to those purposes. Entering into a contract outside of the purpose as set out in the constitution would be considered to be outside of the capacity of the company to act.</a:t>
            </a:r>
          </a:p>
          <a:p>
            <a:endParaRPr lang="en-GB" dirty="0"/>
          </a:p>
          <a:p>
            <a:r>
              <a:rPr lang="en-GB" dirty="0"/>
              <a:t>This concept of ‘legal personality’ attached to companies does not extend to all types of organisations. For example, limited liability partnerships are registered in the same way as companies and do have legal personality in the same way. However, unregistered organisations, like general partnerships, are not considered to be separate legal entities and therefore, do not possess any particular status that gives them capacity beyond that of the partners in the organisation.</a:t>
            </a:r>
          </a:p>
        </p:txBody>
      </p:sp>
      <p:sp>
        <p:nvSpPr>
          <p:cNvPr id="4" name="Slide Number Placeholder 3"/>
          <p:cNvSpPr>
            <a:spLocks noGrp="1"/>
          </p:cNvSpPr>
          <p:nvPr>
            <p:ph type="sldNum" sz="quarter" idx="5"/>
          </p:nvPr>
        </p:nvSpPr>
        <p:spPr/>
        <p:txBody>
          <a:bodyPr/>
          <a:lstStyle/>
          <a:p>
            <a:fld id="{E2780FBB-F712-42E7-8C2F-226D98798B3F}" type="slidenum">
              <a:rPr lang="en-US" smtClean="0"/>
              <a:t>47</a:t>
            </a:fld>
            <a:endParaRPr lang="en-US"/>
          </a:p>
        </p:txBody>
      </p:sp>
    </p:spTree>
    <p:extLst>
      <p:ext uri="{BB962C8B-B14F-4D97-AF65-F5344CB8AC3E}">
        <p14:creationId xmlns:p14="http://schemas.microsoft.com/office/powerpoint/2010/main" val="16386585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3FB0C32-F044-4939-92E4-8BA39B7A391A}"/>
              </a:ext>
              <a:ext uri="{C183D7F6-B498-43B3-948B-1728B52AA6E4}">
                <adec:decorative xmlns:adec="http://schemas.microsoft.com/office/drawing/2017/decorative" val="1"/>
              </a:ext>
            </a:extLst>
          </p:cNvPr>
          <p:cNvSpPr/>
          <p:nvPr userDrawn="1"/>
        </p:nvSpPr>
        <p:spPr>
          <a:xfrm>
            <a:off x="3050" y="-66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584BE8A-3E34-4967-9E7C-13EC8F6A990A}"/>
              </a:ext>
              <a:ext uri="{C183D7F6-B498-43B3-948B-1728B52AA6E4}">
                <adec:decorative xmlns:adec="http://schemas.microsoft.com/office/drawing/2017/decorative" val="1"/>
              </a:ext>
            </a:extLst>
          </p:cNvPr>
          <p:cNvSpPr/>
          <p:nvPr userDrawn="1"/>
        </p:nvSpPr>
        <p:spPr>
          <a:xfrm>
            <a:off x="3050" y="-663"/>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9BFF676-EC35-4FFD-8894-CA4F2830700A}"/>
              </a:ext>
              <a:ext uri="{C183D7F6-B498-43B3-948B-1728B52AA6E4}">
                <adec:decorative xmlns:adec="http://schemas.microsoft.com/office/drawing/2017/decorative" val="1"/>
              </a:ext>
            </a:extLst>
          </p:cNvPr>
          <p:cNvSpPr/>
          <p:nvPr userDrawn="1"/>
        </p:nvSpPr>
        <p:spPr>
          <a:xfrm>
            <a:off x="3050" y="0"/>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32DA1557-E095-4C82-B659-3AF550080BB1}"/>
              </a:ext>
              <a:ext uri="{C183D7F6-B498-43B3-948B-1728B52AA6E4}">
                <adec:decorative xmlns:adec="http://schemas.microsoft.com/office/drawing/2017/decorative" val="1"/>
              </a:ext>
            </a:extLst>
          </p:cNvPr>
          <p:cNvSpPr/>
          <p:nvPr userDrawn="1"/>
        </p:nvSpPr>
        <p:spPr>
          <a:xfrm rot="16200000">
            <a:off x="2746250" y="-663"/>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9F34E5EF-94D7-4AE0-BDD1-81A3ECDE614C}"/>
              </a:ext>
              <a:ext uri="{C183D7F6-B498-43B3-948B-1728B52AA6E4}">
                <adec:decorative xmlns:adec="http://schemas.microsoft.com/office/drawing/2017/decorative" val="1"/>
              </a:ext>
            </a:extLst>
          </p:cNvPr>
          <p:cNvSpPr/>
          <p:nvPr userDrawn="1"/>
        </p:nvSpPr>
        <p:spPr>
          <a:xfrm rot="16200000">
            <a:off x="77040" y="1193411"/>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D829E57E-3199-4AAA-B2D5-F93264FDA0B5}"/>
              </a:ext>
              <a:ext uri="{C183D7F6-B498-43B3-948B-1728B52AA6E4}">
                <adec:decorative xmlns:adec="http://schemas.microsoft.com/office/drawing/2017/decorative" val="1"/>
              </a:ext>
            </a:extLst>
          </p:cNvPr>
          <p:cNvSpPr/>
          <p:nvPr userDrawn="1"/>
        </p:nvSpPr>
        <p:spPr>
          <a:xfrm rot="16200000">
            <a:off x="6442672" y="193606"/>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7" name="Picture 16" descr="Tag=CustomerPhoto&#10;Crop=1&#10;Align=N/A">
            <a:extLst>
              <a:ext uri="{FF2B5EF4-FFF2-40B4-BE49-F238E27FC236}">
                <a16:creationId xmlns:a16="http://schemas.microsoft.com/office/drawing/2014/main" id="{8A791822-0971-4E61-A5E4-9AAD258F58E3}"/>
              </a:ext>
            </a:extLst>
          </p:cNvPr>
          <p:cNvPicPr>
            <a:picLocks/>
          </p:cNvPicPr>
          <p:nvPr userDrawn="1"/>
        </p:nvPicPr>
        <p:blipFill>
          <a:blip r:embed="rId2">
            <a:alphaModFix amt="20000"/>
            <a:extLst>
              <a:ext uri="{28A0092B-C50C-407E-A947-70E740481C1C}">
                <a14:useLocalDpi xmlns:a14="http://schemas.microsoft.com/office/drawing/2010/main" val="0"/>
              </a:ext>
            </a:extLst>
          </a:blip>
          <a:stretch>
            <a:fillRect/>
          </a:stretch>
        </p:blipFill>
        <p:spPr>
          <a:xfrm>
            <a:off x="3048" y="-663"/>
            <a:ext cx="12188952" cy="6858000"/>
          </a:xfrm>
          <a:prstGeom prst="rect">
            <a:avLst/>
          </a:prstGeom>
        </p:spPr>
      </p:pic>
      <p:sp>
        <p:nvSpPr>
          <p:cNvPr id="18" name="Title 1">
            <a:extLst>
              <a:ext uri="{FF2B5EF4-FFF2-40B4-BE49-F238E27FC236}">
                <a16:creationId xmlns:a16="http://schemas.microsoft.com/office/drawing/2014/main" id="{B86D7D99-F789-4EDA-861D-B6B994F05F1D}"/>
              </a:ext>
            </a:extLst>
          </p:cNvPr>
          <p:cNvSpPr>
            <a:spLocks noGrp="1"/>
          </p:cNvSpPr>
          <p:nvPr>
            <p:ph type="ctrTitle"/>
          </p:nvPr>
        </p:nvSpPr>
        <p:spPr>
          <a:xfrm>
            <a:off x="1527050" y="1121700"/>
            <a:ext cx="9144000" cy="2387600"/>
          </a:xfrm>
        </p:spPr>
        <p:txBody>
          <a:bodyPr/>
          <a:lstStyle>
            <a:lvl1pPr algn="ctr">
              <a:defRPr>
                <a:solidFill>
                  <a:schemeClr val="bg1"/>
                </a:solidFill>
              </a:defRPr>
            </a:lvl1pPr>
          </a:lstStyle>
          <a:p>
            <a:r>
              <a:rPr lang="en-US">
                <a:solidFill>
                  <a:srgbClr val="FFFFFF"/>
                </a:solidFill>
                <a:effectLst>
                  <a:outerShdw blurRad="38100" dist="38100" dir="2700000" algn="tl">
                    <a:srgbClr val="000000">
                      <a:alpha val="43137"/>
                    </a:srgbClr>
                  </a:outerShdw>
                </a:effectLst>
                <a:ea typeface="Cambria" panose="02040503050406030204" pitchFamily="18" charset="0"/>
                <a:cs typeface="Sabon Next LT" panose="020B0502040204020203" pitchFamily="2" charset="0"/>
              </a:rPr>
              <a:t>Click to edit Master title style</a:t>
            </a:r>
            <a:endParaRPr lang="en-US" dirty="0">
              <a:solidFill>
                <a:srgbClr val="FFFFFF"/>
              </a:solidFill>
              <a:effectLst>
                <a:outerShdw blurRad="38100" dist="38100" dir="2700000" algn="tl">
                  <a:srgbClr val="000000">
                    <a:alpha val="43137"/>
                  </a:srgbClr>
                </a:outerShdw>
              </a:effectLst>
              <a:ea typeface="Cambria" panose="02040503050406030204" pitchFamily="18" charset="0"/>
              <a:cs typeface="Sabon Next LT" panose="020B0502040204020203" pitchFamily="2" charset="0"/>
            </a:endParaRPr>
          </a:p>
        </p:txBody>
      </p:sp>
      <p:sp>
        <p:nvSpPr>
          <p:cNvPr id="20" name="Text Placeholder 12">
            <a:extLst>
              <a:ext uri="{FF2B5EF4-FFF2-40B4-BE49-F238E27FC236}">
                <a16:creationId xmlns:a16="http://schemas.microsoft.com/office/drawing/2014/main" id="{2B39487B-EA73-4D7B-93AA-D63B49F4DA7F}"/>
              </a:ext>
            </a:extLst>
          </p:cNvPr>
          <p:cNvSpPr>
            <a:spLocks noGrp="1"/>
          </p:cNvSpPr>
          <p:nvPr>
            <p:ph type="body" sz="quarter" idx="15"/>
          </p:nvPr>
        </p:nvSpPr>
        <p:spPr>
          <a:xfrm>
            <a:off x="1527050" y="3600450"/>
            <a:ext cx="9144000" cy="2451100"/>
          </a:xfrm>
        </p:spPr>
        <p:txBody>
          <a:bodyPr>
            <a:normAutofit/>
          </a:bodyPr>
          <a:lstStyle>
            <a:lvl1pPr marL="0" indent="0" algn="ctr">
              <a:buNone/>
              <a:defRPr sz="2800">
                <a:solidFill>
                  <a:schemeClr val="bg1"/>
                </a:solidFill>
                <a:effectLst/>
                <a:latin typeface="+mn-lt"/>
              </a:defRPr>
            </a:lvl1pPr>
          </a:lstStyle>
          <a:p>
            <a:pPr lvl="0"/>
            <a:r>
              <a:rPr lang="en-US"/>
              <a:t>Click to edit Master text styles</a:t>
            </a:r>
          </a:p>
        </p:txBody>
      </p:sp>
    </p:spTree>
    <p:extLst>
      <p:ext uri="{BB962C8B-B14F-4D97-AF65-F5344CB8AC3E}">
        <p14:creationId xmlns:p14="http://schemas.microsoft.com/office/powerpoint/2010/main" val="11555448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3F98AFCE-98D2-46C5-82A8-E45659B1769D}"/>
              </a:ext>
              <a:ext uri="{C183D7F6-B498-43B3-948B-1728B52AA6E4}">
                <adec:decorative xmlns:adec="http://schemas.microsoft.com/office/drawing/2017/decorative" val="1"/>
              </a:ext>
            </a:extLst>
          </p:cNvPr>
          <p:cNvSpPr/>
          <p:nvPr userDrawn="1"/>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ame 11">
            <a:extLst>
              <a:ext uri="{FF2B5EF4-FFF2-40B4-BE49-F238E27FC236}">
                <a16:creationId xmlns:a16="http://schemas.microsoft.com/office/drawing/2014/main" id="{F69999FB-8585-40F0-990C-6A0BAD1C8081}"/>
              </a:ext>
              <a:ext uri="{C183D7F6-B498-43B3-948B-1728B52AA6E4}">
                <adec:decorative xmlns:adec="http://schemas.microsoft.com/office/drawing/2017/decorative" val="1"/>
              </a:ext>
            </a:extLst>
          </p:cNvPr>
          <p:cNvSpPr/>
          <p:nvPr userDrawn="1"/>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2768738E-7449-46C1-B7D3-844FE2BA7D35}"/>
              </a:ext>
            </a:extLst>
          </p:cNvPr>
          <p:cNvSpPr>
            <a:spLocks noGrp="1"/>
          </p:cNvSpPr>
          <p:nvPr>
            <p:ph type="title"/>
          </p:nvPr>
        </p:nvSpPr>
        <p:spPr>
          <a:xfrm>
            <a:off x="838200" y="914399"/>
            <a:ext cx="5992550" cy="2827422"/>
          </a:xfrm>
        </p:spPr>
        <p:txBody>
          <a:bodyPr anchor="t">
            <a:normAutofit/>
          </a:bodyPr>
          <a:lstStyle/>
          <a:p>
            <a:r>
              <a:rPr lang="en-US" sz="4400">
                <a:gradFill flip="none" rotWithShape="1">
                  <a:gsLst>
                    <a:gs pos="0">
                      <a:schemeClr val="accent5">
                        <a:alpha val="70000"/>
                      </a:schemeClr>
                    </a:gs>
                    <a:gs pos="100000">
                      <a:schemeClr val="accent1">
                        <a:alpha val="70000"/>
                      </a:schemeClr>
                    </a:gs>
                  </a:gsLst>
                  <a:lin ang="0" scaled="1"/>
                  <a:tileRect/>
                </a:gradFill>
              </a:rPr>
              <a:t>Click to edit Master title style</a:t>
            </a:r>
            <a:endParaRPr lang="en-US" sz="4400" dirty="0">
              <a:gradFill flip="none" rotWithShape="1">
                <a:gsLst>
                  <a:gs pos="0">
                    <a:schemeClr val="accent5">
                      <a:alpha val="70000"/>
                    </a:schemeClr>
                  </a:gs>
                  <a:gs pos="100000">
                    <a:schemeClr val="accent1">
                      <a:alpha val="70000"/>
                    </a:schemeClr>
                  </a:gs>
                </a:gsLst>
                <a:lin ang="0" scaled="1"/>
                <a:tileRect/>
              </a:gradFill>
            </a:endParaRPr>
          </a:p>
        </p:txBody>
      </p:sp>
      <p:sp>
        <p:nvSpPr>
          <p:cNvPr id="7" name="Content Placeholder 2">
            <a:extLst>
              <a:ext uri="{FF2B5EF4-FFF2-40B4-BE49-F238E27FC236}">
                <a16:creationId xmlns:a16="http://schemas.microsoft.com/office/drawing/2014/main" id="{B0FF04F9-E792-4C19-9FD5-44800CEB2E89}"/>
              </a:ext>
            </a:extLst>
          </p:cNvPr>
          <p:cNvSpPr>
            <a:spLocks noGrp="1"/>
          </p:cNvSpPr>
          <p:nvPr>
            <p:ph idx="1"/>
          </p:nvPr>
        </p:nvSpPr>
        <p:spPr>
          <a:xfrm>
            <a:off x="6976085" y="914400"/>
            <a:ext cx="4377714" cy="2827422"/>
          </a:xfrm>
        </p:spPr>
        <p:txBody>
          <a:bodyPr anchor="t">
            <a:normAutofit/>
          </a:bodyPr>
          <a:lstStyle>
            <a:lvl1pPr marL="0" indent="0">
              <a:buNone/>
              <a:defRPr sz="2800"/>
            </a:lvl1pPr>
          </a:lstStyle>
          <a:p>
            <a:pPr marL="228600" lvl="0" indent="-228600"/>
            <a:r>
              <a:rPr lang="en-US" sz="1800">
                <a:solidFill>
                  <a:schemeClr val="tx2">
                    <a:alpha val="60000"/>
                  </a:schemeClr>
                </a:solidFill>
              </a:rPr>
              <a:t>Click to edit Master text styles</a:t>
            </a:r>
          </a:p>
        </p:txBody>
      </p:sp>
      <p:sp>
        <p:nvSpPr>
          <p:cNvPr id="14" name="Picture Placeholder 13">
            <a:extLst>
              <a:ext uri="{FF2B5EF4-FFF2-40B4-BE49-F238E27FC236}">
                <a16:creationId xmlns:a16="http://schemas.microsoft.com/office/drawing/2014/main" id="{5F2F9DF6-DFB9-44A8-B629-57F58893AD21}"/>
              </a:ext>
            </a:extLst>
          </p:cNvPr>
          <p:cNvSpPr>
            <a:spLocks noGrp="1"/>
          </p:cNvSpPr>
          <p:nvPr>
            <p:ph type="pic" sz="quarter" idx="13"/>
          </p:nvPr>
        </p:nvSpPr>
        <p:spPr>
          <a:xfrm>
            <a:off x="490538" y="4059936"/>
            <a:ext cx="2807208" cy="2322576"/>
          </a:xfrm>
          <a:solidFill>
            <a:schemeClr val="accent6"/>
          </a:solidFill>
        </p:spPr>
        <p:txBody>
          <a:bodyPr/>
          <a:lstStyle/>
          <a:p>
            <a:r>
              <a:rPr lang="en-US"/>
              <a:t>Click icon to add picture</a:t>
            </a:r>
          </a:p>
        </p:txBody>
      </p:sp>
      <p:sp>
        <p:nvSpPr>
          <p:cNvPr id="15" name="Picture Placeholder 13">
            <a:extLst>
              <a:ext uri="{FF2B5EF4-FFF2-40B4-BE49-F238E27FC236}">
                <a16:creationId xmlns:a16="http://schemas.microsoft.com/office/drawing/2014/main" id="{927BC207-43FE-4B6A-AEBE-875B69CF9761}"/>
              </a:ext>
            </a:extLst>
          </p:cNvPr>
          <p:cNvSpPr>
            <a:spLocks noGrp="1"/>
          </p:cNvSpPr>
          <p:nvPr>
            <p:ph type="pic" sz="quarter" idx="14"/>
          </p:nvPr>
        </p:nvSpPr>
        <p:spPr>
          <a:xfrm>
            <a:off x="3291840" y="4059936"/>
            <a:ext cx="2807208" cy="2322576"/>
          </a:xfrm>
          <a:solidFill>
            <a:schemeClr val="accent6"/>
          </a:solidFill>
        </p:spPr>
        <p:txBody>
          <a:bodyPr/>
          <a:lstStyle/>
          <a:p>
            <a:r>
              <a:rPr lang="en-US"/>
              <a:t>Click icon to add picture</a:t>
            </a:r>
          </a:p>
        </p:txBody>
      </p:sp>
      <p:sp>
        <p:nvSpPr>
          <p:cNvPr id="16" name="Picture Placeholder 13">
            <a:extLst>
              <a:ext uri="{FF2B5EF4-FFF2-40B4-BE49-F238E27FC236}">
                <a16:creationId xmlns:a16="http://schemas.microsoft.com/office/drawing/2014/main" id="{EBBF5499-9A70-4846-B98E-316EC17F9FCD}"/>
              </a:ext>
            </a:extLst>
          </p:cNvPr>
          <p:cNvSpPr>
            <a:spLocks noGrp="1"/>
          </p:cNvSpPr>
          <p:nvPr>
            <p:ph type="pic" sz="quarter" idx="15"/>
          </p:nvPr>
        </p:nvSpPr>
        <p:spPr>
          <a:xfrm>
            <a:off x="6099048" y="4059936"/>
            <a:ext cx="2807208" cy="2322576"/>
          </a:xfrm>
          <a:solidFill>
            <a:schemeClr val="accent6"/>
          </a:solidFill>
        </p:spPr>
        <p:txBody>
          <a:bodyPr/>
          <a:lstStyle/>
          <a:p>
            <a:r>
              <a:rPr lang="en-US"/>
              <a:t>Click icon to add picture</a:t>
            </a:r>
          </a:p>
        </p:txBody>
      </p:sp>
      <p:sp>
        <p:nvSpPr>
          <p:cNvPr id="17" name="Picture Placeholder 13">
            <a:extLst>
              <a:ext uri="{FF2B5EF4-FFF2-40B4-BE49-F238E27FC236}">
                <a16:creationId xmlns:a16="http://schemas.microsoft.com/office/drawing/2014/main" id="{C7A79F30-D473-48F6-9AC2-286C7B70F3ED}"/>
              </a:ext>
            </a:extLst>
          </p:cNvPr>
          <p:cNvSpPr>
            <a:spLocks noGrp="1"/>
          </p:cNvSpPr>
          <p:nvPr>
            <p:ph type="pic" sz="quarter" idx="16"/>
          </p:nvPr>
        </p:nvSpPr>
        <p:spPr>
          <a:xfrm>
            <a:off x="8906256" y="4059936"/>
            <a:ext cx="2807208" cy="2322576"/>
          </a:xfrm>
          <a:solidFill>
            <a:schemeClr val="accent6"/>
          </a:solidFill>
        </p:spPr>
        <p:txBody>
          <a:bodyPr/>
          <a:lstStyle/>
          <a:p>
            <a:r>
              <a:rPr lang="en-US"/>
              <a:t>Click icon to add picture</a:t>
            </a:r>
          </a:p>
        </p:txBody>
      </p:sp>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r>
              <a:rPr lang="en-US"/>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0099141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Introduction">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B910AFBC-7932-43F4-ABEA-C89B2698634B}"/>
              </a:ext>
            </a:extLst>
          </p:cNvPr>
          <p:cNvSpPr>
            <a:spLocks noGrp="1"/>
          </p:cNvSpPr>
          <p:nvPr>
            <p:ph type="title"/>
          </p:nvPr>
        </p:nvSpPr>
        <p:spPr>
          <a:xfrm>
            <a:off x="841249" y="857251"/>
            <a:ext cx="5914937" cy="2076450"/>
          </a:xfrm>
        </p:spPr>
        <p:txBody>
          <a:bodyPr anchor="b">
            <a:normAutofit/>
          </a:bodyPr>
          <a:lstStyle/>
          <a:p>
            <a:r>
              <a:rPr lang="en-US" sz="4400">
                <a:gradFill flip="none" rotWithShape="1">
                  <a:gsLst>
                    <a:gs pos="0">
                      <a:schemeClr val="accent5">
                        <a:alpha val="70000"/>
                      </a:schemeClr>
                    </a:gs>
                    <a:gs pos="100000">
                      <a:schemeClr val="accent1">
                        <a:alpha val="70000"/>
                      </a:schemeClr>
                    </a:gs>
                  </a:gsLst>
                  <a:lin ang="0" scaled="1"/>
                  <a:tileRect/>
                </a:gradFill>
              </a:rPr>
              <a:t>Click to edit Master title style</a:t>
            </a:r>
            <a:endParaRPr lang="en-US" sz="4400" dirty="0">
              <a:gradFill flip="none" rotWithShape="1">
                <a:gsLst>
                  <a:gs pos="0">
                    <a:schemeClr val="accent5">
                      <a:alpha val="70000"/>
                    </a:schemeClr>
                  </a:gs>
                  <a:gs pos="100000">
                    <a:schemeClr val="accent1">
                      <a:alpha val="70000"/>
                    </a:schemeClr>
                  </a:gs>
                </a:gsLst>
                <a:lin ang="0" scaled="1"/>
                <a:tileRect/>
              </a:gradFill>
            </a:endParaRPr>
          </a:p>
        </p:txBody>
      </p:sp>
      <p:sp>
        <p:nvSpPr>
          <p:cNvPr id="17" name="Content Placeholder 2">
            <a:extLst>
              <a:ext uri="{FF2B5EF4-FFF2-40B4-BE49-F238E27FC236}">
                <a16:creationId xmlns:a16="http://schemas.microsoft.com/office/drawing/2014/main" id="{1178A42D-5ED2-4AB6-BE4B-4109074320DF}"/>
              </a:ext>
            </a:extLst>
          </p:cNvPr>
          <p:cNvSpPr>
            <a:spLocks noGrp="1"/>
          </p:cNvSpPr>
          <p:nvPr>
            <p:ph idx="1"/>
          </p:nvPr>
        </p:nvSpPr>
        <p:spPr>
          <a:xfrm>
            <a:off x="841248" y="3190875"/>
            <a:ext cx="5914938" cy="2986087"/>
          </a:xfrm>
        </p:spPr>
        <p:txBody>
          <a:bodyPr>
            <a:noAutofit/>
          </a:bodyPr>
          <a:lstStyle>
            <a:lvl1pPr marL="0" indent="0">
              <a:lnSpc>
                <a:spcPct val="100000"/>
              </a:lnSpc>
              <a:buNone/>
              <a:defRPr sz="2000"/>
            </a:lvl1pPr>
          </a:lstStyle>
          <a:p>
            <a:pPr marL="228600" lvl="0" indent="-228600"/>
            <a:r>
              <a:rPr lang="en-US" sz="1800">
                <a:solidFill>
                  <a:schemeClr val="tx2">
                    <a:alpha val="60000"/>
                  </a:schemeClr>
                </a:solidFill>
              </a:rPr>
              <a:t>Click to edit Master text styles</a:t>
            </a:r>
          </a:p>
        </p:txBody>
      </p:sp>
      <p:sp>
        <p:nvSpPr>
          <p:cNvPr id="29" name="Date Placeholder 1">
            <a:extLst>
              <a:ext uri="{FF2B5EF4-FFF2-40B4-BE49-F238E27FC236}">
                <a16:creationId xmlns:a16="http://schemas.microsoft.com/office/drawing/2014/main" id="{4D9A7D07-2BA3-438D-972B-EA578370D50F}"/>
              </a:ext>
            </a:extLst>
          </p:cNvPr>
          <p:cNvSpPr>
            <a:spLocks noGrp="1"/>
          </p:cNvSpPr>
          <p:nvPr>
            <p:ph type="dt" sz="half" idx="10"/>
          </p:nvPr>
        </p:nvSpPr>
        <p:spPr>
          <a:xfrm>
            <a:off x="838200" y="6429375"/>
            <a:ext cx="2743200" cy="365125"/>
          </a:xfrm>
        </p:spPr>
        <p:txBody>
          <a:bodyPr/>
          <a:lstStyle>
            <a:lvl1pPr>
              <a:defRPr>
                <a:solidFill>
                  <a:schemeClr val="tx2">
                    <a:alpha val="60000"/>
                  </a:schemeClr>
                </a:solidFill>
              </a:defRPr>
            </a:lvl1pPr>
          </a:lstStyle>
          <a:p>
            <a:r>
              <a:rPr lang="en-US"/>
              <a:t>3/1/20XX</a:t>
            </a:r>
          </a:p>
        </p:txBody>
      </p:sp>
      <p:sp>
        <p:nvSpPr>
          <p:cNvPr id="24" name="Picture Placeholder 23">
            <a:extLst>
              <a:ext uri="{FF2B5EF4-FFF2-40B4-BE49-F238E27FC236}">
                <a16:creationId xmlns:a16="http://schemas.microsoft.com/office/drawing/2014/main" id="{C8720583-BC84-48EB-85BC-AE71214A30A5}"/>
              </a:ext>
            </a:extLst>
          </p:cNvPr>
          <p:cNvSpPr>
            <a:spLocks noGrp="1"/>
          </p:cNvSpPr>
          <p:nvPr>
            <p:ph type="pic" sz="quarter" idx="13"/>
          </p:nvPr>
        </p:nvSpPr>
        <p:spPr>
          <a:xfrm>
            <a:off x="7589520" y="0"/>
            <a:ext cx="4599432" cy="2286000"/>
          </a:xfrm>
          <a:solidFill>
            <a:schemeClr val="accent6"/>
          </a:solidFill>
        </p:spPr>
        <p:txBody>
          <a:bodyPr/>
          <a:lstStyle/>
          <a:p>
            <a:r>
              <a:rPr lang="en-US"/>
              <a:t>Click icon to add picture</a:t>
            </a:r>
            <a:endParaRPr lang="en-US" dirty="0"/>
          </a:p>
        </p:txBody>
      </p:sp>
      <p:sp>
        <p:nvSpPr>
          <p:cNvPr id="25" name="Picture Placeholder 23">
            <a:extLst>
              <a:ext uri="{FF2B5EF4-FFF2-40B4-BE49-F238E27FC236}">
                <a16:creationId xmlns:a16="http://schemas.microsoft.com/office/drawing/2014/main" id="{C3F0A5CD-C47A-4CDF-BE99-75F3A81B18FB}"/>
              </a:ext>
            </a:extLst>
          </p:cNvPr>
          <p:cNvSpPr>
            <a:spLocks noGrp="1"/>
          </p:cNvSpPr>
          <p:nvPr>
            <p:ph type="pic" sz="quarter" idx="14"/>
          </p:nvPr>
        </p:nvSpPr>
        <p:spPr>
          <a:xfrm>
            <a:off x="7589520" y="2286000"/>
            <a:ext cx="4599432" cy="2286000"/>
          </a:xfrm>
          <a:solidFill>
            <a:schemeClr val="accent6"/>
          </a:solidFill>
        </p:spPr>
        <p:txBody>
          <a:bodyPr/>
          <a:lstStyle/>
          <a:p>
            <a:r>
              <a:rPr lang="en-US"/>
              <a:t>Click icon to add picture</a:t>
            </a:r>
            <a:endParaRPr lang="en-US" dirty="0"/>
          </a:p>
        </p:txBody>
      </p:sp>
      <p:sp>
        <p:nvSpPr>
          <p:cNvPr id="26" name="Picture Placeholder 23">
            <a:extLst>
              <a:ext uri="{FF2B5EF4-FFF2-40B4-BE49-F238E27FC236}">
                <a16:creationId xmlns:a16="http://schemas.microsoft.com/office/drawing/2014/main" id="{7329454B-9275-4E86-B32E-91C0DB62AA71}"/>
              </a:ext>
            </a:extLst>
          </p:cNvPr>
          <p:cNvSpPr>
            <a:spLocks noGrp="1"/>
          </p:cNvSpPr>
          <p:nvPr>
            <p:ph type="pic" sz="quarter" idx="15"/>
          </p:nvPr>
        </p:nvSpPr>
        <p:spPr>
          <a:xfrm>
            <a:off x="7589520" y="4572000"/>
            <a:ext cx="4599432" cy="2286000"/>
          </a:xfrm>
          <a:solidFill>
            <a:schemeClr val="accent6"/>
          </a:solidFill>
        </p:spPr>
        <p:txBody>
          <a:bodyPr/>
          <a:lstStyle/>
          <a:p>
            <a:r>
              <a:rPr lang="en-US"/>
              <a:t>Click icon to add picture</a:t>
            </a:r>
            <a:endParaRPr lang="en-US" dirty="0"/>
          </a:p>
        </p:txBody>
      </p:sp>
      <p:sp>
        <p:nvSpPr>
          <p:cNvPr id="30" name="Footer Placeholder 2">
            <a:extLst>
              <a:ext uri="{FF2B5EF4-FFF2-40B4-BE49-F238E27FC236}">
                <a16:creationId xmlns:a16="http://schemas.microsoft.com/office/drawing/2014/main" id="{21E9E1BF-D594-4F96-8DBE-5A8DD51D3B58}"/>
              </a:ext>
            </a:extLst>
          </p:cNvPr>
          <p:cNvSpPr>
            <a:spLocks noGrp="1"/>
          </p:cNvSpPr>
          <p:nvPr>
            <p:ph type="ftr" sz="quarter" idx="11"/>
          </p:nvPr>
        </p:nvSpPr>
        <p:spPr>
          <a:xfrm>
            <a:off x="4038600" y="6429375"/>
            <a:ext cx="4114800" cy="365125"/>
          </a:xfrm>
        </p:spPr>
        <p:txBody>
          <a:bodyPr/>
          <a:lstStyle>
            <a:lvl1pPr algn="l">
              <a:defRPr>
                <a:solidFill>
                  <a:schemeClr val="tx2">
                    <a:alpha val="60000"/>
                  </a:schemeClr>
                </a:solidFill>
              </a:defRPr>
            </a:lvl1pPr>
          </a:lstStyle>
          <a:p>
            <a:r>
              <a:rPr lang="en-US"/>
              <a:t>SAMPLE FOOTER TEXT</a:t>
            </a:r>
            <a:endParaRPr lang="en-US" dirty="0"/>
          </a:p>
        </p:txBody>
      </p:sp>
      <p:sp>
        <p:nvSpPr>
          <p:cNvPr id="31" name="Slide Number Placeholder 3">
            <a:extLst>
              <a:ext uri="{FF2B5EF4-FFF2-40B4-BE49-F238E27FC236}">
                <a16:creationId xmlns:a16="http://schemas.microsoft.com/office/drawing/2014/main" id="{C30FDEF8-F3F3-42D5-9EE1-EDDF18B35377}"/>
              </a:ext>
            </a:extLst>
          </p:cNvPr>
          <p:cNvSpPr>
            <a:spLocks noGrp="1"/>
          </p:cNvSpPr>
          <p:nvPr>
            <p:ph type="sldNum" sz="quarter" idx="12"/>
          </p:nvPr>
        </p:nvSpPr>
        <p:spPr>
          <a:xfrm>
            <a:off x="8610600" y="6429375"/>
            <a:ext cx="2743200" cy="365125"/>
          </a:xfrm>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791792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Brea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BE04ED02-B678-4D1E-BEDA-7E28F9038DF5}"/>
              </a:ext>
              <a:ext uri="{C183D7F6-B498-43B3-948B-1728B52AA6E4}">
                <adec:decorative xmlns:adec="http://schemas.microsoft.com/office/drawing/2017/decorative" val="1"/>
              </a:ext>
            </a:extLst>
          </p:cNvPr>
          <p:cNvSpPr/>
          <p:nvPr userDrawn="1"/>
        </p:nvSpPr>
        <p:spPr>
          <a:xfrm>
            <a:off x="9277" y="9278"/>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85E2C5A2-B8B2-47C5-8E1B-3A97E2C9BB13}"/>
              </a:ext>
              <a:ext uri="{C183D7F6-B498-43B3-948B-1728B52AA6E4}">
                <adec:decorative xmlns:adec="http://schemas.microsoft.com/office/drawing/2017/decorative" val="1"/>
              </a:ext>
            </a:extLst>
          </p:cNvPr>
          <p:cNvSpPr/>
          <p:nvPr userDrawn="1"/>
        </p:nvSpPr>
        <p:spPr>
          <a:xfrm>
            <a:off x="12325" y="9278"/>
            <a:ext cx="12188952"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03FD8455-A2E1-40B3-B6C4-36070AF58F78}"/>
              </a:ext>
              <a:ext uri="{C183D7F6-B498-43B3-948B-1728B52AA6E4}">
                <adec:decorative xmlns:adec="http://schemas.microsoft.com/office/drawing/2017/decorative" val="1"/>
              </a:ext>
            </a:extLst>
          </p:cNvPr>
          <p:cNvSpPr/>
          <p:nvPr userDrawn="1"/>
        </p:nvSpPr>
        <p:spPr>
          <a:xfrm>
            <a:off x="1524" y="0"/>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Freeform: Shape 7">
            <a:extLst>
              <a:ext uri="{FF2B5EF4-FFF2-40B4-BE49-F238E27FC236}">
                <a16:creationId xmlns:a16="http://schemas.microsoft.com/office/drawing/2014/main" id="{0F53BE70-C6B1-407C-9333-7251BDC77A9E}"/>
              </a:ext>
              <a:ext uri="{C183D7F6-B498-43B3-948B-1728B52AA6E4}">
                <adec:decorative xmlns:adec="http://schemas.microsoft.com/office/drawing/2017/decorative" val="1"/>
              </a:ext>
            </a:extLst>
          </p:cNvPr>
          <p:cNvSpPr/>
          <p:nvPr userDrawn="1"/>
        </p:nvSpPr>
        <p:spPr>
          <a:xfrm>
            <a:off x="33186" y="9279"/>
            <a:ext cx="5770017" cy="2411171"/>
          </a:xfrm>
          <a:custGeom>
            <a:avLst/>
            <a:gdLst>
              <a:gd name="connsiteX0" fmla="*/ 0 w 5770017"/>
              <a:gd name="connsiteY0" fmla="*/ 0 h 2411171"/>
              <a:gd name="connsiteX1" fmla="*/ 5770017 w 5770017"/>
              <a:gd name="connsiteY1" fmla="*/ 0 h 2411171"/>
              <a:gd name="connsiteX2" fmla="*/ 5715824 w 5770017"/>
              <a:gd name="connsiteY2" fmla="*/ 124746 h 2411171"/>
              <a:gd name="connsiteX3" fmla="*/ 4925072 w 5770017"/>
              <a:gd name="connsiteY3" fmla="*/ 1254414 h 2411171"/>
              <a:gd name="connsiteX4" fmla="*/ 125602 w 5770017"/>
              <a:gd name="connsiteY4" fmla="*/ 1864423 h 2411171"/>
              <a:gd name="connsiteX5" fmla="*/ 0 w 5770017"/>
              <a:gd name="connsiteY5" fmla="*/ 1785927 h 2411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70017" h="2411171">
                <a:moveTo>
                  <a:pt x="0" y="0"/>
                </a:moveTo>
                <a:lnTo>
                  <a:pt x="5770017" y="0"/>
                </a:lnTo>
                <a:lnTo>
                  <a:pt x="5715824" y="124746"/>
                </a:lnTo>
                <a:cubicBezTo>
                  <a:pt x="5526044" y="533784"/>
                  <a:pt x="5262460" y="917027"/>
                  <a:pt x="4925072" y="1254414"/>
                </a:cubicBezTo>
                <a:cubicBezTo>
                  <a:pt x="3623720" y="2555767"/>
                  <a:pt x="1640148" y="2759102"/>
                  <a:pt x="125602" y="1864423"/>
                </a:cubicBezTo>
                <a:lnTo>
                  <a:pt x="0" y="1785927"/>
                </a:lnTo>
                <a:close/>
              </a:path>
            </a:pathLst>
          </a:custGeom>
          <a:gradFill>
            <a:gsLst>
              <a:gs pos="0">
                <a:schemeClr val="accent2">
                  <a:alpha val="20000"/>
                </a:schemeClr>
              </a:gs>
              <a:gs pos="100000">
                <a:schemeClr val="accent1">
                  <a:alpha val="2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ame 8">
            <a:extLst>
              <a:ext uri="{FF2B5EF4-FFF2-40B4-BE49-F238E27FC236}">
                <a16:creationId xmlns:a16="http://schemas.microsoft.com/office/drawing/2014/main" id="{05864DDE-75C0-4BE6-93FF-A960706ADEC3}"/>
              </a:ext>
              <a:ext uri="{C183D7F6-B498-43B3-948B-1728B52AA6E4}">
                <adec:decorative xmlns:adec="http://schemas.microsoft.com/office/drawing/2017/decorative" val="1"/>
              </a:ext>
            </a:extLst>
          </p:cNvPr>
          <p:cNvSpPr/>
          <p:nvPr userDrawn="1"/>
        </p:nvSpPr>
        <p:spPr>
          <a:xfrm>
            <a:off x="1524"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Title 1">
            <a:extLst>
              <a:ext uri="{FF2B5EF4-FFF2-40B4-BE49-F238E27FC236}">
                <a16:creationId xmlns:a16="http://schemas.microsoft.com/office/drawing/2014/main" id="{1BC3FA0F-EAE5-4DCE-ACFF-9AD00ED39FCF}"/>
              </a:ext>
            </a:extLst>
          </p:cNvPr>
          <p:cNvSpPr>
            <a:spLocks noGrp="1"/>
          </p:cNvSpPr>
          <p:nvPr>
            <p:ph type="ctrTitle"/>
          </p:nvPr>
        </p:nvSpPr>
        <p:spPr>
          <a:xfrm>
            <a:off x="847477" y="1131641"/>
            <a:ext cx="5322618" cy="2387600"/>
          </a:xfrm>
        </p:spPr>
        <p:txBody>
          <a:bodyPr/>
          <a:lstStyle>
            <a:lvl1pPr>
              <a:defRPr>
                <a:solidFill>
                  <a:schemeClr val="bg1"/>
                </a:solidFill>
              </a:defRPr>
            </a:lvl1pPr>
          </a:lstStyle>
          <a:p>
            <a:pPr algn="l"/>
            <a:r>
              <a:rPr lang="en-US">
                <a:solidFill>
                  <a:srgbClr val="FFFFFF"/>
                </a:solidFill>
                <a:ea typeface="Cambria" panose="02040503050406030204" pitchFamily="18" charset="0"/>
                <a:cs typeface="Sabon Next LT" panose="020B0502040204020203" pitchFamily="2" charset="0"/>
              </a:rPr>
              <a:t>Click to edit Master title style</a:t>
            </a:r>
            <a:endParaRPr lang="en-US" dirty="0">
              <a:solidFill>
                <a:srgbClr val="FFFFFF"/>
              </a:solidFill>
              <a:ea typeface="Cambria" panose="02040503050406030204" pitchFamily="18" charset="0"/>
              <a:cs typeface="Sabon Next LT" panose="020B0502040204020203" pitchFamily="2" charset="0"/>
            </a:endParaRPr>
          </a:p>
        </p:txBody>
      </p:sp>
      <p:sp>
        <p:nvSpPr>
          <p:cNvPr id="18" name="Picture Placeholder 17">
            <a:extLst>
              <a:ext uri="{FF2B5EF4-FFF2-40B4-BE49-F238E27FC236}">
                <a16:creationId xmlns:a16="http://schemas.microsoft.com/office/drawing/2014/main" id="{71FA5E0E-BEE1-4976-92B1-61EF64E34371}"/>
              </a:ext>
            </a:extLst>
          </p:cNvPr>
          <p:cNvSpPr>
            <a:spLocks noGrp="1"/>
          </p:cNvSpPr>
          <p:nvPr>
            <p:ph type="pic" sz="quarter" idx="13"/>
          </p:nvPr>
        </p:nvSpPr>
        <p:spPr>
          <a:xfrm>
            <a:off x="6784848" y="905256"/>
            <a:ext cx="4581144" cy="2450592"/>
          </a:xfrm>
          <a:solidFill>
            <a:schemeClr val="accent6"/>
          </a:solidFill>
        </p:spPr>
        <p:txBody>
          <a:bodyPr/>
          <a:lstStyle/>
          <a:p>
            <a:r>
              <a:rPr lang="en-US"/>
              <a:t>Click icon to add picture</a:t>
            </a:r>
            <a:endParaRPr lang="en-US" dirty="0"/>
          </a:p>
        </p:txBody>
      </p:sp>
      <p:sp>
        <p:nvSpPr>
          <p:cNvPr id="20" name="Picture Placeholder 17">
            <a:extLst>
              <a:ext uri="{FF2B5EF4-FFF2-40B4-BE49-F238E27FC236}">
                <a16:creationId xmlns:a16="http://schemas.microsoft.com/office/drawing/2014/main" id="{03379FE8-A6CE-4F5A-BE1A-B2267589BE85}"/>
              </a:ext>
            </a:extLst>
          </p:cNvPr>
          <p:cNvSpPr>
            <a:spLocks noGrp="1"/>
          </p:cNvSpPr>
          <p:nvPr>
            <p:ph type="pic" sz="quarter" idx="14"/>
          </p:nvPr>
        </p:nvSpPr>
        <p:spPr>
          <a:xfrm>
            <a:off x="6784848" y="3520440"/>
            <a:ext cx="4581144" cy="2450592"/>
          </a:xfrm>
          <a:solidFill>
            <a:schemeClr val="accent6"/>
          </a:solidFill>
        </p:spPr>
        <p:txBody>
          <a:bodyPr/>
          <a:lstStyle/>
          <a:p>
            <a:r>
              <a:rPr lang="en-US"/>
              <a:t>Click icon to add picture</a:t>
            </a:r>
            <a:endParaRPr lang="en-US" dirty="0"/>
          </a:p>
        </p:txBody>
      </p:sp>
      <p:sp>
        <p:nvSpPr>
          <p:cNvPr id="13" name="Text Placeholder 12">
            <a:extLst>
              <a:ext uri="{FF2B5EF4-FFF2-40B4-BE49-F238E27FC236}">
                <a16:creationId xmlns:a16="http://schemas.microsoft.com/office/drawing/2014/main" id="{6DD090CA-24E8-46A7-889A-A4FDD00A33E5}"/>
              </a:ext>
            </a:extLst>
          </p:cNvPr>
          <p:cNvSpPr>
            <a:spLocks noGrp="1"/>
          </p:cNvSpPr>
          <p:nvPr>
            <p:ph type="body" sz="quarter" idx="15"/>
          </p:nvPr>
        </p:nvSpPr>
        <p:spPr>
          <a:xfrm>
            <a:off x="838200" y="3600450"/>
            <a:ext cx="5322888" cy="2451100"/>
          </a:xfrm>
        </p:spPr>
        <p:txBody>
          <a:bodyPr>
            <a:normAutofit/>
          </a:bodyPr>
          <a:lstStyle>
            <a:lvl1pPr marL="0" indent="0">
              <a:buNone/>
              <a:defRPr sz="2800">
                <a:solidFill>
                  <a:schemeClr val="bg1"/>
                </a:solidFill>
                <a:latin typeface="+mn-lt"/>
              </a:defRPr>
            </a:lvl1pPr>
          </a:lstStyle>
          <a:p>
            <a:pPr lvl="0"/>
            <a:r>
              <a:rPr lang="en-US"/>
              <a:t>Click to edit Master text styles</a:t>
            </a:r>
          </a:p>
        </p:txBody>
      </p:sp>
    </p:spTree>
    <p:extLst>
      <p:ext uri="{BB962C8B-B14F-4D97-AF65-F5344CB8AC3E}">
        <p14:creationId xmlns:p14="http://schemas.microsoft.com/office/powerpoint/2010/main" val="23509354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able Chart 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r>
              <a:rPr lang="en-US"/>
              <a:t>3/1/20XX</a:t>
            </a:r>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0268596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03B5BF0-238D-481F-A15B-206D1E2FEDD2}"/>
              </a:ext>
              <a:ext uri="{C183D7F6-B498-43B3-948B-1728B52AA6E4}">
                <adec:decorative xmlns:adec="http://schemas.microsoft.com/office/drawing/2017/decorative" val="1"/>
              </a:ext>
            </a:extLst>
          </p:cNvPr>
          <p:cNvSpPr/>
          <p:nvPr userDrawn="1"/>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7578E43B-8F1B-4CBD-B09E-5AD9A247E3F8}"/>
              </a:ext>
              <a:ext uri="{C183D7F6-B498-43B3-948B-1728B52AA6E4}">
                <adec:decorative xmlns:adec="http://schemas.microsoft.com/office/drawing/2017/decorative" val="1"/>
              </a:ext>
            </a:extLst>
          </p:cNvPr>
          <p:cNvSpPr/>
          <p:nvPr userDrawn="1"/>
        </p:nvSpPr>
        <p:spPr>
          <a:xfrm>
            <a:off x="-38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ame 13">
            <a:extLst>
              <a:ext uri="{FF2B5EF4-FFF2-40B4-BE49-F238E27FC236}">
                <a16:creationId xmlns:a16="http://schemas.microsoft.com/office/drawing/2014/main" id="{737C17C2-E2A6-4219-AE02-C8EAF943C472}"/>
              </a:ext>
              <a:ext uri="{C183D7F6-B498-43B3-948B-1728B52AA6E4}">
                <adec:decorative xmlns:adec="http://schemas.microsoft.com/office/drawing/2017/decorative" val="1"/>
              </a:ext>
            </a:extLst>
          </p:cNvPr>
          <p:cNvSpPr/>
          <p:nvPr userDrawn="1"/>
        </p:nvSpPr>
        <p:spPr>
          <a:xfrm>
            <a:off x="-389"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Picture Placeholder 19">
            <a:extLst>
              <a:ext uri="{FF2B5EF4-FFF2-40B4-BE49-F238E27FC236}">
                <a16:creationId xmlns:a16="http://schemas.microsoft.com/office/drawing/2014/main" id="{AE7BC3CE-3806-41F3-B4F6-EBB2C3E9EA28}"/>
              </a:ext>
            </a:extLst>
          </p:cNvPr>
          <p:cNvSpPr>
            <a:spLocks noGrp="1"/>
          </p:cNvSpPr>
          <p:nvPr>
            <p:ph type="pic" sz="quarter" idx="13"/>
          </p:nvPr>
        </p:nvSpPr>
        <p:spPr>
          <a:xfrm>
            <a:off x="6096" y="484632"/>
            <a:ext cx="12179808" cy="5907024"/>
          </a:xfrm>
          <a:solidFill>
            <a:schemeClr val="accent6"/>
          </a:solidFill>
        </p:spPr>
        <p:txBody>
          <a:bodyPr/>
          <a:lstStyle/>
          <a:p>
            <a:r>
              <a:rPr lang="en-US"/>
              <a:t>Click icon to add picture</a:t>
            </a:r>
            <a:endParaRPr lang="en-US" dirty="0"/>
          </a:p>
        </p:txBody>
      </p:sp>
      <p:sp>
        <p:nvSpPr>
          <p:cNvPr id="6" name="Title 5">
            <a:extLst>
              <a:ext uri="{FF2B5EF4-FFF2-40B4-BE49-F238E27FC236}">
                <a16:creationId xmlns:a16="http://schemas.microsoft.com/office/drawing/2014/main" id="{FDC036CF-E92D-4E80-8E6B-1B06EDDFD7CF}"/>
              </a:ext>
            </a:extLst>
          </p:cNvPr>
          <p:cNvSpPr>
            <a:spLocks noGrp="1"/>
          </p:cNvSpPr>
          <p:nvPr>
            <p:ph type="title"/>
          </p:nvPr>
        </p:nvSpPr>
        <p:spPr>
          <a:xfrm>
            <a:off x="838200" y="1271016"/>
            <a:ext cx="4800600" cy="3749040"/>
          </a:xfrm>
        </p:spPr>
        <p:txBody>
          <a:bodyPr anchor="b" anchorCtr="0"/>
          <a:lstStyle>
            <a:lvl1pPr>
              <a:defRPr>
                <a:solidFill>
                  <a:schemeClr val="bg1"/>
                </a:solidFill>
                <a:effectLst>
                  <a:outerShdw blurRad="38100" dist="38100" dir="2700000" algn="tl">
                    <a:srgbClr val="000000">
                      <a:alpha val="43137"/>
                    </a:srgbClr>
                  </a:outerShdw>
                </a:effectLst>
              </a:defRPr>
            </a:lvl1pPr>
          </a:lstStyle>
          <a:p>
            <a:r>
              <a:rPr lang="en-US"/>
              <a:t>Click to edit Master title style</a:t>
            </a:r>
            <a:endParaRPr lang="en-US" dirty="0"/>
          </a:p>
        </p:txBody>
      </p:sp>
      <p:sp>
        <p:nvSpPr>
          <p:cNvPr id="26" name="Text Placeholder 25">
            <a:extLst>
              <a:ext uri="{FF2B5EF4-FFF2-40B4-BE49-F238E27FC236}">
                <a16:creationId xmlns:a16="http://schemas.microsoft.com/office/drawing/2014/main" id="{BADCFE1B-ABA2-4B11-B7DE-02CE383D6F22}"/>
              </a:ext>
            </a:extLst>
          </p:cNvPr>
          <p:cNvSpPr>
            <a:spLocks noGrp="1"/>
          </p:cNvSpPr>
          <p:nvPr>
            <p:ph type="body" sz="quarter" idx="15" hasCustomPrompt="1"/>
          </p:nvPr>
        </p:nvSpPr>
        <p:spPr>
          <a:xfrm>
            <a:off x="838200" y="4835779"/>
            <a:ext cx="4800600" cy="1066800"/>
          </a:xfrm>
        </p:spPr>
        <p:txBody>
          <a:bodyPr>
            <a:normAutofit/>
          </a:bodyPr>
          <a:lstStyle>
            <a:lvl1pPr marL="228600" indent="0">
              <a:buNone/>
              <a:defRPr sz="2200">
                <a:solidFill>
                  <a:schemeClr val="bg1"/>
                </a:solidFill>
                <a:effectLst>
                  <a:outerShdw blurRad="38100" dist="38100" dir="2700000" algn="tl">
                    <a:srgbClr val="000000">
                      <a:alpha val="43137"/>
                    </a:srgbClr>
                  </a:outerShdw>
                </a:effectLst>
              </a:defRPr>
            </a:lvl1pPr>
          </a:lstStyle>
          <a:p>
            <a:pPr lvl="0"/>
            <a:r>
              <a:rPr lang="en-US" dirty="0"/>
              <a:t>Click to add subtitle</a:t>
            </a:r>
          </a:p>
        </p:txBody>
      </p:sp>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r>
              <a:rPr lang="en-US"/>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5829059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endParaRPr lang="en-US" dirty="0"/>
          </a:p>
        </p:txBody>
      </p:sp>
      <p:sp>
        <p:nvSpPr>
          <p:cNvPr id="15" name="Picture Placeholder 14">
            <a:extLst>
              <a:ext uri="{FF2B5EF4-FFF2-40B4-BE49-F238E27FC236}">
                <a16:creationId xmlns:a16="http://schemas.microsoft.com/office/drawing/2014/main" id="{1B84B862-7F1F-4B98-B437-936D8A73A91A}"/>
              </a:ext>
            </a:extLst>
          </p:cNvPr>
          <p:cNvSpPr>
            <a:spLocks noGrp="1"/>
          </p:cNvSpPr>
          <p:nvPr>
            <p:ph type="pic" sz="quarter" idx="13"/>
          </p:nvPr>
        </p:nvSpPr>
        <p:spPr>
          <a:xfrm>
            <a:off x="740664" y="2240280"/>
            <a:ext cx="2286000" cy="2322576"/>
          </a:xfrm>
          <a:solidFill>
            <a:schemeClr val="accent6"/>
          </a:solidFill>
        </p:spPr>
        <p:txBody>
          <a:bodyPr/>
          <a:lstStyle/>
          <a:p>
            <a:r>
              <a:rPr lang="en-US"/>
              <a:t>Click icon to add picture</a:t>
            </a:r>
            <a:endParaRPr lang="en-US" dirty="0"/>
          </a:p>
        </p:txBody>
      </p:sp>
      <p:sp>
        <p:nvSpPr>
          <p:cNvPr id="16" name="Picture Placeholder 14">
            <a:extLst>
              <a:ext uri="{FF2B5EF4-FFF2-40B4-BE49-F238E27FC236}">
                <a16:creationId xmlns:a16="http://schemas.microsoft.com/office/drawing/2014/main" id="{C76B23B2-3605-4292-9F96-F34651B689A7}"/>
              </a:ext>
            </a:extLst>
          </p:cNvPr>
          <p:cNvSpPr>
            <a:spLocks noGrp="1"/>
          </p:cNvSpPr>
          <p:nvPr>
            <p:ph type="pic" sz="quarter" idx="14"/>
          </p:nvPr>
        </p:nvSpPr>
        <p:spPr>
          <a:xfrm>
            <a:off x="3538728" y="2240280"/>
            <a:ext cx="2286000" cy="2322576"/>
          </a:xfrm>
          <a:solidFill>
            <a:schemeClr val="accent6"/>
          </a:solidFill>
        </p:spPr>
        <p:txBody>
          <a:bodyPr/>
          <a:lstStyle/>
          <a:p>
            <a:r>
              <a:rPr lang="en-US"/>
              <a:t>Click icon to add picture</a:t>
            </a:r>
            <a:endParaRPr lang="en-US" dirty="0"/>
          </a:p>
        </p:txBody>
      </p:sp>
      <p:sp>
        <p:nvSpPr>
          <p:cNvPr id="17" name="Picture Placeholder 14">
            <a:extLst>
              <a:ext uri="{FF2B5EF4-FFF2-40B4-BE49-F238E27FC236}">
                <a16:creationId xmlns:a16="http://schemas.microsoft.com/office/drawing/2014/main" id="{AB1E9EC3-2FB6-4E1C-8211-306450FDEE7F}"/>
              </a:ext>
            </a:extLst>
          </p:cNvPr>
          <p:cNvSpPr>
            <a:spLocks noGrp="1"/>
          </p:cNvSpPr>
          <p:nvPr>
            <p:ph type="pic" sz="quarter" idx="15"/>
          </p:nvPr>
        </p:nvSpPr>
        <p:spPr>
          <a:xfrm>
            <a:off x="6345936" y="2267712"/>
            <a:ext cx="2286000" cy="2322576"/>
          </a:xfrm>
          <a:solidFill>
            <a:schemeClr val="accent6"/>
          </a:solidFill>
        </p:spPr>
        <p:txBody>
          <a:bodyPr/>
          <a:lstStyle/>
          <a:p>
            <a:r>
              <a:rPr lang="en-US"/>
              <a:t>Click icon to add picture</a:t>
            </a:r>
            <a:endParaRPr lang="en-US" dirty="0"/>
          </a:p>
        </p:txBody>
      </p:sp>
      <p:sp>
        <p:nvSpPr>
          <p:cNvPr id="18" name="Picture Placeholder 14">
            <a:extLst>
              <a:ext uri="{FF2B5EF4-FFF2-40B4-BE49-F238E27FC236}">
                <a16:creationId xmlns:a16="http://schemas.microsoft.com/office/drawing/2014/main" id="{F3628146-045F-4FBC-A365-3D1D4B3DA6E9}"/>
              </a:ext>
            </a:extLst>
          </p:cNvPr>
          <p:cNvSpPr>
            <a:spLocks noGrp="1"/>
          </p:cNvSpPr>
          <p:nvPr>
            <p:ph type="pic" sz="quarter" idx="16"/>
          </p:nvPr>
        </p:nvSpPr>
        <p:spPr>
          <a:xfrm>
            <a:off x="9153144" y="2267712"/>
            <a:ext cx="2286000" cy="2322576"/>
          </a:xfrm>
          <a:solidFill>
            <a:schemeClr val="accent6"/>
          </a:solidFill>
        </p:spPr>
        <p:txBody>
          <a:bodyPr/>
          <a:lstStyle/>
          <a:p>
            <a:r>
              <a:rPr lang="en-US"/>
              <a:t>Click icon to add picture</a:t>
            </a:r>
            <a:endParaRPr lang="en-US" dirty="0"/>
          </a:p>
        </p:txBody>
      </p:sp>
      <p:sp>
        <p:nvSpPr>
          <p:cNvPr id="20" name="Text Placeholder 19">
            <a:extLst>
              <a:ext uri="{FF2B5EF4-FFF2-40B4-BE49-F238E27FC236}">
                <a16:creationId xmlns:a16="http://schemas.microsoft.com/office/drawing/2014/main" id="{CB50972B-CA23-4B92-987F-EE48ECCFF590}"/>
              </a:ext>
            </a:extLst>
          </p:cNvPr>
          <p:cNvSpPr>
            <a:spLocks noGrp="1"/>
          </p:cNvSpPr>
          <p:nvPr>
            <p:ph type="body" sz="quarter" idx="17" hasCustomPrompt="1"/>
          </p:nvPr>
        </p:nvSpPr>
        <p:spPr>
          <a:xfrm>
            <a:off x="741363" y="4733925"/>
            <a:ext cx="2286000" cy="590550"/>
          </a:xfrm>
        </p:spPr>
        <p:txBody>
          <a:bodyPr>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a:r>
              <a:rPr lang="en-US" dirty="0"/>
              <a:t>Name</a:t>
            </a:r>
          </a:p>
        </p:txBody>
      </p:sp>
      <p:sp>
        <p:nvSpPr>
          <p:cNvPr id="23" name="Text Placeholder 19">
            <a:extLst>
              <a:ext uri="{FF2B5EF4-FFF2-40B4-BE49-F238E27FC236}">
                <a16:creationId xmlns:a16="http://schemas.microsoft.com/office/drawing/2014/main" id="{8DE19225-DA72-4A39-8CFD-695BFBB93E6D}"/>
              </a:ext>
            </a:extLst>
          </p:cNvPr>
          <p:cNvSpPr>
            <a:spLocks noGrp="1"/>
          </p:cNvSpPr>
          <p:nvPr>
            <p:ph type="body" sz="quarter" idx="18" hasCustomPrompt="1"/>
          </p:nvPr>
        </p:nvSpPr>
        <p:spPr>
          <a:xfrm>
            <a:off x="740664" y="5343144"/>
            <a:ext cx="2286000" cy="590550"/>
          </a:xfrm>
        </p:spPr>
        <p:txBody>
          <a:bodyPr>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a:r>
              <a:rPr lang="en-US" dirty="0"/>
              <a:t>Title</a:t>
            </a:r>
          </a:p>
        </p:txBody>
      </p:sp>
      <p:sp>
        <p:nvSpPr>
          <p:cNvPr id="24" name="Text Placeholder 19">
            <a:extLst>
              <a:ext uri="{FF2B5EF4-FFF2-40B4-BE49-F238E27FC236}">
                <a16:creationId xmlns:a16="http://schemas.microsoft.com/office/drawing/2014/main" id="{E66A7C97-DBB6-4333-B12F-E26C38E6975C}"/>
              </a:ext>
            </a:extLst>
          </p:cNvPr>
          <p:cNvSpPr>
            <a:spLocks noGrp="1"/>
          </p:cNvSpPr>
          <p:nvPr>
            <p:ph type="body" sz="quarter" idx="19" hasCustomPrompt="1"/>
          </p:nvPr>
        </p:nvSpPr>
        <p:spPr>
          <a:xfrm>
            <a:off x="3538728" y="4733925"/>
            <a:ext cx="2286000" cy="590550"/>
          </a:xfrm>
        </p:spPr>
        <p:txBody>
          <a:bodyPr>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a:r>
              <a:rPr lang="en-US" dirty="0"/>
              <a:t>Name</a:t>
            </a:r>
          </a:p>
        </p:txBody>
      </p:sp>
      <p:sp>
        <p:nvSpPr>
          <p:cNvPr id="25" name="Text Placeholder 19">
            <a:extLst>
              <a:ext uri="{FF2B5EF4-FFF2-40B4-BE49-F238E27FC236}">
                <a16:creationId xmlns:a16="http://schemas.microsoft.com/office/drawing/2014/main" id="{041FA0B5-660E-478A-AF8A-196DBD6AE43A}"/>
              </a:ext>
            </a:extLst>
          </p:cNvPr>
          <p:cNvSpPr>
            <a:spLocks noGrp="1"/>
          </p:cNvSpPr>
          <p:nvPr>
            <p:ph type="body" sz="quarter" idx="20" hasCustomPrompt="1"/>
          </p:nvPr>
        </p:nvSpPr>
        <p:spPr>
          <a:xfrm>
            <a:off x="3538029" y="5343144"/>
            <a:ext cx="2286000" cy="590550"/>
          </a:xfrm>
        </p:spPr>
        <p:txBody>
          <a:bodyPr>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a:r>
              <a:rPr lang="en-US" dirty="0"/>
              <a:t>Title</a:t>
            </a:r>
          </a:p>
        </p:txBody>
      </p:sp>
      <p:sp>
        <p:nvSpPr>
          <p:cNvPr id="26" name="Text Placeholder 19">
            <a:extLst>
              <a:ext uri="{FF2B5EF4-FFF2-40B4-BE49-F238E27FC236}">
                <a16:creationId xmlns:a16="http://schemas.microsoft.com/office/drawing/2014/main" id="{77C92085-3D01-44E4-BA12-E39F1EA0ACE5}"/>
              </a:ext>
            </a:extLst>
          </p:cNvPr>
          <p:cNvSpPr>
            <a:spLocks noGrp="1"/>
          </p:cNvSpPr>
          <p:nvPr>
            <p:ph type="body" sz="quarter" idx="21" hasCustomPrompt="1"/>
          </p:nvPr>
        </p:nvSpPr>
        <p:spPr>
          <a:xfrm>
            <a:off x="6367973" y="4733544"/>
            <a:ext cx="2286000" cy="590550"/>
          </a:xfrm>
        </p:spPr>
        <p:txBody>
          <a:bodyPr>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a:r>
              <a:rPr lang="en-US" dirty="0"/>
              <a:t>Name</a:t>
            </a:r>
          </a:p>
        </p:txBody>
      </p:sp>
      <p:sp>
        <p:nvSpPr>
          <p:cNvPr id="27" name="Text Placeholder 19">
            <a:extLst>
              <a:ext uri="{FF2B5EF4-FFF2-40B4-BE49-F238E27FC236}">
                <a16:creationId xmlns:a16="http://schemas.microsoft.com/office/drawing/2014/main" id="{35DA97BC-7224-440A-A227-8F4A1018043A}"/>
              </a:ext>
            </a:extLst>
          </p:cNvPr>
          <p:cNvSpPr>
            <a:spLocks noGrp="1"/>
          </p:cNvSpPr>
          <p:nvPr>
            <p:ph type="body" sz="quarter" idx="22" hasCustomPrompt="1"/>
          </p:nvPr>
        </p:nvSpPr>
        <p:spPr>
          <a:xfrm>
            <a:off x="6367274" y="5342763"/>
            <a:ext cx="2286000" cy="590550"/>
          </a:xfrm>
        </p:spPr>
        <p:txBody>
          <a:bodyPr>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a:r>
              <a:rPr lang="en-US" dirty="0"/>
              <a:t>Title</a:t>
            </a:r>
          </a:p>
        </p:txBody>
      </p:sp>
      <p:sp>
        <p:nvSpPr>
          <p:cNvPr id="28" name="Text Placeholder 19">
            <a:extLst>
              <a:ext uri="{FF2B5EF4-FFF2-40B4-BE49-F238E27FC236}">
                <a16:creationId xmlns:a16="http://schemas.microsoft.com/office/drawing/2014/main" id="{C236524B-4724-42FA-A2B2-33566478FD42}"/>
              </a:ext>
            </a:extLst>
          </p:cNvPr>
          <p:cNvSpPr>
            <a:spLocks noGrp="1"/>
          </p:cNvSpPr>
          <p:nvPr>
            <p:ph type="body" sz="quarter" idx="23" hasCustomPrompt="1"/>
          </p:nvPr>
        </p:nvSpPr>
        <p:spPr>
          <a:xfrm>
            <a:off x="9164639" y="4737100"/>
            <a:ext cx="2286000" cy="590550"/>
          </a:xfrm>
        </p:spPr>
        <p:txBody>
          <a:bodyPr>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a:r>
              <a:rPr lang="en-US" dirty="0"/>
              <a:t>Name</a:t>
            </a:r>
          </a:p>
        </p:txBody>
      </p:sp>
      <p:sp>
        <p:nvSpPr>
          <p:cNvPr id="29" name="Text Placeholder 19">
            <a:extLst>
              <a:ext uri="{FF2B5EF4-FFF2-40B4-BE49-F238E27FC236}">
                <a16:creationId xmlns:a16="http://schemas.microsoft.com/office/drawing/2014/main" id="{5F7DE4ED-8F4D-465C-86B4-2372AE291F56}"/>
              </a:ext>
            </a:extLst>
          </p:cNvPr>
          <p:cNvSpPr>
            <a:spLocks noGrp="1"/>
          </p:cNvSpPr>
          <p:nvPr>
            <p:ph type="body" sz="quarter" idx="24" hasCustomPrompt="1"/>
          </p:nvPr>
        </p:nvSpPr>
        <p:spPr>
          <a:xfrm>
            <a:off x="9163940" y="5346319"/>
            <a:ext cx="2286000" cy="590550"/>
          </a:xfrm>
        </p:spPr>
        <p:txBody>
          <a:bodyPr>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a:r>
              <a:rPr lang="en-US" dirty="0"/>
              <a:t>Title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r>
              <a:rPr lang="en-US"/>
              <a:t>3/1/20XX</a:t>
            </a:r>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3804552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2 column (comparison slide)">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560320"/>
            <a:ext cx="5157787" cy="3446463"/>
          </a:xfrm>
          <a:solidFill>
            <a:schemeClr val="bg1"/>
          </a:solidFill>
        </p:spPr>
        <p:txBody>
          <a:bodyPr>
            <a:normAutofit/>
          </a:bodyPr>
          <a:lstStyle>
            <a:lvl1pPr>
              <a:buClr>
                <a:schemeClr val="tx2">
                  <a:lumMod val="50000"/>
                  <a:lumOff val="50000"/>
                </a:schemeClr>
              </a:buClr>
              <a:defRPr sz="1800"/>
            </a:lvl1pPr>
            <a:lvl2pPr>
              <a:buClr>
                <a:schemeClr val="tx2">
                  <a:lumMod val="50000"/>
                  <a:lumOff val="50000"/>
                </a:schemeClr>
              </a:buClr>
              <a:defRPr sz="1800"/>
            </a:lvl2pPr>
            <a:lvl3pPr>
              <a:buClr>
                <a:schemeClr val="tx2">
                  <a:lumMod val="50000"/>
                  <a:lumOff val="50000"/>
                </a:schemeClr>
              </a:buClr>
              <a:defRPr sz="1800"/>
            </a:lvl3pPr>
            <a:lvl4pPr>
              <a:buClr>
                <a:schemeClr val="tx2">
                  <a:lumMod val="50000"/>
                  <a:lumOff val="50000"/>
                </a:schemeClr>
              </a:buClr>
              <a:defRPr sz="1800"/>
            </a:lvl4pPr>
            <a:lvl5pPr>
              <a:buClr>
                <a:schemeClr val="tx2">
                  <a:lumMod val="50000"/>
                  <a:lumOff val="50000"/>
                </a:schemeClr>
              </a:buCl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560320"/>
            <a:ext cx="5183188" cy="3446463"/>
          </a:xfrm>
        </p:spPr>
        <p:txBody>
          <a:bodyPr>
            <a:normAutofit/>
          </a:bodyPr>
          <a:lstStyle>
            <a:lvl1pPr>
              <a:buClr>
                <a:schemeClr val="tx2">
                  <a:lumMod val="50000"/>
                  <a:lumOff val="50000"/>
                </a:schemeClr>
              </a:buClr>
              <a:defRPr sz="1800"/>
            </a:lvl1pPr>
            <a:lvl2pPr>
              <a:buClr>
                <a:schemeClr val="tx2">
                  <a:lumMod val="50000"/>
                  <a:lumOff val="50000"/>
                </a:schemeClr>
              </a:buClr>
              <a:defRPr sz="1800"/>
            </a:lvl2pPr>
            <a:lvl3pPr>
              <a:buClr>
                <a:schemeClr val="tx2">
                  <a:lumMod val="50000"/>
                  <a:lumOff val="50000"/>
                </a:schemeClr>
              </a:buClr>
              <a:defRPr sz="1800"/>
            </a:lvl3pPr>
            <a:lvl4pPr>
              <a:buClr>
                <a:schemeClr val="tx2">
                  <a:lumMod val="50000"/>
                  <a:lumOff val="50000"/>
                </a:schemeClr>
              </a:buClr>
              <a:defRPr sz="1800"/>
            </a:lvl4pPr>
            <a:lvl5pPr>
              <a:buClr>
                <a:schemeClr val="tx2">
                  <a:lumMod val="50000"/>
                  <a:lumOff val="50000"/>
                </a:schemeClr>
              </a:buCl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r>
              <a:rPr lang="en-US"/>
              <a:t>3/1/20XX</a:t>
            </a:r>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
        <p:nvSpPr>
          <p:cNvPr id="10" name="Title 9">
            <a:extLst>
              <a:ext uri="{FF2B5EF4-FFF2-40B4-BE49-F238E27FC236}">
                <a16:creationId xmlns:a16="http://schemas.microsoft.com/office/drawing/2014/main" id="{351C83D0-CBAB-4E41-89AB-89FF36D38A0A}"/>
              </a:ext>
            </a:extLst>
          </p:cNvPr>
          <p:cNvSpPr>
            <a:spLocks noGrp="1"/>
          </p:cNvSpPr>
          <p:nvPr>
            <p:ph type="title"/>
          </p:nvPr>
        </p:nvSpPr>
        <p:spPr/>
        <p:txBody>
          <a:bodyPr/>
          <a:lstStyle/>
          <a:p>
            <a:r>
              <a:rPr lang="en-US"/>
              <a:t>Click to edit Master title style</a:t>
            </a:r>
          </a:p>
        </p:txBody>
      </p:sp>
      <p:sp>
        <p:nvSpPr>
          <p:cNvPr id="11" name="Text Placeholder 2">
            <a:extLst>
              <a:ext uri="{FF2B5EF4-FFF2-40B4-BE49-F238E27FC236}">
                <a16:creationId xmlns:a16="http://schemas.microsoft.com/office/drawing/2014/main" id="{9C302BB0-D231-4195-8083-264C01DF99B8}"/>
              </a:ext>
            </a:extLst>
          </p:cNvPr>
          <p:cNvSpPr>
            <a:spLocks noGrp="1"/>
          </p:cNvSpPr>
          <p:nvPr>
            <p:ph type="body" idx="1"/>
          </p:nvPr>
        </p:nvSpPr>
        <p:spPr>
          <a:xfrm>
            <a:off x="839787" y="2011680"/>
            <a:ext cx="5157787"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4">
            <a:extLst>
              <a:ext uri="{FF2B5EF4-FFF2-40B4-BE49-F238E27FC236}">
                <a16:creationId xmlns:a16="http://schemas.microsoft.com/office/drawing/2014/main" id="{5B2A70FA-99E0-466C-AC57-33C48353BBDB}"/>
              </a:ext>
            </a:extLst>
          </p:cNvPr>
          <p:cNvSpPr>
            <a:spLocks noGrp="1"/>
          </p:cNvSpPr>
          <p:nvPr>
            <p:ph type="body" sz="quarter" idx="13"/>
          </p:nvPr>
        </p:nvSpPr>
        <p:spPr>
          <a:xfrm>
            <a:off x="6169027" y="2011680"/>
            <a:ext cx="5183187"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Tree>
    <p:extLst>
      <p:ext uri="{BB962C8B-B14F-4D97-AF65-F5344CB8AC3E}">
        <p14:creationId xmlns:p14="http://schemas.microsoft.com/office/powerpoint/2010/main" val="945747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85800"/>
            <a:ext cx="10515600" cy="132588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2011680"/>
            <a:ext cx="3383280"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560320"/>
            <a:ext cx="3383280" cy="3446463"/>
          </a:xfrm>
        </p:spPr>
        <p:txBody>
          <a:bodyPr>
            <a:normAutofit/>
          </a:bodyPr>
          <a:lstStyle>
            <a:lvl1pPr>
              <a:buClr>
                <a:schemeClr val="tx2">
                  <a:lumMod val="50000"/>
                  <a:lumOff val="50000"/>
                </a:schemeClr>
              </a:buClr>
              <a:defRPr sz="1400"/>
            </a:lvl1pPr>
            <a:lvl2pPr>
              <a:buClr>
                <a:schemeClr val="tx2">
                  <a:lumMod val="50000"/>
                  <a:lumOff val="50000"/>
                </a:schemeClr>
              </a:buClr>
              <a:defRPr sz="1400"/>
            </a:lvl2pPr>
            <a:lvl3pPr>
              <a:buClr>
                <a:schemeClr val="tx2">
                  <a:lumMod val="50000"/>
                  <a:lumOff val="50000"/>
                </a:schemeClr>
              </a:buClr>
              <a:defRPr sz="1400"/>
            </a:lvl3pPr>
            <a:lvl4pPr>
              <a:buClr>
                <a:schemeClr val="tx2">
                  <a:lumMod val="50000"/>
                  <a:lumOff val="50000"/>
                </a:schemeClr>
              </a:buClr>
              <a:defRPr sz="1400"/>
            </a:lvl4pPr>
            <a:lvl5pPr>
              <a:buClr>
                <a:schemeClr val="tx2">
                  <a:lumMod val="50000"/>
                  <a:lumOff val="50000"/>
                </a:schemeClr>
              </a:buCl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4404360" y="2011680"/>
            <a:ext cx="3383280"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4404360" y="2560320"/>
            <a:ext cx="3383280" cy="3446463"/>
          </a:xfrm>
        </p:spPr>
        <p:txBody>
          <a:bodyPr>
            <a:normAutofit/>
          </a:bodyPr>
          <a:lstStyle>
            <a:lvl1pPr>
              <a:buClr>
                <a:schemeClr val="tx2">
                  <a:lumMod val="50000"/>
                  <a:lumOff val="50000"/>
                </a:schemeClr>
              </a:buClr>
              <a:defRPr sz="1400"/>
            </a:lvl1pPr>
            <a:lvl2pPr>
              <a:buClr>
                <a:schemeClr val="tx2">
                  <a:lumMod val="50000"/>
                  <a:lumOff val="50000"/>
                </a:schemeClr>
              </a:buClr>
              <a:defRPr sz="1400"/>
            </a:lvl2pPr>
            <a:lvl3pPr>
              <a:buClr>
                <a:schemeClr val="tx2">
                  <a:lumMod val="50000"/>
                  <a:lumOff val="50000"/>
                </a:schemeClr>
              </a:buClr>
              <a:defRPr sz="1400"/>
            </a:lvl3pPr>
            <a:lvl4pPr>
              <a:buClr>
                <a:schemeClr val="tx2">
                  <a:lumMod val="50000"/>
                  <a:lumOff val="50000"/>
                </a:schemeClr>
              </a:buClr>
              <a:defRPr sz="1400"/>
            </a:lvl4pPr>
            <a:lvl5pPr>
              <a:buClr>
                <a:schemeClr val="tx2">
                  <a:lumMod val="50000"/>
                  <a:lumOff val="50000"/>
                </a:schemeClr>
              </a:buCl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4">
            <a:extLst>
              <a:ext uri="{FF2B5EF4-FFF2-40B4-BE49-F238E27FC236}">
                <a16:creationId xmlns:a16="http://schemas.microsoft.com/office/drawing/2014/main" id="{422881CE-A366-4A3A-AE00-9B14BEFE4A95}"/>
              </a:ext>
            </a:extLst>
          </p:cNvPr>
          <p:cNvSpPr>
            <a:spLocks noGrp="1"/>
          </p:cNvSpPr>
          <p:nvPr>
            <p:ph type="body" sz="quarter" idx="13"/>
          </p:nvPr>
        </p:nvSpPr>
        <p:spPr>
          <a:xfrm>
            <a:off x="7968934" y="2011680"/>
            <a:ext cx="3383280"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Content Placeholder 5">
            <a:extLst>
              <a:ext uri="{FF2B5EF4-FFF2-40B4-BE49-F238E27FC236}">
                <a16:creationId xmlns:a16="http://schemas.microsoft.com/office/drawing/2014/main" id="{3CF16E98-73C9-47B5-B88B-9120BEB9F09B}"/>
              </a:ext>
            </a:extLst>
          </p:cNvPr>
          <p:cNvSpPr>
            <a:spLocks noGrp="1"/>
          </p:cNvSpPr>
          <p:nvPr>
            <p:ph sz="quarter" idx="14"/>
          </p:nvPr>
        </p:nvSpPr>
        <p:spPr>
          <a:xfrm>
            <a:off x="7968934" y="2560320"/>
            <a:ext cx="3383280" cy="3446463"/>
          </a:xfrm>
        </p:spPr>
        <p:txBody>
          <a:bodyPr>
            <a:normAutofit/>
          </a:bodyPr>
          <a:lstStyle>
            <a:lvl1pPr>
              <a:buClr>
                <a:schemeClr val="tx2">
                  <a:lumMod val="50000"/>
                  <a:lumOff val="50000"/>
                </a:schemeClr>
              </a:buClr>
              <a:defRPr sz="1400"/>
            </a:lvl1pPr>
            <a:lvl2pPr>
              <a:buClr>
                <a:schemeClr val="tx2">
                  <a:lumMod val="50000"/>
                  <a:lumOff val="50000"/>
                </a:schemeClr>
              </a:buClr>
              <a:defRPr sz="1400"/>
            </a:lvl2pPr>
            <a:lvl3pPr>
              <a:buClr>
                <a:schemeClr val="tx2">
                  <a:lumMod val="50000"/>
                  <a:lumOff val="50000"/>
                </a:schemeClr>
              </a:buClr>
              <a:defRPr sz="1400"/>
            </a:lvl3pPr>
            <a:lvl4pPr>
              <a:buClr>
                <a:schemeClr val="tx2">
                  <a:lumMod val="50000"/>
                  <a:lumOff val="50000"/>
                </a:schemeClr>
              </a:buClr>
              <a:defRPr sz="1400"/>
            </a:lvl4pPr>
            <a:lvl5pPr>
              <a:buClr>
                <a:schemeClr val="tx2">
                  <a:lumMod val="50000"/>
                  <a:lumOff val="50000"/>
                </a:schemeClr>
              </a:buCl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r>
              <a:rPr lang="en-US"/>
              <a:t>3/1/20XX</a:t>
            </a:r>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6588783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Summar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r>
              <a:rPr lang="en-US"/>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
        <p:nvSpPr>
          <p:cNvPr id="6" name="Title 1">
            <a:extLst>
              <a:ext uri="{FF2B5EF4-FFF2-40B4-BE49-F238E27FC236}">
                <a16:creationId xmlns:a16="http://schemas.microsoft.com/office/drawing/2014/main" id="{673294AE-7408-47DB-898D-41F8C069B42E}"/>
              </a:ext>
            </a:extLst>
          </p:cNvPr>
          <p:cNvSpPr>
            <a:spLocks noGrp="1"/>
          </p:cNvSpPr>
          <p:nvPr>
            <p:ph type="title"/>
          </p:nvPr>
        </p:nvSpPr>
        <p:spPr>
          <a:xfrm>
            <a:off x="841248" y="857251"/>
            <a:ext cx="6156051" cy="2076450"/>
          </a:xfrm>
        </p:spPr>
        <p:txBody>
          <a:bodyPr anchor="b">
            <a:normAutofit/>
          </a:bodyPr>
          <a:lstStyle/>
          <a:p>
            <a:r>
              <a:rPr lang="en-US" sz="4400">
                <a:gradFill flip="none" rotWithShape="1">
                  <a:gsLst>
                    <a:gs pos="0">
                      <a:schemeClr val="accent5">
                        <a:alpha val="70000"/>
                      </a:schemeClr>
                    </a:gs>
                    <a:gs pos="100000">
                      <a:schemeClr val="accent1">
                        <a:alpha val="70000"/>
                      </a:schemeClr>
                    </a:gs>
                  </a:gsLst>
                  <a:lin ang="0" scaled="1"/>
                  <a:tileRect/>
                </a:gradFill>
              </a:rPr>
              <a:t>Click to edit Master title style</a:t>
            </a:r>
            <a:endParaRPr lang="en-US" sz="4400" dirty="0">
              <a:gradFill flip="none" rotWithShape="1">
                <a:gsLst>
                  <a:gs pos="0">
                    <a:schemeClr val="accent5">
                      <a:alpha val="70000"/>
                    </a:schemeClr>
                  </a:gs>
                  <a:gs pos="100000">
                    <a:schemeClr val="accent1">
                      <a:alpha val="70000"/>
                    </a:schemeClr>
                  </a:gs>
                </a:gsLst>
                <a:lin ang="0" scaled="1"/>
                <a:tileRect/>
              </a:gradFill>
            </a:endParaRPr>
          </a:p>
        </p:txBody>
      </p:sp>
      <p:sp>
        <p:nvSpPr>
          <p:cNvPr id="7" name="Content Placeholder 2">
            <a:extLst>
              <a:ext uri="{FF2B5EF4-FFF2-40B4-BE49-F238E27FC236}">
                <a16:creationId xmlns:a16="http://schemas.microsoft.com/office/drawing/2014/main" id="{E973052A-4118-4E04-81F8-A44EC172FE46}"/>
              </a:ext>
            </a:extLst>
          </p:cNvPr>
          <p:cNvSpPr>
            <a:spLocks noGrp="1"/>
          </p:cNvSpPr>
          <p:nvPr>
            <p:ph idx="1"/>
          </p:nvPr>
        </p:nvSpPr>
        <p:spPr>
          <a:xfrm>
            <a:off x="841247" y="3190875"/>
            <a:ext cx="6156052" cy="2986087"/>
          </a:xfrm>
        </p:spPr>
        <p:txBody>
          <a:bodyPr>
            <a:normAutofit/>
          </a:bodyPr>
          <a:lstStyle>
            <a:lvl1pPr marL="0" indent="0">
              <a:buNone/>
              <a:defRPr sz="2200"/>
            </a:lvl1pPr>
          </a:lstStyle>
          <a:p>
            <a:pPr marL="228600" lvl="0" indent="-228600"/>
            <a:r>
              <a:rPr lang="en-US" sz="2000">
                <a:solidFill>
                  <a:schemeClr val="tx2">
                    <a:alpha val="60000"/>
                  </a:schemeClr>
                </a:solidFill>
              </a:rPr>
              <a:t>Click to edit Master text styles</a:t>
            </a:r>
          </a:p>
        </p:txBody>
      </p:sp>
      <p:sp>
        <p:nvSpPr>
          <p:cNvPr id="10" name="Date Placeholder 3">
            <a:extLst>
              <a:ext uri="{FF2B5EF4-FFF2-40B4-BE49-F238E27FC236}">
                <a16:creationId xmlns:a16="http://schemas.microsoft.com/office/drawing/2014/main" id="{8988D1E1-6064-4D6A-9EB1-578E20A2A0ED}"/>
              </a:ext>
            </a:extLst>
          </p:cNvPr>
          <p:cNvSpPr txBox="1">
            <a:spLocks/>
          </p:cNvSpPr>
          <p:nvPr userDrawn="1"/>
        </p:nvSpPr>
        <p:spPr>
          <a:xfrm>
            <a:off x="841248" y="6429375"/>
            <a:ext cx="2646725" cy="365125"/>
          </a:xfrm>
          <a:prstGeom prst="rect">
            <a:avLst/>
          </a:prstGeom>
        </p:spPr>
        <p:txBody>
          <a:bodyPr vert="horz" lIns="91440" tIns="45720" rIns="91440" bIns="45720" rtlCol="0" anchor="ctr"/>
          <a:lstStyle>
            <a:defPPr>
              <a:defRPr lang="en-US"/>
            </a:defPPr>
            <a:lvl1pPr marL="0" algn="l" defTabSz="914400" rtl="0" eaLnBrk="1" latinLnBrk="0" hangingPunct="1">
              <a:defRPr sz="900" kern="1200" cap="all" spc="150" baseline="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AB23B9F-B223-42FC-B961-B8BFC75D2259}" type="datetime1">
              <a:rPr lang="en-US" smtClean="0">
                <a:solidFill>
                  <a:schemeClr val="tx2">
                    <a:alpha val="60000"/>
                  </a:schemeClr>
                </a:solidFill>
              </a:rPr>
              <a:pPr/>
              <a:t>2/13/2024</a:t>
            </a:fld>
            <a:endParaRPr lang="en-US" dirty="0">
              <a:solidFill>
                <a:schemeClr val="tx2">
                  <a:alpha val="60000"/>
                </a:schemeClr>
              </a:solidFill>
            </a:endParaRPr>
          </a:p>
        </p:txBody>
      </p:sp>
      <p:sp>
        <p:nvSpPr>
          <p:cNvPr id="11" name="Footer Placeholder 4">
            <a:extLst>
              <a:ext uri="{FF2B5EF4-FFF2-40B4-BE49-F238E27FC236}">
                <a16:creationId xmlns:a16="http://schemas.microsoft.com/office/drawing/2014/main" id="{BD47C5CB-0317-4DC6-A76F-38A5BB1FD1C2}"/>
              </a:ext>
            </a:extLst>
          </p:cNvPr>
          <p:cNvSpPr txBox="1">
            <a:spLocks/>
          </p:cNvSpPr>
          <p:nvPr userDrawn="1"/>
        </p:nvSpPr>
        <p:spPr>
          <a:xfrm>
            <a:off x="4044696" y="6429375"/>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900" kern="1200" cap="all" spc="150" baseline="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tx2">
                    <a:alpha val="60000"/>
                  </a:schemeClr>
                </a:solidFill>
              </a:rPr>
              <a:t>Sample footer text</a:t>
            </a:r>
            <a:endParaRPr lang="en-US" dirty="0">
              <a:solidFill>
                <a:schemeClr val="tx2">
                  <a:alpha val="60000"/>
                </a:schemeClr>
              </a:solidFill>
            </a:endParaRPr>
          </a:p>
        </p:txBody>
      </p:sp>
      <p:sp>
        <p:nvSpPr>
          <p:cNvPr id="12" name="Slide Number Placeholder 5">
            <a:extLst>
              <a:ext uri="{FF2B5EF4-FFF2-40B4-BE49-F238E27FC236}">
                <a16:creationId xmlns:a16="http://schemas.microsoft.com/office/drawing/2014/main" id="{8CCF6E15-0BE7-453B-BBD4-B379C390AD22}"/>
              </a:ext>
            </a:extLst>
          </p:cNvPr>
          <p:cNvSpPr txBox="1">
            <a:spLocks/>
          </p:cNvSpPr>
          <p:nvPr userDrawn="1"/>
        </p:nvSpPr>
        <p:spPr>
          <a:xfrm>
            <a:off x="8613648" y="6429375"/>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900" kern="1200" cap="all" spc="150" baseline="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8844951-7827-47D4-8276-7DDE1FA7D85A}" type="slidenum">
              <a:rPr lang="en-US" smtClean="0">
                <a:solidFill>
                  <a:schemeClr val="tx2">
                    <a:alpha val="60000"/>
                  </a:schemeClr>
                </a:solidFill>
              </a:rPr>
              <a:pPr/>
              <a:t>‹#›</a:t>
            </a:fld>
            <a:endParaRPr lang="en-US" dirty="0">
              <a:solidFill>
                <a:schemeClr val="tx2">
                  <a:alpha val="60000"/>
                </a:schemeClr>
              </a:solidFill>
            </a:endParaRPr>
          </a:p>
        </p:txBody>
      </p:sp>
      <p:sp>
        <p:nvSpPr>
          <p:cNvPr id="14" name="Picture Placeholder 13">
            <a:extLst>
              <a:ext uri="{FF2B5EF4-FFF2-40B4-BE49-F238E27FC236}">
                <a16:creationId xmlns:a16="http://schemas.microsoft.com/office/drawing/2014/main" id="{0E092228-4487-4E3A-AEE3-12DC34A061E2}"/>
              </a:ext>
            </a:extLst>
          </p:cNvPr>
          <p:cNvSpPr>
            <a:spLocks noGrp="1"/>
          </p:cNvSpPr>
          <p:nvPr>
            <p:ph type="pic" sz="quarter" idx="13"/>
          </p:nvPr>
        </p:nvSpPr>
        <p:spPr>
          <a:xfrm>
            <a:off x="7424928" y="484632"/>
            <a:ext cx="4279392" cy="2862072"/>
          </a:xfrm>
          <a:solidFill>
            <a:schemeClr val="accent6"/>
          </a:solidFill>
        </p:spPr>
        <p:txBody>
          <a:bodyPr/>
          <a:lstStyle/>
          <a:p>
            <a:r>
              <a:rPr lang="en-US"/>
              <a:t>Click icon to add picture</a:t>
            </a:r>
          </a:p>
        </p:txBody>
      </p:sp>
      <p:sp>
        <p:nvSpPr>
          <p:cNvPr id="15" name="Picture Placeholder 13">
            <a:extLst>
              <a:ext uri="{FF2B5EF4-FFF2-40B4-BE49-F238E27FC236}">
                <a16:creationId xmlns:a16="http://schemas.microsoft.com/office/drawing/2014/main" id="{6AB20921-6E7F-4BD8-9399-D18CABB64B9A}"/>
              </a:ext>
            </a:extLst>
          </p:cNvPr>
          <p:cNvSpPr>
            <a:spLocks noGrp="1"/>
          </p:cNvSpPr>
          <p:nvPr>
            <p:ph type="pic" sz="quarter" idx="14"/>
          </p:nvPr>
        </p:nvSpPr>
        <p:spPr>
          <a:xfrm>
            <a:off x="7424928" y="3511296"/>
            <a:ext cx="4279392" cy="2862072"/>
          </a:xfrm>
          <a:solidFill>
            <a:schemeClr val="accent6"/>
          </a:solidFill>
        </p:spPr>
        <p:txBody>
          <a:bodyPr/>
          <a:lstStyle/>
          <a:p>
            <a:r>
              <a:rPr lang="en-US"/>
              <a:t>Click icon to add picture</a:t>
            </a:r>
          </a:p>
        </p:txBody>
      </p:sp>
    </p:spTree>
    <p:extLst>
      <p:ext uri="{BB962C8B-B14F-4D97-AF65-F5344CB8AC3E}">
        <p14:creationId xmlns:p14="http://schemas.microsoft.com/office/powerpoint/2010/main" val="4230430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0022B425-A1C3-4DFE-BF49-1B9F96D46B2A}"/>
              </a:ext>
            </a:extLst>
          </p:cNvPr>
          <p:cNvSpPr>
            <a:spLocks noGrp="1"/>
          </p:cNvSpPr>
          <p:nvPr>
            <p:ph type="title"/>
          </p:nvPr>
        </p:nvSpPr>
        <p:spPr>
          <a:xfrm>
            <a:off x="841248" y="3893769"/>
            <a:ext cx="5992550" cy="2319306"/>
          </a:xfrm>
        </p:spPr>
        <p:txBody>
          <a:bodyPr anchor="t">
            <a:normAutofit/>
          </a:bodyPr>
          <a:lstStyle/>
          <a:p>
            <a:r>
              <a:rPr lang="en-US" sz="4400">
                <a:gradFill flip="none" rotWithShape="1">
                  <a:gsLst>
                    <a:gs pos="0">
                      <a:schemeClr val="accent5">
                        <a:alpha val="70000"/>
                      </a:schemeClr>
                    </a:gs>
                    <a:gs pos="100000">
                      <a:schemeClr val="accent1">
                        <a:alpha val="70000"/>
                      </a:schemeClr>
                    </a:gs>
                  </a:gsLst>
                  <a:lin ang="0" scaled="1"/>
                  <a:tileRect/>
                </a:gradFill>
              </a:rPr>
              <a:t>Click to edit Master title style</a:t>
            </a:r>
            <a:endParaRPr lang="en-US" sz="4400" dirty="0">
              <a:gradFill flip="none" rotWithShape="1">
                <a:gsLst>
                  <a:gs pos="0">
                    <a:schemeClr val="accent5">
                      <a:alpha val="70000"/>
                    </a:schemeClr>
                  </a:gs>
                  <a:gs pos="100000">
                    <a:schemeClr val="accent1">
                      <a:alpha val="70000"/>
                    </a:schemeClr>
                  </a:gs>
                </a:gsLst>
                <a:lin ang="0" scaled="1"/>
                <a:tileRect/>
              </a:gradFill>
            </a:endParaRPr>
          </a:p>
        </p:txBody>
      </p:sp>
      <p:sp>
        <p:nvSpPr>
          <p:cNvPr id="14" name="Picture Placeholder 13">
            <a:extLst>
              <a:ext uri="{FF2B5EF4-FFF2-40B4-BE49-F238E27FC236}">
                <a16:creationId xmlns:a16="http://schemas.microsoft.com/office/drawing/2014/main" id="{2AEC60F9-EA79-4A18-B040-024AFB62FD5E}"/>
              </a:ext>
            </a:extLst>
          </p:cNvPr>
          <p:cNvSpPr>
            <a:spLocks noGrp="1"/>
          </p:cNvSpPr>
          <p:nvPr>
            <p:ph type="pic" sz="quarter" idx="13"/>
          </p:nvPr>
        </p:nvSpPr>
        <p:spPr>
          <a:xfrm>
            <a:off x="493776" y="484632"/>
            <a:ext cx="11210544" cy="3191256"/>
          </a:xfrm>
          <a:solidFill>
            <a:schemeClr val="accent6"/>
          </a:solidFill>
        </p:spPr>
        <p:txBody>
          <a:bodyPr/>
          <a:lstStyle/>
          <a:p>
            <a:r>
              <a:rPr lang="en-US"/>
              <a:t>Click icon to add picture</a:t>
            </a:r>
            <a:endParaRPr lang="en-US" dirty="0"/>
          </a:p>
        </p:txBody>
      </p:sp>
      <p:sp>
        <p:nvSpPr>
          <p:cNvPr id="9" name="Content Placeholder 2">
            <a:extLst>
              <a:ext uri="{FF2B5EF4-FFF2-40B4-BE49-F238E27FC236}">
                <a16:creationId xmlns:a16="http://schemas.microsoft.com/office/drawing/2014/main" id="{83B88B7B-A749-40EA-A140-38D1E04EFF4F}"/>
              </a:ext>
            </a:extLst>
          </p:cNvPr>
          <p:cNvSpPr>
            <a:spLocks noGrp="1"/>
          </p:cNvSpPr>
          <p:nvPr>
            <p:ph idx="1"/>
          </p:nvPr>
        </p:nvSpPr>
        <p:spPr>
          <a:xfrm>
            <a:off x="6979133" y="3893770"/>
            <a:ext cx="4377714" cy="2319306"/>
          </a:xfrm>
        </p:spPr>
        <p:txBody>
          <a:bodyPr anchor="t">
            <a:normAutofit/>
          </a:bodyPr>
          <a:lstStyle>
            <a:lvl1pPr marL="0" indent="0">
              <a:buNone/>
              <a:defRPr sz="2800"/>
            </a:lvl1pPr>
          </a:lstStyle>
          <a:p>
            <a:pPr marL="228600" lvl="0" indent="-228600"/>
            <a:r>
              <a:rPr lang="en-US" sz="1800">
                <a:solidFill>
                  <a:schemeClr val="tx2">
                    <a:alpha val="60000"/>
                  </a:schemeClr>
                </a:solidFill>
              </a:rPr>
              <a:t>Click to edit Master text styles</a:t>
            </a:r>
          </a:p>
        </p:txBody>
      </p:sp>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a:xfrm>
            <a:off x="838200" y="6418489"/>
            <a:ext cx="2743200" cy="365125"/>
          </a:xfrm>
        </p:spPr>
        <p:txBody>
          <a:bodyPr/>
          <a:lstStyle/>
          <a:p>
            <a:r>
              <a:rPr lang="en-US"/>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7613200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r>
              <a:rPr lang="en-US"/>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3520951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r>
              <a:rPr lang="en-US"/>
              <a:t>3/1/20XX</a:t>
            </a:r>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9398768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r>
              <a:rPr lang="en-US"/>
              <a:t>3/1/20XX</a:t>
            </a:r>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0901295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lvl1pPr>
              <a:defRPr sz="4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r>
              <a:rPr lang="en-US"/>
              <a:t>3/1/20XX</a:t>
            </a:r>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069730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r>
              <a:rPr lang="en-US"/>
              <a:t>3/1/20XX</a:t>
            </a:r>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0768130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r>
              <a:rPr lang="en-US"/>
              <a:t>3/1/20XX</a:t>
            </a:r>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6776152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r>
              <a:rPr lang="en-US"/>
              <a:t>3/1/20XX</a:t>
            </a:r>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574085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1524"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vert="horz" lIns="91440" tIns="45720" rIns="91440" bIns="45720" rtlCol="0" anchor="ctr"/>
          <a:lstStyle>
            <a:lvl1pPr algn="l">
              <a:defRPr sz="900" cap="all" spc="150" baseline="0">
                <a:solidFill>
                  <a:srgbClr val="FFFFFF"/>
                </a:solidFill>
              </a:defRPr>
            </a:lvl1pPr>
          </a:lstStyle>
          <a:p>
            <a:r>
              <a:rPr lang="en-US"/>
              <a:t>3/1/20XX</a:t>
            </a:r>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vert="horz" lIns="91440" tIns="45720" rIns="91440" bIns="45720" rtlCol="0" anchor="ctr"/>
          <a:lstStyle>
            <a:lvl1pPr algn="ctr">
              <a:defRPr sz="900" cap="all" spc="150" baseline="0">
                <a:solidFill>
                  <a:srgbClr val="FFFFFF"/>
                </a:solidFill>
              </a:defRPr>
            </a:lvl1pPr>
          </a:lstStyle>
          <a:p>
            <a:r>
              <a:rPr lang="en-US">
                <a:solidFill>
                  <a:srgbClr val="FFFFFF"/>
                </a:solidFill>
              </a:rPr>
              <a:t>SAMPLE FOOTER TEXT</a:t>
            </a: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vert="horz" lIns="91440" tIns="45720" rIns="91440" bIns="45720" rtlCol="0" anchor="ctr"/>
          <a:lstStyle>
            <a:lvl1pPr algn="r">
              <a:defRPr sz="900" cap="all" spc="150" baseline="0">
                <a:solidFill>
                  <a:srgbClr val="FFFFFF"/>
                </a:solidFill>
              </a:defRPr>
            </a:lvl1pPr>
          </a:lstStyle>
          <a:p>
            <a:fld id="{28844951-7827-47D4-8276-7DDE1FA7D85A}" type="slidenum">
              <a:rPr lang="en-US" smtClean="0"/>
              <a:pPr/>
              <a:t>‹#›</a:t>
            </a:fld>
            <a:endParaRPr lang="en-US"/>
          </a:p>
        </p:txBody>
      </p:sp>
    </p:spTree>
    <p:extLst>
      <p:ext uri="{BB962C8B-B14F-4D97-AF65-F5344CB8AC3E}">
        <p14:creationId xmlns:p14="http://schemas.microsoft.com/office/powerpoint/2010/main" val="2314514164"/>
      </p:ext>
    </p:extLst>
  </p:cSld>
  <p:clrMap bg1="lt1" tx1="dk1" bg2="lt2" tx2="dk2" accent1="accent1" accent2="accent2" accent3="accent3" accent4="accent4" accent5="accent5" accent6="accent6" hlink="hlink" folHlink="folHlink"/>
  <p:sldLayoutIdLst>
    <p:sldLayoutId id="2147483697" r:id="rId1"/>
    <p:sldLayoutId id="2147483696" r:id="rId2"/>
    <p:sldLayoutId id="2147483699" r:id="rId3"/>
    <p:sldLayoutId id="2147483698" r:id="rId4"/>
    <p:sldLayoutId id="2147483686" r:id="rId5"/>
    <p:sldLayoutId id="2147483700" r:id="rId6"/>
    <p:sldLayoutId id="2147483705" r:id="rId7"/>
    <p:sldLayoutId id="2147483689" r:id="rId8"/>
    <p:sldLayoutId id="2147483704" r:id="rId9"/>
    <p:sldLayoutId id="2147483702" r:id="rId10"/>
    <p:sldLayoutId id="2147483701" r:id="rId11"/>
    <p:sldLayoutId id="2147483703" r:id="rId12"/>
    <p:sldLayoutId id="2147483685" r:id="rId13"/>
    <p:sldLayoutId id="2147483687" r:id="rId14"/>
    <p:sldLayoutId id="2147483688" r:id="rId15"/>
    <p:sldLayoutId id="2147483690" r:id="rId16"/>
    <p:sldLayoutId id="2147483692" r:id="rId17"/>
    <p:sldLayoutId id="2147483693" r:id="rId18"/>
  </p:sldLayoutIdLst>
  <p:hf hdr="0"/>
  <p:txStyles>
    <p:titleStyle>
      <a:lvl1pPr marL="0" algn="l" defTabSz="914400" rtl="0" eaLnBrk="1" latinLnBrk="0" hangingPunct="1">
        <a:lnSpc>
          <a:spcPct val="9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Char char="§"/>
        <a:defRPr sz="3200" kern="1200">
          <a:solidFill>
            <a:schemeClr val="tx2">
              <a:alpha val="70000"/>
            </a:schemeClr>
          </a:solidFill>
          <a:latin typeface="+mn-lt"/>
          <a:ea typeface="+mn-ea"/>
          <a:cs typeface="+mn-cs"/>
        </a:defRPr>
      </a:lvl1pPr>
      <a:lvl2pPr marL="8001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8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3pPr>
      <a:lvl4pPr marL="16573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E9A7C78-91FD-4B88-953D-5A4363761BD1}"/>
              </a:ext>
            </a:extLst>
          </p:cNvPr>
          <p:cNvSpPr>
            <a:spLocks noGrp="1"/>
          </p:cNvSpPr>
          <p:nvPr>
            <p:ph type="ctrTitle"/>
          </p:nvPr>
        </p:nvSpPr>
        <p:spPr>
          <a:xfrm>
            <a:off x="1527050" y="1121700"/>
            <a:ext cx="9144000" cy="2387600"/>
          </a:xfrm>
        </p:spPr>
        <p:txBody>
          <a:bodyPr anchor="b" anchorCtr="0">
            <a:normAutofit/>
          </a:bodyPr>
          <a:lstStyle/>
          <a:p>
            <a:r>
              <a:rPr lang="en-US" sz="6000" b="1" i="1" u="sng" dirty="0"/>
              <a:t>Acceptance, consideration, intention</a:t>
            </a:r>
          </a:p>
        </p:txBody>
      </p:sp>
      <p:sp>
        <p:nvSpPr>
          <p:cNvPr id="5" name="Subtitle 4">
            <a:extLst>
              <a:ext uri="{FF2B5EF4-FFF2-40B4-BE49-F238E27FC236}">
                <a16:creationId xmlns:a16="http://schemas.microsoft.com/office/drawing/2014/main" id="{AD04BED3-CF2E-4CAD-8CE8-ED3ED12AEBD6}"/>
              </a:ext>
            </a:extLst>
          </p:cNvPr>
          <p:cNvSpPr>
            <a:spLocks noGrp="1"/>
          </p:cNvSpPr>
          <p:nvPr>
            <p:ph type="body" sz="quarter" idx="15"/>
          </p:nvPr>
        </p:nvSpPr>
        <p:spPr>
          <a:xfrm>
            <a:off x="1527175" y="3600450"/>
            <a:ext cx="9144000" cy="2451100"/>
          </a:xfrm>
        </p:spPr>
        <p:txBody>
          <a:bodyPr/>
          <a:lstStyle/>
          <a:p>
            <a:r>
              <a:rPr lang="en-US" dirty="0"/>
              <a:t>By Zita Draper </a:t>
            </a:r>
          </a:p>
        </p:txBody>
      </p:sp>
    </p:spTree>
    <p:extLst>
      <p:ext uri="{BB962C8B-B14F-4D97-AF65-F5344CB8AC3E}">
        <p14:creationId xmlns:p14="http://schemas.microsoft.com/office/powerpoint/2010/main" val="7035803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ame 20">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0">
            <a:extLst>
              <a:ext uri="{FF2B5EF4-FFF2-40B4-BE49-F238E27FC236}">
                <a16:creationId xmlns:a16="http://schemas.microsoft.com/office/drawing/2014/main" id="{4EFB9DF4-B3CA-3B8D-6062-CED9F55924E6}"/>
              </a:ext>
            </a:extLst>
          </p:cNvPr>
          <p:cNvSpPr>
            <a:spLocks noGrp="1"/>
          </p:cNvSpPr>
          <p:nvPr>
            <p:ph type="title"/>
          </p:nvPr>
        </p:nvSpPr>
        <p:spPr>
          <a:xfrm>
            <a:off x="797942" y="-218175"/>
            <a:ext cx="4581525" cy="2076450"/>
          </a:xfrm>
        </p:spPr>
        <p:txBody>
          <a:bodyPr anchor="b">
            <a:normAutofit/>
          </a:bodyPr>
          <a:lstStyle/>
          <a:p>
            <a:pPr algn="ctr"/>
            <a:r>
              <a:rPr lang="en-GB" sz="7200" b="1" i="1" u="sng" dirty="0">
                <a:gradFill flip="none" rotWithShape="1">
                  <a:gsLst>
                    <a:gs pos="0">
                      <a:schemeClr val="accent5">
                        <a:alpha val="70000"/>
                      </a:schemeClr>
                    </a:gs>
                    <a:gs pos="100000">
                      <a:schemeClr val="accent1">
                        <a:alpha val="70000"/>
                      </a:schemeClr>
                    </a:gs>
                  </a:gsLst>
                  <a:lin ang="0" scaled="1"/>
                  <a:tileRect/>
                </a:gradFill>
              </a:rPr>
              <a:t>Content </a:t>
            </a:r>
          </a:p>
        </p:txBody>
      </p:sp>
      <p:sp>
        <p:nvSpPr>
          <p:cNvPr id="12" name="Content Placeholder 11">
            <a:extLst>
              <a:ext uri="{FF2B5EF4-FFF2-40B4-BE49-F238E27FC236}">
                <a16:creationId xmlns:a16="http://schemas.microsoft.com/office/drawing/2014/main" id="{F64B8CA6-1EF8-165A-8B6E-80B7941E75CC}"/>
              </a:ext>
            </a:extLst>
          </p:cNvPr>
          <p:cNvSpPr>
            <a:spLocks noGrp="1"/>
          </p:cNvSpPr>
          <p:nvPr>
            <p:ph idx="1"/>
          </p:nvPr>
        </p:nvSpPr>
        <p:spPr>
          <a:xfrm>
            <a:off x="838200" y="1926926"/>
            <a:ext cx="4581526" cy="4100512"/>
          </a:xfrm>
        </p:spPr>
        <p:txBody>
          <a:bodyPr>
            <a:normAutofit/>
          </a:bodyPr>
          <a:lstStyle/>
          <a:p>
            <a:pPr>
              <a:lnSpc>
                <a:spcPct val="150000"/>
              </a:lnSpc>
            </a:pPr>
            <a:r>
              <a:rPr lang="en-GB" sz="1800" dirty="0">
                <a:solidFill>
                  <a:schemeClr val="tx2">
                    <a:alpha val="60000"/>
                  </a:schemeClr>
                </a:solidFill>
              </a:rPr>
              <a:t>Aims and learning objectives. </a:t>
            </a:r>
          </a:p>
          <a:p>
            <a:pPr>
              <a:lnSpc>
                <a:spcPct val="150000"/>
              </a:lnSpc>
            </a:pPr>
            <a:r>
              <a:rPr lang="en-GB" sz="1800" dirty="0">
                <a:solidFill>
                  <a:schemeClr val="tx2">
                    <a:alpha val="60000"/>
                  </a:schemeClr>
                </a:solidFill>
              </a:rPr>
              <a:t>Acceptance </a:t>
            </a:r>
          </a:p>
          <a:p>
            <a:pPr>
              <a:lnSpc>
                <a:spcPct val="150000"/>
              </a:lnSpc>
            </a:pPr>
            <a:r>
              <a:rPr lang="en-GB" sz="1800" dirty="0">
                <a:solidFill>
                  <a:schemeClr val="tx2">
                    <a:alpha val="60000"/>
                  </a:schemeClr>
                </a:solidFill>
              </a:rPr>
              <a:t>Intention. </a:t>
            </a:r>
          </a:p>
          <a:p>
            <a:pPr>
              <a:lnSpc>
                <a:spcPct val="150000"/>
              </a:lnSpc>
            </a:pPr>
            <a:r>
              <a:rPr lang="en-GB" sz="1800" dirty="0">
                <a:solidFill>
                  <a:schemeClr val="tx2">
                    <a:alpha val="60000"/>
                  </a:schemeClr>
                </a:solidFill>
              </a:rPr>
              <a:t>Consideration* </a:t>
            </a:r>
          </a:p>
          <a:p>
            <a:pPr>
              <a:lnSpc>
                <a:spcPct val="150000"/>
              </a:lnSpc>
            </a:pPr>
            <a:r>
              <a:rPr lang="en-GB" sz="1800" dirty="0">
                <a:solidFill>
                  <a:schemeClr val="tx2">
                    <a:alpha val="60000"/>
                  </a:schemeClr>
                </a:solidFill>
              </a:rPr>
              <a:t>Activities. </a:t>
            </a:r>
          </a:p>
          <a:p>
            <a:pPr>
              <a:lnSpc>
                <a:spcPct val="150000"/>
              </a:lnSpc>
            </a:pPr>
            <a:r>
              <a:rPr lang="en-GB" sz="1800" dirty="0">
                <a:solidFill>
                  <a:schemeClr val="tx2">
                    <a:alpha val="60000"/>
                  </a:schemeClr>
                </a:solidFill>
              </a:rPr>
              <a:t>Summary. </a:t>
            </a:r>
          </a:p>
          <a:p>
            <a:pPr>
              <a:lnSpc>
                <a:spcPct val="150000"/>
              </a:lnSpc>
            </a:pPr>
            <a:r>
              <a:rPr lang="en-GB" sz="1800" dirty="0">
                <a:solidFill>
                  <a:schemeClr val="tx2">
                    <a:alpha val="60000"/>
                  </a:schemeClr>
                </a:solidFill>
              </a:rPr>
              <a:t>Thank you, any questions?</a:t>
            </a:r>
          </a:p>
        </p:txBody>
      </p:sp>
      <p:pic>
        <p:nvPicPr>
          <p:cNvPr id="16" name="Graphic 15" descr="Customer Review">
            <a:extLst>
              <a:ext uri="{FF2B5EF4-FFF2-40B4-BE49-F238E27FC236}">
                <a16:creationId xmlns:a16="http://schemas.microsoft.com/office/drawing/2014/main" id="{081D7B42-23E9-9F90-2718-E4E5760E20B8}"/>
              </a:ext>
            </a:extLst>
          </p:cNvPr>
          <p:cNvPicPr>
            <a:picLocks noChangeAspect="1"/>
          </p:cNvPicPr>
          <p:nvPr/>
        </p:nvPicPr>
        <p:blipFill>
          <a:blip r:embed="rId2">
            <a:alphaModFix amt="90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30893" y="903652"/>
            <a:ext cx="5022907" cy="5022907"/>
          </a:xfrm>
          <a:prstGeom prst="rect">
            <a:avLst/>
          </a:prstGeom>
        </p:spPr>
      </p:pic>
      <p:sp>
        <p:nvSpPr>
          <p:cNvPr id="10" name="Slide Number Placeholder 9">
            <a:extLst>
              <a:ext uri="{FF2B5EF4-FFF2-40B4-BE49-F238E27FC236}">
                <a16:creationId xmlns:a16="http://schemas.microsoft.com/office/drawing/2014/main" id="{9E985721-2B00-7BE4-D64B-DBEB7AC7539B}"/>
              </a:ext>
            </a:extLst>
          </p:cNvPr>
          <p:cNvSpPr>
            <a:spLocks noGrp="1"/>
          </p:cNvSpPr>
          <p:nvPr>
            <p:ph type="sldNum" sz="quarter" idx="12"/>
          </p:nvPr>
        </p:nvSpPr>
        <p:spPr>
          <a:xfrm>
            <a:off x="8610600" y="6429375"/>
            <a:ext cx="2743200" cy="365125"/>
          </a:xfrm>
        </p:spPr>
        <p:txBody>
          <a:bodyPr>
            <a:normAutofit/>
          </a:bodyPr>
          <a:lstStyle/>
          <a:p>
            <a:pPr>
              <a:spcAft>
                <a:spcPts val="600"/>
              </a:spcAft>
            </a:pPr>
            <a:fld id="{28844951-7827-47D4-8276-7DDE1FA7D85A}" type="slidenum">
              <a:rPr lang="en-US" smtClean="0"/>
              <a:pPr>
                <a:spcAft>
                  <a:spcPts val="600"/>
                </a:spcAft>
              </a:pPr>
              <a:t>2</a:t>
            </a:fld>
            <a:endParaRPr lang="en-US"/>
          </a:p>
        </p:txBody>
      </p:sp>
    </p:spTree>
    <p:extLst>
      <p:ext uri="{BB962C8B-B14F-4D97-AF65-F5344CB8AC3E}">
        <p14:creationId xmlns:p14="http://schemas.microsoft.com/office/powerpoint/2010/main" val="22932865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5A61B-3DB9-2793-F863-60BF7BE3AD1C}"/>
              </a:ext>
            </a:extLst>
          </p:cNvPr>
          <p:cNvSpPr>
            <a:spLocks noGrp="1"/>
          </p:cNvSpPr>
          <p:nvPr>
            <p:ph type="title"/>
          </p:nvPr>
        </p:nvSpPr>
        <p:spPr/>
        <p:txBody>
          <a:bodyPr>
            <a:normAutofit/>
          </a:bodyPr>
          <a:lstStyle/>
          <a:p>
            <a:pPr algn="ctr"/>
            <a:r>
              <a:rPr lang="en-GB" sz="5400" b="1" i="1" u="sng" dirty="0"/>
              <a:t>Aims and learning objectives</a:t>
            </a:r>
          </a:p>
        </p:txBody>
      </p:sp>
      <p:sp>
        <p:nvSpPr>
          <p:cNvPr id="3" name="Content Placeholder 2">
            <a:extLst>
              <a:ext uri="{FF2B5EF4-FFF2-40B4-BE49-F238E27FC236}">
                <a16:creationId xmlns:a16="http://schemas.microsoft.com/office/drawing/2014/main" id="{0034BCC6-D584-7E9C-0740-6608B471085D}"/>
              </a:ext>
            </a:extLst>
          </p:cNvPr>
          <p:cNvSpPr>
            <a:spLocks noGrp="1"/>
          </p:cNvSpPr>
          <p:nvPr>
            <p:ph idx="1"/>
          </p:nvPr>
        </p:nvSpPr>
        <p:spPr/>
        <p:txBody>
          <a:bodyPr/>
          <a:lstStyle/>
          <a:p>
            <a:r>
              <a:rPr lang="en-GB" dirty="0"/>
              <a:t>The aim of today's session is to complete our discussion surrounding the formation of a valid contract. </a:t>
            </a:r>
          </a:p>
          <a:p>
            <a:r>
              <a:rPr lang="en-GB" dirty="0"/>
              <a:t>By the end of today’s session students should be able to demonstrate their understanding of the formation of a contract. </a:t>
            </a:r>
          </a:p>
        </p:txBody>
      </p:sp>
      <p:sp>
        <p:nvSpPr>
          <p:cNvPr id="6" name="Slide Number Placeholder 5">
            <a:extLst>
              <a:ext uri="{FF2B5EF4-FFF2-40B4-BE49-F238E27FC236}">
                <a16:creationId xmlns:a16="http://schemas.microsoft.com/office/drawing/2014/main" id="{F7186A47-56D1-0EC0-C06A-698BD967C6DA}"/>
              </a:ext>
            </a:extLst>
          </p:cNvPr>
          <p:cNvSpPr>
            <a:spLocks noGrp="1"/>
          </p:cNvSpPr>
          <p:nvPr>
            <p:ph type="sldNum" sz="quarter" idx="12"/>
          </p:nvPr>
        </p:nvSpPr>
        <p:spPr/>
        <p:txBody>
          <a:bodyPr/>
          <a:lstStyle/>
          <a:p>
            <a:fld id="{28844951-7827-47D4-8276-7DDE1FA7D85A}" type="slidenum">
              <a:rPr lang="en-US" smtClean="0"/>
              <a:t>3</a:t>
            </a:fld>
            <a:endParaRPr lang="en-US"/>
          </a:p>
        </p:txBody>
      </p:sp>
    </p:spTree>
    <p:extLst>
      <p:ext uri="{BB962C8B-B14F-4D97-AF65-F5344CB8AC3E}">
        <p14:creationId xmlns:p14="http://schemas.microsoft.com/office/powerpoint/2010/main" val="9424185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C4724-0C1F-4D17-18D7-EFB181BFE434}"/>
              </a:ext>
            </a:extLst>
          </p:cNvPr>
          <p:cNvSpPr>
            <a:spLocks noGrp="1"/>
          </p:cNvSpPr>
          <p:nvPr>
            <p:ph type="title"/>
          </p:nvPr>
        </p:nvSpPr>
        <p:spPr/>
        <p:txBody>
          <a:bodyPr>
            <a:normAutofit/>
          </a:bodyPr>
          <a:lstStyle/>
          <a:p>
            <a:pPr algn="ctr"/>
            <a:r>
              <a:rPr lang="en-GB" sz="5400" b="1" i="1" u="sng" dirty="0"/>
              <a:t>Acceptance</a:t>
            </a:r>
          </a:p>
        </p:txBody>
      </p:sp>
      <p:sp>
        <p:nvSpPr>
          <p:cNvPr id="3" name="Content Placeholder 2">
            <a:extLst>
              <a:ext uri="{FF2B5EF4-FFF2-40B4-BE49-F238E27FC236}">
                <a16:creationId xmlns:a16="http://schemas.microsoft.com/office/drawing/2014/main" id="{F00FACAF-286A-1E8F-481E-48007E15FB7D}"/>
              </a:ext>
            </a:extLst>
          </p:cNvPr>
          <p:cNvSpPr>
            <a:spLocks noGrp="1"/>
          </p:cNvSpPr>
          <p:nvPr>
            <p:ph idx="1"/>
          </p:nvPr>
        </p:nvSpPr>
        <p:spPr/>
        <p:txBody>
          <a:bodyPr/>
          <a:lstStyle/>
          <a:p>
            <a:r>
              <a:rPr lang="en-GB" sz="2000" dirty="0"/>
              <a:t>Modern forms of technology </a:t>
            </a:r>
            <a:r>
              <a:rPr lang="en-GB" dirty="0"/>
              <a:t>– </a:t>
            </a:r>
            <a:r>
              <a:rPr lang="en-GB" sz="2400" dirty="0"/>
              <a:t>Entores v Miles far east corporation [1955] – if there is belief that acceptance has taken place then the offeror is bound by it. </a:t>
            </a:r>
          </a:p>
          <a:p>
            <a:endParaRPr lang="en-GB" sz="2400" dirty="0"/>
          </a:p>
          <a:p>
            <a:r>
              <a:rPr lang="en-GB" sz="2400" dirty="0"/>
              <a:t>Only an exception because of the belief factor. </a:t>
            </a:r>
          </a:p>
          <a:p>
            <a:endParaRPr lang="en-GB" sz="2400" dirty="0"/>
          </a:p>
          <a:p>
            <a:r>
              <a:rPr lang="en-GB" sz="2400" dirty="0"/>
              <a:t>Email – no postal rule. </a:t>
            </a:r>
            <a:endParaRPr lang="en-GB" dirty="0"/>
          </a:p>
        </p:txBody>
      </p:sp>
      <p:sp>
        <p:nvSpPr>
          <p:cNvPr id="6" name="Slide Number Placeholder 5">
            <a:extLst>
              <a:ext uri="{FF2B5EF4-FFF2-40B4-BE49-F238E27FC236}">
                <a16:creationId xmlns:a16="http://schemas.microsoft.com/office/drawing/2014/main" id="{5FD358D5-6C9C-E7AC-718A-9BFE5A06C225}"/>
              </a:ext>
            </a:extLst>
          </p:cNvPr>
          <p:cNvSpPr>
            <a:spLocks noGrp="1"/>
          </p:cNvSpPr>
          <p:nvPr>
            <p:ph type="sldNum" sz="quarter" idx="12"/>
          </p:nvPr>
        </p:nvSpPr>
        <p:spPr/>
        <p:txBody>
          <a:bodyPr/>
          <a:lstStyle/>
          <a:p>
            <a:fld id="{28844951-7827-47D4-8276-7DDE1FA7D85A}" type="slidenum">
              <a:rPr lang="en-US" smtClean="0"/>
              <a:t>4</a:t>
            </a:fld>
            <a:endParaRPr lang="en-US"/>
          </a:p>
        </p:txBody>
      </p:sp>
    </p:spTree>
    <p:extLst>
      <p:ext uri="{BB962C8B-B14F-4D97-AF65-F5344CB8AC3E}">
        <p14:creationId xmlns:p14="http://schemas.microsoft.com/office/powerpoint/2010/main" val="2496007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8E119-09DB-73C1-6564-7313162C52DC}"/>
              </a:ext>
            </a:extLst>
          </p:cNvPr>
          <p:cNvSpPr>
            <a:spLocks noGrp="1"/>
          </p:cNvSpPr>
          <p:nvPr>
            <p:ph type="title"/>
          </p:nvPr>
        </p:nvSpPr>
        <p:spPr/>
        <p:txBody>
          <a:bodyPr>
            <a:normAutofit/>
          </a:bodyPr>
          <a:lstStyle/>
          <a:p>
            <a:pPr algn="ctr"/>
            <a:r>
              <a:rPr lang="en-GB" sz="6600" b="1" i="1" u="sng" dirty="0"/>
              <a:t>Acceptance</a:t>
            </a:r>
          </a:p>
        </p:txBody>
      </p:sp>
      <p:sp>
        <p:nvSpPr>
          <p:cNvPr id="3" name="Content Placeholder 2">
            <a:extLst>
              <a:ext uri="{FF2B5EF4-FFF2-40B4-BE49-F238E27FC236}">
                <a16:creationId xmlns:a16="http://schemas.microsoft.com/office/drawing/2014/main" id="{951EA329-9289-EB3E-9D03-4CB1FE1A1136}"/>
              </a:ext>
            </a:extLst>
          </p:cNvPr>
          <p:cNvSpPr>
            <a:spLocks noGrp="1"/>
          </p:cNvSpPr>
          <p:nvPr>
            <p:ph idx="1"/>
          </p:nvPr>
        </p:nvSpPr>
        <p:spPr/>
        <p:txBody>
          <a:bodyPr>
            <a:normAutofit lnSpcReduction="10000"/>
          </a:bodyPr>
          <a:lstStyle/>
          <a:p>
            <a:r>
              <a:rPr lang="en-GB" dirty="0"/>
              <a:t>Ignoring the offer – both parties have to know about all the elements of the contract for there to be a valid contract. </a:t>
            </a:r>
          </a:p>
          <a:p>
            <a:r>
              <a:rPr lang="en-GB" dirty="0"/>
              <a:t>Williams v </a:t>
            </a:r>
            <a:r>
              <a:rPr lang="en-GB" dirty="0" err="1"/>
              <a:t>Carwardine</a:t>
            </a:r>
            <a:r>
              <a:rPr lang="en-GB" dirty="0"/>
              <a:t> [1833] – was entitled to the reward because she was aware of the contract. </a:t>
            </a:r>
          </a:p>
          <a:p>
            <a:r>
              <a:rPr lang="en-GB" dirty="0"/>
              <a:t>Would be different if they do not – Fitch v </a:t>
            </a:r>
            <a:r>
              <a:rPr lang="en-GB" dirty="0" err="1"/>
              <a:t>Snedaker</a:t>
            </a:r>
            <a:r>
              <a:rPr lang="en-GB" dirty="0"/>
              <a:t> [1868]. </a:t>
            </a:r>
          </a:p>
        </p:txBody>
      </p:sp>
      <p:sp>
        <p:nvSpPr>
          <p:cNvPr id="6" name="Slide Number Placeholder 5">
            <a:extLst>
              <a:ext uri="{FF2B5EF4-FFF2-40B4-BE49-F238E27FC236}">
                <a16:creationId xmlns:a16="http://schemas.microsoft.com/office/drawing/2014/main" id="{EB046857-FB1A-E95D-D16C-AD5DDE40D096}"/>
              </a:ext>
            </a:extLst>
          </p:cNvPr>
          <p:cNvSpPr>
            <a:spLocks noGrp="1"/>
          </p:cNvSpPr>
          <p:nvPr>
            <p:ph type="sldNum" sz="quarter" idx="12"/>
          </p:nvPr>
        </p:nvSpPr>
        <p:spPr/>
        <p:txBody>
          <a:bodyPr/>
          <a:lstStyle/>
          <a:p>
            <a:fld id="{28844951-7827-47D4-8276-7DDE1FA7D85A}" type="slidenum">
              <a:rPr lang="en-US" smtClean="0"/>
              <a:t>5</a:t>
            </a:fld>
            <a:endParaRPr lang="en-US"/>
          </a:p>
        </p:txBody>
      </p:sp>
    </p:spTree>
    <p:extLst>
      <p:ext uri="{BB962C8B-B14F-4D97-AF65-F5344CB8AC3E}">
        <p14:creationId xmlns:p14="http://schemas.microsoft.com/office/powerpoint/2010/main" val="14561377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937AA-2B9A-9F1B-76D7-733B8629AFE0}"/>
              </a:ext>
            </a:extLst>
          </p:cNvPr>
          <p:cNvSpPr>
            <a:spLocks noGrp="1"/>
          </p:cNvSpPr>
          <p:nvPr>
            <p:ph type="title"/>
          </p:nvPr>
        </p:nvSpPr>
        <p:spPr/>
        <p:txBody>
          <a:bodyPr>
            <a:normAutofit/>
          </a:bodyPr>
          <a:lstStyle/>
          <a:p>
            <a:pPr algn="ctr"/>
            <a:r>
              <a:rPr lang="en-GB" sz="6600" b="1" i="1" u="sng" dirty="0"/>
              <a:t>Continued</a:t>
            </a:r>
          </a:p>
        </p:txBody>
      </p:sp>
      <p:sp>
        <p:nvSpPr>
          <p:cNvPr id="3" name="Content Placeholder 2">
            <a:extLst>
              <a:ext uri="{FF2B5EF4-FFF2-40B4-BE49-F238E27FC236}">
                <a16:creationId xmlns:a16="http://schemas.microsoft.com/office/drawing/2014/main" id="{6AC690BD-3F52-16AB-749B-2A21BDFF3CA6}"/>
              </a:ext>
            </a:extLst>
          </p:cNvPr>
          <p:cNvSpPr>
            <a:spLocks noGrp="1"/>
          </p:cNvSpPr>
          <p:nvPr>
            <p:ph idx="1"/>
          </p:nvPr>
        </p:nvSpPr>
        <p:spPr/>
        <p:txBody>
          <a:bodyPr/>
          <a:lstStyle/>
          <a:p>
            <a:r>
              <a:rPr lang="en-GB" dirty="0"/>
              <a:t>Cross offers- If there is a cross offer then there is no contract – </a:t>
            </a:r>
            <a:r>
              <a:rPr lang="en-GB" dirty="0" err="1"/>
              <a:t>Tinn</a:t>
            </a:r>
            <a:r>
              <a:rPr lang="en-GB" dirty="0"/>
              <a:t> v Hoffman (1873)</a:t>
            </a:r>
          </a:p>
          <a:p>
            <a:r>
              <a:rPr lang="en-GB" dirty="0"/>
              <a:t>Other communication –  cannot be accepted by someone different than the person it is offered too – Boulton v Jones [1857] </a:t>
            </a:r>
          </a:p>
          <a:p>
            <a:endParaRPr lang="en-GB" dirty="0"/>
          </a:p>
        </p:txBody>
      </p:sp>
      <p:sp>
        <p:nvSpPr>
          <p:cNvPr id="6" name="Slide Number Placeholder 5">
            <a:extLst>
              <a:ext uri="{FF2B5EF4-FFF2-40B4-BE49-F238E27FC236}">
                <a16:creationId xmlns:a16="http://schemas.microsoft.com/office/drawing/2014/main" id="{5C510657-EBB2-9FF8-B40C-6E785095CFAD}"/>
              </a:ext>
            </a:extLst>
          </p:cNvPr>
          <p:cNvSpPr>
            <a:spLocks noGrp="1"/>
          </p:cNvSpPr>
          <p:nvPr>
            <p:ph type="sldNum" sz="quarter" idx="12"/>
          </p:nvPr>
        </p:nvSpPr>
        <p:spPr/>
        <p:txBody>
          <a:bodyPr/>
          <a:lstStyle/>
          <a:p>
            <a:fld id="{28844951-7827-47D4-8276-7DDE1FA7D85A}" type="slidenum">
              <a:rPr lang="en-US" smtClean="0"/>
              <a:t>6</a:t>
            </a:fld>
            <a:endParaRPr lang="en-US"/>
          </a:p>
        </p:txBody>
      </p:sp>
    </p:spTree>
    <p:extLst>
      <p:ext uri="{BB962C8B-B14F-4D97-AF65-F5344CB8AC3E}">
        <p14:creationId xmlns:p14="http://schemas.microsoft.com/office/powerpoint/2010/main" val="422899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81E24-0B2C-91F9-40D0-55B8B3187980}"/>
              </a:ext>
            </a:extLst>
          </p:cNvPr>
          <p:cNvSpPr>
            <a:spLocks noGrp="1"/>
          </p:cNvSpPr>
          <p:nvPr>
            <p:ph type="title"/>
          </p:nvPr>
        </p:nvSpPr>
        <p:spPr/>
        <p:txBody>
          <a:bodyPr>
            <a:normAutofit/>
          </a:bodyPr>
          <a:lstStyle/>
          <a:p>
            <a:pPr algn="ctr"/>
            <a:r>
              <a:rPr lang="en-GB" sz="6600" b="1" i="1" u="sng" dirty="0"/>
              <a:t>Agreement to negotiate </a:t>
            </a:r>
          </a:p>
        </p:txBody>
      </p:sp>
      <p:sp>
        <p:nvSpPr>
          <p:cNvPr id="3" name="Content Placeholder 2">
            <a:extLst>
              <a:ext uri="{FF2B5EF4-FFF2-40B4-BE49-F238E27FC236}">
                <a16:creationId xmlns:a16="http://schemas.microsoft.com/office/drawing/2014/main" id="{32F30C3F-3A81-B241-9C59-86CDB15E7DA3}"/>
              </a:ext>
            </a:extLst>
          </p:cNvPr>
          <p:cNvSpPr>
            <a:spLocks noGrp="1"/>
          </p:cNvSpPr>
          <p:nvPr>
            <p:ph idx="1"/>
          </p:nvPr>
        </p:nvSpPr>
        <p:spPr/>
        <p:txBody>
          <a:bodyPr>
            <a:normAutofit fontScale="92500"/>
          </a:bodyPr>
          <a:lstStyle/>
          <a:p>
            <a:r>
              <a:rPr lang="en-GB" dirty="0"/>
              <a:t>If the parties want to negotiate the contract at that stage is not binding. </a:t>
            </a:r>
          </a:p>
          <a:p>
            <a:r>
              <a:rPr lang="en-GB" dirty="0"/>
              <a:t>Walford v Miles [1992] – agreement to negotiate – sold the company to someone else- no breach of contract. </a:t>
            </a:r>
          </a:p>
          <a:p>
            <a:r>
              <a:rPr lang="en-GB" dirty="0"/>
              <a:t>If they have made an agreement to discuss terms once the contract has taken effect – breach of contract. </a:t>
            </a:r>
          </a:p>
          <a:p>
            <a:endParaRPr lang="en-GB" dirty="0"/>
          </a:p>
        </p:txBody>
      </p:sp>
      <p:sp>
        <p:nvSpPr>
          <p:cNvPr id="6" name="Slide Number Placeholder 5">
            <a:extLst>
              <a:ext uri="{FF2B5EF4-FFF2-40B4-BE49-F238E27FC236}">
                <a16:creationId xmlns:a16="http://schemas.microsoft.com/office/drawing/2014/main" id="{8F7F135D-2A60-CDF7-42AE-0C31388B68E7}"/>
              </a:ext>
            </a:extLst>
          </p:cNvPr>
          <p:cNvSpPr>
            <a:spLocks noGrp="1"/>
          </p:cNvSpPr>
          <p:nvPr>
            <p:ph type="sldNum" sz="quarter" idx="12"/>
          </p:nvPr>
        </p:nvSpPr>
        <p:spPr/>
        <p:txBody>
          <a:bodyPr/>
          <a:lstStyle/>
          <a:p>
            <a:fld id="{28844951-7827-47D4-8276-7DDE1FA7D85A}" type="slidenum">
              <a:rPr lang="en-US" smtClean="0"/>
              <a:t>7</a:t>
            </a:fld>
            <a:endParaRPr lang="en-US"/>
          </a:p>
        </p:txBody>
      </p:sp>
    </p:spTree>
    <p:extLst>
      <p:ext uri="{BB962C8B-B14F-4D97-AF65-F5344CB8AC3E}">
        <p14:creationId xmlns:p14="http://schemas.microsoft.com/office/powerpoint/2010/main" val="32071458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BFD6D-2F19-EB31-8408-3AD8D52F2064}"/>
              </a:ext>
            </a:extLst>
          </p:cNvPr>
          <p:cNvSpPr>
            <a:spLocks noGrp="1"/>
          </p:cNvSpPr>
          <p:nvPr>
            <p:ph type="title"/>
          </p:nvPr>
        </p:nvSpPr>
        <p:spPr/>
        <p:txBody>
          <a:bodyPr>
            <a:normAutofit/>
          </a:bodyPr>
          <a:lstStyle/>
          <a:p>
            <a:pPr algn="ctr"/>
            <a:r>
              <a:rPr lang="en-GB" sz="6600" b="1" i="1" u="sng" dirty="0"/>
              <a:t>Letters of intent</a:t>
            </a:r>
          </a:p>
        </p:txBody>
      </p:sp>
      <p:sp>
        <p:nvSpPr>
          <p:cNvPr id="3" name="Content Placeholder 2">
            <a:extLst>
              <a:ext uri="{FF2B5EF4-FFF2-40B4-BE49-F238E27FC236}">
                <a16:creationId xmlns:a16="http://schemas.microsoft.com/office/drawing/2014/main" id="{6E828D08-4152-5CCE-2EE5-BBB7DBB820C0}"/>
              </a:ext>
            </a:extLst>
          </p:cNvPr>
          <p:cNvSpPr>
            <a:spLocks noGrp="1"/>
          </p:cNvSpPr>
          <p:nvPr>
            <p:ph idx="1"/>
          </p:nvPr>
        </p:nvSpPr>
        <p:spPr/>
        <p:txBody>
          <a:bodyPr>
            <a:normAutofit lnSpcReduction="10000"/>
          </a:bodyPr>
          <a:lstStyle/>
          <a:p>
            <a:pPr>
              <a:lnSpc>
                <a:spcPct val="200000"/>
              </a:lnSpc>
            </a:pPr>
            <a:r>
              <a:rPr lang="en-GB" sz="2000" dirty="0"/>
              <a:t>Letter of intent before negotiations – agreements that are not binding. Can also be called subject to contract. Promise for the future. Both parties will be aware that the letter of intent is not an agreement. </a:t>
            </a:r>
          </a:p>
          <a:p>
            <a:pPr>
              <a:lnSpc>
                <a:spcPct val="200000"/>
              </a:lnSpc>
            </a:pPr>
            <a:r>
              <a:rPr lang="en-GB" sz="2000" dirty="0"/>
              <a:t>If the work needs to be done fast, companies can put in place a letter of intent which causes issues as to whether or not it is binding. </a:t>
            </a:r>
          </a:p>
          <a:p>
            <a:pPr>
              <a:lnSpc>
                <a:spcPct val="200000"/>
              </a:lnSpc>
            </a:pPr>
            <a:r>
              <a:rPr lang="en-GB" sz="2000" dirty="0"/>
              <a:t>It will depend on a number of elements such as intention to create legal relations </a:t>
            </a:r>
            <a:r>
              <a:rPr lang="en-GB" sz="2000" dirty="0" err="1"/>
              <a:t>ect</a:t>
            </a:r>
            <a:r>
              <a:rPr lang="en-GB" sz="2000" dirty="0"/>
              <a:t>. </a:t>
            </a:r>
          </a:p>
          <a:p>
            <a:endParaRPr lang="en-GB" sz="2000" dirty="0"/>
          </a:p>
          <a:p>
            <a:endParaRPr lang="en-GB" sz="2000" dirty="0"/>
          </a:p>
        </p:txBody>
      </p:sp>
      <p:sp>
        <p:nvSpPr>
          <p:cNvPr id="6" name="Slide Number Placeholder 5">
            <a:extLst>
              <a:ext uri="{FF2B5EF4-FFF2-40B4-BE49-F238E27FC236}">
                <a16:creationId xmlns:a16="http://schemas.microsoft.com/office/drawing/2014/main" id="{F21E1D80-D2EE-E4AB-8A72-8F9E620E24CE}"/>
              </a:ext>
            </a:extLst>
          </p:cNvPr>
          <p:cNvSpPr>
            <a:spLocks noGrp="1"/>
          </p:cNvSpPr>
          <p:nvPr>
            <p:ph type="sldNum" sz="quarter" idx="12"/>
          </p:nvPr>
        </p:nvSpPr>
        <p:spPr/>
        <p:txBody>
          <a:bodyPr/>
          <a:lstStyle/>
          <a:p>
            <a:fld id="{28844951-7827-47D4-8276-7DDE1FA7D85A}" type="slidenum">
              <a:rPr lang="en-US" smtClean="0"/>
              <a:t>8</a:t>
            </a:fld>
            <a:endParaRPr lang="en-US"/>
          </a:p>
        </p:txBody>
      </p:sp>
    </p:spTree>
    <p:extLst>
      <p:ext uri="{BB962C8B-B14F-4D97-AF65-F5344CB8AC3E}">
        <p14:creationId xmlns:p14="http://schemas.microsoft.com/office/powerpoint/2010/main" val="22747983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41B47-DC62-9F56-89CE-F9E94FD5D8B7}"/>
              </a:ext>
            </a:extLst>
          </p:cNvPr>
          <p:cNvSpPr>
            <a:spLocks noGrp="1"/>
          </p:cNvSpPr>
          <p:nvPr>
            <p:ph type="title"/>
          </p:nvPr>
        </p:nvSpPr>
        <p:spPr/>
        <p:txBody>
          <a:bodyPr>
            <a:normAutofit/>
          </a:bodyPr>
          <a:lstStyle/>
          <a:p>
            <a:pPr algn="ctr"/>
            <a:r>
              <a:rPr lang="en-GB" sz="8000" b="1" i="1" u="sng" dirty="0"/>
              <a:t>Continued</a:t>
            </a:r>
          </a:p>
        </p:txBody>
      </p:sp>
      <p:sp>
        <p:nvSpPr>
          <p:cNvPr id="3" name="Content Placeholder 2">
            <a:extLst>
              <a:ext uri="{FF2B5EF4-FFF2-40B4-BE49-F238E27FC236}">
                <a16:creationId xmlns:a16="http://schemas.microsoft.com/office/drawing/2014/main" id="{6CC9E100-49CA-5947-E321-C1FD8000830D}"/>
              </a:ext>
            </a:extLst>
          </p:cNvPr>
          <p:cNvSpPr>
            <a:spLocks noGrp="1"/>
          </p:cNvSpPr>
          <p:nvPr>
            <p:ph idx="1"/>
          </p:nvPr>
        </p:nvSpPr>
        <p:spPr/>
        <p:txBody>
          <a:bodyPr>
            <a:normAutofit lnSpcReduction="10000"/>
          </a:bodyPr>
          <a:lstStyle/>
          <a:p>
            <a:r>
              <a:rPr lang="en-GB" dirty="0"/>
              <a:t>Key case; RTS Flexible systems v </a:t>
            </a:r>
            <a:r>
              <a:rPr lang="en-GB" dirty="0" err="1"/>
              <a:t>Molkerei</a:t>
            </a:r>
            <a:r>
              <a:rPr lang="en-GB" dirty="0"/>
              <a:t> Alois Muller [2010] – work had been completed – valid contract. </a:t>
            </a:r>
          </a:p>
          <a:p>
            <a:r>
              <a:rPr lang="en-GB" dirty="0"/>
              <a:t>Sometimes there can be an oral agreement and sometimes companies like to go back to an oral contract and can do so.</a:t>
            </a:r>
          </a:p>
          <a:p>
            <a:r>
              <a:rPr lang="en-GB" dirty="0"/>
              <a:t>Grant v Bragg [2009] </a:t>
            </a:r>
          </a:p>
          <a:p>
            <a:endParaRPr lang="en-GB" dirty="0"/>
          </a:p>
        </p:txBody>
      </p:sp>
      <p:sp>
        <p:nvSpPr>
          <p:cNvPr id="6" name="Slide Number Placeholder 5">
            <a:extLst>
              <a:ext uri="{FF2B5EF4-FFF2-40B4-BE49-F238E27FC236}">
                <a16:creationId xmlns:a16="http://schemas.microsoft.com/office/drawing/2014/main" id="{091E5159-6635-5026-50D8-963228C0C8BC}"/>
              </a:ext>
            </a:extLst>
          </p:cNvPr>
          <p:cNvSpPr>
            <a:spLocks noGrp="1"/>
          </p:cNvSpPr>
          <p:nvPr>
            <p:ph type="sldNum" sz="quarter" idx="12"/>
          </p:nvPr>
        </p:nvSpPr>
        <p:spPr/>
        <p:txBody>
          <a:bodyPr/>
          <a:lstStyle/>
          <a:p>
            <a:fld id="{28844951-7827-47D4-8276-7DDE1FA7D85A}" type="slidenum">
              <a:rPr lang="en-US" smtClean="0"/>
              <a:t>9</a:t>
            </a:fld>
            <a:endParaRPr lang="en-US"/>
          </a:p>
        </p:txBody>
      </p:sp>
    </p:spTree>
    <p:extLst>
      <p:ext uri="{BB962C8B-B14F-4D97-AF65-F5344CB8AC3E}">
        <p14:creationId xmlns:p14="http://schemas.microsoft.com/office/powerpoint/2010/main" val="10685241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22704-35BD-1A45-174C-DC79C3A0A02B}"/>
              </a:ext>
            </a:extLst>
          </p:cNvPr>
          <p:cNvSpPr>
            <a:spLocks noGrp="1"/>
          </p:cNvSpPr>
          <p:nvPr>
            <p:ph type="title"/>
          </p:nvPr>
        </p:nvSpPr>
        <p:spPr/>
        <p:txBody>
          <a:bodyPr>
            <a:normAutofit/>
          </a:bodyPr>
          <a:lstStyle/>
          <a:p>
            <a:pPr algn="ctr"/>
            <a:r>
              <a:rPr lang="en-GB" sz="7200" b="1" i="1" u="sng" dirty="0"/>
              <a:t>The court</a:t>
            </a:r>
          </a:p>
        </p:txBody>
      </p:sp>
      <p:sp>
        <p:nvSpPr>
          <p:cNvPr id="3" name="Content Placeholder 2">
            <a:extLst>
              <a:ext uri="{FF2B5EF4-FFF2-40B4-BE49-F238E27FC236}">
                <a16:creationId xmlns:a16="http://schemas.microsoft.com/office/drawing/2014/main" id="{EDE634EA-D226-1DBF-93A5-E631D3CCF33A}"/>
              </a:ext>
            </a:extLst>
          </p:cNvPr>
          <p:cNvSpPr>
            <a:spLocks noGrp="1"/>
          </p:cNvSpPr>
          <p:nvPr>
            <p:ph idx="1"/>
          </p:nvPr>
        </p:nvSpPr>
        <p:spPr/>
        <p:txBody>
          <a:bodyPr>
            <a:normAutofit lnSpcReduction="10000"/>
          </a:bodyPr>
          <a:lstStyle/>
          <a:p>
            <a:r>
              <a:rPr lang="en-GB" dirty="0"/>
              <a:t>Offer and acceptance can also happen verbally or by conduct. </a:t>
            </a:r>
          </a:p>
          <a:p>
            <a:r>
              <a:rPr lang="en-GB" dirty="0"/>
              <a:t>Baird Textile Holdings LTD v Marks and Spencer Plc [2001]. </a:t>
            </a:r>
          </a:p>
          <a:p>
            <a:r>
              <a:rPr lang="en-GB" dirty="0"/>
              <a:t>West Bromwich Albion Football Club v El- </a:t>
            </a:r>
            <a:r>
              <a:rPr lang="en-GB" dirty="0" err="1"/>
              <a:t>saffy</a:t>
            </a:r>
            <a:r>
              <a:rPr lang="en-GB" dirty="0"/>
              <a:t> (2006)- no contract between the football club and the doctor. </a:t>
            </a:r>
          </a:p>
        </p:txBody>
      </p:sp>
      <p:sp>
        <p:nvSpPr>
          <p:cNvPr id="6" name="Slide Number Placeholder 5">
            <a:extLst>
              <a:ext uri="{FF2B5EF4-FFF2-40B4-BE49-F238E27FC236}">
                <a16:creationId xmlns:a16="http://schemas.microsoft.com/office/drawing/2014/main" id="{2A8D9998-92C2-6DE3-F729-FBC3E1B89554}"/>
              </a:ext>
            </a:extLst>
          </p:cNvPr>
          <p:cNvSpPr>
            <a:spLocks noGrp="1"/>
          </p:cNvSpPr>
          <p:nvPr>
            <p:ph type="sldNum" sz="quarter" idx="12"/>
          </p:nvPr>
        </p:nvSpPr>
        <p:spPr/>
        <p:txBody>
          <a:bodyPr/>
          <a:lstStyle/>
          <a:p>
            <a:fld id="{28844951-7827-47D4-8276-7DDE1FA7D85A}" type="slidenum">
              <a:rPr lang="en-US" smtClean="0"/>
              <a:t>10</a:t>
            </a:fld>
            <a:endParaRPr lang="en-US"/>
          </a:p>
        </p:txBody>
      </p:sp>
    </p:spTree>
    <p:extLst>
      <p:ext uri="{BB962C8B-B14F-4D97-AF65-F5344CB8AC3E}">
        <p14:creationId xmlns:p14="http://schemas.microsoft.com/office/powerpoint/2010/main" val="15150053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ame 12">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9" name="Picture 8" descr="Cup with colourful cream">
            <a:extLst>
              <a:ext uri="{FF2B5EF4-FFF2-40B4-BE49-F238E27FC236}">
                <a16:creationId xmlns:a16="http://schemas.microsoft.com/office/drawing/2014/main" id="{AB724379-62D7-2E48-F736-4ABD2AA6C4B3}"/>
              </a:ext>
            </a:extLst>
          </p:cNvPr>
          <p:cNvPicPr>
            <a:picLocks noChangeAspect="1"/>
          </p:cNvPicPr>
          <p:nvPr/>
        </p:nvPicPr>
        <p:blipFill rotWithShape="1">
          <a:blip r:embed="rId2"/>
          <a:srcRect b="15730"/>
          <a:stretch/>
        </p:blipFill>
        <p:spPr>
          <a:xfrm>
            <a:off x="20" y="10"/>
            <a:ext cx="12191980" cy="6857989"/>
          </a:xfrm>
          <a:prstGeom prst="rect">
            <a:avLst/>
          </a:prstGeom>
        </p:spPr>
      </p:pic>
      <p:sp>
        <p:nvSpPr>
          <p:cNvPr id="17" name="Rectangle 16">
            <a:extLst>
              <a:ext uri="{FF2B5EF4-FFF2-40B4-BE49-F238E27FC236}">
                <a16:creationId xmlns:a16="http://schemas.microsoft.com/office/drawing/2014/main" id="{F1195305-FB27-4331-8243-C4D3338DC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00045BE4-F7F7-EA5B-67B3-265C8A5BF80A}"/>
              </a:ext>
            </a:extLst>
          </p:cNvPr>
          <p:cNvSpPr>
            <a:spLocks noGrp="1"/>
          </p:cNvSpPr>
          <p:nvPr>
            <p:ph type="ctrTitle"/>
          </p:nvPr>
        </p:nvSpPr>
        <p:spPr>
          <a:xfrm>
            <a:off x="537410" y="728905"/>
            <a:ext cx="4567990" cy="3184274"/>
          </a:xfrm>
        </p:spPr>
        <p:txBody>
          <a:bodyPr vert="horz" lIns="91440" tIns="45720" rIns="91440" bIns="45720" rtlCol="0" anchor="b">
            <a:normAutofit/>
          </a:bodyPr>
          <a:lstStyle/>
          <a:p>
            <a:r>
              <a:rPr lang="en-US" sz="6600" b="1" i="1" u="sng" dirty="0">
                <a:solidFill>
                  <a:srgbClr val="FFFFFF"/>
                </a:solidFill>
              </a:rPr>
              <a:t>Let’s take a break</a:t>
            </a:r>
          </a:p>
        </p:txBody>
      </p:sp>
      <p:sp>
        <p:nvSpPr>
          <p:cNvPr id="6" name="Slide Number Placeholder 5">
            <a:extLst>
              <a:ext uri="{FF2B5EF4-FFF2-40B4-BE49-F238E27FC236}">
                <a16:creationId xmlns:a16="http://schemas.microsoft.com/office/drawing/2014/main" id="{0B56E3AA-0D08-6190-7D4D-CED55FDD360C}"/>
              </a:ext>
            </a:extLst>
          </p:cNvPr>
          <p:cNvSpPr>
            <a:spLocks noGrp="1"/>
          </p:cNvSpPr>
          <p:nvPr>
            <p:ph type="sldNum" sz="quarter" idx="4294967295"/>
          </p:nvPr>
        </p:nvSpPr>
        <p:spPr>
          <a:xfrm>
            <a:off x="8610600" y="6429375"/>
            <a:ext cx="2743200" cy="365125"/>
          </a:xfrm>
        </p:spPr>
        <p:txBody>
          <a:bodyPr vert="horz" lIns="91440" tIns="45720" rIns="91440" bIns="45720" rtlCol="0" anchor="ctr">
            <a:normAutofit/>
          </a:bodyPr>
          <a:lstStyle/>
          <a:p>
            <a:pPr>
              <a:spcAft>
                <a:spcPts val="600"/>
              </a:spcAft>
            </a:pPr>
            <a:fld id="{28844951-7827-47D4-8276-7DDE1FA7D85A}" type="slidenum">
              <a:rPr lang="en-US" smtClean="0"/>
              <a:pPr>
                <a:spcAft>
                  <a:spcPts val="600"/>
                </a:spcAft>
              </a:pPr>
              <a:t>11</a:t>
            </a:fld>
            <a:endParaRPr lang="en-US"/>
          </a:p>
        </p:txBody>
      </p:sp>
    </p:spTree>
    <p:extLst>
      <p:ext uri="{BB962C8B-B14F-4D97-AF65-F5344CB8AC3E}">
        <p14:creationId xmlns:p14="http://schemas.microsoft.com/office/powerpoint/2010/main" val="3123404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99869-95B3-621F-6EFA-466C4985BCD2}"/>
              </a:ext>
            </a:extLst>
          </p:cNvPr>
          <p:cNvSpPr>
            <a:spLocks noGrp="1"/>
          </p:cNvSpPr>
          <p:nvPr>
            <p:ph type="title"/>
          </p:nvPr>
        </p:nvSpPr>
        <p:spPr/>
        <p:txBody>
          <a:bodyPr>
            <a:normAutofit/>
          </a:bodyPr>
          <a:lstStyle/>
          <a:p>
            <a:pPr algn="ctr"/>
            <a:r>
              <a:rPr lang="en-GB" sz="6000" b="1" i="1" u="sng" dirty="0"/>
              <a:t>Consideration</a:t>
            </a:r>
          </a:p>
        </p:txBody>
      </p:sp>
      <p:sp>
        <p:nvSpPr>
          <p:cNvPr id="3" name="Content Placeholder 2">
            <a:extLst>
              <a:ext uri="{FF2B5EF4-FFF2-40B4-BE49-F238E27FC236}">
                <a16:creationId xmlns:a16="http://schemas.microsoft.com/office/drawing/2014/main" id="{D02E087E-3F75-74A0-4948-109AD2BAA7E2}"/>
              </a:ext>
            </a:extLst>
          </p:cNvPr>
          <p:cNvSpPr>
            <a:spLocks noGrp="1"/>
          </p:cNvSpPr>
          <p:nvPr>
            <p:ph idx="1"/>
          </p:nvPr>
        </p:nvSpPr>
        <p:spPr/>
        <p:txBody>
          <a:bodyPr/>
          <a:lstStyle/>
          <a:p>
            <a:r>
              <a:rPr lang="en-GB" dirty="0"/>
              <a:t>Dunlop Pneumatic Tyres co v Selfridge Co LTD [1915] as </a:t>
            </a:r>
          </a:p>
          <a:p>
            <a:r>
              <a:rPr lang="en-GB" dirty="0"/>
              <a:t> </a:t>
            </a:r>
            <a:r>
              <a:rPr lang="en-GB" sz="1800" dirty="0"/>
              <a:t>“An act or forbearance of one party, or the promise thereof, is the price for which the promise of the other is bought, and the promise thus given for value is enforceable”</a:t>
            </a:r>
          </a:p>
          <a:p>
            <a:endParaRPr lang="en-GB" sz="1800" dirty="0"/>
          </a:p>
          <a:p>
            <a:r>
              <a:rPr lang="en-GB" dirty="0"/>
              <a:t>How would you define consideration?</a:t>
            </a:r>
          </a:p>
          <a:p>
            <a:endParaRPr lang="en-GB" sz="1800" dirty="0"/>
          </a:p>
          <a:p>
            <a:pPr marL="228600" indent="0">
              <a:buNone/>
            </a:pPr>
            <a:endParaRPr lang="en-GB" sz="1800" dirty="0"/>
          </a:p>
          <a:p>
            <a:endParaRPr lang="en-GB" sz="1800" dirty="0"/>
          </a:p>
          <a:p>
            <a:endParaRPr lang="en-GB" dirty="0"/>
          </a:p>
        </p:txBody>
      </p:sp>
      <p:sp>
        <p:nvSpPr>
          <p:cNvPr id="6" name="Slide Number Placeholder 5">
            <a:extLst>
              <a:ext uri="{FF2B5EF4-FFF2-40B4-BE49-F238E27FC236}">
                <a16:creationId xmlns:a16="http://schemas.microsoft.com/office/drawing/2014/main" id="{6CA5B423-74B5-6311-669D-E997B1E1CEAD}"/>
              </a:ext>
            </a:extLst>
          </p:cNvPr>
          <p:cNvSpPr>
            <a:spLocks noGrp="1"/>
          </p:cNvSpPr>
          <p:nvPr>
            <p:ph type="sldNum" sz="quarter" idx="12"/>
          </p:nvPr>
        </p:nvSpPr>
        <p:spPr/>
        <p:txBody>
          <a:bodyPr/>
          <a:lstStyle/>
          <a:p>
            <a:fld id="{28844951-7827-47D4-8276-7DDE1FA7D85A}" type="slidenum">
              <a:rPr lang="en-US" smtClean="0"/>
              <a:t>12</a:t>
            </a:fld>
            <a:endParaRPr lang="en-US"/>
          </a:p>
        </p:txBody>
      </p:sp>
    </p:spTree>
    <p:extLst>
      <p:ext uri="{BB962C8B-B14F-4D97-AF65-F5344CB8AC3E}">
        <p14:creationId xmlns:p14="http://schemas.microsoft.com/office/powerpoint/2010/main" val="11412460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64163-71AD-03EB-7122-D849A05BFF5C}"/>
              </a:ext>
            </a:extLst>
          </p:cNvPr>
          <p:cNvSpPr>
            <a:spLocks noGrp="1"/>
          </p:cNvSpPr>
          <p:nvPr>
            <p:ph type="title"/>
          </p:nvPr>
        </p:nvSpPr>
        <p:spPr/>
        <p:txBody>
          <a:bodyPr>
            <a:normAutofit/>
          </a:bodyPr>
          <a:lstStyle/>
          <a:p>
            <a:pPr algn="ctr"/>
            <a:r>
              <a:rPr lang="en-GB" sz="6000" b="1" i="1" u="sng" dirty="0"/>
              <a:t>Key terms </a:t>
            </a:r>
          </a:p>
        </p:txBody>
      </p:sp>
      <p:sp>
        <p:nvSpPr>
          <p:cNvPr id="3" name="Content Placeholder 2">
            <a:extLst>
              <a:ext uri="{FF2B5EF4-FFF2-40B4-BE49-F238E27FC236}">
                <a16:creationId xmlns:a16="http://schemas.microsoft.com/office/drawing/2014/main" id="{7A0A0757-B5FA-3767-6CAB-9FA4DCDE6011}"/>
              </a:ext>
            </a:extLst>
          </p:cNvPr>
          <p:cNvSpPr>
            <a:spLocks noGrp="1"/>
          </p:cNvSpPr>
          <p:nvPr>
            <p:ph idx="1"/>
          </p:nvPr>
        </p:nvSpPr>
        <p:spPr/>
        <p:txBody>
          <a:bodyPr/>
          <a:lstStyle/>
          <a:p>
            <a:r>
              <a:rPr lang="en-GB" dirty="0"/>
              <a:t>Promissor – is the individual making the promise. </a:t>
            </a:r>
          </a:p>
          <a:p>
            <a:endParaRPr lang="en-GB" dirty="0"/>
          </a:p>
          <a:p>
            <a:r>
              <a:rPr lang="en-GB" dirty="0"/>
              <a:t>Promisee – the person to whom the promise is made.</a:t>
            </a:r>
          </a:p>
        </p:txBody>
      </p:sp>
      <p:sp>
        <p:nvSpPr>
          <p:cNvPr id="6" name="Slide Number Placeholder 5">
            <a:extLst>
              <a:ext uri="{FF2B5EF4-FFF2-40B4-BE49-F238E27FC236}">
                <a16:creationId xmlns:a16="http://schemas.microsoft.com/office/drawing/2014/main" id="{180D3F3E-4C08-2A1D-697A-EC59E0A45F2F}"/>
              </a:ext>
            </a:extLst>
          </p:cNvPr>
          <p:cNvSpPr>
            <a:spLocks noGrp="1"/>
          </p:cNvSpPr>
          <p:nvPr>
            <p:ph type="sldNum" sz="quarter" idx="12"/>
          </p:nvPr>
        </p:nvSpPr>
        <p:spPr/>
        <p:txBody>
          <a:bodyPr/>
          <a:lstStyle/>
          <a:p>
            <a:fld id="{28844951-7827-47D4-8276-7DDE1FA7D85A}" type="slidenum">
              <a:rPr lang="en-US" smtClean="0"/>
              <a:t>13</a:t>
            </a:fld>
            <a:endParaRPr lang="en-US"/>
          </a:p>
        </p:txBody>
      </p:sp>
    </p:spTree>
    <p:extLst>
      <p:ext uri="{BB962C8B-B14F-4D97-AF65-F5344CB8AC3E}">
        <p14:creationId xmlns:p14="http://schemas.microsoft.com/office/powerpoint/2010/main" val="6733911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30D4A-094C-97E9-B7FB-F33C8F8CCBE9}"/>
              </a:ext>
            </a:extLst>
          </p:cNvPr>
          <p:cNvSpPr>
            <a:spLocks noGrp="1"/>
          </p:cNvSpPr>
          <p:nvPr>
            <p:ph type="title"/>
          </p:nvPr>
        </p:nvSpPr>
        <p:spPr/>
        <p:txBody>
          <a:bodyPr>
            <a:normAutofit/>
          </a:bodyPr>
          <a:lstStyle/>
          <a:p>
            <a:pPr algn="ctr"/>
            <a:r>
              <a:rPr lang="en-GB" sz="6000" b="1" i="1" u="sng" dirty="0"/>
              <a:t>Consideration</a:t>
            </a:r>
          </a:p>
        </p:txBody>
      </p:sp>
      <p:sp>
        <p:nvSpPr>
          <p:cNvPr id="3" name="Content Placeholder 2">
            <a:extLst>
              <a:ext uri="{FF2B5EF4-FFF2-40B4-BE49-F238E27FC236}">
                <a16:creationId xmlns:a16="http://schemas.microsoft.com/office/drawing/2014/main" id="{0287EEAF-4B4D-E08D-8B56-53A67A652E17}"/>
              </a:ext>
            </a:extLst>
          </p:cNvPr>
          <p:cNvSpPr>
            <a:spLocks noGrp="1"/>
          </p:cNvSpPr>
          <p:nvPr>
            <p:ph idx="1"/>
          </p:nvPr>
        </p:nvSpPr>
        <p:spPr/>
        <p:txBody>
          <a:bodyPr/>
          <a:lstStyle/>
          <a:p>
            <a:r>
              <a:rPr lang="en-GB" dirty="0"/>
              <a:t>Can include a benefit and detriment. </a:t>
            </a:r>
          </a:p>
          <a:p>
            <a:endParaRPr lang="en-GB" dirty="0"/>
          </a:p>
          <a:p>
            <a:r>
              <a:rPr lang="en-GB" dirty="0"/>
              <a:t>A promise can take away the ability to do something. </a:t>
            </a:r>
          </a:p>
          <a:p>
            <a:endParaRPr lang="en-GB" dirty="0"/>
          </a:p>
          <a:p>
            <a:r>
              <a:rPr lang="en-GB" dirty="0"/>
              <a:t>White v </a:t>
            </a:r>
            <a:r>
              <a:rPr lang="en-GB" dirty="0" err="1"/>
              <a:t>Bluett</a:t>
            </a:r>
            <a:r>
              <a:rPr lang="en-GB" dirty="0"/>
              <a:t> [1853] – must exist</a:t>
            </a:r>
          </a:p>
        </p:txBody>
      </p:sp>
      <p:sp>
        <p:nvSpPr>
          <p:cNvPr id="6" name="Slide Number Placeholder 5">
            <a:extLst>
              <a:ext uri="{FF2B5EF4-FFF2-40B4-BE49-F238E27FC236}">
                <a16:creationId xmlns:a16="http://schemas.microsoft.com/office/drawing/2014/main" id="{D02DD281-5B0D-104E-394A-C7BEBA59EE78}"/>
              </a:ext>
            </a:extLst>
          </p:cNvPr>
          <p:cNvSpPr>
            <a:spLocks noGrp="1"/>
          </p:cNvSpPr>
          <p:nvPr>
            <p:ph type="sldNum" sz="quarter" idx="12"/>
          </p:nvPr>
        </p:nvSpPr>
        <p:spPr/>
        <p:txBody>
          <a:bodyPr/>
          <a:lstStyle/>
          <a:p>
            <a:fld id="{28844951-7827-47D4-8276-7DDE1FA7D85A}" type="slidenum">
              <a:rPr lang="en-US" smtClean="0"/>
              <a:t>14</a:t>
            </a:fld>
            <a:endParaRPr lang="en-US"/>
          </a:p>
        </p:txBody>
      </p:sp>
    </p:spTree>
    <p:extLst>
      <p:ext uri="{BB962C8B-B14F-4D97-AF65-F5344CB8AC3E}">
        <p14:creationId xmlns:p14="http://schemas.microsoft.com/office/powerpoint/2010/main" val="34758000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AB8E5-5F8F-144F-037C-46E894010AC7}"/>
              </a:ext>
            </a:extLst>
          </p:cNvPr>
          <p:cNvSpPr>
            <a:spLocks noGrp="1"/>
          </p:cNvSpPr>
          <p:nvPr>
            <p:ph type="title"/>
          </p:nvPr>
        </p:nvSpPr>
        <p:spPr/>
        <p:txBody>
          <a:bodyPr/>
          <a:lstStyle/>
          <a:p>
            <a:pPr algn="ctr"/>
            <a:r>
              <a:rPr lang="en-GB" b="1" i="1" u="sng" dirty="0"/>
              <a:t>Consideration</a:t>
            </a:r>
          </a:p>
        </p:txBody>
      </p:sp>
      <p:sp>
        <p:nvSpPr>
          <p:cNvPr id="3" name="Content Placeholder 2">
            <a:extLst>
              <a:ext uri="{FF2B5EF4-FFF2-40B4-BE49-F238E27FC236}">
                <a16:creationId xmlns:a16="http://schemas.microsoft.com/office/drawing/2014/main" id="{E303D6DF-6E7A-4F66-304D-622016ADEC8D}"/>
              </a:ext>
            </a:extLst>
          </p:cNvPr>
          <p:cNvSpPr>
            <a:spLocks noGrp="1"/>
          </p:cNvSpPr>
          <p:nvPr>
            <p:ph idx="1"/>
          </p:nvPr>
        </p:nvSpPr>
        <p:spPr/>
        <p:txBody>
          <a:bodyPr>
            <a:normAutofit lnSpcReduction="10000"/>
          </a:bodyPr>
          <a:lstStyle/>
          <a:p>
            <a:pPr>
              <a:lnSpc>
                <a:spcPct val="150000"/>
              </a:lnSpc>
            </a:pPr>
            <a:r>
              <a:rPr lang="en-GB" dirty="0"/>
              <a:t>If there is no consideration, then there is no valid contract. </a:t>
            </a:r>
          </a:p>
          <a:p>
            <a:pPr>
              <a:lnSpc>
                <a:spcPct val="150000"/>
              </a:lnSpc>
            </a:pPr>
            <a:r>
              <a:rPr lang="en-GB" dirty="0"/>
              <a:t>No consideration needed if the promise is contained in a deed. </a:t>
            </a:r>
          </a:p>
          <a:p>
            <a:pPr>
              <a:lnSpc>
                <a:spcPct val="150000"/>
              </a:lnSpc>
            </a:pPr>
            <a:r>
              <a:rPr lang="en-GB" dirty="0"/>
              <a:t>Witnesses – intention. </a:t>
            </a:r>
          </a:p>
          <a:p>
            <a:endParaRPr lang="en-GB" dirty="0"/>
          </a:p>
        </p:txBody>
      </p:sp>
      <p:sp>
        <p:nvSpPr>
          <p:cNvPr id="6" name="Slide Number Placeholder 5">
            <a:extLst>
              <a:ext uri="{FF2B5EF4-FFF2-40B4-BE49-F238E27FC236}">
                <a16:creationId xmlns:a16="http://schemas.microsoft.com/office/drawing/2014/main" id="{16234BA9-11CA-0246-CFD7-98BCA6A91DFE}"/>
              </a:ext>
            </a:extLst>
          </p:cNvPr>
          <p:cNvSpPr>
            <a:spLocks noGrp="1"/>
          </p:cNvSpPr>
          <p:nvPr>
            <p:ph type="sldNum" sz="quarter" idx="12"/>
          </p:nvPr>
        </p:nvSpPr>
        <p:spPr/>
        <p:txBody>
          <a:bodyPr/>
          <a:lstStyle/>
          <a:p>
            <a:fld id="{28844951-7827-47D4-8276-7DDE1FA7D85A}" type="slidenum">
              <a:rPr lang="en-US" smtClean="0"/>
              <a:t>15</a:t>
            </a:fld>
            <a:endParaRPr lang="en-US"/>
          </a:p>
        </p:txBody>
      </p:sp>
    </p:spTree>
    <p:extLst>
      <p:ext uri="{BB962C8B-B14F-4D97-AF65-F5344CB8AC3E}">
        <p14:creationId xmlns:p14="http://schemas.microsoft.com/office/powerpoint/2010/main" val="3903584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40319-182C-3713-9F24-5DD358F8E4E3}"/>
              </a:ext>
            </a:extLst>
          </p:cNvPr>
          <p:cNvSpPr>
            <a:spLocks noGrp="1"/>
          </p:cNvSpPr>
          <p:nvPr>
            <p:ph type="title"/>
          </p:nvPr>
        </p:nvSpPr>
        <p:spPr/>
        <p:txBody>
          <a:bodyPr>
            <a:normAutofit/>
          </a:bodyPr>
          <a:lstStyle/>
          <a:p>
            <a:pPr algn="ctr"/>
            <a:r>
              <a:rPr lang="en-GB" sz="6600" b="1" i="1" u="sng" dirty="0"/>
              <a:t>Continued</a:t>
            </a:r>
          </a:p>
        </p:txBody>
      </p:sp>
      <p:sp>
        <p:nvSpPr>
          <p:cNvPr id="3" name="Content Placeholder 2">
            <a:extLst>
              <a:ext uri="{FF2B5EF4-FFF2-40B4-BE49-F238E27FC236}">
                <a16:creationId xmlns:a16="http://schemas.microsoft.com/office/drawing/2014/main" id="{4BE3A4E0-EED4-5762-1E0F-D9EA76A7BC97}"/>
              </a:ext>
            </a:extLst>
          </p:cNvPr>
          <p:cNvSpPr>
            <a:spLocks noGrp="1"/>
          </p:cNvSpPr>
          <p:nvPr>
            <p:ph idx="1"/>
          </p:nvPr>
        </p:nvSpPr>
        <p:spPr/>
        <p:txBody>
          <a:bodyPr/>
          <a:lstStyle/>
          <a:p>
            <a:r>
              <a:rPr lang="en-GB" dirty="0"/>
              <a:t>Two types of consideration; executed and executory. </a:t>
            </a:r>
          </a:p>
          <a:p>
            <a:endParaRPr lang="en-GB" dirty="0"/>
          </a:p>
          <a:p>
            <a:r>
              <a:rPr lang="en-GB" dirty="0"/>
              <a:t> Consideration comes with rules. </a:t>
            </a:r>
          </a:p>
          <a:p>
            <a:endParaRPr lang="en-GB" dirty="0"/>
          </a:p>
          <a:p>
            <a:r>
              <a:rPr lang="en-GB" dirty="0"/>
              <a:t>Let’s take a look. </a:t>
            </a:r>
          </a:p>
        </p:txBody>
      </p:sp>
      <p:sp>
        <p:nvSpPr>
          <p:cNvPr id="6" name="Slide Number Placeholder 5">
            <a:extLst>
              <a:ext uri="{FF2B5EF4-FFF2-40B4-BE49-F238E27FC236}">
                <a16:creationId xmlns:a16="http://schemas.microsoft.com/office/drawing/2014/main" id="{10575A25-D09C-51A4-D3A0-F5612C6AA4B1}"/>
              </a:ext>
            </a:extLst>
          </p:cNvPr>
          <p:cNvSpPr>
            <a:spLocks noGrp="1"/>
          </p:cNvSpPr>
          <p:nvPr>
            <p:ph type="sldNum" sz="quarter" idx="12"/>
          </p:nvPr>
        </p:nvSpPr>
        <p:spPr/>
        <p:txBody>
          <a:bodyPr/>
          <a:lstStyle/>
          <a:p>
            <a:fld id="{28844951-7827-47D4-8276-7DDE1FA7D85A}" type="slidenum">
              <a:rPr lang="en-US" smtClean="0"/>
              <a:t>16</a:t>
            </a:fld>
            <a:endParaRPr lang="en-US" dirty="0"/>
          </a:p>
        </p:txBody>
      </p:sp>
    </p:spTree>
    <p:extLst>
      <p:ext uri="{BB962C8B-B14F-4D97-AF65-F5344CB8AC3E}">
        <p14:creationId xmlns:p14="http://schemas.microsoft.com/office/powerpoint/2010/main" val="40978535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07256-FB8C-EC76-FA27-6FF7B4A55AEA}"/>
              </a:ext>
            </a:extLst>
          </p:cNvPr>
          <p:cNvSpPr>
            <a:spLocks noGrp="1"/>
          </p:cNvSpPr>
          <p:nvPr>
            <p:ph type="title"/>
          </p:nvPr>
        </p:nvSpPr>
        <p:spPr/>
        <p:txBody>
          <a:bodyPr>
            <a:normAutofit/>
          </a:bodyPr>
          <a:lstStyle/>
          <a:p>
            <a:pPr algn="ctr"/>
            <a:r>
              <a:rPr lang="en-GB" sz="6600" b="1" i="1" u="sng" dirty="0"/>
              <a:t>Move from the promisee</a:t>
            </a:r>
          </a:p>
        </p:txBody>
      </p:sp>
      <p:sp>
        <p:nvSpPr>
          <p:cNvPr id="3" name="Content Placeholder 2">
            <a:extLst>
              <a:ext uri="{FF2B5EF4-FFF2-40B4-BE49-F238E27FC236}">
                <a16:creationId xmlns:a16="http://schemas.microsoft.com/office/drawing/2014/main" id="{C684D42B-8483-6618-E2E7-37E1565DB69A}"/>
              </a:ext>
            </a:extLst>
          </p:cNvPr>
          <p:cNvSpPr>
            <a:spLocks noGrp="1"/>
          </p:cNvSpPr>
          <p:nvPr>
            <p:ph idx="1"/>
          </p:nvPr>
        </p:nvSpPr>
        <p:spPr/>
        <p:txBody>
          <a:bodyPr/>
          <a:lstStyle/>
          <a:p>
            <a:r>
              <a:rPr lang="en-GB" dirty="0"/>
              <a:t>The person who is bringing the claim has to show that they gave consideration. </a:t>
            </a:r>
          </a:p>
          <a:p>
            <a:r>
              <a:rPr lang="en-GB" dirty="0"/>
              <a:t>Contracts (Rights of Third Parties) Act 1999 </a:t>
            </a:r>
          </a:p>
        </p:txBody>
      </p:sp>
      <p:sp>
        <p:nvSpPr>
          <p:cNvPr id="6" name="Slide Number Placeholder 5">
            <a:extLst>
              <a:ext uri="{FF2B5EF4-FFF2-40B4-BE49-F238E27FC236}">
                <a16:creationId xmlns:a16="http://schemas.microsoft.com/office/drawing/2014/main" id="{7A925250-C7DF-CDFF-6127-C48E8A8E5C45}"/>
              </a:ext>
            </a:extLst>
          </p:cNvPr>
          <p:cNvSpPr>
            <a:spLocks noGrp="1"/>
          </p:cNvSpPr>
          <p:nvPr>
            <p:ph type="sldNum" sz="quarter" idx="12"/>
          </p:nvPr>
        </p:nvSpPr>
        <p:spPr/>
        <p:txBody>
          <a:bodyPr/>
          <a:lstStyle/>
          <a:p>
            <a:fld id="{28844951-7827-47D4-8276-7DDE1FA7D85A}" type="slidenum">
              <a:rPr lang="en-US" smtClean="0"/>
              <a:t>17</a:t>
            </a:fld>
            <a:endParaRPr lang="en-US"/>
          </a:p>
        </p:txBody>
      </p:sp>
    </p:spTree>
    <p:extLst>
      <p:ext uri="{BB962C8B-B14F-4D97-AF65-F5344CB8AC3E}">
        <p14:creationId xmlns:p14="http://schemas.microsoft.com/office/powerpoint/2010/main" val="21791234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CC5CF-FD3B-837A-96DF-837891278CE0}"/>
              </a:ext>
            </a:extLst>
          </p:cNvPr>
          <p:cNvSpPr>
            <a:spLocks noGrp="1"/>
          </p:cNvSpPr>
          <p:nvPr>
            <p:ph type="title"/>
          </p:nvPr>
        </p:nvSpPr>
        <p:spPr/>
        <p:txBody>
          <a:bodyPr>
            <a:normAutofit fontScale="90000"/>
          </a:bodyPr>
          <a:lstStyle/>
          <a:p>
            <a:pPr algn="ctr"/>
            <a:r>
              <a:rPr lang="en-GB" sz="6600" b="1" i="1" u="sng" dirty="0"/>
              <a:t>Consideration must not be passed</a:t>
            </a:r>
          </a:p>
        </p:txBody>
      </p:sp>
      <p:sp>
        <p:nvSpPr>
          <p:cNvPr id="3" name="Content Placeholder 2">
            <a:extLst>
              <a:ext uri="{FF2B5EF4-FFF2-40B4-BE49-F238E27FC236}">
                <a16:creationId xmlns:a16="http://schemas.microsoft.com/office/drawing/2014/main" id="{422A560F-D22F-EA92-33AD-EF95F18616F8}"/>
              </a:ext>
            </a:extLst>
          </p:cNvPr>
          <p:cNvSpPr>
            <a:spLocks noGrp="1"/>
          </p:cNvSpPr>
          <p:nvPr>
            <p:ph idx="1"/>
          </p:nvPr>
        </p:nvSpPr>
        <p:spPr/>
        <p:txBody>
          <a:bodyPr/>
          <a:lstStyle/>
          <a:p>
            <a:r>
              <a:rPr lang="en-GB" sz="3600" dirty="0"/>
              <a:t>Cannot make a promise for a previous act. </a:t>
            </a:r>
          </a:p>
          <a:p>
            <a:endParaRPr lang="en-GB" sz="3600" dirty="0"/>
          </a:p>
          <a:p>
            <a:pPr marL="228600" indent="0">
              <a:buNone/>
            </a:pPr>
            <a:endParaRPr lang="en-GB" sz="3600" dirty="0"/>
          </a:p>
          <a:p>
            <a:r>
              <a:rPr lang="en-GB" sz="3600" dirty="0"/>
              <a:t>Research the case ; Roscarla v Thomas 1842 </a:t>
            </a:r>
          </a:p>
          <a:p>
            <a:pPr marL="228600" indent="0">
              <a:buNone/>
            </a:pPr>
            <a:endParaRPr lang="en-GB" dirty="0"/>
          </a:p>
          <a:p>
            <a:pPr marL="228600" indent="0">
              <a:buNone/>
            </a:pPr>
            <a:endParaRPr lang="en-GB" dirty="0"/>
          </a:p>
        </p:txBody>
      </p:sp>
      <p:sp>
        <p:nvSpPr>
          <p:cNvPr id="6" name="Slide Number Placeholder 5">
            <a:extLst>
              <a:ext uri="{FF2B5EF4-FFF2-40B4-BE49-F238E27FC236}">
                <a16:creationId xmlns:a16="http://schemas.microsoft.com/office/drawing/2014/main" id="{9EF8D87E-5105-33AC-5CCF-F6DE9049AC96}"/>
              </a:ext>
            </a:extLst>
          </p:cNvPr>
          <p:cNvSpPr>
            <a:spLocks noGrp="1"/>
          </p:cNvSpPr>
          <p:nvPr>
            <p:ph type="sldNum" sz="quarter" idx="12"/>
          </p:nvPr>
        </p:nvSpPr>
        <p:spPr/>
        <p:txBody>
          <a:bodyPr/>
          <a:lstStyle/>
          <a:p>
            <a:fld id="{28844951-7827-47D4-8276-7DDE1FA7D85A}" type="slidenum">
              <a:rPr lang="en-US" smtClean="0"/>
              <a:t>18</a:t>
            </a:fld>
            <a:endParaRPr lang="en-US"/>
          </a:p>
        </p:txBody>
      </p:sp>
    </p:spTree>
    <p:extLst>
      <p:ext uri="{BB962C8B-B14F-4D97-AF65-F5344CB8AC3E}">
        <p14:creationId xmlns:p14="http://schemas.microsoft.com/office/powerpoint/2010/main" val="28134218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53799-265A-64B6-1086-B0DEDDA396EE}"/>
              </a:ext>
            </a:extLst>
          </p:cNvPr>
          <p:cNvSpPr>
            <a:spLocks noGrp="1"/>
          </p:cNvSpPr>
          <p:nvPr>
            <p:ph type="title"/>
          </p:nvPr>
        </p:nvSpPr>
        <p:spPr/>
        <p:txBody>
          <a:bodyPr>
            <a:normAutofit/>
          </a:bodyPr>
          <a:lstStyle/>
          <a:p>
            <a:pPr algn="ctr"/>
            <a:r>
              <a:rPr lang="en-GB" sz="6000" b="1" i="1" u="sng" dirty="0"/>
              <a:t>Are there any exceptions?</a:t>
            </a:r>
          </a:p>
        </p:txBody>
      </p:sp>
      <p:sp>
        <p:nvSpPr>
          <p:cNvPr id="3" name="Content Placeholder 2">
            <a:extLst>
              <a:ext uri="{FF2B5EF4-FFF2-40B4-BE49-F238E27FC236}">
                <a16:creationId xmlns:a16="http://schemas.microsoft.com/office/drawing/2014/main" id="{332B0CFA-1C9E-BBBE-498C-85DA9AB2F704}"/>
              </a:ext>
            </a:extLst>
          </p:cNvPr>
          <p:cNvSpPr>
            <a:spLocks noGrp="1"/>
          </p:cNvSpPr>
          <p:nvPr>
            <p:ph idx="1"/>
          </p:nvPr>
        </p:nvSpPr>
        <p:spPr/>
        <p:txBody>
          <a:bodyPr/>
          <a:lstStyle/>
          <a:p>
            <a:r>
              <a:rPr lang="en-GB" dirty="0"/>
              <a:t>Yes, (Implied </a:t>
            </a:r>
            <a:r>
              <a:rPr lang="en-GB" dirty="0" err="1"/>
              <a:t>assumpit</a:t>
            </a:r>
            <a:r>
              <a:rPr lang="en-GB" dirty="0"/>
              <a:t>) </a:t>
            </a:r>
          </a:p>
          <a:p>
            <a:r>
              <a:rPr lang="en-GB" dirty="0"/>
              <a:t>Where it would be normal for people to pay for something, the courts will enforce. </a:t>
            </a:r>
          </a:p>
          <a:p>
            <a:endParaRPr lang="en-GB" dirty="0"/>
          </a:p>
          <a:p>
            <a:r>
              <a:rPr lang="en-GB" dirty="0" err="1"/>
              <a:t>Lampleigh</a:t>
            </a:r>
            <a:r>
              <a:rPr lang="en-GB" dirty="0"/>
              <a:t> v </a:t>
            </a:r>
            <a:r>
              <a:rPr lang="en-GB" dirty="0" err="1"/>
              <a:t>Braithwait</a:t>
            </a:r>
            <a:r>
              <a:rPr lang="en-GB" dirty="0"/>
              <a:t> [1615] </a:t>
            </a:r>
          </a:p>
          <a:p>
            <a:r>
              <a:rPr lang="en-GB" dirty="0"/>
              <a:t>Re Casey’s Patient’s [1892] </a:t>
            </a:r>
          </a:p>
          <a:p>
            <a:endParaRPr lang="en-GB" dirty="0"/>
          </a:p>
          <a:p>
            <a:endParaRPr lang="en-GB" dirty="0"/>
          </a:p>
        </p:txBody>
      </p:sp>
      <p:sp>
        <p:nvSpPr>
          <p:cNvPr id="6" name="Slide Number Placeholder 5">
            <a:extLst>
              <a:ext uri="{FF2B5EF4-FFF2-40B4-BE49-F238E27FC236}">
                <a16:creationId xmlns:a16="http://schemas.microsoft.com/office/drawing/2014/main" id="{27A155BD-150C-33A5-02AD-724243B0E414}"/>
              </a:ext>
            </a:extLst>
          </p:cNvPr>
          <p:cNvSpPr>
            <a:spLocks noGrp="1"/>
          </p:cNvSpPr>
          <p:nvPr>
            <p:ph type="sldNum" sz="quarter" idx="12"/>
          </p:nvPr>
        </p:nvSpPr>
        <p:spPr/>
        <p:txBody>
          <a:bodyPr/>
          <a:lstStyle/>
          <a:p>
            <a:fld id="{28844951-7827-47D4-8276-7DDE1FA7D85A}" type="slidenum">
              <a:rPr lang="en-US" smtClean="0"/>
              <a:t>19</a:t>
            </a:fld>
            <a:endParaRPr lang="en-US"/>
          </a:p>
        </p:txBody>
      </p:sp>
    </p:spTree>
    <p:extLst>
      <p:ext uri="{BB962C8B-B14F-4D97-AF65-F5344CB8AC3E}">
        <p14:creationId xmlns:p14="http://schemas.microsoft.com/office/powerpoint/2010/main" val="11227889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FFC7EE0-4F16-F3B8-8A4D-70DED16E242A}"/>
              </a:ext>
            </a:extLst>
          </p:cNvPr>
          <p:cNvSpPr>
            <a:spLocks noGrp="1"/>
          </p:cNvSpPr>
          <p:nvPr>
            <p:ph type="ctrTitle"/>
          </p:nvPr>
        </p:nvSpPr>
        <p:spPr>
          <a:xfrm>
            <a:off x="1371600" y="2397047"/>
            <a:ext cx="9144000" cy="2387600"/>
          </a:xfrm>
        </p:spPr>
        <p:txBody>
          <a:bodyPr>
            <a:normAutofit fontScale="90000"/>
          </a:bodyPr>
          <a:lstStyle/>
          <a:p>
            <a:r>
              <a:rPr lang="en-GB" sz="6000" dirty="0"/>
              <a:t>Can you think of any examples as to when this would happen?</a:t>
            </a:r>
          </a:p>
        </p:txBody>
      </p:sp>
      <p:sp>
        <p:nvSpPr>
          <p:cNvPr id="4" name="Date Placeholder 3">
            <a:extLst>
              <a:ext uri="{FF2B5EF4-FFF2-40B4-BE49-F238E27FC236}">
                <a16:creationId xmlns:a16="http://schemas.microsoft.com/office/drawing/2014/main" id="{B9B05D1C-29BB-608B-307A-B101B6FFDB00}"/>
              </a:ext>
            </a:extLst>
          </p:cNvPr>
          <p:cNvSpPr>
            <a:spLocks noGrp="1"/>
          </p:cNvSpPr>
          <p:nvPr>
            <p:ph type="dt" sz="half" idx="4294967295"/>
          </p:nvPr>
        </p:nvSpPr>
        <p:spPr>
          <a:xfrm>
            <a:off x="0" y="6429375"/>
            <a:ext cx="2743200" cy="365125"/>
          </a:xfrm>
        </p:spPr>
        <p:txBody>
          <a:bodyPr/>
          <a:lstStyle/>
          <a:p>
            <a:r>
              <a:rPr lang="en-US"/>
              <a:t>3/1/20XX</a:t>
            </a:r>
          </a:p>
        </p:txBody>
      </p:sp>
      <p:sp>
        <p:nvSpPr>
          <p:cNvPr id="6" name="Slide Number Placeholder 5">
            <a:extLst>
              <a:ext uri="{FF2B5EF4-FFF2-40B4-BE49-F238E27FC236}">
                <a16:creationId xmlns:a16="http://schemas.microsoft.com/office/drawing/2014/main" id="{DC99DA67-7826-FC47-DCB3-F2CBDF486B6D}"/>
              </a:ext>
            </a:extLst>
          </p:cNvPr>
          <p:cNvSpPr>
            <a:spLocks noGrp="1"/>
          </p:cNvSpPr>
          <p:nvPr>
            <p:ph type="sldNum" sz="quarter" idx="4294967295"/>
          </p:nvPr>
        </p:nvSpPr>
        <p:spPr>
          <a:xfrm>
            <a:off x="9448800" y="6429375"/>
            <a:ext cx="2743200" cy="365125"/>
          </a:xfrm>
        </p:spPr>
        <p:txBody>
          <a:bodyPr/>
          <a:lstStyle/>
          <a:p>
            <a:fld id="{28844951-7827-47D4-8276-7DDE1FA7D85A}" type="slidenum">
              <a:rPr lang="en-US" smtClean="0"/>
              <a:t>20</a:t>
            </a:fld>
            <a:endParaRPr lang="en-US"/>
          </a:p>
        </p:txBody>
      </p:sp>
    </p:spTree>
    <p:extLst>
      <p:ext uri="{BB962C8B-B14F-4D97-AF65-F5344CB8AC3E}">
        <p14:creationId xmlns:p14="http://schemas.microsoft.com/office/powerpoint/2010/main" val="15012242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D83586-BBB1-3D9F-AD5E-A2FE609FEA03}"/>
              </a:ext>
            </a:extLst>
          </p:cNvPr>
          <p:cNvSpPr>
            <a:spLocks noGrp="1"/>
          </p:cNvSpPr>
          <p:nvPr>
            <p:ph type="title"/>
          </p:nvPr>
        </p:nvSpPr>
        <p:spPr/>
        <p:txBody>
          <a:bodyPr>
            <a:normAutofit fontScale="90000"/>
          </a:bodyPr>
          <a:lstStyle/>
          <a:p>
            <a:pPr algn="ctr"/>
            <a:r>
              <a:rPr lang="en-GB" sz="6600" b="1" i="1" u="sng" dirty="0" err="1"/>
              <a:t>Consideraton</a:t>
            </a:r>
            <a:r>
              <a:rPr lang="en-GB" sz="6600" b="1" i="1" u="sng" dirty="0"/>
              <a:t> need not be adequate</a:t>
            </a:r>
          </a:p>
        </p:txBody>
      </p:sp>
      <p:sp>
        <p:nvSpPr>
          <p:cNvPr id="3" name="Content Placeholder 2">
            <a:extLst>
              <a:ext uri="{FF2B5EF4-FFF2-40B4-BE49-F238E27FC236}">
                <a16:creationId xmlns:a16="http://schemas.microsoft.com/office/drawing/2014/main" id="{DD01EBDF-FBC5-95B3-FA48-B3B0EB009940}"/>
              </a:ext>
            </a:extLst>
          </p:cNvPr>
          <p:cNvSpPr>
            <a:spLocks noGrp="1"/>
          </p:cNvSpPr>
          <p:nvPr>
            <p:ph idx="1"/>
          </p:nvPr>
        </p:nvSpPr>
        <p:spPr/>
        <p:txBody>
          <a:bodyPr/>
          <a:lstStyle/>
          <a:p>
            <a:r>
              <a:rPr lang="en-GB" dirty="0"/>
              <a:t>Economically adequate – needs to be sufficient. </a:t>
            </a:r>
          </a:p>
          <a:p>
            <a:r>
              <a:rPr lang="en-GB" dirty="0"/>
              <a:t>Whatever the parties see as being fair. </a:t>
            </a:r>
          </a:p>
          <a:p>
            <a:r>
              <a:rPr lang="en-GB" dirty="0"/>
              <a:t>Key case; Chappell and Co v Nestle Co LTD [1960]. </a:t>
            </a:r>
          </a:p>
        </p:txBody>
      </p:sp>
      <p:sp>
        <p:nvSpPr>
          <p:cNvPr id="6" name="Slide Number Placeholder 5">
            <a:extLst>
              <a:ext uri="{FF2B5EF4-FFF2-40B4-BE49-F238E27FC236}">
                <a16:creationId xmlns:a16="http://schemas.microsoft.com/office/drawing/2014/main" id="{A96C31F2-E479-D87B-7176-BA6C7EC2B8B6}"/>
              </a:ext>
            </a:extLst>
          </p:cNvPr>
          <p:cNvSpPr>
            <a:spLocks noGrp="1"/>
          </p:cNvSpPr>
          <p:nvPr>
            <p:ph type="sldNum" sz="quarter" idx="12"/>
          </p:nvPr>
        </p:nvSpPr>
        <p:spPr/>
        <p:txBody>
          <a:bodyPr/>
          <a:lstStyle/>
          <a:p>
            <a:fld id="{28844951-7827-47D4-8276-7DDE1FA7D85A}" type="slidenum">
              <a:rPr lang="en-US" smtClean="0"/>
              <a:t>21</a:t>
            </a:fld>
            <a:endParaRPr lang="en-US"/>
          </a:p>
        </p:txBody>
      </p:sp>
    </p:spTree>
    <p:extLst>
      <p:ext uri="{BB962C8B-B14F-4D97-AF65-F5344CB8AC3E}">
        <p14:creationId xmlns:p14="http://schemas.microsoft.com/office/powerpoint/2010/main" val="39428204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845B0-7808-DA57-AF72-34AE24CD8413}"/>
              </a:ext>
            </a:extLst>
          </p:cNvPr>
          <p:cNvSpPr>
            <a:spLocks noGrp="1"/>
          </p:cNvSpPr>
          <p:nvPr>
            <p:ph type="title"/>
          </p:nvPr>
        </p:nvSpPr>
        <p:spPr/>
        <p:txBody>
          <a:bodyPr>
            <a:normAutofit fontScale="90000"/>
          </a:bodyPr>
          <a:lstStyle/>
          <a:p>
            <a:pPr algn="ctr"/>
            <a:r>
              <a:rPr lang="en-GB" sz="6000" b="1" i="1" u="sng" dirty="0"/>
              <a:t>Consideration must be sufficient</a:t>
            </a:r>
          </a:p>
        </p:txBody>
      </p:sp>
      <p:sp>
        <p:nvSpPr>
          <p:cNvPr id="3" name="Content Placeholder 2">
            <a:extLst>
              <a:ext uri="{FF2B5EF4-FFF2-40B4-BE49-F238E27FC236}">
                <a16:creationId xmlns:a16="http://schemas.microsoft.com/office/drawing/2014/main" id="{8388631F-59B1-3E9F-0C2A-7BFCB27C1996}"/>
              </a:ext>
            </a:extLst>
          </p:cNvPr>
          <p:cNvSpPr>
            <a:spLocks noGrp="1"/>
          </p:cNvSpPr>
          <p:nvPr>
            <p:ph idx="1"/>
          </p:nvPr>
        </p:nvSpPr>
        <p:spPr/>
        <p:txBody>
          <a:bodyPr/>
          <a:lstStyle/>
          <a:p>
            <a:pPr marL="228600" indent="0">
              <a:buNone/>
            </a:pPr>
            <a:r>
              <a:rPr lang="en-GB" dirty="0"/>
              <a:t>Thomas v Thomas [1842] – Value in law. </a:t>
            </a:r>
          </a:p>
          <a:p>
            <a:pPr marL="228600" indent="0">
              <a:buNone/>
            </a:pPr>
            <a:r>
              <a:rPr lang="en-GB" dirty="0"/>
              <a:t>Can be anything such as money.</a:t>
            </a:r>
          </a:p>
          <a:p>
            <a:pPr marL="228600" indent="0">
              <a:buNone/>
            </a:pPr>
            <a:r>
              <a:rPr lang="en-GB" dirty="0"/>
              <a:t>As long as it has value, then it can be classed as consideration. </a:t>
            </a:r>
          </a:p>
          <a:p>
            <a:pPr marL="228600" indent="0">
              <a:buNone/>
            </a:pPr>
            <a:endParaRPr lang="en-GB" dirty="0"/>
          </a:p>
        </p:txBody>
      </p:sp>
      <p:sp>
        <p:nvSpPr>
          <p:cNvPr id="6" name="Slide Number Placeholder 5">
            <a:extLst>
              <a:ext uri="{FF2B5EF4-FFF2-40B4-BE49-F238E27FC236}">
                <a16:creationId xmlns:a16="http://schemas.microsoft.com/office/drawing/2014/main" id="{ECC3F758-63F8-E3D3-E9A5-0B24A52B3057}"/>
              </a:ext>
            </a:extLst>
          </p:cNvPr>
          <p:cNvSpPr>
            <a:spLocks noGrp="1"/>
          </p:cNvSpPr>
          <p:nvPr>
            <p:ph type="sldNum" sz="quarter" idx="12"/>
          </p:nvPr>
        </p:nvSpPr>
        <p:spPr/>
        <p:txBody>
          <a:bodyPr/>
          <a:lstStyle/>
          <a:p>
            <a:fld id="{28844951-7827-47D4-8276-7DDE1FA7D85A}" type="slidenum">
              <a:rPr lang="en-US" smtClean="0"/>
              <a:t>22</a:t>
            </a:fld>
            <a:endParaRPr lang="en-US"/>
          </a:p>
        </p:txBody>
      </p:sp>
    </p:spTree>
    <p:extLst>
      <p:ext uri="{BB962C8B-B14F-4D97-AF65-F5344CB8AC3E}">
        <p14:creationId xmlns:p14="http://schemas.microsoft.com/office/powerpoint/2010/main" val="37314278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76282-252D-9B98-F71D-D03122CF2026}"/>
              </a:ext>
            </a:extLst>
          </p:cNvPr>
          <p:cNvSpPr>
            <a:spLocks noGrp="1"/>
          </p:cNvSpPr>
          <p:nvPr>
            <p:ph type="title"/>
          </p:nvPr>
        </p:nvSpPr>
        <p:spPr/>
        <p:txBody>
          <a:bodyPr>
            <a:normAutofit/>
          </a:bodyPr>
          <a:lstStyle/>
          <a:p>
            <a:pPr algn="ctr"/>
            <a:r>
              <a:rPr lang="en-GB" sz="6600" b="1" i="1" u="sng" dirty="0"/>
              <a:t>However,……</a:t>
            </a:r>
          </a:p>
        </p:txBody>
      </p:sp>
      <p:sp>
        <p:nvSpPr>
          <p:cNvPr id="3" name="Content Placeholder 2">
            <a:extLst>
              <a:ext uri="{FF2B5EF4-FFF2-40B4-BE49-F238E27FC236}">
                <a16:creationId xmlns:a16="http://schemas.microsoft.com/office/drawing/2014/main" id="{A566B778-17E4-8028-20D4-E81D3524C3AD}"/>
              </a:ext>
            </a:extLst>
          </p:cNvPr>
          <p:cNvSpPr>
            <a:spLocks noGrp="1"/>
          </p:cNvSpPr>
          <p:nvPr>
            <p:ph idx="1"/>
          </p:nvPr>
        </p:nvSpPr>
        <p:spPr/>
        <p:txBody>
          <a:bodyPr/>
          <a:lstStyle/>
          <a:p>
            <a:r>
              <a:rPr lang="en-GB" dirty="0"/>
              <a:t>If you are required by law to do something it cannot be classed as consideration for a contract. </a:t>
            </a:r>
          </a:p>
          <a:p>
            <a:endParaRPr lang="en-GB" dirty="0"/>
          </a:p>
          <a:p>
            <a:r>
              <a:rPr lang="en-GB" dirty="0"/>
              <a:t>This can happen in a number of situations. </a:t>
            </a:r>
          </a:p>
        </p:txBody>
      </p:sp>
      <p:sp>
        <p:nvSpPr>
          <p:cNvPr id="6" name="Slide Number Placeholder 5">
            <a:extLst>
              <a:ext uri="{FF2B5EF4-FFF2-40B4-BE49-F238E27FC236}">
                <a16:creationId xmlns:a16="http://schemas.microsoft.com/office/drawing/2014/main" id="{DA2BC00A-0F08-0A14-CB8E-2208D0013008}"/>
              </a:ext>
            </a:extLst>
          </p:cNvPr>
          <p:cNvSpPr>
            <a:spLocks noGrp="1"/>
          </p:cNvSpPr>
          <p:nvPr>
            <p:ph type="sldNum" sz="quarter" idx="12"/>
          </p:nvPr>
        </p:nvSpPr>
        <p:spPr/>
        <p:txBody>
          <a:bodyPr/>
          <a:lstStyle/>
          <a:p>
            <a:fld id="{28844951-7827-47D4-8276-7DDE1FA7D85A}" type="slidenum">
              <a:rPr lang="en-US" smtClean="0"/>
              <a:t>23</a:t>
            </a:fld>
            <a:endParaRPr lang="en-US"/>
          </a:p>
        </p:txBody>
      </p:sp>
    </p:spTree>
    <p:extLst>
      <p:ext uri="{BB962C8B-B14F-4D97-AF65-F5344CB8AC3E}">
        <p14:creationId xmlns:p14="http://schemas.microsoft.com/office/powerpoint/2010/main" val="31448513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18D43-4FEB-90F2-325A-5A6BD549695C}"/>
              </a:ext>
            </a:extLst>
          </p:cNvPr>
          <p:cNvSpPr>
            <a:spLocks noGrp="1"/>
          </p:cNvSpPr>
          <p:nvPr>
            <p:ph type="title"/>
          </p:nvPr>
        </p:nvSpPr>
        <p:spPr/>
        <p:txBody>
          <a:bodyPr>
            <a:normAutofit/>
          </a:bodyPr>
          <a:lstStyle/>
          <a:p>
            <a:pPr algn="ctr"/>
            <a:r>
              <a:rPr lang="en-GB" sz="6600" b="1" i="1" u="sng" dirty="0"/>
              <a:t>Continued</a:t>
            </a:r>
          </a:p>
        </p:txBody>
      </p:sp>
      <p:sp>
        <p:nvSpPr>
          <p:cNvPr id="3" name="Content Placeholder 2">
            <a:extLst>
              <a:ext uri="{FF2B5EF4-FFF2-40B4-BE49-F238E27FC236}">
                <a16:creationId xmlns:a16="http://schemas.microsoft.com/office/drawing/2014/main" id="{E89C0CC9-19C7-FC1F-3F3D-05DFEAB9427F}"/>
              </a:ext>
            </a:extLst>
          </p:cNvPr>
          <p:cNvSpPr>
            <a:spLocks noGrp="1"/>
          </p:cNvSpPr>
          <p:nvPr>
            <p:ph idx="1"/>
          </p:nvPr>
        </p:nvSpPr>
        <p:spPr/>
        <p:txBody>
          <a:bodyPr/>
          <a:lstStyle/>
          <a:p>
            <a:r>
              <a:rPr lang="en-GB" dirty="0"/>
              <a:t>Existing to pay debt- no detriment by paying part of a debt = no consideration. </a:t>
            </a:r>
          </a:p>
          <a:p>
            <a:endParaRPr lang="en-GB" dirty="0"/>
          </a:p>
          <a:p>
            <a:r>
              <a:rPr lang="en-GB" dirty="0" err="1"/>
              <a:t>Pinnel’s</a:t>
            </a:r>
            <a:r>
              <a:rPr lang="en-GB" dirty="0"/>
              <a:t> case [1602] </a:t>
            </a:r>
          </a:p>
          <a:p>
            <a:endParaRPr lang="en-GB" dirty="0"/>
          </a:p>
          <a:p>
            <a:r>
              <a:rPr lang="en-GB" dirty="0"/>
              <a:t>Foakes v Beer [1884] </a:t>
            </a:r>
          </a:p>
        </p:txBody>
      </p:sp>
      <p:sp>
        <p:nvSpPr>
          <p:cNvPr id="6" name="Slide Number Placeholder 5">
            <a:extLst>
              <a:ext uri="{FF2B5EF4-FFF2-40B4-BE49-F238E27FC236}">
                <a16:creationId xmlns:a16="http://schemas.microsoft.com/office/drawing/2014/main" id="{F313E7FA-0E1E-1E20-7B2C-691B9D039A2B}"/>
              </a:ext>
            </a:extLst>
          </p:cNvPr>
          <p:cNvSpPr>
            <a:spLocks noGrp="1"/>
          </p:cNvSpPr>
          <p:nvPr>
            <p:ph type="sldNum" sz="quarter" idx="12"/>
          </p:nvPr>
        </p:nvSpPr>
        <p:spPr/>
        <p:txBody>
          <a:bodyPr/>
          <a:lstStyle/>
          <a:p>
            <a:fld id="{28844951-7827-47D4-8276-7DDE1FA7D85A}" type="slidenum">
              <a:rPr lang="en-US" smtClean="0"/>
              <a:t>24</a:t>
            </a:fld>
            <a:endParaRPr lang="en-US"/>
          </a:p>
        </p:txBody>
      </p:sp>
    </p:spTree>
    <p:extLst>
      <p:ext uri="{BB962C8B-B14F-4D97-AF65-F5344CB8AC3E}">
        <p14:creationId xmlns:p14="http://schemas.microsoft.com/office/powerpoint/2010/main" val="5297776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441CF-9B3C-F97B-5C91-8D044DB08DD0}"/>
              </a:ext>
            </a:extLst>
          </p:cNvPr>
          <p:cNvSpPr>
            <a:spLocks noGrp="1"/>
          </p:cNvSpPr>
          <p:nvPr>
            <p:ph type="title"/>
          </p:nvPr>
        </p:nvSpPr>
        <p:spPr/>
        <p:txBody>
          <a:bodyPr/>
          <a:lstStyle/>
          <a:p>
            <a:pPr algn="ctr"/>
            <a:r>
              <a:rPr lang="en-GB" b="1" i="1" u="sng" dirty="0"/>
              <a:t>Existing duties under a contract</a:t>
            </a:r>
          </a:p>
        </p:txBody>
      </p:sp>
      <p:sp>
        <p:nvSpPr>
          <p:cNvPr id="3" name="Content Placeholder 2">
            <a:extLst>
              <a:ext uri="{FF2B5EF4-FFF2-40B4-BE49-F238E27FC236}">
                <a16:creationId xmlns:a16="http://schemas.microsoft.com/office/drawing/2014/main" id="{25E9B701-8426-E3D6-B6B5-4694B68B8058}"/>
              </a:ext>
            </a:extLst>
          </p:cNvPr>
          <p:cNvSpPr>
            <a:spLocks noGrp="1"/>
          </p:cNvSpPr>
          <p:nvPr>
            <p:ph idx="1"/>
          </p:nvPr>
        </p:nvSpPr>
        <p:spPr/>
        <p:txBody>
          <a:bodyPr/>
          <a:lstStyle/>
          <a:p>
            <a:r>
              <a:rPr lang="en-GB" dirty="0"/>
              <a:t>To a third party. </a:t>
            </a:r>
          </a:p>
          <a:p>
            <a:r>
              <a:rPr lang="en-GB" dirty="0"/>
              <a:t>Duty to a third party. </a:t>
            </a:r>
          </a:p>
          <a:p>
            <a:r>
              <a:rPr lang="en-GB" dirty="0"/>
              <a:t>Key case; Scotson v </a:t>
            </a:r>
            <a:r>
              <a:rPr lang="en-GB" dirty="0" err="1"/>
              <a:t>Pegg</a:t>
            </a:r>
            <a:r>
              <a:rPr lang="en-GB" dirty="0"/>
              <a:t> [1861] </a:t>
            </a:r>
          </a:p>
        </p:txBody>
      </p:sp>
      <p:sp>
        <p:nvSpPr>
          <p:cNvPr id="6" name="Slide Number Placeholder 5">
            <a:extLst>
              <a:ext uri="{FF2B5EF4-FFF2-40B4-BE49-F238E27FC236}">
                <a16:creationId xmlns:a16="http://schemas.microsoft.com/office/drawing/2014/main" id="{A79CE873-0A3E-6B3E-6058-0BE44DF8A39A}"/>
              </a:ext>
            </a:extLst>
          </p:cNvPr>
          <p:cNvSpPr>
            <a:spLocks noGrp="1"/>
          </p:cNvSpPr>
          <p:nvPr>
            <p:ph type="sldNum" sz="quarter" idx="12"/>
          </p:nvPr>
        </p:nvSpPr>
        <p:spPr/>
        <p:txBody>
          <a:bodyPr/>
          <a:lstStyle/>
          <a:p>
            <a:fld id="{28844951-7827-47D4-8276-7DDE1FA7D85A}" type="slidenum">
              <a:rPr lang="en-US" smtClean="0"/>
              <a:t>25</a:t>
            </a:fld>
            <a:endParaRPr lang="en-US"/>
          </a:p>
        </p:txBody>
      </p:sp>
    </p:spTree>
    <p:extLst>
      <p:ext uri="{BB962C8B-B14F-4D97-AF65-F5344CB8AC3E}">
        <p14:creationId xmlns:p14="http://schemas.microsoft.com/office/powerpoint/2010/main" val="41518727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57964AA-06B3-9472-8DB3-ED172545E515}"/>
              </a:ext>
            </a:extLst>
          </p:cNvPr>
          <p:cNvSpPr>
            <a:spLocks noGrp="1"/>
          </p:cNvSpPr>
          <p:nvPr>
            <p:ph type="ctrTitle"/>
          </p:nvPr>
        </p:nvSpPr>
        <p:spPr>
          <a:xfrm>
            <a:off x="1524000" y="1699216"/>
            <a:ext cx="9144000" cy="2387600"/>
          </a:xfrm>
        </p:spPr>
        <p:txBody>
          <a:bodyPr>
            <a:normAutofit fontScale="90000"/>
          </a:bodyPr>
          <a:lstStyle/>
          <a:p>
            <a:r>
              <a:rPr lang="en-GB" sz="8800" b="1" i="1" u="sng" dirty="0"/>
              <a:t>Promissory Estoppel</a:t>
            </a:r>
          </a:p>
        </p:txBody>
      </p:sp>
      <p:sp>
        <p:nvSpPr>
          <p:cNvPr id="6" name="Slide Number Placeholder 5">
            <a:extLst>
              <a:ext uri="{FF2B5EF4-FFF2-40B4-BE49-F238E27FC236}">
                <a16:creationId xmlns:a16="http://schemas.microsoft.com/office/drawing/2014/main" id="{7A69E2A7-2AE2-DF2C-6AB8-E3572A4F3D98}"/>
              </a:ext>
            </a:extLst>
          </p:cNvPr>
          <p:cNvSpPr>
            <a:spLocks noGrp="1"/>
          </p:cNvSpPr>
          <p:nvPr>
            <p:ph type="sldNum" sz="quarter" idx="4294967295"/>
          </p:nvPr>
        </p:nvSpPr>
        <p:spPr>
          <a:xfrm>
            <a:off x="9448800" y="6429375"/>
            <a:ext cx="2743200" cy="365125"/>
          </a:xfrm>
        </p:spPr>
        <p:txBody>
          <a:bodyPr/>
          <a:lstStyle/>
          <a:p>
            <a:fld id="{28844951-7827-47D4-8276-7DDE1FA7D85A}" type="slidenum">
              <a:rPr lang="en-US" smtClean="0"/>
              <a:t>26</a:t>
            </a:fld>
            <a:endParaRPr lang="en-US"/>
          </a:p>
        </p:txBody>
      </p:sp>
    </p:spTree>
    <p:extLst>
      <p:ext uri="{BB962C8B-B14F-4D97-AF65-F5344CB8AC3E}">
        <p14:creationId xmlns:p14="http://schemas.microsoft.com/office/powerpoint/2010/main" val="11242248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C15DD-1DC0-1ACF-784F-7E6A23D335A8}"/>
              </a:ext>
            </a:extLst>
          </p:cNvPr>
          <p:cNvSpPr>
            <a:spLocks noGrp="1"/>
          </p:cNvSpPr>
          <p:nvPr>
            <p:ph type="title"/>
          </p:nvPr>
        </p:nvSpPr>
        <p:spPr/>
        <p:txBody>
          <a:bodyPr>
            <a:normAutofit/>
          </a:bodyPr>
          <a:lstStyle/>
          <a:p>
            <a:pPr algn="ctr"/>
            <a:r>
              <a:rPr lang="en-GB" sz="7200" b="1" i="1" u="sng" dirty="0"/>
              <a:t>Promissory estoppel</a:t>
            </a:r>
          </a:p>
        </p:txBody>
      </p:sp>
      <p:sp>
        <p:nvSpPr>
          <p:cNvPr id="3" name="Content Placeholder 2">
            <a:extLst>
              <a:ext uri="{FF2B5EF4-FFF2-40B4-BE49-F238E27FC236}">
                <a16:creationId xmlns:a16="http://schemas.microsoft.com/office/drawing/2014/main" id="{105A8DCD-AF45-19BF-5055-526106EE30DA}"/>
              </a:ext>
            </a:extLst>
          </p:cNvPr>
          <p:cNvSpPr>
            <a:spLocks noGrp="1"/>
          </p:cNvSpPr>
          <p:nvPr>
            <p:ph idx="1"/>
          </p:nvPr>
        </p:nvSpPr>
        <p:spPr/>
        <p:txBody>
          <a:bodyPr/>
          <a:lstStyle/>
          <a:p>
            <a:r>
              <a:rPr lang="en-GB" dirty="0"/>
              <a:t>If someone is relying on a promise (reasonably) the courts will stop the withdrawal of a promise. </a:t>
            </a:r>
          </a:p>
          <a:p>
            <a:endParaRPr lang="en-GB" dirty="0"/>
          </a:p>
          <a:p>
            <a:r>
              <a:rPr lang="en-GB" dirty="0"/>
              <a:t>Enforcing a contract because of lack of consideration. </a:t>
            </a:r>
          </a:p>
        </p:txBody>
      </p:sp>
      <p:sp>
        <p:nvSpPr>
          <p:cNvPr id="6" name="Slide Number Placeholder 5">
            <a:extLst>
              <a:ext uri="{FF2B5EF4-FFF2-40B4-BE49-F238E27FC236}">
                <a16:creationId xmlns:a16="http://schemas.microsoft.com/office/drawing/2014/main" id="{2A227887-BEA1-3AD3-093C-F9D7291C9734}"/>
              </a:ext>
            </a:extLst>
          </p:cNvPr>
          <p:cNvSpPr>
            <a:spLocks noGrp="1"/>
          </p:cNvSpPr>
          <p:nvPr>
            <p:ph type="sldNum" sz="quarter" idx="12"/>
          </p:nvPr>
        </p:nvSpPr>
        <p:spPr/>
        <p:txBody>
          <a:bodyPr/>
          <a:lstStyle/>
          <a:p>
            <a:fld id="{28844951-7827-47D4-8276-7DDE1FA7D85A}" type="slidenum">
              <a:rPr lang="en-US" smtClean="0"/>
              <a:t>27</a:t>
            </a:fld>
            <a:endParaRPr lang="en-US"/>
          </a:p>
        </p:txBody>
      </p:sp>
    </p:spTree>
    <p:extLst>
      <p:ext uri="{BB962C8B-B14F-4D97-AF65-F5344CB8AC3E}">
        <p14:creationId xmlns:p14="http://schemas.microsoft.com/office/powerpoint/2010/main" val="9826791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1B730-8486-FC23-8441-88C42AD28480}"/>
              </a:ext>
            </a:extLst>
          </p:cNvPr>
          <p:cNvSpPr>
            <a:spLocks noGrp="1"/>
          </p:cNvSpPr>
          <p:nvPr>
            <p:ph type="title"/>
          </p:nvPr>
        </p:nvSpPr>
        <p:spPr/>
        <p:txBody>
          <a:bodyPr>
            <a:normAutofit/>
          </a:bodyPr>
          <a:lstStyle/>
          <a:p>
            <a:pPr algn="ctr"/>
            <a:r>
              <a:rPr lang="en-GB" sz="7200" b="1" i="1" u="sng" dirty="0"/>
              <a:t>Key case</a:t>
            </a:r>
          </a:p>
        </p:txBody>
      </p:sp>
      <p:sp>
        <p:nvSpPr>
          <p:cNvPr id="3" name="Content Placeholder 2">
            <a:extLst>
              <a:ext uri="{FF2B5EF4-FFF2-40B4-BE49-F238E27FC236}">
                <a16:creationId xmlns:a16="http://schemas.microsoft.com/office/drawing/2014/main" id="{B173E9D6-1FAD-C7F0-47CA-32A846443DBC}"/>
              </a:ext>
            </a:extLst>
          </p:cNvPr>
          <p:cNvSpPr>
            <a:spLocks noGrp="1"/>
          </p:cNvSpPr>
          <p:nvPr>
            <p:ph idx="1"/>
          </p:nvPr>
        </p:nvSpPr>
        <p:spPr/>
        <p:txBody>
          <a:bodyPr>
            <a:normAutofit fontScale="92500" lnSpcReduction="20000"/>
          </a:bodyPr>
          <a:lstStyle/>
          <a:p>
            <a:r>
              <a:rPr lang="en-GB" dirty="0"/>
              <a:t>Combe v Combe (1951) </a:t>
            </a:r>
          </a:p>
          <a:p>
            <a:r>
              <a:rPr lang="en-GB" dirty="0"/>
              <a:t>“Where one party has, by his words or conduct, made to the other a promise or assurance which was intended to affect the legal relations between them and to be acted on accordingly, then, once the other party has taken him at his word and acted upon it, the one who gave the promise or assurance cannot afterwards be allowed to revert to the previous legal relations as if no such promise or assurance had been made by him”</a:t>
            </a:r>
          </a:p>
        </p:txBody>
      </p:sp>
      <p:sp>
        <p:nvSpPr>
          <p:cNvPr id="6" name="Slide Number Placeholder 5">
            <a:extLst>
              <a:ext uri="{FF2B5EF4-FFF2-40B4-BE49-F238E27FC236}">
                <a16:creationId xmlns:a16="http://schemas.microsoft.com/office/drawing/2014/main" id="{12C44CBE-E715-9D6C-FD6D-74B5D3385B88}"/>
              </a:ext>
            </a:extLst>
          </p:cNvPr>
          <p:cNvSpPr>
            <a:spLocks noGrp="1"/>
          </p:cNvSpPr>
          <p:nvPr>
            <p:ph type="sldNum" sz="quarter" idx="12"/>
          </p:nvPr>
        </p:nvSpPr>
        <p:spPr/>
        <p:txBody>
          <a:bodyPr/>
          <a:lstStyle/>
          <a:p>
            <a:fld id="{28844951-7827-47D4-8276-7DDE1FA7D85A}" type="slidenum">
              <a:rPr lang="en-US" smtClean="0"/>
              <a:t>28</a:t>
            </a:fld>
            <a:endParaRPr lang="en-US"/>
          </a:p>
        </p:txBody>
      </p:sp>
    </p:spTree>
    <p:extLst>
      <p:ext uri="{BB962C8B-B14F-4D97-AF65-F5344CB8AC3E}">
        <p14:creationId xmlns:p14="http://schemas.microsoft.com/office/powerpoint/2010/main" val="30052035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DF778-025D-744D-A6AC-8FF57A42D0C1}"/>
              </a:ext>
            </a:extLst>
          </p:cNvPr>
          <p:cNvSpPr>
            <a:spLocks noGrp="1"/>
          </p:cNvSpPr>
          <p:nvPr>
            <p:ph type="title"/>
          </p:nvPr>
        </p:nvSpPr>
        <p:spPr/>
        <p:txBody>
          <a:bodyPr>
            <a:normAutofit/>
          </a:bodyPr>
          <a:lstStyle/>
          <a:p>
            <a:pPr algn="ctr"/>
            <a:r>
              <a:rPr lang="en-GB" sz="8000" b="1" i="1" u="sng" dirty="0"/>
              <a:t>Activity</a:t>
            </a:r>
          </a:p>
        </p:txBody>
      </p:sp>
      <p:sp>
        <p:nvSpPr>
          <p:cNvPr id="3" name="Content Placeholder 2">
            <a:extLst>
              <a:ext uri="{FF2B5EF4-FFF2-40B4-BE49-F238E27FC236}">
                <a16:creationId xmlns:a16="http://schemas.microsoft.com/office/drawing/2014/main" id="{DD395FCE-C097-D579-A3BD-E8C24F581B32}"/>
              </a:ext>
            </a:extLst>
          </p:cNvPr>
          <p:cNvSpPr>
            <a:spLocks noGrp="1"/>
          </p:cNvSpPr>
          <p:nvPr>
            <p:ph idx="1"/>
          </p:nvPr>
        </p:nvSpPr>
        <p:spPr/>
        <p:txBody>
          <a:bodyPr/>
          <a:lstStyle/>
          <a:p>
            <a:r>
              <a:rPr lang="en-GB" dirty="0"/>
              <a:t>Research; </a:t>
            </a:r>
          </a:p>
          <a:p>
            <a:endParaRPr lang="en-GB" dirty="0"/>
          </a:p>
          <a:p>
            <a:r>
              <a:rPr lang="en-GB" dirty="0"/>
              <a:t>Hughes v Metropolitan Railway Company (1877).</a:t>
            </a:r>
          </a:p>
          <a:p>
            <a:endParaRPr lang="en-GB" dirty="0"/>
          </a:p>
          <a:p>
            <a:r>
              <a:rPr lang="en-GB" dirty="0"/>
              <a:t>Feedback; Facts and outcome. </a:t>
            </a:r>
          </a:p>
        </p:txBody>
      </p:sp>
      <p:sp>
        <p:nvSpPr>
          <p:cNvPr id="6" name="Slide Number Placeholder 5">
            <a:extLst>
              <a:ext uri="{FF2B5EF4-FFF2-40B4-BE49-F238E27FC236}">
                <a16:creationId xmlns:a16="http://schemas.microsoft.com/office/drawing/2014/main" id="{F92FBF0A-D4A4-0015-1A97-C2AACEE8C9A3}"/>
              </a:ext>
            </a:extLst>
          </p:cNvPr>
          <p:cNvSpPr>
            <a:spLocks noGrp="1"/>
          </p:cNvSpPr>
          <p:nvPr>
            <p:ph type="sldNum" sz="quarter" idx="12"/>
          </p:nvPr>
        </p:nvSpPr>
        <p:spPr/>
        <p:txBody>
          <a:bodyPr/>
          <a:lstStyle/>
          <a:p>
            <a:fld id="{28844951-7827-47D4-8276-7DDE1FA7D85A}" type="slidenum">
              <a:rPr lang="en-US" smtClean="0"/>
              <a:t>29</a:t>
            </a:fld>
            <a:endParaRPr lang="en-US"/>
          </a:p>
        </p:txBody>
      </p:sp>
    </p:spTree>
    <p:extLst>
      <p:ext uri="{BB962C8B-B14F-4D97-AF65-F5344CB8AC3E}">
        <p14:creationId xmlns:p14="http://schemas.microsoft.com/office/powerpoint/2010/main" val="19708693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B5D73-B70E-2670-E16E-F4BF96697F13}"/>
              </a:ext>
            </a:extLst>
          </p:cNvPr>
          <p:cNvSpPr>
            <a:spLocks noGrp="1"/>
          </p:cNvSpPr>
          <p:nvPr>
            <p:ph type="title"/>
          </p:nvPr>
        </p:nvSpPr>
        <p:spPr/>
        <p:txBody>
          <a:bodyPr>
            <a:normAutofit/>
          </a:bodyPr>
          <a:lstStyle/>
          <a:p>
            <a:pPr algn="ctr"/>
            <a:r>
              <a:rPr lang="en-GB" sz="7200" b="1" i="1" u="sng" dirty="0"/>
              <a:t>Key case</a:t>
            </a:r>
          </a:p>
        </p:txBody>
      </p:sp>
      <p:sp>
        <p:nvSpPr>
          <p:cNvPr id="3" name="Content Placeholder 2">
            <a:extLst>
              <a:ext uri="{FF2B5EF4-FFF2-40B4-BE49-F238E27FC236}">
                <a16:creationId xmlns:a16="http://schemas.microsoft.com/office/drawing/2014/main" id="{CD497827-1404-FFCC-E578-CB546EAE83F1}"/>
              </a:ext>
            </a:extLst>
          </p:cNvPr>
          <p:cNvSpPr>
            <a:spLocks noGrp="1"/>
          </p:cNvSpPr>
          <p:nvPr>
            <p:ph idx="1"/>
          </p:nvPr>
        </p:nvSpPr>
        <p:spPr/>
        <p:txBody>
          <a:bodyPr/>
          <a:lstStyle/>
          <a:p>
            <a:r>
              <a:rPr lang="en-GB" dirty="0"/>
              <a:t>Central London Property Trust Ltd v High Trees House Ltd (1947) – Lord denning explained that a promise that was intended and acted on is binding. </a:t>
            </a:r>
          </a:p>
          <a:p>
            <a:endParaRPr lang="en-GB" dirty="0"/>
          </a:p>
          <a:p>
            <a:r>
              <a:rPr lang="en-GB" dirty="0"/>
              <a:t>Exceptionally used. </a:t>
            </a:r>
          </a:p>
          <a:p>
            <a:endParaRPr lang="en-GB" dirty="0"/>
          </a:p>
        </p:txBody>
      </p:sp>
      <p:sp>
        <p:nvSpPr>
          <p:cNvPr id="6" name="Slide Number Placeholder 5">
            <a:extLst>
              <a:ext uri="{FF2B5EF4-FFF2-40B4-BE49-F238E27FC236}">
                <a16:creationId xmlns:a16="http://schemas.microsoft.com/office/drawing/2014/main" id="{9396127E-95FE-6B79-498E-ACFB651D9D95}"/>
              </a:ext>
            </a:extLst>
          </p:cNvPr>
          <p:cNvSpPr>
            <a:spLocks noGrp="1"/>
          </p:cNvSpPr>
          <p:nvPr>
            <p:ph type="sldNum" sz="quarter" idx="12"/>
          </p:nvPr>
        </p:nvSpPr>
        <p:spPr/>
        <p:txBody>
          <a:bodyPr/>
          <a:lstStyle/>
          <a:p>
            <a:fld id="{28844951-7827-47D4-8276-7DDE1FA7D85A}" type="slidenum">
              <a:rPr lang="en-US" smtClean="0"/>
              <a:t>30</a:t>
            </a:fld>
            <a:endParaRPr lang="en-US"/>
          </a:p>
        </p:txBody>
      </p:sp>
    </p:spTree>
    <p:extLst>
      <p:ext uri="{BB962C8B-B14F-4D97-AF65-F5344CB8AC3E}">
        <p14:creationId xmlns:p14="http://schemas.microsoft.com/office/powerpoint/2010/main" val="35213231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ame 12">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9" name="Video 8" descr="Bird's Eye View Of People Walking">
            <a:extLst>
              <a:ext uri="{FF2B5EF4-FFF2-40B4-BE49-F238E27FC236}">
                <a16:creationId xmlns:a16="http://schemas.microsoft.com/office/drawing/2014/main" id="{249A978E-CC53-9C7B-A524-B7B99664F18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3"/>
          <a:stretch/>
        </p:blipFill>
        <p:spPr>
          <a:xfrm>
            <a:off x="20" y="10"/>
            <a:ext cx="12191980" cy="6857989"/>
          </a:xfrm>
          <a:prstGeom prst="rect">
            <a:avLst/>
          </a:prstGeom>
        </p:spPr>
      </p:pic>
      <p:sp>
        <p:nvSpPr>
          <p:cNvPr id="17" name="Rectangle 16">
            <a:extLst>
              <a:ext uri="{FF2B5EF4-FFF2-40B4-BE49-F238E27FC236}">
                <a16:creationId xmlns:a16="http://schemas.microsoft.com/office/drawing/2014/main" id="{F1195305-FB27-4331-8243-C4D3338DC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53577B09-085C-8170-F0A2-D74BF43AAD36}"/>
              </a:ext>
            </a:extLst>
          </p:cNvPr>
          <p:cNvSpPr>
            <a:spLocks noGrp="1"/>
          </p:cNvSpPr>
          <p:nvPr>
            <p:ph type="ctrTitle"/>
          </p:nvPr>
        </p:nvSpPr>
        <p:spPr>
          <a:xfrm>
            <a:off x="106089" y="3316830"/>
            <a:ext cx="11424552" cy="3184274"/>
          </a:xfrm>
        </p:spPr>
        <p:txBody>
          <a:bodyPr vert="horz" lIns="91440" tIns="45720" rIns="91440" bIns="45720" rtlCol="0" anchor="b">
            <a:normAutofit/>
          </a:bodyPr>
          <a:lstStyle/>
          <a:p>
            <a:r>
              <a:rPr lang="en-US" sz="7200" b="1" i="1" u="sng" dirty="0">
                <a:solidFill>
                  <a:schemeClr val="tx1"/>
                </a:solidFill>
              </a:rPr>
              <a:t>Let’s take a break</a:t>
            </a:r>
          </a:p>
        </p:txBody>
      </p:sp>
      <p:sp>
        <p:nvSpPr>
          <p:cNvPr id="6" name="Slide Number Placeholder 5">
            <a:extLst>
              <a:ext uri="{FF2B5EF4-FFF2-40B4-BE49-F238E27FC236}">
                <a16:creationId xmlns:a16="http://schemas.microsoft.com/office/drawing/2014/main" id="{5AB37147-60CA-CADB-1453-C7E88CECB91C}"/>
              </a:ext>
            </a:extLst>
          </p:cNvPr>
          <p:cNvSpPr>
            <a:spLocks noGrp="1"/>
          </p:cNvSpPr>
          <p:nvPr>
            <p:ph type="sldNum" sz="quarter" idx="4294967295"/>
          </p:nvPr>
        </p:nvSpPr>
        <p:spPr>
          <a:xfrm>
            <a:off x="8610600" y="6429375"/>
            <a:ext cx="2743200" cy="365125"/>
          </a:xfrm>
        </p:spPr>
        <p:txBody>
          <a:bodyPr vert="horz" lIns="91440" tIns="45720" rIns="91440" bIns="45720" rtlCol="0" anchor="ctr">
            <a:normAutofit/>
          </a:bodyPr>
          <a:lstStyle/>
          <a:p>
            <a:pPr>
              <a:spcAft>
                <a:spcPts val="600"/>
              </a:spcAft>
            </a:pPr>
            <a:fld id="{28844951-7827-47D4-8276-7DDE1FA7D85A}" type="slidenum">
              <a:rPr lang="en-US" smtClean="0"/>
              <a:pPr>
                <a:spcAft>
                  <a:spcPts val="600"/>
                </a:spcAft>
              </a:pPr>
              <a:t>31</a:t>
            </a:fld>
            <a:endParaRPr lang="en-US"/>
          </a:p>
        </p:txBody>
      </p:sp>
    </p:spTree>
    <p:extLst>
      <p:ext uri="{BB962C8B-B14F-4D97-AF65-F5344CB8AC3E}">
        <p14:creationId xmlns:p14="http://schemas.microsoft.com/office/powerpoint/2010/main" val="598844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6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9"/>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9"/>
                                        </p:tgtEl>
                                      </p:cBhvr>
                                    </p:cmd>
                                  </p:childTnLst>
                                </p:cTn>
                              </p:par>
                            </p:childTnLst>
                          </p:cTn>
                        </p:par>
                      </p:childTnLst>
                    </p:cTn>
                  </p:par>
                </p:childTnLst>
              </p:cTn>
              <p:nextCondLst>
                <p:cond evt="onClick" delay="0">
                  <p:tgtEl>
                    <p:spTgt spid="9"/>
                  </p:tgtEl>
                </p:cond>
              </p:nextCondLst>
            </p:seq>
            <p:video>
              <p:cMediaNode mute="1">
                <p:cTn id="12" repeatCount="indefinite" fill="hold" display="0">
                  <p:stCondLst>
                    <p:cond delay="indefinite"/>
                  </p:stCondLst>
                </p:cTn>
                <p:tgtEl>
                  <p:spTgt spid="9"/>
                </p:tgtEl>
              </p:cMediaNode>
            </p:vide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C54709D-0F3F-0CD5-F938-161054143323}"/>
              </a:ext>
            </a:extLst>
          </p:cNvPr>
          <p:cNvSpPr>
            <a:spLocks noGrp="1"/>
          </p:cNvSpPr>
          <p:nvPr>
            <p:ph type="ctrTitle"/>
          </p:nvPr>
        </p:nvSpPr>
        <p:spPr/>
        <p:txBody>
          <a:bodyPr>
            <a:normAutofit/>
          </a:bodyPr>
          <a:lstStyle/>
          <a:p>
            <a:r>
              <a:rPr lang="en-GB" sz="8000" b="1" i="1" u="sng" dirty="0"/>
              <a:t>Now I will quiz you on consideration</a:t>
            </a:r>
          </a:p>
        </p:txBody>
      </p:sp>
      <p:sp>
        <p:nvSpPr>
          <p:cNvPr id="6" name="Slide Number Placeholder 5">
            <a:extLst>
              <a:ext uri="{FF2B5EF4-FFF2-40B4-BE49-F238E27FC236}">
                <a16:creationId xmlns:a16="http://schemas.microsoft.com/office/drawing/2014/main" id="{32090EE1-070B-2B32-1E67-7822C7FB4263}"/>
              </a:ext>
            </a:extLst>
          </p:cNvPr>
          <p:cNvSpPr>
            <a:spLocks noGrp="1"/>
          </p:cNvSpPr>
          <p:nvPr>
            <p:ph type="sldNum" sz="quarter" idx="4294967295"/>
          </p:nvPr>
        </p:nvSpPr>
        <p:spPr>
          <a:xfrm>
            <a:off x="9448800" y="6429375"/>
            <a:ext cx="2743200" cy="365125"/>
          </a:xfrm>
        </p:spPr>
        <p:txBody>
          <a:bodyPr/>
          <a:lstStyle/>
          <a:p>
            <a:fld id="{28844951-7827-47D4-8276-7DDE1FA7D85A}" type="slidenum">
              <a:rPr lang="en-US" smtClean="0"/>
              <a:t>32</a:t>
            </a:fld>
            <a:endParaRPr lang="en-US"/>
          </a:p>
        </p:txBody>
      </p:sp>
    </p:spTree>
    <p:extLst>
      <p:ext uri="{BB962C8B-B14F-4D97-AF65-F5344CB8AC3E}">
        <p14:creationId xmlns:p14="http://schemas.microsoft.com/office/powerpoint/2010/main" val="36792416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387D7-BAD5-F6F8-61E7-DD609C066E09}"/>
              </a:ext>
            </a:extLst>
          </p:cNvPr>
          <p:cNvSpPr>
            <a:spLocks noGrp="1"/>
          </p:cNvSpPr>
          <p:nvPr>
            <p:ph type="title"/>
          </p:nvPr>
        </p:nvSpPr>
        <p:spPr/>
        <p:txBody>
          <a:bodyPr>
            <a:normAutofit fontScale="90000"/>
          </a:bodyPr>
          <a:lstStyle/>
          <a:p>
            <a:pPr algn="ctr"/>
            <a:r>
              <a:rPr lang="en-GB" sz="6000" b="1" i="1" u="sng" dirty="0"/>
              <a:t>Intention to create legal relations</a:t>
            </a:r>
          </a:p>
        </p:txBody>
      </p:sp>
      <p:sp>
        <p:nvSpPr>
          <p:cNvPr id="3" name="Content Placeholder 2">
            <a:extLst>
              <a:ext uri="{FF2B5EF4-FFF2-40B4-BE49-F238E27FC236}">
                <a16:creationId xmlns:a16="http://schemas.microsoft.com/office/drawing/2014/main" id="{58722D2D-19B0-DA88-5000-6B83D4869C23}"/>
              </a:ext>
            </a:extLst>
          </p:cNvPr>
          <p:cNvSpPr>
            <a:spLocks noGrp="1"/>
          </p:cNvSpPr>
          <p:nvPr>
            <p:ph idx="1"/>
          </p:nvPr>
        </p:nvSpPr>
        <p:spPr/>
        <p:txBody>
          <a:bodyPr/>
          <a:lstStyle/>
          <a:p>
            <a:r>
              <a:rPr lang="en-GB" dirty="0"/>
              <a:t>2 rebuttable presumptions; </a:t>
            </a:r>
          </a:p>
          <a:p>
            <a:endParaRPr lang="en-GB" dirty="0"/>
          </a:p>
          <a:p>
            <a:r>
              <a:rPr lang="en-GB" dirty="0"/>
              <a:t>1. concerning family and social agreements – no intention to create legal relations. </a:t>
            </a:r>
          </a:p>
          <a:p>
            <a:endParaRPr lang="en-GB" dirty="0"/>
          </a:p>
          <a:p>
            <a:r>
              <a:rPr lang="en-GB" dirty="0"/>
              <a:t>2. No intention in business agreements. </a:t>
            </a:r>
          </a:p>
        </p:txBody>
      </p:sp>
      <p:sp>
        <p:nvSpPr>
          <p:cNvPr id="6" name="Slide Number Placeholder 5">
            <a:extLst>
              <a:ext uri="{FF2B5EF4-FFF2-40B4-BE49-F238E27FC236}">
                <a16:creationId xmlns:a16="http://schemas.microsoft.com/office/drawing/2014/main" id="{E2732143-45A4-F8C8-A17E-D9F773328F8D}"/>
              </a:ext>
            </a:extLst>
          </p:cNvPr>
          <p:cNvSpPr>
            <a:spLocks noGrp="1"/>
          </p:cNvSpPr>
          <p:nvPr>
            <p:ph type="sldNum" sz="quarter" idx="12"/>
          </p:nvPr>
        </p:nvSpPr>
        <p:spPr/>
        <p:txBody>
          <a:bodyPr/>
          <a:lstStyle/>
          <a:p>
            <a:fld id="{28844951-7827-47D4-8276-7DDE1FA7D85A}" type="slidenum">
              <a:rPr lang="en-US" smtClean="0"/>
              <a:t>33</a:t>
            </a:fld>
            <a:endParaRPr lang="en-US"/>
          </a:p>
        </p:txBody>
      </p:sp>
    </p:spTree>
    <p:extLst>
      <p:ext uri="{BB962C8B-B14F-4D97-AF65-F5344CB8AC3E}">
        <p14:creationId xmlns:p14="http://schemas.microsoft.com/office/powerpoint/2010/main" val="20863173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971D5-F446-3DFE-0CDE-5A0ED053DEF7}"/>
              </a:ext>
            </a:extLst>
          </p:cNvPr>
          <p:cNvSpPr>
            <a:spLocks noGrp="1"/>
          </p:cNvSpPr>
          <p:nvPr>
            <p:ph type="title"/>
          </p:nvPr>
        </p:nvSpPr>
        <p:spPr/>
        <p:txBody>
          <a:bodyPr>
            <a:normAutofit/>
          </a:bodyPr>
          <a:lstStyle/>
          <a:p>
            <a:pPr algn="ctr"/>
            <a:r>
              <a:rPr lang="en-GB" sz="7200" b="1" i="1" u="sng" dirty="0"/>
              <a:t>Continued</a:t>
            </a:r>
          </a:p>
        </p:txBody>
      </p:sp>
      <p:sp>
        <p:nvSpPr>
          <p:cNvPr id="3" name="Content Placeholder 2">
            <a:extLst>
              <a:ext uri="{FF2B5EF4-FFF2-40B4-BE49-F238E27FC236}">
                <a16:creationId xmlns:a16="http://schemas.microsoft.com/office/drawing/2014/main" id="{C8CCF5AD-D09E-2D08-5614-A41C6FA95B0C}"/>
              </a:ext>
            </a:extLst>
          </p:cNvPr>
          <p:cNvSpPr>
            <a:spLocks noGrp="1"/>
          </p:cNvSpPr>
          <p:nvPr>
            <p:ph idx="1"/>
          </p:nvPr>
        </p:nvSpPr>
        <p:spPr/>
        <p:txBody>
          <a:bodyPr/>
          <a:lstStyle/>
          <a:p>
            <a:r>
              <a:rPr lang="en-GB" dirty="0"/>
              <a:t>Family – you do not expect for a family member to hold you to something via a contract?</a:t>
            </a:r>
          </a:p>
          <a:p>
            <a:endParaRPr lang="en-GB" dirty="0"/>
          </a:p>
          <a:p>
            <a:r>
              <a:rPr lang="en-GB" dirty="0"/>
              <a:t>Balfour v Balfour [1919] – because husband and wife a promise to pay the other £30 per month was not enforceable. </a:t>
            </a:r>
          </a:p>
        </p:txBody>
      </p:sp>
      <p:sp>
        <p:nvSpPr>
          <p:cNvPr id="6" name="Slide Number Placeholder 5">
            <a:extLst>
              <a:ext uri="{FF2B5EF4-FFF2-40B4-BE49-F238E27FC236}">
                <a16:creationId xmlns:a16="http://schemas.microsoft.com/office/drawing/2014/main" id="{69A98785-1F69-BF5D-11FA-E1DC912CB0C4}"/>
              </a:ext>
            </a:extLst>
          </p:cNvPr>
          <p:cNvSpPr>
            <a:spLocks noGrp="1"/>
          </p:cNvSpPr>
          <p:nvPr>
            <p:ph type="sldNum" sz="quarter" idx="12"/>
          </p:nvPr>
        </p:nvSpPr>
        <p:spPr/>
        <p:txBody>
          <a:bodyPr/>
          <a:lstStyle/>
          <a:p>
            <a:fld id="{28844951-7827-47D4-8276-7DDE1FA7D85A}" type="slidenum">
              <a:rPr lang="en-US" smtClean="0"/>
              <a:t>34</a:t>
            </a:fld>
            <a:endParaRPr lang="en-US"/>
          </a:p>
        </p:txBody>
      </p:sp>
    </p:spTree>
    <p:extLst>
      <p:ext uri="{BB962C8B-B14F-4D97-AF65-F5344CB8AC3E}">
        <p14:creationId xmlns:p14="http://schemas.microsoft.com/office/powerpoint/2010/main" val="341066360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C8BB9-6715-D875-DA24-5F1C57246F41}"/>
              </a:ext>
            </a:extLst>
          </p:cNvPr>
          <p:cNvSpPr>
            <a:spLocks noGrp="1"/>
          </p:cNvSpPr>
          <p:nvPr>
            <p:ph type="title"/>
          </p:nvPr>
        </p:nvSpPr>
        <p:spPr/>
        <p:txBody>
          <a:bodyPr>
            <a:normAutofit/>
          </a:bodyPr>
          <a:lstStyle/>
          <a:p>
            <a:pPr algn="ctr"/>
            <a:r>
              <a:rPr lang="en-GB" sz="6600" b="1" i="1" u="sng" dirty="0"/>
              <a:t>Continued</a:t>
            </a:r>
          </a:p>
        </p:txBody>
      </p:sp>
      <p:sp>
        <p:nvSpPr>
          <p:cNvPr id="3" name="Content Placeholder 2">
            <a:extLst>
              <a:ext uri="{FF2B5EF4-FFF2-40B4-BE49-F238E27FC236}">
                <a16:creationId xmlns:a16="http://schemas.microsoft.com/office/drawing/2014/main" id="{80C6CEFC-6619-881E-6D6C-861AF6CC6432}"/>
              </a:ext>
            </a:extLst>
          </p:cNvPr>
          <p:cNvSpPr>
            <a:spLocks noGrp="1"/>
          </p:cNvSpPr>
          <p:nvPr>
            <p:ph idx="1"/>
          </p:nvPr>
        </p:nvSpPr>
        <p:spPr/>
        <p:txBody>
          <a:bodyPr/>
          <a:lstStyle/>
          <a:p>
            <a:r>
              <a:rPr lang="en-GB" dirty="0"/>
              <a:t>Presumption can be rebutted. </a:t>
            </a:r>
          </a:p>
          <a:p>
            <a:r>
              <a:rPr lang="en-GB" dirty="0"/>
              <a:t>The courts will consider what the parties have said or done to see if the individuals intended to be legally bound. </a:t>
            </a:r>
          </a:p>
          <a:p>
            <a:r>
              <a:rPr lang="en-GB" dirty="0"/>
              <a:t>Research; MacInnes v Gross [2017] </a:t>
            </a:r>
          </a:p>
        </p:txBody>
      </p:sp>
      <p:sp>
        <p:nvSpPr>
          <p:cNvPr id="4" name="Date Placeholder 3">
            <a:extLst>
              <a:ext uri="{FF2B5EF4-FFF2-40B4-BE49-F238E27FC236}">
                <a16:creationId xmlns:a16="http://schemas.microsoft.com/office/drawing/2014/main" id="{B164DB40-EE6E-2F83-6757-322BA2AA6AA5}"/>
              </a:ext>
            </a:extLst>
          </p:cNvPr>
          <p:cNvSpPr>
            <a:spLocks noGrp="1"/>
          </p:cNvSpPr>
          <p:nvPr>
            <p:ph type="dt" sz="half" idx="10"/>
          </p:nvPr>
        </p:nvSpPr>
        <p:spPr/>
        <p:txBody>
          <a:bodyPr/>
          <a:lstStyle/>
          <a:p>
            <a:r>
              <a:rPr lang="en-US"/>
              <a:t>3/1/20XX</a:t>
            </a:r>
          </a:p>
        </p:txBody>
      </p:sp>
      <p:sp>
        <p:nvSpPr>
          <p:cNvPr id="5" name="Footer Placeholder 4">
            <a:extLst>
              <a:ext uri="{FF2B5EF4-FFF2-40B4-BE49-F238E27FC236}">
                <a16:creationId xmlns:a16="http://schemas.microsoft.com/office/drawing/2014/main" id="{CD596A88-1BBE-2803-DB55-66B1F2533ED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7FF75BF8-AD6E-0948-1F34-0226A5942FC2}"/>
              </a:ext>
            </a:extLst>
          </p:cNvPr>
          <p:cNvSpPr>
            <a:spLocks noGrp="1"/>
          </p:cNvSpPr>
          <p:nvPr>
            <p:ph type="sldNum" sz="quarter" idx="12"/>
          </p:nvPr>
        </p:nvSpPr>
        <p:spPr/>
        <p:txBody>
          <a:bodyPr/>
          <a:lstStyle/>
          <a:p>
            <a:fld id="{28844951-7827-47D4-8276-7DDE1FA7D85A}" type="slidenum">
              <a:rPr lang="en-US" smtClean="0"/>
              <a:t>35</a:t>
            </a:fld>
            <a:endParaRPr lang="en-US"/>
          </a:p>
        </p:txBody>
      </p:sp>
    </p:spTree>
    <p:extLst>
      <p:ext uri="{BB962C8B-B14F-4D97-AF65-F5344CB8AC3E}">
        <p14:creationId xmlns:p14="http://schemas.microsoft.com/office/powerpoint/2010/main" val="27035296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07550-D55D-83FA-630E-39D60367C572}"/>
              </a:ext>
            </a:extLst>
          </p:cNvPr>
          <p:cNvSpPr>
            <a:spLocks noGrp="1"/>
          </p:cNvSpPr>
          <p:nvPr>
            <p:ph type="title"/>
          </p:nvPr>
        </p:nvSpPr>
        <p:spPr/>
        <p:txBody>
          <a:bodyPr>
            <a:normAutofit/>
          </a:bodyPr>
          <a:lstStyle/>
          <a:p>
            <a:pPr algn="ctr"/>
            <a:r>
              <a:rPr lang="en-GB" sz="7200" b="1" i="1" u="sng" dirty="0"/>
              <a:t>Continued </a:t>
            </a:r>
          </a:p>
        </p:txBody>
      </p:sp>
      <p:sp>
        <p:nvSpPr>
          <p:cNvPr id="3" name="Content Placeholder 2">
            <a:extLst>
              <a:ext uri="{FF2B5EF4-FFF2-40B4-BE49-F238E27FC236}">
                <a16:creationId xmlns:a16="http://schemas.microsoft.com/office/drawing/2014/main" id="{FEC29835-D1A7-3DB6-B750-E8A54713AA87}"/>
              </a:ext>
            </a:extLst>
          </p:cNvPr>
          <p:cNvSpPr>
            <a:spLocks noGrp="1"/>
          </p:cNvSpPr>
          <p:nvPr>
            <p:ph idx="1"/>
          </p:nvPr>
        </p:nvSpPr>
        <p:spPr/>
        <p:txBody>
          <a:bodyPr/>
          <a:lstStyle/>
          <a:p>
            <a:r>
              <a:rPr lang="en-GB" dirty="0"/>
              <a:t>What if the relationship no longer exists? – </a:t>
            </a:r>
            <a:r>
              <a:rPr lang="en-GB" dirty="0" err="1"/>
              <a:t>Meritt</a:t>
            </a:r>
            <a:r>
              <a:rPr lang="en-GB" dirty="0"/>
              <a:t> v </a:t>
            </a:r>
            <a:r>
              <a:rPr lang="en-GB" dirty="0" err="1"/>
              <a:t>Merrit</a:t>
            </a:r>
            <a:r>
              <a:rPr lang="en-GB" dirty="0"/>
              <a:t> [1970] – contract between ex-husband and wife – was binding. </a:t>
            </a:r>
          </a:p>
          <a:p>
            <a:endParaRPr lang="en-GB" dirty="0"/>
          </a:p>
          <a:p>
            <a:r>
              <a:rPr lang="en-GB" dirty="0"/>
              <a:t>If one party is putting themselves at a detriment, then it can be classed as a contract. (Parker v Clark [1960] </a:t>
            </a:r>
          </a:p>
        </p:txBody>
      </p:sp>
      <p:sp>
        <p:nvSpPr>
          <p:cNvPr id="4" name="Date Placeholder 3">
            <a:extLst>
              <a:ext uri="{FF2B5EF4-FFF2-40B4-BE49-F238E27FC236}">
                <a16:creationId xmlns:a16="http://schemas.microsoft.com/office/drawing/2014/main" id="{03BD4DD5-7328-0CED-0E13-05E1D7405DE3}"/>
              </a:ext>
            </a:extLst>
          </p:cNvPr>
          <p:cNvSpPr>
            <a:spLocks noGrp="1"/>
          </p:cNvSpPr>
          <p:nvPr>
            <p:ph type="dt" sz="half" idx="10"/>
          </p:nvPr>
        </p:nvSpPr>
        <p:spPr/>
        <p:txBody>
          <a:bodyPr/>
          <a:lstStyle/>
          <a:p>
            <a:r>
              <a:rPr lang="en-US"/>
              <a:t>3/1/20XX</a:t>
            </a:r>
          </a:p>
        </p:txBody>
      </p:sp>
      <p:sp>
        <p:nvSpPr>
          <p:cNvPr id="5" name="Footer Placeholder 4">
            <a:extLst>
              <a:ext uri="{FF2B5EF4-FFF2-40B4-BE49-F238E27FC236}">
                <a16:creationId xmlns:a16="http://schemas.microsoft.com/office/drawing/2014/main" id="{89C6FDDB-0BB1-F6FD-603D-EFF8059515E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E436A78F-4CDD-231C-8456-4E7B564EA212}"/>
              </a:ext>
            </a:extLst>
          </p:cNvPr>
          <p:cNvSpPr>
            <a:spLocks noGrp="1"/>
          </p:cNvSpPr>
          <p:nvPr>
            <p:ph type="sldNum" sz="quarter" idx="12"/>
          </p:nvPr>
        </p:nvSpPr>
        <p:spPr/>
        <p:txBody>
          <a:bodyPr/>
          <a:lstStyle/>
          <a:p>
            <a:fld id="{28844951-7827-47D4-8276-7DDE1FA7D85A}" type="slidenum">
              <a:rPr lang="en-US" smtClean="0"/>
              <a:t>36</a:t>
            </a:fld>
            <a:endParaRPr lang="en-US"/>
          </a:p>
        </p:txBody>
      </p:sp>
    </p:spTree>
    <p:extLst>
      <p:ext uri="{BB962C8B-B14F-4D97-AF65-F5344CB8AC3E}">
        <p14:creationId xmlns:p14="http://schemas.microsoft.com/office/powerpoint/2010/main" val="330145171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40F40-7437-3C21-33B4-0318CAB041F5}"/>
              </a:ext>
            </a:extLst>
          </p:cNvPr>
          <p:cNvSpPr>
            <a:spLocks noGrp="1"/>
          </p:cNvSpPr>
          <p:nvPr>
            <p:ph type="title"/>
          </p:nvPr>
        </p:nvSpPr>
        <p:spPr/>
        <p:txBody>
          <a:bodyPr>
            <a:normAutofit/>
          </a:bodyPr>
          <a:lstStyle/>
          <a:p>
            <a:pPr algn="ctr"/>
            <a:r>
              <a:rPr lang="en-GB" sz="8000" b="1" i="1" u="sng" dirty="0"/>
              <a:t>Continued </a:t>
            </a:r>
          </a:p>
        </p:txBody>
      </p:sp>
      <p:sp>
        <p:nvSpPr>
          <p:cNvPr id="3" name="Content Placeholder 2">
            <a:extLst>
              <a:ext uri="{FF2B5EF4-FFF2-40B4-BE49-F238E27FC236}">
                <a16:creationId xmlns:a16="http://schemas.microsoft.com/office/drawing/2014/main" id="{0916DD12-DDE2-2285-3148-BC77616BBB58}"/>
              </a:ext>
            </a:extLst>
          </p:cNvPr>
          <p:cNvSpPr>
            <a:spLocks noGrp="1"/>
          </p:cNvSpPr>
          <p:nvPr>
            <p:ph idx="1"/>
          </p:nvPr>
        </p:nvSpPr>
        <p:spPr/>
        <p:txBody>
          <a:bodyPr/>
          <a:lstStyle/>
          <a:p>
            <a:r>
              <a:rPr lang="en-GB" dirty="0"/>
              <a:t>Business agreements are legal binding (Presumably)</a:t>
            </a:r>
          </a:p>
          <a:p>
            <a:r>
              <a:rPr lang="en-GB" dirty="0"/>
              <a:t>Edmonds v Lawson [2000] – the pupillage was binding. </a:t>
            </a:r>
          </a:p>
          <a:p>
            <a:r>
              <a:rPr lang="en-GB" dirty="0"/>
              <a:t>However, this can be rebutted – if certain terms are figures of speech (cannot sue)  </a:t>
            </a:r>
          </a:p>
        </p:txBody>
      </p:sp>
      <p:sp>
        <p:nvSpPr>
          <p:cNvPr id="6" name="Slide Number Placeholder 5">
            <a:extLst>
              <a:ext uri="{FF2B5EF4-FFF2-40B4-BE49-F238E27FC236}">
                <a16:creationId xmlns:a16="http://schemas.microsoft.com/office/drawing/2014/main" id="{13AFF560-AFD4-AB0F-55ED-B56710245DD0}"/>
              </a:ext>
            </a:extLst>
          </p:cNvPr>
          <p:cNvSpPr>
            <a:spLocks noGrp="1"/>
          </p:cNvSpPr>
          <p:nvPr>
            <p:ph type="sldNum" sz="quarter" idx="12"/>
          </p:nvPr>
        </p:nvSpPr>
        <p:spPr/>
        <p:txBody>
          <a:bodyPr/>
          <a:lstStyle/>
          <a:p>
            <a:fld id="{28844951-7827-47D4-8276-7DDE1FA7D85A}" type="slidenum">
              <a:rPr lang="en-US" smtClean="0"/>
              <a:t>37</a:t>
            </a:fld>
            <a:endParaRPr lang="en-US"/>
          </a:p>
        </p:txBody>
      </p:sp>
    </p:spTree>
    <p:extLst>
      <p:ext uri="{BB962C8B-B14F-4D97-AF65-F5344CB8AC3E}">
        <p14:creationId xmlns:p14="http://schemas.microsoft.com/office/powerpoint/2010/main" val="8077407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E6456-8A91-A4FB-72C1-4E35CA0F36AD}"/>
              </a:ext>
            </a:extLst>
          </p:cNvPr>
          <p:cNvSpPr>
            <a:spLocks noGrp="1"/>
          </p:cNvSpPr>
          <p:nvPr>
            <p:ph type="title"/>
          </p:nvPr>
        </p:nvSpPr>
        <p:spPr/>
        <p:txBody>
          <a:bodyPr>
            <a:normAutofit/>
          </a:bodyPr>
          <a:lstStyle/>
          <a:p>
            <a:pPr algn="ctr"/>
            <a:r>
              <a:rPr lang="en-GB" sz="7200" b="1" i="1" u="sng" dirty="0"/>
              <a:t>Continued</a:t>
            </a:r>
          </a:p>
        </p:txBody>
      </p:sp>
      <p:sp>
        <p:nvSpPr>
          <p:cNvPr id="3" name="Content Placeholder 2">
            <a:extLst>
              <a:ext uri="{FF2B5EF4-FFF2-40B4-BE49-F238E27FC236}">
                <a16:creationId xmlns:a16="http://schemas.microsoft.com/office/drawing/2014/main" id="{94A4FCAE-FEC3-4BD5-7970-4E54F86DCF78}"/>
              </a:ext>
            </a:extLst>
          </p:cNvPr>
          <p:cNvSpPr>
            <a:spLocks noGrp="1"/>
          </p:cNvSpPr>
          <p:nvPr>
            <p:ph idx="1"/>
          </p:nvPr>
        </p:nvSpPr>
        <p:spPr/>
        <p:txBody>
          <a:bodyPr/>
          <a:lstStyle/>
          <a:p>
            <a:r>
              <a:rPr lang="en-GB" dirty="0"/>
              <a:t>Letter of comfort - </a:t>
            </a:r>
          </a:p>
        </p:txBody>
      </p:sp>
      <p:sp>
        <p:nvSpPr>
          <p:cNvPr id="4" name="Date Placeholder 3">
            <a:extLst>
              <a:ext uri="{FF2B5EF4-FFF2-40B4-BE49-F238E27FC236}">
                <a16:creationId xmlns:a16="http://schemas.microsoft.com/office/drawing/2014/main" id="{171A6F69-1DDE-3D03-206B-57312F9DA2F7}"/>
              </a:ext>
            </a:extLst>
          </p:cNvPr>
          <p:cNvSpPr>
            <a:spLocks noGrp="1"/>
          </p:cNvSpPr>
          <p:nvPr>
            <p:ph type="dt" sz="half" idx="10"/>
          </p:nvPr>
        </p:nvSpPr>
        <p:spPr/>
        <p:txBody>
          <a:bodyPr/>
          <a:lstStyle/>
          <a:p>
            <a:r>
              <a:rPr lang="en-US"/>
              <a:t>3/1/20XX</a:t>
            </a:r>
          </a:p>
        </p:txBody>
      </p:sp>
      <p:sp>
        <p:nvSpPr>
          <p:cNvPr id="6" name="Slide Number Placeholder 5">
            <a:extLst>
              <a:ext uri="{FF2B5EF4-FFF2-40B4-BE49-F238E27FC236}">
                <a16:creationId xmlns:a16="http://schemas.microsoft.com/office/drawing/2014/main" id="{CA2723AD-5EA9-56E4-5BDA-C9A501B38C57}"/>
              </a:ext>
            </a:extLst>
          </p:cNvPr>
          <p:cNvSpPr>
            <a:spLocks noGrp="1"/>
          </p:cNvSpPr>
          <p:nvPr>
            <p:ph type="sldNum" sz="quarter" idx="12"/>
          </p:nvPr>
        </p:nvSpPr>
        <p:spPr/>
        <p:txBody>
          <a:bodyPr/>
          <a:lstStyle/>
          <a:p>
            <a:fld id="{28844951-7827-47D4-8276-7DDE1FA7D85A}" type="slidenum">
              <a:rPr lang="en-US" smtClean="0"/>
              <a:t>38</a:t>
            </a:fld>
            <a:endParaRPr lang="en-US"/>
          </a:p>
        </p:txBody>
      </p:sp>
    </p:spTree>
    <p:extLst>
      <p:ext uri="{BB962C8B-B14F-4D97-AF65-F5344CB8AC3E}">
        <p14:creationId xmlns:p14="http://schemas.microsoft.com/office/powerpoint/2010/main" val="416705705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78137-5BFC-BFFF-F24C-89DFC912EBD2}"/>
              </a:ext>
            </a:extLst>
          </p:cNvPr>
          <p:cNvSpPr>
            <a:spLocks noGrp="1"/>
          </p:cNvSpPr>
          <p:nvPr>
            <p:ph type="title"/>
          </p:nvPr>
        </p:nvSpPr>
        <p:spPr/>
        <p:txBody>
          <a:bodyPr>
            <a:normAutofit/>
          </a:bodyPr>
          <a:lstStyle/>
          <a:p>
            <a:pPr algn="ctr"/>
            <a:r>
              <a:rPr lang="en-GB" sz="6600" b="1" i="1" u="sng" dirty="0"/>
              <a:t>One more important concept </a:t>
            </a:r>
          </a:p>
        </p:txBody>
      </p:sp>
      <p:sp>
        <p:nvSpPr>
          <p:cNvPr id="3" name="Content Placeholder 2">
            <a:extLst>
              <a:ext uri="{FF2B5EF4-FFF2-40B4-BE49-F238E27FC236}">
                <a16:creationId xmlns:a16="http://schemas.microsoft.com/office/drawing/2014/main" id="{50F586CD-E0EE-BB3E-5DB0-1918B8E3E7BC}"/>
              </a:ext>
            </a:extLst>
          </p:cNvPr>
          <p:cNvSpPr>
            <a:spLocks noGrp="1"/>
          </p:cNvSpPr>
          <p:nvPr>
            <p:ph idx="1"/>
          </p:nvPr>
        </p:nvSpPr>
        <p:spPr/>
        <p:txBody>
          <a:bodyPr/>
          <a:lstStyle/>
          <a:p>
            <a:r>
              <a:rPr lang="en-GB" dirty="0"/>
              <a:t>Capacity – in order for a contract to be valid there has to be capacity. </a:t>
            </a:r>
          </a:p>
          <a:p>
            <a:endParaRPr lang="en-GB" dirty="0"/>
          </a:p>
          <a:p>
            <a:r>
              <a:rPr lang="en-GB" dirty="0"/>
              <a:t>Who does not have capacity?</a:t>
            </a:r>
          </a:p>
        </p:txBody>
      </p:sp>
      <p:sp>
        <p:nvSpPr>
          <p:cNvPr id="6" name="Slide Number Placeholder 5">
            <a:extLst>
              <a:ext uri="{FF2B5EF4-FFF2-40B4-BE49-F238E27FC236}">
                <a16:creationId xmlns:a16="http://schemas.microsoft.com/office/drawing/2014/main" id="{F8FC2C3B-FF5E-A80A-1516-DEEB75A84A94}"/>
              </a:ext>
            </a:extLst>
          </p:cNvPr>
          <p:cNvSpPr>
            <a:spLocks noGrp="1"/>
          </p:cNvSpPr>
          <p:nvPr>
            <p:ph type="sldNum" sz="quarter" idx="12"/>
          </p:nvPr>
        </p:nvSpPr>
        <p:spPr/>
        <p:txBody>
          <a:bodyPr/>
          <a:lstStyle/>
          <a:p>
            <a:fld id="{28844951-7827-47D4-8276-7DDE1FA7D85A}" type="slidenum">
              <a:rPr lang="en-US" smtClean="0"/>
              <a:t>39</a:t>
            </a:fld>
            <a:endParaRPr lang="en-US"/>
          </a:p>
        </p:txBody>
      </p:sp>
    </p:spTree>
    <p:extLst>
      <p:ext uri="{BB962C8B-B14F-4D97-AF65-F5344CB8AC3E}">
        <p14:creationId xmlns:p14="http://schemas.microsoft.com/office/powerpoint/2010/main" val="56099382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FBD36-602B-D9C9-3362-B88C82511017}"/>
              </a:ext>
            </a:extLst>
          </p:cNvPr>
          <p:cNvSpPr>
            <a:spLocks noGrp="1"/>
          </p:cNvSpPr>
          <p:nvPr>
            <p:ph type="title"/>
          </p:nvPr>
        </p:nvSpPr>
        <p:spPr/>
        <p:txBody>
          <a:bodyPr>
            <a:normAutofit/>
          </a:bodyPr>
          <a:lstStyle/>
          <a:p>
            <a:pPr algn="ctr"/>
            <a:r>
              <a:rPr lang="en-GB" sz="6600" b="1" i="1" u="sng" dirty="0"/>
              <a:t>Mental capacity</a:t>
            </a:r>
          </a:p>
        </p:txBody>
      </p:sp>
      <p:sp>
        <p:nvSpPr>
          <p:cNvPr id="3" name="Content Placeholder 2">
            <a:extLst>
              <a:ext uri="{FF2B5EF4-FFF2-40B4-BE49-F238E27FC236}">
                <a16:creationId xmlns:a16="http://schemas.microsoft.com/office/drawing/2014/main" id="{4D596526-BEEA-73BB-EB7C-1D43B761F628}"/>
              </a:ext>
            </a:extLst>
          </p:cNvPr>
          <p:cNvSpPr>
            <a:spLocks noGrp="1"/>
          </p:cNvSpPr>
          <p:nvPr>
            <p:ph idx="1"/>
          </p:nvPr>
        </p:nvSpPr>
        <p:spPr/>
        <p:txBody>
          <a:bodyPr/>
          <a:lstStyle/>
          <a:p>
            <a:r>
              <a:rPr lang="en-GB" dirty="0"/>
              <a:t>No mental capacity to understand what you are agreeing too. </a:t>
            </a:r>
          </a:p>
          <a:p>
            <a:endParaRPr lang="en-GB" dirty="0"/>
          </a:p>
          <a:p>
            <a:r>
              <a:rPr lang="en-GB" dirty="0"/>
              <a:t>Key piece of legislation – Mental Capacity Act 2005.</a:t>
            </a:r>
          </a:p>
        </p:txBody>
      </p:sp>
      <p:sp>
        <p:nvSpPr>
          <p:cNvPr id="6" name="Slide Number Placeholder 5">
            <a:extLst>
              <a:ext uri="{FF2B5EF4-FFF2-40B4-BE49-F238E27FC236}">
                <a16:creationId xmlns:a16="http://schemas.microsoft.com/office/drawing/2014/main" id="{3B38D1D2-8162-C68B-7BCE-7EB6C10B654A}"/>
              </a:ext>
            </a:extLst>
          </p:cNvPr>
          <p:cNvSpPr>
            <a:spLocks noGrp="1"/>
          </p:cNvSpPr>
          <p:nvPr>
            <p:ph type="sldNum" sz="quarter" idx="12"/>
          </p:nvPr>
        </p:nvSpPr>
        <p:spPr/>
        <p:txBody>
          <a:bodyPr/>
          <a:lstStyle/>
          <a:p>
            <a:fld id="{28844951-7827-47D4-8276-7DDE1FA7D85A}" type="slidenum">
              <a:rPr lang="en-US" smtClean="0"/>
              <a:t>40</a:t>
            </a:fld>
            <a:endParaRPr lang="en-US"/>
          </a:p>
        </p:txBody>
      </p:sp>
    </p:spTree>
    <p:extLst>
      <p:ext uri="{BB962C8B-B14F-4D97-AF65-F5344CB8AC3E}">
        <p14:creationId xmlns:p14="http://schemas.microsoft.com/office/powerpoint/2010/main" val="208720735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ACD37-CD17-EF14-704F-E56598957033}"/>
              </a:ext>
            </a:extLst>
          </p:cNvPr>
          <p:cNvSpPr>
            <a:spLocks noGrp="1"/>
          </p:cNvSpPr>
          <p:nvPr>
            <p:ph type="title"/>
          </p:nvPr>
        </p:nvSpPr>
        <p:spPr/>
        <p:txBody>
          <a:bodyPr>
            <a:normAutofit/>
          </a:bodyPr>
          <a:lstStyle/>
          <a:p>
            <a:pPr algn="ctr"/>
            <a:r>
              <a:rPr lang="en-GB" sz="6600" b="1" i="1" u="sng" dirty="0"/>
              <a:t>Mental capacity</a:t>
            </a:r>
          </a:p>
        </p:txBody>
      </p:sp>
      <p:sp>
        <p:nvSpPr>
          <p:cNvPr id="3" name="Content Placeholder 2">
            <a:extLst>
              <a:ext uri="{FF2B5EF4-FFF2-40B4-BE49-F238E27FC236}">
                <a16:creationId xmlns:a16="http://schemas.microsoft.com/office/drawing/2014/main" id="{87AE55AE-FC8D-127A-770E-FB82239D89FE}"/>
              </a:ext>
            </a:extLst>
          </p:cNvPr>
          <p:cNvSpPr>
            <a:spLocks noGrp="1"/>
          </p:cNvSpPr>
          <p:nvPr>
            <p:ph idx="1"/>
          </p:nvPr>
        </p:nvSpPr>
        <p:spPr/>
        <p:txBody>
          <a:bodyPr/>
          <a:lstStyle/>
          <a:p>
            <a:r>
              <a:rPr lang="en-GB" dirty="0"/>
              <a:t>S.2 (1) – </a:t>
            </a:r>
          </a:p>
          <a:p>
            <a:r>
              <a:rPr lang="en-GB" b="0" i="0" dirty="0">
                <a:solidFill>
                  <a:srgbClr val="1E1E1E"/>
                </a:solidFill>
                <a:effectLst/>
              </a:rPr>
              <a:t>For the purposes of this Act, a person lacks capacity in relation to a matter if at the material time he is unable to make a decision for himself in relation to the matter because of an impairment of, or a disturbance in the functioning of, the mind or brain.</a:t>
            </a:r>
            <a:endParaRPr lang="en-GB" dirty="0"/>
          </a:p>
          <a:p>
            <a:endParaRPr lang="en-GB" dirty="0"/>
          </a:p>
        </p:txBody>
      </p:sp>
      <p:sp>
        <p:nvSpPr>
          <p:cNvPr id="6" name="Slide Number Placeholder 5">
            <a:extLst>
              <a:ext uri="{FF2B5EF4-FFF2-40B4-BE49-F238E27FC236}">
                <a16:creationId xmlns:a16="http://schemas.microsoft.com/office/drawing/2014/main" id="{EDEA8D65-34D7-4FF2-1BFE-7FAC53641667}"/>
              </a:ext>
            </a:extLst>
          </p:cNvPr>
          <p:cNvSpPr>
            <a:spLocks noGrp="1"/>
          </p:cNvSpPr>
          <p:nvPr>
            <p:ph type="sldNum" sz="quarter" idx="12"/>
          </p:nvPr>
        </p:nvSpPr>
        <p:spPr/>
        <p:txBody>
          <a:bodyPr/>
          <a:lstStyle/>
          <a:p>
            <a:fld id="{28844951-7827-47D4-8276-7DDE1FA7D85A}" type="slidenum">
              <a:rPr lang="en-US" smtClean="0"/>
              <a:t>41</a:t>
            </a:fld>
            <a:endParaRPr lang="en-US"/>
          </a:p>
        </p:txBody>
      </p:sp>
    </p:spTree>
    <p:extLst>
      <p:ext uri="{BB962C8B-B14F-4D97-AF65-F5344CB8AC3E}">
        <p14:creationId xmlns:p14="http://schemas.microsoft.com/office/powerpoint/2010/main" val="237198925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A3C295-014A-ACF9-FF13-A8338F6AE217}"/>
              </a:ext>
            </a:extLst>
          </p:cNvPr>
          <p:cNvSpPr>
            <a:spLocks noGrp="1"/>
          </p:cNvSpPr>
          <p:nvPr>
            <p:ph idx="1"/>
          </p:nvPr>
        </p:nvSpPr>
        <p:spPr>
          <a:xfrm>
            <a:off x="838200" y="770021"/>
            <a:ext cx="10515600" cy="5406942"/>
          </a:xfrm>
        </p:spPr>
        <p:txBody>
          <a:bodyPr>
            <a:normAutofit fontScale="92500" lnSpcReduction="10000"/>
          </a:bodyPr>
          <a:lstStyle/>
          <a:p>
            <a:r>
              <a:rPr lang="en-GB" dirty="0"/>
              <a:t>S.3(1) – </a:t>
            </a:r>
          </a:p>
          <a:p>
            <a:pPr algn="l"/>
            <a:r>
              <a:rPr lang="en-GB" b="0" i="0" dirty="0">
                <a:solidFill>
                  <a:srgbClr val="1E1E1E"/>
                </a:solidFill>
                <a:effectLst/>
              </a:rPr>
              <a:t>a person is unable to make a decision for himself if he is unable—</a:t>
            </a:r>
          </a:p>
          <a:p>
            <a:pPr algn="l"/>
            <a:r>
              <a:rPr lang="en-GB" b="0" i="0" dirty="0">
                <a:solidFill>
                  <a:srgbClr val="1E1E1E"/>
                </a:solidFill>
                <a:effectLst/>
              </a:rPr>
              <a:t>(a)to understand the information relevant to the decision,</a:t>
            </a:r>
          </a:p>
          <a:p>
            <a:pPr algn="l"/>
            <a:r>
              <a:rPr lang="en-GB" b="0" i="0" dirty="0">
                <a:solidFill>
                  <a:srgbClr val="1E1E1E"/>
                </a:solidFill>
                <a:effectLst/>
              </a:rPr>
              <a:t>(b)to retain that information,</a:t>
            </a:r>
          </a:p>
          <a:p>
            <a:pPr algn="l"/>
            <a:r>
              <a:rPr lang="en-GB" b="0" i="0" dirty="0">
                <a:solidFill>
                  <a:srgbClr val="1E1E1E"/>
                </a:solidFill>
                <a:effectLst/>
              </a:rPr>
              <a:t>(c)to use or weigh that information as part of the process of making the decision, or</a:t>
            </a:r>
          </a:p>
          <a:p>
            <a:pPr algn="l"/>
            <a:r>
              <a:rPr lang="en-GB" b="0" i="0" dirty="0">
                <a:solidFill>
                  <a:srgbClr val="1E1E1E"/>
                </a:solidFill>
                <a:effectLst/>
              </a:rPr>
              <a:t>(d)to communicate his decision (whether by talking, using sign language or any other means).</a:t>
            </a:r>
          </a:p>
          <a:p>
            <a:endParaRPr lang="en-GB" dirty="0"/>
          </a:p>
        </p:txBody>
      </p:sp>
      <p:sp>
        <p:nvSpPr>
          <p:cNvPr id="6" name="Slide Number Placeholder 5">
            <a:extLst>
              <a:ext uri="{FF2B5EF4-FFF2-40B4-BE49-F238E27FC236}">
                <a16:creationId xmlns:a16="http://schemas.microsoft.com/office/drawing/2014/main" id="{685A4385-FA46-0D5F-0B8B-0725D44138BD}"/>
              </a:ext>
            </a:extLst>
          </p:cNvPr>
          <p:cNvSpPr>
            <a:spLocks noGrp="1"/>
          </p:cNvSpPr>
          <p:nvPr>
            <p:ph type="sldNum" sz="quarter" idx="12"/>
          </p:nvPr>
        </p:nvSpPr>
        <p:spPr/>
        <p:txBody>
          <a:bodyPr/>
          <a:lstStyle/>
          <a:p>
            <a:fld id="{28844951-7827-47D4-8276-7DDE1FA7D85A}" type="slidenum">
              <a:rPr lang="en-US" smtClean="0"/>
              <a:t>42</a:t>
            </a:fld>
            <a:endParaRPr lang="en-US"/>
          </a:p>
        </p:txBody>
      </p:sp>
    </p:spTree>
    <p:extLst>
      <p:ext uri="{BB962C8B-B14F-4D97-AF65-F5344CB8AC3E}">
        <p14:creationId xmlns:p14="http://schemas.microsoft.com/office/powerpoint/2010/main" val="56214768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774DB-CABB-4FCF-CD70-B48F4E7085A9}"/>
              </a:ext>
            </a:extLst>
          </p:cNvPr>
          <p:cNvSpPr>
            <a:spLocks noGrp="1"/>
          </p:cNvSpPr>
          <p:nvPr>
            <p:ph type="title"/>
          </p:nvPr>
        </p:nvSpPr>
        <p:spPr/>
        <p:txBody>
          <a:bodyPr>
            <a:normAutofit/>
          </a:bodyPr>
          <a:lstStyle/>
          <a:p>
            <a:pPr algn="ctr"/>
            <a:r>
              <a:rPr lang="en-GB" sz="7200" b="1" i="1" u="sng" dirty="0"/>
              <a:t>Continued</a:t>
            </a:r>
          </a:p>
        </p:txBody>
      </p:sp>
      <p:sp>
        <p:nvSpPr>
          <p:cNvPr id="3" name="Content Placeholder 2">
            <a:extLst>
              <a:ext uri="{FF2B5EF4-FFF2-40B4-BE49-F238E27FC236}">
                <a16:creationId xmlns:a16="http://schemas.microsoft.com/office/drawing/2014/main" id="{FCFDE525-8A8D-B324-1F15-78BFEB601D9F}"/>
              </a:ext>
            </a:extLst>
          </p:cNvPr>
          <p:cNvSpPr>
            <a:spLocks noGrp="1"/>
          </p:cNvSpPr>
          <p:nvPr>
            <p:ph idx="1"/>
          </p:nvPr>
        </p:nvSpPr>
        <p:spPr/>
        <p:txBody>
          <a:bodyPr/>
          <a:lstStyle/>
          <a:p>
            <a:r>
              <a:rPr lang="en-GB" dirty="0"/>
              <a:t>Mental Capacity Act 2005 – covers a wide variety of elements including intoxication. </a:t>
            </a:r>
          </a:p>
          <a:p>
            <a:endParaRPr lang="en-GB" dirty="0"/>
          </a:p>
          <a:p>
            <a:r>
              <a:rPr lang="en-GB" dirty="0"/>
              <a:t>Intoxication depends on if the other party is aware. </a:t>
            </a:r>
          </a:p>
          <a:p>
            <a:endParaRPr lang="en-GB" dirty="0"/>
          </a:p>
          <a:p>
            <a:r>
              <a:rPr lang="en-GB" dirty="0"/>
              <a:t>Imperial Loan Co. v Stone [1892].</a:t>
            </a:r>
          </a:p>
        </p:txBody>
      </p:sp>
      <p:sp>
        <p:nvSpPr>
          <p:cNvPr id="4" name="Date Placeholder 3">
            <a:extLst>
              <a:ext uri="{FF2B5EF4-FFF2-40B4-BE49-F238E27FC236}">
                <a16:creationId xmlns:a16="http://schemas.microsoft.com/office/drawing/2014/main" id="{4C51EE6F-C947-5CC8-A93A-2F1457546CFE}"/>
              </a:ext>
            </a:extLst>
          </p:cNvPr>
          <p:cNvSpPr>
            <a:spLocks noGrp="1"/>
          </p:cNvSpPr>
          <p:nvPr>
            <p:ph type="dt" sz="half" idx="10"/>
          </p:nvPr>
        </p:nvSpPr>
        <p:spPr/>
        <p:txBody>
          <a:bodyPr/>
          <a:lstStyle/>
          <a:p>
            <a:r>
              <a:rPr lang="en-US"/>
              <a:t>3/1/20XX</a:t>
            </a:r>
          </a:p>
        </p:txBody>
      </p:sp>
      <p:sp>
        <p:nvSpPr>
          <p:cNvPr id="5" name="Footer Placeholder 4">
            <a:extLst>
              <a:ext uri="{FF2B5EF4-FFF2-40B4-BE49-F238E27FC236}">
                <a16:creationId xmlns:a16="http://schemas.microsoft.com/office/drawing/2014/main" id="{C073555B-676D-92EB-C610-8CBD90F8574C}"/>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5768B76B-71B0-A1D8-45C5-0A3F064FD93A}"/>
              </a:ext>
            </a:extLst>
          </p:cNvPr>
          <p:cNvSpPr>
            <a:spLocks noGrp="1"/>
          </p:cNvSpPr>
          <p:nvPr>
            <p:ph type="sldNum" sz="quarter" idx="12"/>
          </p:nvPr>
        </p:nvSpPr>
        <p:spPr/>
        <p:txBody>
          <a:bodyPr/>
          <a:lstStyle/>
          <a:p>
            <a:fld id="{28844951-7827-47D4-8276-7DDE1FA7D85A}" type="slidenum">
              <a:rPr lang="en-US" smtClean="0"/>
              <a:t>43</a:t>
            </a:fld>
            <a:endParaRPr lang="en-US"/>
          </a:p>
        </p:txBody>
      </p:sp>
    </p:spTree>
    <p:extLst>
      <p:ext uri="{BB962C8B-B14F-4D97-AF65-F5344CB8AC3E}">
        <p14:creationId xmlns:p14="http://schemas.microsoft.com/office/powerpoint/2010/main" val="146947806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94563-36FF-4522-3065-2144C9ABBDBB}"/>
              </a:ext>
            </a:extLst>
          </p:cNvPr>
          <p:cNvSpPr>
            <a:spLocks noGrp="1"/>
          </p:cNvSpPr>
          <p:nvPr>
            <p:ph type="title"/>
          </p:nvPr>
        </p:nvSpPr>
        <p:spPr/>
        <p:txBody>
          <a:bodyPr>
            <a:normAutofit/>
          </a:bodyPr>
          <a:lstStyle/>
          <a:p>
            <a:pPr algn="ctr"/>
            <a:r>
              <a:rPr lang="en-GB" sz="8000" b="1" i="1" u="sng" dirty="0"/>
              <a:t>Children</a:t>
            </a:r>
          </a:p>
        </p:txBody>
      </p:sp>
      <p:sp>
        <p:nvSpPr>
          <p:cNvPr id="3" name="Content Placeholder 2">
            <a:extLst>
              <a:ext uri="{FF2B5EF4-FFF2-40B4-BE49-F238E27FC236}">
                <a16:creationId xmlns:a16="http://schemas.microsoft.com/office/drawing/2014/main" id="{9039B787-7EDF-07B2-ED37-6CAC79EF2AD0}"/>
              </a:ext>
            </a:extLst>
          </p:cNvPr>
          <p:cNvSpPr>
            <a:spLocks noGrp="1"/>
          </p:cNvSpPr>
          <p:nvPr>
            <p:ph idx="1"/>
          </p:nvPr>
        </p:nvSpPr>
        <p:spPr/>
        <p:txBody>
          <a:bodyPr/>
          <a:lstStyle/>
          <a:p>
            <a:r>
              <a:rPr lang="en-GB" dirty="0"/>
              <a:t>Under 18 years old. </a:t>
            </a:r>
          </a:p>
          <a:p>
            <a:r>
              <a:rPr lang="en-GB" dirty="0"/>
              <a:t>However, one exception is necessaries – such as clothes. </a:t>
            </a:r>
          </a:p>
          <a:p>
            <a:r>
              <a:rPr lang="en-GB" dirty="0"/>
              <a:t>Sale of Goods Act 1979 – S.3(2).</a:t>
            </a:r>
          </a:p>
          <a:p>
            <a:r>
              <a:rPr lang="en-GB" dirty="0"/>
              <a:t>Nash v Inman [1908]</a:t>
            </a:r>
          </a:p>
        </p:txBody>
      </p:sp>
      <p:sp>
        <p:nvSpPr>
          <p:cNvPr id="6" name="Slide Number Placeholder 5">
            <a:extLst>
              <a:ext uri="{FF2B5EF4-FFF2-40B4-BE49-F238E27FC236}">
                <a16:creationId xmlns:a16="http://schemas.microsoft.com/office/drawing/2014/main" id="{9A259D8E-FD3C-4802-AB04-A9B538B7FB48}"/>
              </a:ext>
            </a:extLst>
          </p:cNvPr>
          <p:cNvSpPr>
            <a:spLocks noGrp="1"/>
          </p:cNvSpPr>
          <p:nvPr>
            <p:ph type="sldNum" sz="quarter" idx="12"/>
          </p:nvPr>
        </p:nvSpPr>
        <p:spPr/>
        <p:txBody>
          <a:bodyPr/>
          <a:lstStyle/>
          <a:p>
            <a:fld id="{28844951-7827-47D4-8276-7DDE1FA7D85A}" type="slidenum">
              <a:rPr lang="en-US" smtClean="0"/>
              <a:t>44</a:t>
            </a:fld>
            <a:endParaRPr lang="en-US"/>
          </a:p>
        </p:txBody>
      </p:sp>
    </p:spTree>
    <p:extLst>
      <p:ext uri="{BB962C8B-B14F-4D97-AF65-F5344CB8AC3E}">
        <p14:creationId xmlns:p14="http://schemas.microsoft.com/office/powerpoint/2010/main" val="380151895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EB342-6E89-B814-AC2F-79289A1AB163}"/>
              </a:ext>
            </a:extLst>
          </p:cNvPr>
          <p:cNvSpPr>
            <a:spLocks noGrp="1"/>
          </p:cNvSpPr>
          <p:nvPr>
            <p:ph type="title"/>
          </p:nvPr>
        </p:nvSpPr>
        <p:spPr/>
        <p:txBody>
          <a:bodyPr>
            <a:normAutofit/>
          </a:bodyPr>
          <a:lstStyle/>
          <a:p>
            <a:pPr algn="ctr"/>
            <a:r>
              <a:rPr lang="en-GB" sz="6000" b="1" i="1" u="sng" dirty="0"/>
              <a:t>Contracts for beneficial service</a:t>
            </a:r>
          </a:p>
        </p:txBody>
      </p:sp>
      <p:sp>
        <p:nvSpPr>
          <p:cNvPr id="3" name="Content Placeholder 2">
            <a:extLst>
              <a:ext uri="{FF2B5EF4-FFF2-40B4-BE49-F238E27FC236}">
                <a16:creationId xmlns:a16="http://schemas.microsoft.com/office/drawing/2014/main" id="{5C66DBFA-2634-9920-5D4C-68B2066EC889}"/>
              </a:ext>
            </a:extLst>
          </p:cNvPr>
          <p:cNvSpPr>
            <a:spLocks noGrp="1"/>
          </p:cNvSpPr>
          <p:nvPr>
            <p:ph idx="1"/>
          </p:nvPr>
        </p:nvSpPr>
        <p:spPr/>
        <p:txBody>
          <a:bodyPr/>
          <a:lstStyle/>
          <a:p>
            <a:r>
              <a:rPr lang="en-GB" dirty="0"/>
              <a:t>This includes elements such as apprenticeships. </a:t>
            </a:r>
          </a:p>
          <a:p>
            <a:r>
              <a:rPr lang="en-GB" dirty="0"/>
              <a:t>Has to be beneficial for the minor. </a:t>
            </a:r>
          </a:p>
          <a:p>
            <a:endParaRPr lang="en-GB" dirty="0"/>
          </a:p>
          <a:p>
            <a:r>
              <a:rPr lang="en-GB" dirty="0"/>
              <a:t>Doyle v White City Stadium [1935]</a:t>
            </a:r>
          </a:p>
        </p:txBody>
      </p:sp>
      <p:sp>
        <p:nvSpPr>
          <p:cNvPr id="6" name="Slide Number Placeholder 5">
            <a:extLst>
              <a:ext uri="{FF2B5EF4-FFF2-40B4-BE49-F238E27FC236}">
                <a16:creationId xmlns:a16="http://schemas.microsoft.com/office/drawing/2014/main" id="{E7BC3460-4070-E49D-FE28-624AF98C50F9}"/>
              </a:ext>
            </a:extLst>
          </p:cNvPr>
          <p:cNvSpPr>
            <a:spLocks noGrp="1"/>
          </p:cNvSpPr>
          <p:nvPr>
            <p:ph type="sldNum" sz="quarter" idx="12"/>
          </p:nvPr>
        </p:nvSpPr>
        <p:spPr/>
        <p:txBody>
          <a:bodyPr/>
          <a:lstStyle/>
          <a:p>
            <a:fld id="{28844951-7827-47D4-8276-7DDE1FA7D85A}" type="slidenum">
              <a:rPr lang="en-US" smtClean="0"/>
              <a:t>45</a:t>
            </a:fld>
            <a:endParaRPr lang="en-US"/>
          </a:p>
        </p:txBody>
      </p:sp>
    </p:spTree>
    <p:extLst>
      <p:ext uri="{BB962C8B-B14F-4D97-AF65-F5344CB8AC3E}">
        <p14:creationId xmlns:p14="http://schemas.microsoft.com/office/powerpoint/2010/main" val="157787882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E0A4D-CD52-D11C-66E2-DE8F685E58F8}"/>
              </a:ext>
            </a:extLst>
          </p:cNvPr>
          <p:cNvSpPr>
            <a:spLocks noGrp="1"/>
          </p:cNvSpPr>
          <p:nvPr>
            <p:ph type="title"/>
          </p:nvPr>
        </p:nvSpPr>
        <p:spPr/>
        <p:txBody>
          <a:bodyPr>
            <a:normAutofit/>
          </a:bodyPr>
          <a:lstStyle/>
          <a:p>
            <a:pPr algn="ctr"/>
            <a:r>
              <a:rPr lang="en-GB" sz="7200" b="1" i="1" u="sng" dirty="0"/>
              <a:t>Key case - Activity</a:t>
            </a:r>
          </a:p>
        </p:txBody>
      </p:sp>
      <p:sp>
        <p:nvSpPr>
          <p:cNvPr id="3" name="Content Placeholder 2">
            <a:extLst>
              <a:ext uri="{FF2B5EF4-FFF2-40B4-BE49-F238E27FC236}">
                <a16:creationId xmlns:a16="http://schemas.microsoft.com/office/drawing/2014/main" id="{4714F0C3-CCD5-0B14-BC89-A5A0EEE77806}"/>
              </a:ext>
            </a:extLst>
          </p:cNvPr>
          <p:cNvSpPr>
            <a:spLocks noGrp="1"/>
          </p:cNvSpPr>
          <p:nvPr>
            <p:ph idx="1"/>
          </p:nvPr>
        </p:nvSpPr>
        <p:spPr/>
        <p:txBody>
          <a:bodyPr/>
          <a:lstStyle/>
          <a:p>
            <a:r>
              <a:rPr lang="en-GB" dirty="0"/>
              <a:t>Research – </a:t>
            </a:r>
          </a:p>
          <a:p>
            <a:endParaRPr lang="en-GB" dirty="0"/>
          </a:p>
          <a:p>
            <a:r>
              <a:rPr lang="en-GB" dirty="0" err="1"/>
              <a:t>Proform</a:t>
            </a:r>
            <a:r>
              <a:rPr lang="en-GB" dirty="0"/>
              <a:t> Sports Management Ltd v Proactive Sports Management Ltd [2006]</a:t>
            </a:r>
          </a:p>
          <a:p>
            <a:endParaRPr lang="en-GB" dirty="0"/>
          </a:p>
          <a:p>
            <a:endParaRPr lang="en-GB" dirty="0"/>
          </a:p>
        </p:txBody>
      </p:sp>
      <p:sp>
        <p:nvSpPr>
          <p:cNvPr id="4" name="Date Placeholder 3">
            <a:extLst>
              <a:ext uri="{FF2B5EF4-FFF2-40B4-BE49-F238E27FC236}">
                <a16:creationId xmlns:a16="http://schemas.microsoft.com/office/drawing/2014/main" id="{56EB80D5-14FC-A243-122D-024D2E868DC1}"/>
              </a:ext>
            </a:extLst>
          </p:cNvPr>
          <p:cNvSpPr>
            <a:spLocks noGrp="1"/>
          </p:cNvSpPr>
          <p:nvPr>
            <p:ph type="dt" sz="half" idx="10"/>
          </p:nvPr>
        </p:nvSpPr>
        <p:spPr/>
        <p:txBody>
          <a:bodyPr/>
          <a:lstStyle/>
          <a:p>
            <a:r>
              <a:rPr lang="en-US"/>
              <a:t>3/1/20XX</a:t>
            </a:r>
          </a:p>
        </p:txBody>
      </p:sp>
      <p:sp>
        <p:nvSpPr>
          <p:cNvPr id="5" name="Footer Placeholder 4">
            <a:extLst>
              <a:ext uri="{FF2B5EF4-FFF2-40B4-BE49-F238E27FC236}">
                <a16:creationId xmlns:a16="http://schemas.microsoft.com/office/drawing/2014/main" id="{189C561C-1818-0317-5AFC-0284CCB9F9E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34058B2-645A-0F56-8454-976D96D351E6}"/>
              </a:ext>
            </a:extLst>
          </p:cNvPr>
          <p:cNvSpPr>
            <a:spLocks noGrp="1"/>
          </p:cNvSpPr>
          <p:nvPr>
            <p:ph type="sldNum" sz="quarter" idx="12"/>
          </p:nvPr>
        </p:nvSpPr>
        <p:spPr/>
        <p:txBody>
          <a:bodyPr/>
          <a:lstStyle/>
          <a:p>
            <a:fld id="{28844951-7827-47D4-8276-7DDE1FA7D85A}" type="slidenum">
              <a:rPr lang="en-US" smtClean="0"/>
              <a:t>46</a:t>
            </a:fld>
            <a:endParaRPr lang="en-US"/>
          </a:p>
        </p:txBody>
      </p:sp>
    </p:spTree>
    <p:extLst>
      <p:ext uri="{BB962C8B-B14F-4D97-AF65-F5344CB8AC3E}">
        <p14:creationId xmlns:p14="http://schemas.microsoft.com/office/powerpoint/2010/main" val="276975531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F35FC-B337-3004-604A-2BD4ECBB3FB7}"/>
              </a:ext>
            </a:extLst>
          </p:cNvPr>
          <p:cNvSpPr>
            <a:spLocks noGrp="1"/>
          </p:cNvSpPr>
          <p:nvPr>
            <p:ph type="title"/>
          </p:nvPr>
        </p:nvSpPr>
        <p:spPr/>
        <p:txBody>
          <a:bodyPr>
            <a:normAutofit/>
          </a:bodyPr>
          <a:lstStyle/>
          <a:p>
            <a:pPr algn="ctr"/>
            <a:r>
              <a:rPr lang="en-GB" sz="7200" b="1" i="1" u="sng" dirty="0"/>
              <a:t>Companies</a:t>
            </a:r>
          </a:p>
        </p:txBody>
      </p:sp>
      <p:sp>
        <p:nvSpPr>
          <p:cNvPr id="3" name="Content Placeholder 2">
            <a:extLst>
              <a:ext uri="{FF2B5EF4-FFF2-40B4-BE49-F238E27FC236}">
                <a16:creationId xmlns:a16="http://schemas.microsoft.com/office/drawing/2014/main" id="{DF2A63FF-A6AE-A450-41F2-D4A1D5944FDD}"/>
              </a:ext>
            </a:extLst>
          </p:cNvPr>
          <p:cNvSpPr>
            <a:spLocks noGrp="1"/>
          </p:cNvSpPr>
          <p:nvPr>
            <p:ph idx="1"/>
          </p:nvPr>
        </p:nvSpPr>
        <p:spPr/>
        <p:txBody>
          <a:bodyPr/>
          <a:lstStyle/>
          <a:p>
            <a:r>
              <a:rPr lang="en-GB" dirty="0"/>
              <a:t>Must be a registered company in the Uk</a:t>
            </a:r>
          </a:p>
          <a:p>
            <a:r>
              <a:rPr lang="en-GB" dirty="0"/>
              <a:t>separate legal entity. </a:t>
            </a:r>
          </a:p>
          <a:p>
            <a:r>
              <a:rPr lang="en-GB" dirty="0"/>
              <a:t>Salomon v A Salomon and co LTD [1897] </a:t>
            </a:r>
          </a:p>
          <a:p>
            <a:endParaRPr lang="en-GB" dirty="0"/>
          </a:p>
          <a:p>
            <a:endParaRPr lang="en-GB" dirty="0"/>
          </a:p>
        </p:txBody>
      </p:sp>
      <p:sp>
        <p:nvSpPr>
          <p:cNvPr id="6" name="Slide Number Placeholder 5">
            <a:extLst>
              <a:ext uri="{FF2B5EF4-FFF2-40B4-BE49-F238E27FC236}">
                <a16:creationId xmlns:a16="http://schemas.microsoft.com/office/drawing/2014/main" id="{844A9093-FE94-5FC0-BD76-524A3E998370}"/>
              </a:ext>
            </a:extLst>
          </p:cNvPr>
          <p:cNvSpPr>
            <a:spLocks noGrp="1"/>
          </p:cNvSpPr>
          <p:nvPr>
            <p:ph type="sldNum" sz="quarter" idx="12"/>
          </p:nvPr>
        </p:nvSpPr>
        <p:spPr/>
        <p:txBody>
          <a:bodyPr/>
          <a:lstStyle/>
          <a:p>
            <a:fld id="{28844951-7827-47D4-8276-7DDE1FA7D85A}" type="slidenum">
              <a:rPr lang="en-US" smtClean="0"/>
              <a:t>47</a:t>
            </a:fld>
            <a:endParaRPr lang="en-US"/>
          </a:p>
        </p:txBody>
      </p:sp>
    </p:spTree>
    <p:extLst>
      <p:ext uri="{BB962C8B-B14F-4D97-AF65-F5344CB8AC3E}">
        <p14:creationId xmlns:p14="http://schemas.microsoft.com/office/powerpoint/2010/main" val="3736915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85107-F847-3F81-2328-43800076CB56}"/>
              </a:ext>
            </a:extLst>
          </p:cNvPr>
          <p:cNvSpPr>
            <a:spLocks noGrp="1"/>
          </p:cNvSpPr>
          <p:nvPr>
            <p:ph type="title"/>
          </p:nvPr>
        </p:nvSpPr>
        <p:spPr/>
        <p:txBody>
          <a:bodyPr>
            <a:normAutofit/>
          </a:bodyPr>
          <a:lstStyle/>
          <a:p>
            <a:pPr algn="ctr"/>
            <a:r>
              <a:rPr lang="en-GB" sz="8000" b="1" i="1" u="sng" dirty="0"/>
              <a:t>Activity</a:t>
            </a:r>
          </a:p>
        </p:txBody>
      </p:sp>
      <p:sp>
        <p:nvSpPr>
          <p:cNvPr id="3" name="Content Placeholder 2">
            <a:extLst>
              <a:ext uri="{FF2B5EF4-FFF2-40B4-BE49-F238E27FC236}">
                <a16:creationId xmlns:a16="http://schemas.microsoft.com/office/drawing/2014/main" id="{0F207596-379D-DE38-37CB-0CAC07F0D18F}"/>
              </a:ext>
            </a:extLst>
          </p:cNvPr>
          <p:cNvSpPr>
            <a:spLocks noGrp="1"/>
          </p:cNvSpPr>
          <p:nvPr>
            <p:ph idx="1"/>
          </p:nvPr>
        </p:nvSpPr>
        <p:spPr/>
        <p:txBody>
          <a:bodyPr/>
          <a:lstStyle/>
          <a:p>
            <a:r>
              <a:rPr lang="en-GB" dirty="0"/>
              <a:t>With all of this in mind; </a:t>
            </a:r>
          </a:p>
          <a:p>
            <a:endParaRPr lang="en-GB" dirty="0"/>
          </a:p>
          <a:p>
            <a:r>
              <a:rPr lang="en-GB" dirty="0"/>
              <a:t>Apply it to the scenario on the sheet in front of you!</a:t>
            </a:r>
          </a:p>
        </p:txBody>
      </p:sp>
      <p:sp>
        <p:nvSpPr>
          <p:cNvPr id="6" name="Slide Number Placeholder 5">
            <a:extLst>
              <a:ext uri="{FF2B5EF4-FFF2-40B4-BE49-F238E27FC236}">
                <a16:creationId xmlns:a16="http://schemas.microsoft.com/office/drawing/2014/main" id="{2E931861-65E3-1576-8AA6-87525B34D778}"/>
              </a:ext>
            </a:extLst>
          </p:cNvPr>
          <p:cNvSpPr>
            <a:spLocks noGrp="1"/>
          </p:cNvSpPr>
          <p:nvPr>
            <p:ph type="sldNum" sz="quarter" idx="12"/>
          </p:nvPr>
        </p:nvSpPr>
        <p:spPr/>
        <p:txBody>
          <a:bodyPr/>
          <a:lstStyle/>
          <a:p>
            <a:fld id="{28844951-7827-47D4-8276-7DDE1FA7D85A}" type="slidenum">
              <a:rPr lang="en-US" smtClean="0"/>
              <a:t>48</a:t>
            </a:fld>
            <a:endParaRPr lang="en-US"/>
          </a:p>
        </p:txBody>
      </p:sp>
    </p:spTree>
    <p:extLst>
      <p:ext uri="{BB962C8B-B14F-4D97-AF65-F5344CB8AC3E}">
        <p14:creationId xmlns:p14="http://schemas.microsoft.com/office/powerpoint/2010/main" val="319170357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26305-EDA2-60C8-91BC-4D8E16E3AE2C}"/>
              </a:ext>
            </a:extLst>
          </p:cNvPr>
          <p:cNvSpPr>
            <a:spLocks noGrp="1"/>
          </p:cNvSpPr>
          <p:nvPr>
            <p:ph type="title"/>
          </p:nvPr>
        </p:nvSpPr>
        <p:spPr/>
        <p:txBody>
          <a:bodyPr>
            <a:normAutofit/>
          </a:bodyPr>
          <a:lstStyle/>
          <a:p>
            <a:pPr algn="ctr"/>
            <a:r>
              <a:rPr lang="en-GB" sz="7200" b="1" i="1" u="sng" dirty="0"/>
              <a:t>Summary</a:t>
            </a:r>
          </a:p>
        </p:txBody>
      </p:sp>
      <p:graphicFrame>
        <p:nvGraphicFramePr>
          <p:cNvPr id="8" name="Content Placeholder 2">
            <a:extLst>
              <a:ext uri="{FF2B5EF4-FFF2-40B4-BE49-F238E27FC236}">
                <a16:creationId xmlns:a16="http://schemas.microsoft.com/office/drawing/2014/main" id="{2F9BE3B7-1ED2-108A-22FA-9AA7442CAB9E}"/>
              </a:ext>
            </a:extLst>
          </p:cNvPr>
          <p:cNvGraphicFramePr>
            <a:graphicFrameLocks noGrp="1"/>
          </p:cNvGraphicFramePr>
          <p:nvPr>
            <p:ph idx="1"/>
          </p:nvPr>
        </p:nvGraphicFramePr>
        <p:xfrm>
          <a:off x="838200" y="2178657"/>
          <a:ext cx="10515600" cy="39983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Slide Number Placeholder 5">
            <a:extLst>
              <a:ext uri="{FF2B5EF4-FFF2-40B4-BE49-F238E27FC236}">
                <a16:creationId xmlns:a16="http://schemas.microsoft.com/office/drawing/2014/main" id="{A93A3E54-AB43-21CE-4A6B-F63B164F001E}"/>
              </a:ext>
            </a:extLst>
          </p:cNvPr>
          <p:cNvSpPr>
            <a:spLocks noGrp="1"/>
          </p:cNvSpPr>
          <p:nvPr>
            <p:ph type="sldNum" sz="quarter" idx="12"/>
          </p:nvPr>
        </p:nvSpPr>
        <p:spPr/>
        <p:txBody>
          <a:bodyPr/>
          <a:lstStyle/>
          <a:p>
            <a:fld id="{28844951-7827-47D4-8276-7DDE1FA7D85A}" type="slidenum">
              <a:rPr lang="en-US" smtClean="0"/>
              <a:t>49</a:t>
            </a:fld>
            <a:endParaRPr lang="en-US"/>
          </a:p>
        </p:txBody>
      </p:sp>
    </p:spTree>
    <p:extLst>
      <p:ext uri="{BB962C8B-B14F-4D97-AF65-F5344CB8AC3E}">
        <p14:creationId xmlns:p14="http://schemas.microsoft.com/office/powerpoint/2010/main" val="291972596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Frame 13">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10" name="Picture 9" descr="Wood human figure">
            <a:extLst>
              <a:ext uri="{FF2B5EF4-FFF2-40B4-BE49-F238E27FC236}">
                <a16:creationId xmlns:a16="http://schemas.microsoft.com/office/drawing/2014/main" id="{4B1AEF28-5344-2943-39AB-5ADE132DFBB4}"/>
              </a:ext>
            </a:extLst>
          </p:cNvPr>
          <p:cNvPicPr>
            <a:picLocks noChangeAspect="1"/>
          </p:cNvPicPr>
          <p:nvPr/>
        </p:nvPicPr>
        <p:blipFill rotWithShape="1">
          <a:blip r:embed="rId2"/>
          <a:srcRect b="15730"/>
          <a:stretch/>
        </p:blipFill>
        <p:spPr>
          <a:xfrm>
            <a:off x="20" y="10"/>
            <a:ext cx="12191980" cy="6857989"/>
          </a:xfrm>
          <a:prstGeom prst="rect">
            <a:avLst/>
          </a:prstGeom>
        </p:spPr>
      </p:pic>
      <p:sp>
        <p:nvSpPr>
          <p:cNvPr id="18" name="Rectangle 17">
            <a:extLst>
              <a:ext uri="{FF2B5EF4-FFF2-40B4-BE49-F238E27FC236}">
                <a16:creationId xmlns:a16="http://schemas.microsoft.com/office/drawing/2014/main" id="{F1195305-FB27-4331-8243-C4D3338DC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A5FE0901-7A1A-C8D7-EBC0-6299887D3DD2}"/>
              </a:ext>
            </a:extLst>
          </p:cNvPr>
          <p:cNvSpPr>
            <a:spLocks noGrp="1"/>
          </p:cNvSpPr>
          <p:nvPr>
            <p:ph type="ctrTitle"/>
          </p:nvPr>
        </p:nvSpPr>
        <p:spPr>
          <a:xfrm>
            <a:off x="6395049" y="63500"/>
            <a:ext cx="5180162" cy="3184274"/>
          </a:xfrm>
        </p:spPr>
        <p:txBody>
          <a:bodyPr vert="horz" lIns="91440" tIns="45720" rIns="91440" bIns="45720" rtlCol="0" anchor="b">
            <a:normAutofit/>
          </a:bodyPr>
          <a:lstStyle/>
          <a:p>
            <a:r>
              <a:rPr lang="en-US" sz="7200" dirty="0">
                <a:solidFill>
                  <a:srgbClr val="FFFFFF"/>
                </a:solidFill>
              </a:rPr>
              <a:t>Thank you!</a:t>
            </a:r>
          </a:p>
        </p:txBody>
      </p:sp>
      <p:sp>
        <p:nvSpPr>
          <p:cNvPr id="8" name="Text Placeholder 7">
            <a:extLst>
              <a:ext uri="{FF2B5EF4-FFF2-40B4-BE49-F238E27FC236}">
                <a16:creationId xmlns:a16="http://schemas.microsoft.com/office/drawing/2014/main" id="{1BBD4CA7-FA58-937A-3A84-5FF8A04253A7}"/>
              </a:ext>
            </a:extLst>
          </p:cNvPr>
          <p:cNvSpPr>
            <a:spLocks noGrp="1"/>
          </p:cNvSpPr>
          <p:nvPr>
            <p:ph type="body" sz="quarter" idx="15"/>
          </p:nvPr>
        </p:nvSpPr>
        <p:spPr>
          <a:xfrm>
            <a:off x="7698205" y="3163395"/>
            <a:ext cx="4567990" cy="1495379"/>
          </a:xfrm>
        </p:spPr>
        <p:txBody>
          <a:bodyPr vert="horz" lIns="91440" tIns="45720" rIns="91440" bIns="45720" rtlCol="0">
            <a:normAutofit/>
          </a:bodyPr>
          <a:lstStyle/>
          <a:p>
            <a:pPr algn="l"/>
            <a:r>
              <a:rPr lang="en-US" kern="1200" dirty="0">
                <a:solidFill>
                  <a:srgbClr val="FFFFFF"/>
                </a:solidFill>
                <a:latin typeface="+mn-lt"/>
                <a:ea typeface="+mn-ea"/>
                <a:cs typeface="+mn-cs"/>
              </a:rPr>
              <a:t>Any questions?</a:t>
            </a:r>
          </a:p>
        </p:txBody>
      </p:sp>
      <p:sp>
        <p:nvSpPr>
          <p:cNvPr id="6" name="Slide Number Placeholder 5">
            <a:extLst>
              <a:ext uri="{FF2B5EF4-FFF2-40B4-BE49-F238E27FC236}">
                <a16:creationId xmlns:a16="http://schemas.microsoft.com/office/drawing/2014/main" id="{1CCA012D-CF80-F1DC-46CC-AC18F3DB6A89}"/>
              </a:ext>
            </a:extLst>
          </p:cNvPr>
          <p:cNvSpPr>
            <a:spLocks noGrp="1"/>
          </p:cNvSpPr>
          <p:nvPr>
            <p:ph type="sldNum" sz="quarter" idx="4294967295"/>
          </p:nvPr>
        </p:nvSpPr>
        <p:spPr>
          <a:xfrm>
            <a:off x="8610600" y="6429375"/>
            <a:ext cx="2743200" cy="365125"/>
          </a:xfrm>
        </p:spPr>
        <p:txBody>
          <a:bodyPr vert="horz" lIns="91440" tIns="45720" rIns="91440" bIns="45720" rtlCol="0" anchor="ctr">
            <a:normAutofit/>
          </a:bodyPr>
          <a:lstStyle/>
          <a:p>
            <a:pPr>
              <a:spcAft>
                <a:spcPts val="600"/>
              </a:spcAft>
            </a:pPr>
            <a:fld id="{28844951-7827-47D4-8276-7DDE1FA7D85A}" type="slidenum">
              <a:rPr lang="en-US" smtClean="0"/>
              <a:pPr>
                <a:spcAft>
                  <a:spcPts val="600"/>
                </a:spcAft>
              </a:pPr>
              <a:t>50</a:t>
            </a:fld>
            <a:endParaRPr lang="en-US"/>
          </a:p>
        </p:txBody>
      </p:sp>
    </p:spTree>
    <p:extLst>
      <p:ext uri="{BB962C8B-B14F-4D97-AF65-F5344CB8AC3E}">
        <p14:creationId xmlns:p14="http://schemas.microsoft.com/office/powerpoint/2010/main" val="1701468368"/>
      </p:ext>
    </p:extLst>
  </p:cSld>
  <p:clrMapOvr>
    <a:masterClrMapping/>
  </p:clrMapOvr>
</p:sld>
</file>

<file path=ppt/theme/theme1.xml><?xml version="1.0" encoding="utf-8"?>
<a:theme xmlns:a="http://schemas.openxmlformats.org/drawingml/2006/main" name="LuminousVTI">
  <a:themeElements>
    <a:clrScheme name="Custom 54">
      <a:dk1>
        <a:sysClr val="windowText" lastClr="000000"/>
      </a:dk1>
      <a:lt1>
        <a:sysClr val="window" lastClr="FFFFFF"/>
      </a:lt1>
      <a:dk2>
        <a:srgbClr val="201449"/>
      </a:dk2>
      <a:lt2>
        <a:srgbClr val="EEEEEE"/>
      </a:lt2>
      <a:accent1>
        <a:srgbClr val="F900A0"/>
      </a:accent1>
      <a:accent2>
        <a:srgbClr val="4D4EE6"/>
      </a:accent2>
      <a:accent3>
        <a:srgbClr val="454B78"/>
      </a:accent3>
      <a:accent4>
        <a:srgbClr val="A3A3C1"/>
      </a:accent4>
      <a:accent5>
        <a:srgbClr val="7162FE"/>
      </a:accent5>
      <a:accent6>
        <a:srgbClr val="1EBE9B"/>
      </a:accent6>
      <a:hlink>
        <a:srgbClr val="F900A0"/>
      </a:hlink>
      <a:folHlink>
        <a:srgbClr val="8477FE"/>
      </a:folHlink>
    </a:clrScheme>
    <a:fontScheme name="Custom 51">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uminousVTI" id="{3EBF12FF-FD44-415B-AB75-5B4F7E5C3AC4}" vid="{521B7FAE-6A8D-4468-B79A-0706294A0D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5CF4B188-9E41-4609-81DC-EA2587D009AE}">
  <ds:schemaRefs>
    <ds:schemaRef ds:uri="http://schemas.microsoft.com/sharepoint/v3/contenttype/forms"/>
  </ds:schemaRefs>
</ds:datastoreItem>
</file>

<file path=customXml/itemProps2.xml><?xml version="1.0" encoding="utf-8"?>
<ds:datastoreItem xmlns:ds="http://schemas.openxmlformats.org/officeDocument/2006/customXml" ds:itemID="{56052644-F409-493B-8E91-969D43897F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AAFE2A1-77F8-441E-9B9F-DD61C354F4FE}">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docProps/app.xml><?xml version="1.0" encoding="utf-8"?>
<Properties xmlns="http://schemas.openxmlformats.org/officeDocument/2006/extended-properties" xmlns:vt="http://schemas.openxmlformats.org/officeDocument/2006/docPropsVTypes">
  <Template>Luminous design</Template>
  <TotalTime>0</TotalTime>
  <Words>3851</Words>
  <Application>Microsoft Office PowerPoint</Application>
  <PresentationFormat>Widescreen</PresentationFormat>
  <Paragraphs>387</Paragraphs>
  <Slides>50</Slides>
  <Notes>27</Notes>
  <HiddenSlides>0</HiddenSlides>
  <MMClips>1</MMClips>
  <ScaleCrop>false</ScaleCrop>
  <HeadingPairs>
    <vt:vector size="4" baseType="variant">
      <vt:variant>
        <vt:lpstr>Theme</vt:lpstr>
      </vt:variant>
      <vt:variant>
        <vt:i4>1</vt:i4>
      </vt:variant>
      <vt:variant>
        <vt:lpstr>Slide Titles</vt:lpstr>
      </vt:variant>
      <vt:variant>
        <vt:i4>50</vt:i4>
      </vt:variant>
    </vt:vector>
  </HeadingPairs>
  <TitlesOfParts>
    <vt:vector size="51" baseType="lpstr">
      <vt:lpstr>LuminousVTI</vt:lpstr>
      <vt:lpstr>Acceptance, consideration, intention</vt:lpstr>
      <vt:lpstr>Content </vt:lpstr>
      <vt:lpstr>Aims and learning objectives</vt:lpstr>
      <vt:lpstr>Acceptance</vt:lpstr>
      <vt:lpstr>Acceptance</vt:lpstr>
      <vt:lpstr>Continued</vt:lpstr>
      <vt:lpstr>Agreement to negotiate </vt:lpstr>
      <vt:lpstr>Letters of intent</vt:lpstr>
      <vt:lpstr>Continued</vt:lpstr>
      <vt:lpstr>The court</vt:lpstr>
      <vt:lpstr>Let’s take a break</vt:lpstr>
      <vt:lpstr>Consideration</vt:lpstr>
      <vt:lpstr>Key terms </vt:lpstr>
      <vt:lpstr>Consideration</vt:lpstr>
      <vt:lpstr>Consideration</vt:lpstr>
      <vt:lpstr>Continued</vt:lpstr>
      <vt:lpstr>Move from the promisee</vt:lpstr>
      <vt:lpstr>Consideration must not be passed</vt:lpstr>
      <vt:lpstr>Are there any exceptions?</vt:lpstr>
      <vt:lpstr>Can you think of any examples as to when this would happen?</vt:lpstr>
      <vt:lpstr>Consideraton need not be adequate</vt:lpstr>
      <vt:lpstr>Consideration must be sufficient</vt:lpstr>
      <vt:lpstr>However,……</vt:lpstr>
      <vt:lpstr>Continued</vt:lpstr>
      <vt:lpstr>Existing duties under a contract</vt:lpstr>
      <vt:lpstr>Promissory Estoppel</vt:lpstr>
      <vt:lpstr>Promissory estoppel</vt:lpstr>
      <vt:lpstr>Key case</vt:lpstr>
      <vt:lpstr>Activity</vt:lpstr>
      <vt:lpstr>Key case</vt:lpstr>
      <vt:lpstr>Let’s take a break</vt:lpstr>
      <vt:lpstr>Now I will quiz you on consideration</vt:lpstr>
      <vt:lpstr>Intention to create legal relations</vt:lpstr>
      <vt:lpstr>Continued</vt:lpstr>
      <vt:lpstr>Continued</vt:lpstr>
      <vt:lpstr>Continued </vt:lpstr>
      <vt:lpstr>Continued </vt:lpstr>
      <vt:lpstr>Continued</vt:lpstr>
      <vt:lpstr>One more important concept </vt:lpstr>
      <vt:lpstr>Mental capacity</vt:lpstr>
      <vt:lpstr>Mental capacity</vt:lpstr>
      <vt:lpstr>PowerPoint Presentation</vt:lpstr>
      <vt:lpstr>Continued</vt:lpstr>
      <vt:lpstr>Children</vt:lpstr>
      <vt:lpstr>Contracts for beneficial service</vt:lpstr>
      <vt:lpstr>Key case - Activity</vt:lpstr>
      <vt:lpstr>Companies</vt:lpstr>
      <vt:lpstr>Activity</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Acceptance, consideration, intention</dc:title>
  <dc:creator>Zita Draper</dc:creator>
  <cp:lastModifiedBy>Zita Draper</cp:lastModifiedBy>
  <cp:revision>2</cp:revision>
  <dcterms:created xsi:type="dcterms:W3CDTF">2024-02-10T14:54:39Z</dcterms:created>
  <dcterms:modified xsi:type="dcterms:W3CDTF">2024-02-13T12:59:23Z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