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1"/>
  </p:notesMasterIdLst>
  <p:handoutMasterIdLst>
    <p:handoutMasterId r:id="rId22"/>
  </p:handoutMasterIdLst>
  <p:sldIdLst>
    <p:sldId id="277" r:id="rId2"/>
    <p:sldId id="332" r:id="rId3"/>
    <p:sldId id="371" r:id="rId4"/>
    <p:sldId id="339" r:id="rId5"/>
    <p:sldId id="341" r:id="rId6"/>
    <p:sldId id="334" r:id="rId7"/>
    <p:sldId id="354" r:id="rId8"/>
    <p:sldId id="342" r:id="rId9"/>
    <p:sldId id="345" r:id="rId10"/>
    <p:sldId id="347" r:id="rId11"/>
    <p:sldId id="348" r:id="rId12"/>
    <p:sldId id="349" r:id="rId13"/>
    <p:sldId id="350" r:id="rId14"/>
    <p:sldId id="351" r:id="rId15"/>
    <p:sldId id="352" r:id="rId16"/>
    <p:sldId id="353" r:id="rId17"/>
    <p:sldId id="356" r:id="rId18"/>
    <p:sldId id="368" r:id="rId19"/>
    <p:sldId id="364" r:id="rId20"/>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30" autoAdjust="0"/>
    <p:restoredTop sz="89511" autoAdjust="0"/>
  </p:normalViewPr>
  <p:slideViewPr>
    <p:cSldViewPr>
      <p:cViewPr>
        <p:scale>
          <a:sx n="92" d="100"/>
          <a:sy n="92" d="100"/>
        </p:scale>
        <p:origin x="1068"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 out handouts (Gibb’s Reflective</a:t>
            </a:r>
            <a:r>
              <a:rPr lang="en-GB" baseline="0" dirty="0"/>
              <a:t> Cycle, Kolb’s Experiential Learning Cycle, Driscoll’s What Model) </a:t>
            </a:r>
            <a:r>
              <a:rPr lang="en-GB" dirty="0"/>
              <a:t>- https://www.repository.cam.ac.uk/bitstream/handle/1810/265159/MEM_ReflectivePracticeHandout_V4_20170616.pdf?sequence=1  </a:t>
            </a:r>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7</a:t>
            </a:fld>
            <a:endParaRPr lang="en-GB" altLang="en-US"/>
          </a:p>
        </p:txBody>
      </p:sp>
    </p:spTree>
    <p:extLst>
      <p:ext uri="{BB962C8B-B14F-4D97-AF65-F5344CB8AC3E}">
        <p14:creationId xmlns:p14="http://schemas.microsoft.com/office/powerpoint/2010/main" val="967310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Using Gibbs example…</a:t>
            </a:r>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8</a:t>
            </a:fld>
            <a:endParaRPr lang="en-GB" altLang="en-US"/>
          </a:p>
        </p:txBody>
      </p:sp>
    </p:spTree>
    <p:extLst>
      <p:ext uri="{BB962C8B-B14F-4D97-AF65-F5344CB8AC3E}">
        <p14:creationId xmlns:p14="http://schemas.microsoft.com/office/powerpoint/2010/main" val="7081748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Using</a:t>
            </a:r>
            <a:r>
              <a:rPr lang="en-GB" baseline="0" dirty="0"/>
              <a:t> Gibbs example…</a:t>
            </a:r>
            <a:endParaRPr lang="en-GB" dirty="0"/>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11</a:t>
            </a:fld>
            <a:endParaRPr lang="en-GB" altLang="en-US"/>
          </a:p>
        </p:txBody>
      </p:sp>
    </p:spTree>
    <p:extLst>
      <p:ext uri="{BB962C8B-B14F-4D97-AF65-F5344CB8AC3E}">
        <p14:creationId xmlns:p14="http://schemas.microsoft.com/office/powerpoint/2010/main" val="224595162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15/03/2024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15/03/2024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15/03/2024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15/03/2024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15/03/2024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15/03/2024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15/03/2024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15/03/2024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15/03/2024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15/03/2024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15/03/2024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15/03/2024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ww.nottingham.ac.uk/nmp/sonet/rlos/placs/critical_reflection/models/gibbs_cycle.html"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hyperlink" Target="http://cei.ust.hk/files/public/simplypsychology_kolb_learning_styles.pdf"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bradford.ac.uk/wimba-files/skill-space/Reflective_Writing_HTML/page_04.htm" TargetMode="External"/><Relationship Id="rId2" Type="http://schemas.openxmlformats.org/officeDocument/2006/relationships/image" Target="../media/image6.gi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skillsforlearning.leedsbeckett.ac.uk/preview/content/models/02.s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bg1"/>
                </a:solidFill>
                <a:effectLst>
                  <a:outerShdw blurRad="38100" dist="38100" dir="2700000" algn="tl">
                    <a:srgbClr val="000000">
                      <a:alpha val="43137"/>
                    </a:srgbClr>
                  </a:outerShdw>
                </a:effectLst>
              </a:rPr>
              <a:t>LCHS4001</a:t>
            </a:r>
          </a:p>
        </p:txBody>
      </p:sp>
      <p:sp>
        <p:nvSpPr>
          <p:cNvPr id="6147" name="Subtitle 4"/>
          <p:cNvSpPr>
            <a:spLocks noGrp="1"/>
          </p:cNvSpPr>
          <p:nvPr>
            <p:ph type="subTitle" idx="1"/>
          </p:nvPr>
        </p:nvSpPr>
        <p:spPr>
          <a:xfrm>
            <a:off x="853770" y="2348880"/>
            <a:ext cx="7786742" cy="3357586"/>
          </a:xfrm>
        </p:spPr>
        <p:txBody>
          <a:bodyPr/>
          <a:lstStyle/>
          <a:p>
            <a:pPr eaLnBrk="1" hangingPunct="1"/>
            <a:r>
              <a:rPr lang="en-GB" altLang="en-US" sz="3600" b="1" dirty="0">
                <a:solidFill>
                  <a:schemeClr val="bg1"/>
                </a:solidFill>
                <a:effectLst>
                  <a:outerShdw blurRad="38100" dist="38100" dir="2700000" algn="tl">
                    <a:srgbClr val="000000">
                      <a:alpha val="43137"/>
                    </a:srgbClr>
                  </a:outerShdw>
                </a:effectLst>
              </a:rPr>
              <a:t>Academic and Employability Skills</a:t>
            </a:r>
          </a:p>
          <a:p>
            <a:pPr eaLnBrk="1" hangingPunct="1"/>
            <a:endParaRPr lang="en-GB" altLang="en-US" dirty="0">
              <a:solidFill>
                <a:schemeClr val="bg1"/>
              </a:solidFill>
              <a:effectLst>
                <a:outerShdw blurRad="38100" dist="38100" dir="2700000" algn="tl">
                  <a:srgbClr val="000000">
                    <a:alpha val="43137"/>
                  </a:srgbClr>
                </a:outerShdw>
              </a:effectLst>
            </a:endParaRPr>
          </a:p>
          <a:p>
            <a:pPr eaLnBrk="1" hangingPunct="1"/>
            <a:r>
              <a:rPr lang="en-GB" altLang="en-US" sz="4800" b="1" dirty="0">
                <a:solidFill>
                  <a:schemeClr val="bg1"/>
                </a:solidFill>
                <a:effectLst>
                  <a:outerShdw blurRad="38100" dist="38100" dir="2700000" algn="tl">
                    <a:srgbClr val="000000">
                      <a:alpha val="43137"/>
                    </a:srgbClr>
                  </a:outerShdw>
                </a:effectLst>
              </a:rPr>
              <a:t>Reflective writing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3021" y="0"/>
            <a:ext cx="8229600" cy="1143000"/>
          </a:xfrm>
        </p:spPr>
        <p:txBody>
          <a:bodyPr/>
          <a:lstStyle/>
          <a:p>
            <a:r>
              <a:rPr lang="en-GB" b="1" dirty="0"/>
              <a:t>Overview</a:t>
            </a:r>
          </a:p>
        </p:txBody>
      </p:sp>
      <p:sp>
        <p:nvSpPr>
          <p:cNvPr id="3" name="Content Placeholder 2"/>
          <p:cNvSpPr>
            <a:spLocks noGrp="1"/>
          </p:cNvSpPr>
          <p:nvPr>
            <p:ph idx="1"/>
          </p:nvPr>
        </p:nvSpPr>
        <p:spPr>
          <a:xfrm>
            <a:off x="395536" y="1412776"/>
            <a:ext cx="8229600" cy="4248473"/>
          </a:xfrm>
        </p:spPr>
        <p:txBody>
          <a:bodyPr>
            <a:normAutofit/>
          </a:bodyPr>
          <a:lstStyle/>
          <a:p>
            <a:r>
              <a:rPr lang="en-GB" dirty="0"/>
              <a:t>What is reflection?</a:t>
            </a:r>
          </a:p>
          <a:p>
            <a:r>
              <a:rPr lang="en-GB" dirty="0"/>
              <a:t>What is reflective writing?</a:t>
            </a:r>
          </a:p>
          <a:p>
            <a:r>
              <a:rPr lang="en-GB" dirty="0"/>
              <a:t>Example frameworks/models of reflection:</a:t>
            </a:r>
          </a:p>
          <a:p>
            <a:pPr marL="0" indent="0">
              <a:buNone/>
            </a:pPr>
            <a:r>
              <a:rPr lang="en-GB" sz="2600" i="1" dirty="0">
                <a:sym typeface="Wingdings" panose="05000000000000000000" pitchFamily="2" charset="2"/>
              </a:rPr>
              <a:t>	 </a:t>
            </a:r>
            <a:r>
              <a:rPr lang="en-GB" sz="2600" i="1" dirty="0"/>
              <a:t>Gibbs ‘Reflective Cycle’ (1988)</a:t>
            </a:r>
          </a:p>
          <a:p>
            <a:pPr marL="0" indent="0">
              <a:buNone/>
            </a:pPr>
            <a:r>
              <a:rPr lang="en-GB" sz="2600" i="1" dirty="0">
                <a:sym typeface="Wingdings" panose="05000000000000000000" pitchFamily="2" charset="2"/>
              </a:rPr>
              <a:t>	 </a:t>
            </a:r>
            <a:r>
              <a:rPr lang="en-GB" sz="2600" i="1" dirty="0"/>
              <a:t>Kolb’s ‘Experiential Learning Cycle’ (1984)</a:t>
            </a:r>
          </a:p>
          <a:p>
            <a:pPr marL="0" indent="0">
              <a:buNone/>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What is reflection?</a:t>
            </a:r>
          </a:p>
        </p:txBody>
      </p:sp>
      <p:sp>
        <p:nvSpPr>
          <p:cNvPr id="3" name="Content Placeholder 2"/>
          <p:cNvSpPr>
            <a:spLocks noGrp="1"/>
          </p:cNvSpPr>
          <p:nvPr>
            <p:ph idx="1"/>
          </p:nvPr>
        </p:nvSpPr>
        <p:spPr>
          <a:xfrm>
            <a:off x="457200" y="1268760"/>
            <a:ext cx="8229600" cy="4248473"/>
          </a:xfrm>
        </p:spPr>
        <p:txBody>
          <a:bodyPr>
            <a:normAutofit/>
          </a:bodyPr>
          <a:lstStyle/>
          <a:p>
            <a:endParaRPr lang="en-GB" dirty="0"/>
          </a:p>
          <a:p>
            <a:pPr marL="0" indent="0">
              <a:buNone/>
            </a:pPr>
            <a:r>
              <a:rPr lang="en-US" sz="3600" dirty="0"/>
              <a:t>Reflection is a purposeful activity in which you </a:t>
            </a:r>
            <a:r>
              <a:rPr lang="en-US" sz="3600" dirty="0" err="1"/>
              <a:t>analyse</a:t>
            </a:r>
            <a:r>
              <a:rPr lang="en-US" sz="3600" dirty="0"/>
              <a:t> experiences, or your own practice/skills/responses, in order to learn and improve.</a:t>
            </a:r>
            <a:endParaRPr lang="en-GB" sz="3600" i="1" dirty="0"/>
          </a:p>
          <a:p>
            <a:pPr marL="0" indent="0">
              <a:buNone/>
            </a:pPr>
            <a:endParaRPr lang="en-GB" dirty="0"/>
          </a:p>
        </p:txBody>
      </p:sp>
    </p:spTree>
    <p:extLst>
      <p:ext uri="{BB962C8B-B14F-4D97-AF65-F5344CB8AC3E}">
        <p14:creationId xmlns:p14="http://schemas.microsoft.com/office/powerpoint/2010/main" val="32349288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2852"/>
            <a:ext cx="8229600" cy="785818"/>
          </a:xfrm>
        </p:spPr>
        <p:txBody>
          <a:bodyPr/>
          <a:lstStyle/>
          <a:p>
            <a:r>
              <a:rPr lang="en-GB" b="1" dirty="0"/>
              <a:t>What is reflective writing?</a:t>
            </a:r>
          </a:p>
        </p:txBody>
      </p:sp>
      <p:sp>
        <p:nvSpPr>
          <p:cNvPr id="3" name="Content Placeholder 2"/>
          <p:cNvSpPr>
            <a:spLocks noGrp="1"/>
          </p:cNvSpPr>
          <p:nvPr>
            <p:ph idx="1"/>
          </p:nvPr>
        </p:nvSpPr>
        <p:spPr>
          <a:xfrm>
            <a:off x="611560" y="1124744"/>
            <a:ext cx="7848872" cy="4392489"/>
          </a:xfrm>
        </p:spPr>
        <p:txBody>
          <a:bodyPr/>
          <a:lstStyle/>
          <a:p>
            <a:pPr>
              <a:buNone/>
            </a:pPr>
            <a:r>
              <a:rPr lang="en-GB" dirty="0"/>
              <a:t>Reflective writing is </a:t>
            </a:r>
            <a:r>
              <a:rPr lang="en-GB" u="sng" dirty="0"/>
              <a:t>evidence of reflective thinking</a:t>
            </a:r>
            <a:r>
              <a:rPr lang="en-GB" dirty="0"/>
              <a:t>. </a:t>
            </a:r>
          </a:p>
          <a:p>
            <a:pPr>
              <a:buNone/>
            </a:pPr>
            <a:endParaRPr lang="en-GB" dirty="0"/>
          </a:p>
          <a:p>
            <a:pPr>
              <a:buNone/>
            </a:pPr>
            <a:r>
              <a:rPr lang="en-GB" dirty="0"/>
              <a:t>In an academic context, reflective thinking usually involves: </a:t>
            </a:r>
            <a:br>
              <a:rPr lang="en-GB" dirty="0"/>
            </a:br>
            <a:endParaRPr lang="en-GB" dirty="0"/>
          </a:p>
          <a:p>
            <a:pPr>
              <a:buNone/>
            </a:pPr>
            <a:r>
              <a:rPr lang="en-GB" b="1" dirty="0"/>
              <a:t>1. Looking back at something </a:t>
            </a:r>
            <a:r>
              <a:rPr lang="en-GB" dirty="0"/>
              <a:t>(often an event/idea, something that happened).</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15/03/2024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48680"/>
            <a:ext cx="8229600" cy="4968553"/>
          </a:xfrm>
        </p:spPr>
        <p:txBody>
          <a:bodyPr>
            <a:normAutofit/>
          </a:bodyPr>
          <a:lstStyle/>
          <a:p>
            <a:pPr>
              <a:buNone/>
            </a:pPr>
            <a:r>
              <a:rPr lang="en-GB" b="1" dirty="0"/>
              <a:t>2. Analysing the event or idea </a:t>
            </a:r>
            <a:r>
              <a:rPr lang="en-GB" dirty="0"/>
              <a:t>(thinking in depth and from different perspectives, and trying to explain, often with reference to a model or theory from your subject). </a:t>
            </a:r>
            <a:br>
              <a:rPr lang="en-GB" dirty="0"/>
            </a:br>
            <a:endParaRPr lang="en-GB" dirty="0"/>
          </a:p>
          <a:p>
            <a:pPr>
              <a:buNone/>
            </a:pPr>
            <a:r>
              <a:rPr lang="en-GB" b="1" dirty="0"/>
              <a:t>3. Thinking carefully about what the event or idea means for you </a:t>
            </a:r>
            <a:r>
              <a:rPr lang="en-GB" dirty="0"/>
              <a:t>and your ongoing progress as a learner and/or practising professional.</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15/03/2024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2699501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39784"/>
          </a:xfrm>
        </p:spPr>
        <p:txBody>
          <a:bodyPr/>
          <a:lstStyle/>
          <a:p>
            <a:r>
              <a:rPr lang="en-GB" b="1" dirty="0"/>
              <a:t>Why Reflect?</a:t>
            </a:r>
            <a:endParaRPr lang="en-GB" dirty="0"/>
          </a:p>
        </p:txBody>
      </p:sp>
      <p:sp>
        <p:nvSpPr>
          <p:cNvPr id="3" name="Content Placeholder 2"/>
          <p:cNvSpPr>
            <a:spLocks noGrp="1"/>
          </p:cNvSpPr>
          <p:nvPr>
            <p:ph idx="1"/>
          </p:nvPr>
        </p:nvSpPr>
        <p:spPr>
          <a:xfrm>
            <a:off x="3419872" y="1328839"/>
            <a:ext cx="5266928" cy="4188394"/>
          </a:xfrm>
        </p:spPr>
        <p:txBody>
          <a:bodyPr/>
          <a:lstStyle/>
          <a:p>
            <a:pPr marL="0" indent="0" algn="just">
              <a:buNone/>
            </a:pPr>
            <a:r>
              <a:rPr lang="en-GB" sz="2400" dirty="0"/>
              <a:t>“It is not sufficient simply to have an experience in order to learn. </a:t>
            </a:r>
            <a:r>
              <a:rPr lang="en-GB" sz="2400" b="1" dirty="0"/>
              <a:t>Without reflecting upon this experience, it may quickly be forgotten</a:t>
            </a:r>
            <a:r>
              <a:rPr lang="en-GB" sz="2400" dirty="0"/>
              <a:t>, or its learning potential lost. It is from </a:t>
            </a:r>
            <a:r>
              <a:rPr lang="en-GB" sz="2400" b="1" dirty="0"/>
              <a:t>the feelings and thoughts emerging from this reflection </a:t>
            </a:r>
            <a:r>
              <a:rPr lang="en-GB" sz="2400" dirty="0"/>
              <a:t>that generalisations or concepts can be generated.” </a:t>
            </a:r>
          </a:p>
          <a:p>
            <a:pPr marL="0" indent="0" algn="just">
              <a:buNone/>
            </a:pPr>
            <a:r>
              <a:rPr lang="en-GB" sz="2400" dirty="0"/>
              <a:t>(Gibbs, 1988)  </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15/03/2024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pic>
        <p:nvPicPr>
          <p:cNvPr id="6" name="Picture 2" descr="C:\Users\Anita\Desktop\download.jpg"/>
          <p:cNvPicPr>
            <a:picLocks noChangeAspect="1" noChangeArrowheads="1"/>
          </p:cNvPicPr>
          <p:nvPr/>
        </p:nvPicPr>
        <p:blipFill>
          <a:blip r:embed="rId2"/>
          <a:srcRect/>
          <a:stretch>
            <a:fillRect/>
          </a:stretch>
        </p:blipFill>
        <p:spPr bwMode="auto">
          <a:xfrm>
            <a:off x="476283" y="2060848"/>
            <a:ext cx="2357454" cy="178595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0825" y="274638"/>
            <a:ext cx="8713663" cy="1143000"/>
          </a:xfrm>
        </p:spPr>
        <p:txBody>
          <a:bodyPr/>
          <a:lstStyle/>
          <a:p>
            <a:r>
              <a:rPr lang="en-GB" b="1" dirty="0"/>
              <a:t>Common Frameworks (models)</a:t>
            </a:r>
            <a:br>
              <a:rPr lang="en-GB" b="1" dirty="0"/>
            </a:br>
            <a:r>
              <a:rPr lang="en-GB" b="1" dirty="0"/>
              <a:t>of Reflection</a:t>
            </a:r>
          </a:p>
        </p:txBody>
      </p:sp>
      <p:sp>
        <p:nvSpPr>
          <p:cNvPr id="3" name="Content Placeholder 2"/>
          <p:cNvSpPr>
            <a:spLocks noGrp="1"/>
          </p:cNvSpPr>
          <p:nvPr>
            <p:ph idx="1"/>
          </p:nvPr>
        </p:nvSpPr>
        <p:spPr>
          <a:xfrm>
            <a:off x="265733" y="1700808"/>
            <a:ext cx="8229600" cy="3744416"/>
          </a:xfrm>
        </p:spPr>
        <p:txBody>
          <a:bodyPr/>
          <a:lstStyle/>
          <a:p>
            <a:r>
              <a:rPr lang="en-GB" dirty="0"/>
              <a:t>Gibb’s ‘Reflective Cycle’ (1988)</a:t>
            </a:r>
          </a:p>
          <a:p>
            <a:r>
              <a:rPr lang="en-GB" dirty="0"/>
              <a:t>Kolb’s ‘Experiential Learning Cycle’ (1984)</a:t>
            </a:r>
          </a:p>
          <a:p>
            <a:pPr marL="0" indent="0">
              <a:buNone/>
            </a:pPr>
            <a:br>
              <a:rPr lang="en-GB" dirty="0"/>
            </a:br>
            <a:br>
              <a:rPr lang="en-GB" dirty="0"/>
            </a:br>
            <a:endParaRPr lang="en-GB" dirty="0"/>
          </a:p>
          <a:p>
            <a:pPr marL="0" indent="0">
              <a:buNone/>
            </a:pPr>
            <a:r>
              <a:rPr lang="en-GB" dirty="0"/>
              <a:t>…..there are more reflective frameworks!</a:t>
            </a:r>
          </a:p>
          <a:p>
            <a:endParaRPr lang="en-GB" dirty="0"/>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15/03/2024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3114402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0825" y="274638"/>
            <a:ext cx="8641655" cy="1143000"/>
          </a:xfrm>
        </p:spPr>
        <p:txBody>
          <a:bodyPr/>
          <a:lstStyle/>
          <a:p>
            <a:r>
              <a:rPr lang="en-GB" b="1" dirty="0"/>
              <a:t>Gibb’s ‘Reflective Cycle’ (1988)</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15/03/2024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pic>
        <p:nvPicPr>
          <p:cNvPr id="1026" name="Picture 2" descr="Diagram of Gibbs' Model of Reflection."/>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664100" y="1268760"/>
            <a:ext cx="5815799" cy="3916363"/>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35496" y="5445224"/>
            <a:ext cx="5761335" cy="230832"/>
          </a:xfrm>
          <a:prstGeom prst="rect">
            <a:avLst/>
          </a:prstGeom>
          <a:noFill/>
        </p:spPr>
        <p:txBody>
          <a:bodyPr wrap="square" rtlCol="0">
            <a:spAutoFit/>
          </a:bodyPr>
          <a:lstStyle/>
          <a:p>
            <a:r>
              <a:rPr lang="en-GB" sz="900" b="1" dirty="0"/>
              <a:t>Image source: </a:t>
            </a:r>
            <a:r>
              <a:rPr lang="en-GB" sz="900" dirty="0">
                <a:hlinkClick r:id="rId4"/>
              </a:rPr>
              <a:t>https://www.nottingham.ac.uk/nmp/sonet/rlos/placs/critical_reflection/models/gibbs_cycle.html</a:t>
            </a:r>
            <a:endParaRPr lang="en-GB" sz="900" dirty="0"/>
          </a:p>
        </p:txBody>
      </p:sp>
    </p:spTree>
    <p:extLst>
      <p:ext uri="{BB962C8B-B14F-4D97-AF65-F5344CB8AC3E}">
        <p14:creationId xmlns:p14="http://schemas.microsoft.com/office/powerpoint/2010/main" val="23230151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60648"/>
            <a:ext cx="8229600" cy="5342013"/>
          </a:xfrm>
        </p:spPr>
        <p:txBody>
          <a:bodyPr>
            <a:noAutofit/>
          </a:bodyPr>
          <a:lstStyle/>
          <a:p>
            <a:pPr marL="0" indent="0">
              <a:buNone/>
            </a:pPr>
            <a:r>
              <a:rPr lang="en-GB" sz="3100" b="1" dirty="0"/>
              <a:t>Description:</a:t>
            </a:r>
          </a:p>
          <a:p>
            <a:r>
              <a:rPr lang="en-GB" sz="3100" dirty="0"/>
              <a:t>What happened? Don’t make judgements yet or try to draw conclusions; simply describe.</a:t>
            </a:r>
          </a:p>
          <a:p>
            <a:pPr marL="0" indent="0">
              <a:buNone/>
            </a:pPr>
            <a:r>
              <a:rPr lang="en-GB" sz="3100" b="1" dirty="0"/>
              <a:t>Feelings:</a:t>
            </a:r>
          </a:p>
          <a:p>
            <a:r>
              <a:rPr lang="en-GB" sz="3100" dirty="0"/>
              <a:t>What were your reactions and feelings? Again don’t move on to analysing these yet.</a:t>
            </a:r>
          </a:p>
          <a:p>
            <a:pPr marL="0" indent="0">
              <a:buNone/>
            </a:pPr>
            <a:r>
              <a:rPr lang="en-GB" sz="3100" b="1" dirty="0"/>
              <a:t>Evaluation:</a:t>
            </a:r>
          </a:p>
          <a:p>
            <a:r>
              <a:rPr lang="en-GB" sz="3100" dirty="0"/>
              <a:t>What was good and bad about the experience? Make value judgements.</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15/03/2024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
        <p:nvSpPr>
          <p:cNvPr id="6" name="TextBox 5"/>
          <p:cNvSpPr txBox="1"/>
          <p:nvPr/>
        </p:nvSpPr>
        <p:spPr>
          <a:xfrm>
            <a:off x="7580665" y="5341051"/>
            <a:ext cx="1563335" cy="261610"/>
          </a:xfrm>
          <a:prstGeom prst="rect">
            <a:avLst/>
          </a:prstGeom>
          <a:noFill/>
        </p:spPr>
        <p:txBody>
          <a:bodyPr wrap="square" rtlCol="0">
            <a:spAutoFit/>
          </a:bodyPr>
          <a:lstStyle/>
          <a:p>
            <a:r>
              <a:rPr lang="en-GB" sz="1100" b="1" dirty="0"/>
              <a:t>(Gibbs, 1988)</a:t>
            </a:r>
          </a:p>
        </p:txBody>
      </p:sp>
    </p:spTree>
    <p:extLst>
      <p:ext uri="{BB962C8B-B14F-4D97-AF65-F5344CB8AC3E}">
        <p14:creationId xmlns:p14="http://schemas.microsoft.com/office/powerpoint/2010/main" val="589187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60648"/>
            <a:ext cx="8229600" cy="5342013"/>
          </a:xfrm>
        </p:spPr>
        <p:txBody>
          <a:bodyPr>
            <a:noAutofit/>
          </a:bodyPr>
          <a:lstStyle/>
          <a:p>
            <a:pPr marL="0" indent="0">
              <a:buNone/>
            </a:pPr>
            <a:r>
              <a:rPr lang="en-GB" sz="3100" b="1" dirty="0"/>
              <a:t>Analysis:</a:t>
            </a:r>
          </a:p>
          <a:p>
            <a:r>
              <a:rPr lang="en-GB" sz="3100" dirty="0"/>
              <a:t>What sense can you make of the situation? Bring in ideas from outside the experience to help you. What was really going on? Were different people’s experiences similar or different in important ways?</a:t>
            </a:r>
          </a:p>
          <a:p>
            <a:pPr marL="0" indent="0">
              <a:buNone/>
            </a:pPr>
            <a:r>
              <a:rPr lang="en-GB" sz="3100" b="1" dirty="0"/>
              <a:t>Conclusions (general):</a:t>
            </a:r>
          </a:p>
          <a:p>
            <a:r>
              <a:rPr lang="en-GB" sz="3100" dirty="0"/>
              <a:t>What can be concluded, in a general sense, from these experiences and the analyses you have undertaken?</a:t>
            </a:r>
          </a:p>
          <a:p>
            <a:pPr marL="0" indent="0">
              <a:buNone/>
            </a:pPr>
            <a:endParaRPr lang="en-GB" sz="31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15/03/2024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
        <p:nvSpPr>
          <p:cNvPr id="7" name="TextBox 6"/>
          <p:cNvSpPr txBox="1"/>
          <p:nvPr/>
        </p:nvSpPr>
        <p:spPr>
          <a:xfrm>
            <a:off x="7540007" y="5341051"/>
            <a:ext cx="1563335" cy="261610"/>
          </a:xfrm>
          <a:prstGeom prst="rect">
            <a:avLst/>
          </a:prstGeom>
          <a:noFill/>
        </p:spPr>
        <p:txBody>
          <a:bodyPr wrap="square" rtlCol="0">
            <a:spAutoFit/>
          </a:bodyPr>
          <a:lstStyle/>
          <a:p>
            <a:r>
              <a:rPr lang="en-GB" sz="1100" b="1" dirty="0"/>
              <a:t>(Gibbs, 1988)</a:t>
            </a:r>
          </a:p>
        </p:txBody>
      </p:sp>
    </p:spTree>
    <p:extLst>
      <p:ext uri="{BB962C8B-B14F-4D97-AF65-F5344CB8AC3E}">
        <p14:creationId xmlns:p14="http://schemas.microsoft.com/office/powerpoint/2010/main" val="356807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60648"/>
            <a:ext cx="8229600" cy="5342013"/>
          </a:xfrm>
        </p:spPr>
        <p:txBody>
          <a:bodyPr>
            <a:noAutofit/>
          </a:bodyPr>
          <a:lstStyle/>
          <a:p>
            <a:pPr marL="0" indent="0">
              <a:buNone/>
            </a:pPr>
            <a:r>
              <a:rPr lang="en-GB" sz="3100" b="1" dirty="0"/>
              <a:t>Conclusions (specific):</a:t>
            </a:r>
          </a:p>
          <a:p>
            <a:r>
              <a:rPr lang="en-GB" sz="3100" dirty="0"/>
              <a:t>What can be concluded about your own specific, unique, personal situation or way of working? </a:t>
            </a:r>
          </a:p>
          <a:p>
            <a:pPr marL="0" indent="0">
              <a:buNone/>
            </a:pPr>
            <a:r>
              <a:rPr lang="en-GB" sz="3100" b="1" dirty="0"/>
              <a:t>Personal action plans:</a:t>
            </a:r>
          </a:p>
          <a:p>
            <a:r>
              <a:rPr lang="en-GB" sz="3100" dirty="0"/>
              <a:t>What are you going to do differently in this type of situation next time? What steps are you going to take on the basis of what you have learnt?</a:t>
            </a:r>
          </a:p>
          <a:p>
            <a:pPr marL="0" indent="0">
              <a:buNone/>
            </a:pPr>
            <a:endParaRPr lang="en-GB" sz="31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15/03/2024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
        <p:nvSpPr>
          <p:cNvPr id="7" name="TextBox 6"/>
          <p:cNvSpPr txBox="1"/>
          <p:nvPr/>
        </p:nvSpPr>
        <p:spPr>
          <a:xfrm>
            <a:off x="7236297" y="5157192"/>
            <a:ext cx="1907704" cy="261610"/>
          </a:xfrm>
          <a:prstGeom prst="rect">
            <a:avLst/>
          </a:prstGeom>
          <a:noFill/>
        </p:spPr>
        <p:txBody>
          <a:bodyPr wrap="square" rtlCol="0">
            <a:spAutoFit/>
          </a:bodyPr>
          <a:lstStyle/>
          <a:p>
            <a:r>
              <a:rPr lang="en-GB" sz="1100" b="1" dirty="0"/>
              <a:t>(Gibbs, 1988)</a:t>
            </a:r>
          </a:p>
        </p:txBody>
      </p:sp>
    </p:spTree>
    <p:extLst>
      <p:ext uri="{BB962C8B-B14F-4D97-AF65-F5344CB8AC3E}">
        <p14:creationId xmlns:p14="http://schemas.microsoft.com/office/powerpoint/2010/main" val="1834610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Kolb’s ‘Experiential Learning Cycle’ (1984)</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15/03/2024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
        <p:nvSpPr>
          <p:cNvPr id="6" name="Rectangle 5"/>
          <p:cNvSpPr/>
          <p:nvPr/>
        </p:nvSpPr>
        <p:spPr>
          <a:xfrm>
            <a:off x="107504" y="5421963"/>
            <a:ext cx="4608512" cy="230832"/>
          </a:xfrm>
          <a:prstGeom prst="rect">
            <a:avLst/>
          </a:prstGeom>
        </p:spPr>
        <p:txBody>
          <a:bodyPr wrap="square">
            <a:spAutoFit/>
          </a:bodyPr>
          <a:lstStyle/>
          <a:p>
            <a:r>
              <a:rPr lang="en-GB" sz="900" b="1" dirty="0"/>
              <a:t>Image source: </a:t>
            </a:r>
            <a:r>
              <a:rPr lang="en-GB" sz="900" dirty="0">
                <a:hlinkClick r:id="rId2"/>
              </a:rPr>
              <a:t>http://cei.ust.hk/files/public/simplypsychology_kolb_learning_styles.pdf</a:t>
            </a:r>
            <a:endParaRPr lang="en-GB" sz="900" dirty="0"/>
          </a:p>
        </p:txBody>
      </p:sp>
      <p:pic>
        <p:nvPicPr>
          <p:cNvPr id="13" name="Picture 1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23728" y="1772816"/>
            <a:ext cx="4608512" cy="3530900"/>
          </a:xfrm>
          <a:prstGeom prst="rect">
            <a:avLst/>
          </a:prstGeom>
          <a:ln w="19050">
            <a:solidFill>
              <a:schemeClr val="tx1"/>
            </a:solidFill>
          </a:ln>
        </p:spPr>
      </p:pic>
    </p:spTree>
    <p:extLst>
      <p:ext uri="{BB962C8B-B14F-4D97-AF65-F5344CB8AC3E}">
        <p14:creationId xmlns:p14="http://schemas.microsoft.com/office/powerpoint/2010/main" val="36411267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Concrete experience</a:t>
            </a:r>
            <a:endParaRPr lang="en-GB" dirty="0"/>
          </a:p>
        </p:txBody>
      </p:sp>
      <p:sp>
        <p:nvSpPr>
          <p:cNvPr id="3" name="Content Placeholder 2"/>
          <p:cNvSpPr>
            <a:spLocks noGrp="1"/>
          </p:cNvSpPr>
          <p:nvPr>
            <p:ph idx="1"/>
          </p:nvPr>
        </p:nvSpPr>
        <p:spPr>
          <a:xfrm>
            <a:off x="323528" y="1268760"/>
            <a:ext cx="8229600" cy="4464496"/>
          </a:xfrm>
        </p:spPr>
        <p:txBody>
          <a:bodyPr/>
          <a:lstStyle/>
          <a:p>
            <a:r>
              <a:rPr lang="en-GB" dirty="0"/>
              <a:t>Similar to Gibb’s Description Stage</a:t>
            </a:r>
          </a:p>
          <a:p>
            <a:endParaRPr lang="en-GB" dirty="0"/>
          </a:p>
          <a:p>
            <a:r>
              <a:rPr lang="en-GB" dirty="0"/>
              <a:t>In this part, you describe an experience from the past. </a:t>
            </a:r>
          </a:p>
          <a:p>
            <a:endParaRPr lang="en-GB" dirty="0"/>
          </a:p>
          <a:p>
            <a:r>
              <a:rPr lang="en-GB" dirty="0"/>
              <a:t>At this stage you simply describe what happened.</a:t>
            </a:r>
          </a:p>
          <a:p>
            <a:pPr marL="0" indent="0">
              <a:buNone/>
            </a:pPr>
            <a:r>
              <a:rPr lang="en-GB" dirty="0"/>
              <a:t>					        (Kolb, 1984)</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15/03/2024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3599482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Reflective Observation</a:t>
            </a:r>
            <a:endParaRPr lang="en-GB" dirty="0"/>
          </a:p>
        </p:txBody>
      </p:sp>
      <p:sp>
        <p:nvSpPr>
          <p:cNvPr id="3" name="Content Placeholder 2"/>
          <p:cNvSpPr>
            <a:spLocks noGrp="1"/>
          </p:cNvSpPr>
          <p:nvPr>
            <p:ph idx="1"/>
          </p:nvPr>
        </p:nvSpPr>
        <p:spPr>
          <a:xfrm>
            <a:off x="440934" y="1417638"/>
            <a:ext cx="8307529" cy="4171602"/>
          </a:xfrm>
        </p:spPr>
        <p:txBody>
          <a:bodyPr/>
          <a:lstStyle/>
          <a:p>
            <a:r>
              <a:rPr lang="en-GB" sz="2800" dirty="0"/>
              <a:t>This is the stage in which you reflect deeply on what has happened in that situation. </a:t>
            </a:r>
          </a:p>
          <a:p>
            <a:r>
              <a:rPr lang="en-GB" sz="2800" dirty="0"/>
              <a:t>You can talk about your feelings and answer questions such as: </a:t>
            </a:r>
          </a:p>
          <a:p>
            <a:pPr marL="514350" indent="-514350">
              <a:buAutoNum type="arabicPeriod"/>
            </a:pPr>
            <a:r>
              <a:rPr lang="en-GB" sz="2800" dirty="0"/>
              <a:t>What worked?</a:t>
            </a:r>
          </a:p>
          <a:p>
            <a:pPr marL="514350" indent="-514350">
              <a:buAutoNum type="arabicPeriod"/>
            </a:pPr>
            <a:r>
              <a:rPr lang="en-GB" sz="2800" dirty="0"/>
              <a:t>What failed?</a:t>
            </a:r>
          </a:p>
          <a:p>
            <a:pPr marL="514350" indent="-514350">
              <a:buAutoNum type="arabicPeriod"/>
            </a:pPr>
            <a:r>
              <a:rPr lang="en-GB" sz="2800" dirty="0"/>
              <a:t>Why did others and I behave in a certain way?</a:t>
            </a:r>
          </a:p>
          <a:p>
            <a:pPr marL="0" indent="0">
              <a:buNone/>
            </a:pPr>
            <a:r>
              <a:rPr lang="en-GB" sz="2800" dirty="0"/>
              <a:t>					</a:t>
            </a:r>
            <a:r>
              <a:rPr lang="en-GB" dirty="0">
                <a:solidFill>
                  <a:prstClr val="black"/>
                </a:solidFill>
              </a:rPr>
              <a:t>         (Kolb, 1984)</a:t>
            </a:r>
            <a:endParaRPr lang="en-GB" sz="2800" dirty="0"/>
          </a:p>
          <a:p>
            <a:endParaRPr lang="en-GB" sz="2800" dirty="0"/>
          </a:p>
          <a:p>
            <a:endParaRPr lang="en-GB" sz="28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15/03/2024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2926510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Abstract Conceptualisation</a:t>
            </a:r>
            <a:endParaRPr lang="en-GB" dirty="0"/>
          </a:p>
        </p:txBody>
      </p:sp>
      <p:sp>
        <p:nvSpPr>
          <p:cNvPr id="3" name="Content Placeholder 2"/>
          <p:cNvSpPr>
            <a:spLocks noGrp="1"/>
          </p:cNvSpPr>
          <p:nvPr>
            <p:ph idx="1"/>
          </p:nvPr>
        </p:nvSpPr>
        <p:spPr/>
        <p:txBody>
          <a:bodyPr/>
          <a:lstStyle/>
          <a:p>
            <a:r>
              <a:rPr lang="en-GB" sz="2800" dirty="0"/>
              <a:t>This is the stage in which you try to understand a situation better.</a:t>
            </a:r>
          </a:p>
          <a:p>
            <a:r>
              <a:rPr lang="en-GB" sz="2800" dirty="0"/>
              <a:t>Questions to answer include: </a:t>
            </a:r>
          </a:p>
          <a:p>
            <a:pPr marL="0" indent="0">
              <a:buNone/>
            </a:pPr>
            <a:endParaRPr lang="en-GB" sz="2800" dirty="0"/>
          </a:p>
          <a:p>
            <a:pPr marL="514350" indent="-514350">
              <a:buAutoNum type="arabicPeriod"/>
            </a:pPr>
            <a:r>
              <a:rPr lang="en-GB" sz="2800" dirty="0"/>
              <a:t>What could have I done better or differently?</a:t>
            </a:r>
          </a:p>
          <a:p>
            <a:pPr marL="0" indent="0">
              <a:buNone/>
            </a:pPr>
            <a:endParaRPr lang="en-GB" sz="2800" dirty="0"/>
          </a:p>
          <a:p>
            <a:pPr marL="514350" indent="-514350">
              <a:buAutoNum type="arabicPeriod" startAt="2"/>
            </a:pPr>
            <a:r>
              <a:rPr lang="en-GB" sz="2800" dirty="0"/>
              <a:t>How can I improve?</a:t>
            </a:r>
          </a:p>
          <a:p>
            <a:pPr marL="0" indent="0">
              <a:buNone/>
            </a:pPr>
            <a:r>
              <a:rPr lang="en-GB" sz="2800" dirty="0"/>
              <a:t>						</a:t>
            </a:r>
            <a:r>
              <a:rPr lang="en-GB" dirty="0">
                <a:solidFill>
                  <a:prstClr val="black"/>
                </a:solidFill>
              </a:rPr>
              <a:t> (Kolb, 1984)</a:t>
            </a:r>
            <a:endParaRPr lang="en-GB" sz="2800" dirty="0"/>
          </a:p>
          <a:p>
            <a:pPr marL="0" indent="0">
              <a:buNone/>
            </a:pPr>
            <a:endParaRPr lang="en-GB" sz="28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15/03/2024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3454000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Active Experimentation</a:t>
            </a:r>
            <a:endParaRPr lang="en-GB" dirty="0"/>
          </a:p>
        </p:txBody>
      </p:sp>
      <p:sp>
        <p:nvSpPr>
          <p:cNvPr id="3" name="Content Placeholder 2"/>
          <p:cNvSpPr>
            <a:spLocks noGrp="1"/>
          </p:cNvSpPr>
          <p:nvPr>
            <p:ph idx="1"/>
          </p:nvPr>
        </p:nvSpPr>
        <p:spPr>
          <a:xfrm>
            <a:off x="179512" y="1417638"/>
            <a:ext cx="8507288" cy="4099595"/>
          </a:xfrm>
        </p:spPr>
        <p:txBody>
          <a:bodyPr>
            <a:normAutofit/>
          </a:bodyPr>
          <a:lstStyle/>
          <a:p>
            <a:r>
              <a:rPr lang="en-GB" sz="2800" dirty="0"/>
              <a:t>This stage is similar to the Action Plan stage from Gibb’s Cycle. </a:t>
            </a:r>
          </a:p>
          <a:p>
            <a:endParaRPr lang="en-GB" sz="2800" dirty="0"/>
          </a:p>
          <a:p>
            <a:r>
              <a:rPr lang="en-GB" sz="2800" dirty="0"/>
              <a:t>In this stage you answer the following questions:</a:t>
            </a:r>
          </a:p>
          <a:p>
            <a:pPr marL="0" indent="0">
              <a:buNone/>
            </a:pPr>
            <a:endParaRPr lang="en-GB" sz="2800" dirty="0"/>
          </a:p>
          <a:p>
            <a:pPr marL="514350" indent="-514350">
              <a:buFont typeface="+mj-lt"/>
              <a:buAutoNum type="arabicPeriod"/>
            </a:pPr>
            <a:r>
              <a:rPr lang="en-GB" sz="2800" dirty="0"/>
              <a:t>What will I do differently in the future?</a:t>
            </a:r>
          </a:p>
          <a:p>
            <a:pPr marL="514350" indent="-514350">
              <a:buFont typeface="+mj-lt"/>
              <a:buAutoNum type="arabicPeriod"/>
            </a:pPr>
            <a:r>
              <a:rPr lang="en-GB" sz="2800" dirty="0"/>
              <a:t>How can I improve my performance in the future?</a:t>
            </a:r>
          </a:p>
          <a:p>
            <a:pPr marL="400050" lvl="1" indent="0">
              <a:buNone/>
            </a:pPr>
            <a:r>
              <a:rPr lang="en-GB" sz="2400" dirty="0"/>
              <a:t>						 </a:t>
            </a:r>
            <a:r>
              <a:rPr kumimoji="0" lang="en-GB" sz="3200" b="0" i="0" u="none" strike="noStrike" kern="1200" cap="none" spc="0" normalizeH="0" baseline="0" noProof="0" dirty="0">
                <a:ln>
                  <a:noFill/>
                </a:ln>
                <a:solidFill>
                  <a:prstClr val="black"/>
                </a:solidFill>
                <a:effectLst/>
                <a:uLnTx/>
                <a:uFillTx/>
                <a:latin typeface="Myriad Pro"/>
                <a:ea typeface="+mn-ea"/>
                <a:cs typeface="+mn-cs"/>
              </a:rPr>
              <a:t> (Kolb, 1984)</a:t>
            </a:r>
            <a:endParaRPr lang="en-GB" sz="24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15/03/2024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24098182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43000"/>
          </a:xfrm>
        </p:spPr>
        <p:txBody>
          <a:bodyPr/>
          <a:lstStyle/>
          <a:p>
            <a:r>
              <a:rPr lang="en-GB" b="1" dirty="0"/>
              <a:t>Basically…</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15/03/2024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pic>
        <p:nvPicPr>
          <p:cNvPr id="4098" name="Picture 2" descr="https://www.bradford.ac.uk/wimba-files/skill-space/Reflective_Writing_HTML/images/pic003.gif"/>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871352" y="1196752"/>
            <a:ext cx="5401295" cy="4028541"/>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
        <p:nvSpPr>
          <p:cNvPr id="7" name="Rectangle 6"/>
          <p:cNvSpPr/>
          <p:nvPr/>
        </p:nvSpPr>
        <p:spPr>
          <a:xfrm>
            <a:off x="0" y="5445224"/>
            <a:ext cx="5652120" cy="230832"/>
          </a:xfrm>
          <a:prstGeom prst="rect">
            <a:avLst/>
          </a:prstGeom>
        </p:spPr>
        <p:txBody>
          <a:bodyPr wrap="square">
            <a:spAutoFit/>
          </a:bodyPr>
          <a:lstStyle/>
          <a:p>
            <a:r>
              <a:rPr lang="en-GB" sz="900" b="1" dirty="0"/>
              <a:t>Image source: </a:t>
            </a:r>
            <a:r>
              <a:rPr lang="en-GB" sz="900" dirty="0">
                <a:hlinkClick r:id="rId3"/>
              </a:rPr>
              <a:t>https://www.bradford.ac.uk/wimba-files/skill-space/Reflective_Writing_HTML/page_04.htm</a:t>
            </a:r>
            <a:endParaRPr lang="en-GB" sz="900" dirty="0"/>
          </a:p>
        </p:txBody>
      </p:sp>
    </p:spTree>
    <p:extLst>
      <p:ext uri="{BB962C8B-B14F-4D97-AF65-F5344CB8AC3E}">
        <p14:creationId xmlns:p14="http://schemas.microsoft.com/office/powerpoint/2010/main" val="7549013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4DE211-2C24-4DEE-8844-267E2D09EB20}"/>
              </a:ext>
            </a:extLst>
          </p:cNvPr>
          <p:cNvSpPr>
            <a:spLocks noGrp="1"/>
          </p:cNvSpPr>
          <p:nvPr>
            <p:ph type="title"/>
          </p:nvPr>
        </p:nvSpPr>
        <p:spPr/>
        <p:txBody>
          <a:bodyPr/>
          <a:lstStyle/>
          <a:p>
            <a:r>
              <a:rPr lang="en-GB" b="1" dirty="0"/>
              <a:t>Individual task </a:t>
            </a:r>
          </a:p>
        </p:txBody>
      </p:sp>
      <p:sp>
        <p:nvSpPr>
          <p:cNvPr id="3" name="Content Placeholder 2">
            <a:extLst>
              <a:ext uri="{FF2B5EF4-FFF2-40B4-BE49-F238E27FC236}">
                <a16:creationId xmlns:a16="http://schemas.microsoft.com/office/drawing/2014/main" id="{3C9A0CC3-8759-49BF-BA64-DC9A098CE846}"/>
              </a:ext>
            </a:extLst>
          </p:cNvPr>
          <p:cNvSpPr>
            <a:spLocks noGrp="1"/>
          </p:cNvSpPr>
          <p:nvPr>
            <p:ph idx="1"/>
          </p:nvPr>
        </p:nvSpPr>
        <p:spPr/>
        <p:txBody>
          <a:bodyPr/>
          <a:lstStyle/>
          <a:p>
            <a:r>
              <a:rPr lang="en-GB" sz="2800" dirty="0"/>
              <a:t>Think about a topic from this module</a:t>
            </a:r>
          </a:p>
          <a:p>
            <a:r>
              <a:rPr lang="en-GB" sz="2800" dirty="0"/>
              <a:t>Write a short reflection (2-3 paragraphs)</a:t>
            </a:r>
          </a:p>
          <a:p>
            <a:r>
              <a:rPr lang="en-GB" sz="2800" dirty="0"/>
              <a:t>Ideas:</a:t>
            </a:r>
          </a:p>
          <a:p>
            <a:pPr lvl="1"/>
            <a:r>
              <a:rPr lang="en-GB" sz="2000" dirty="0"/>
              <a:t>Comment on today’s lesson/topic: did you know about it before? Did you find it useful/difficult/challenging/boring? Why? </a:t>
            </a:r>
          </a:p>
          <a:p>
            <a:pPr lvl="1"/>
            <a:r>
              <a:rPr lang="en-GB" sz="2000" dirty="0"/>
              <a:t>Try to remember how you felt about this module at the beginning of term 1: compare with how you feel about it now</a:t>
            </a:r>
          </a:p>
          <a:p>
            <a:pPr lvl="1"/>
            <a:r>
              <a:rPr lang="en-GB" sz="2000" dirty="0"/>
              <a:t>Briefly summarise and comment on the usefulness of topics covered so </a:t>
            </a:r>
            <a:r>
              <a:rPr lang="en-GB" sz="2000"/>
              <a:t>far this term  </a:t>
            </a:r>
            <a:endParaRPr lang="en-GB" sz="2000" dirty="0"/>
          </a:p>
          <a:p>
            <a:pPr lvl="1"/>
            <a:endParaRPr lang="en-GB" dirty="0"/>
          </a:p>
        </p:txBody>
      </p:sp>
      <p:sp>
        <p:nvSpPr>
          <p:cNvPr id="4" name="Date Placeholder 3">
            <a:extLst>
              <a:ext uri="{FF2B5EF4-FFF2-40B4-BE49-F238E27FC236}">
                <a16:creationId xmlns:a16="http://schemas.microsoft.com/office/drawing/2014/main" id="{3EEE17B1-C6CD-4AAD-B600-8F743AB87F8F}"/>
              </a:ext>
            </a:extLst>
          </p:cNvPr>
          <p:cNvSpPr>
            <a:spLocks noGrp="1"/>
          </p:cNvSpPr>
          <p:nvPr>
            <p:ph type="dt" sz="half" idx="10"/>
          </p:nvPr>
        </p:nvSpPr>
        <p:spPr/>
        <p:txBody>
          <a:bodyPr/>
          <a:lstStyle/>
          <a:p>
            <a:pPr>
              <a:defRPr/>
            </a:pPr>
            <a:fld id="{2303D31F-598B-47EE-BA37-93F097A3D676}" type="datetime1">
              <a:rPr lang="en-GB" altLang="en-US" smtClean="0"/>
              <a:pPr>
                <a:defRPr/>
              </a:pPr>
              <a:t>15/03/2024</a:t>
            </a:fld>
            <a:endParaRPr lang="en-GB" altLang="en-US"/>
          </a:p>
        </p:txBody>
      </p:sp>
      <p:sp>
        <p:nvSpPr>
          <p:cNvPr id="5" name="Slide Number Placeholder 4">
            <a:extLst>
              <a:ext uri="{FF2B5EF4-FFF2-40B4-BE49-F238E27FC236}">
                <a16:creationId xmlns:a16="http://schemas.microsoft.com/office/drawing/2014/main" id="{2DB5109F-FD3C-4AC7-8A77-52AE633B066D}"/>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14722802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8767"/>
            <a:ext cx="8229600" cy="1143000"/>
          </a:xfrm>
        </p:spPr>
        <p:txBody>
          <a:bodyPr/>
          <a:lstStyle/>
          <a:p>
            <a:r>
              <a:rPr lang="en-GB" b="1" dirty="0"/>
              <a:t>References</a:t>
            </a:r>
          </a:p>
        </p:txBody>
      </p:sp>
      <p:sp>
        <p:nvSpPr>
          <p:cNvPr id="3" name="Content Placeholder 2"/>
          <p:cNvSpPr>
            <a:spLocks noGrp="1"/>
          </p:cNvSpPr>
          <p:nvPr>
            <p:ph idx="1"/>
          </p:nvPr>
        </p:nvSpPr>
        <p:spPr>
          <a:xfrm>
            <a:off x="457200" y="1052736"/>
            <a:ext cx="8229600" cy="4464497"/>
          </a:xfrm>
        </p:spPr>
        <p:txBody>
          <a:bodyPr>
            <a:noAutofit/>
          </a:bodyPr>
          <a:lstStyle/>
          <a:p>
            <a:r>
              <a:rPr lang="en-GB" sz="2400" dirty="0"/>
              <a:t>Gibbs, G. (1988) </a:t>
            </a:r>
            <a:r>
              <a:rPr lang="en-GB" sz="2400" i="1" dirty="0"/>
              <a:t>Learning by doing: a guide to teaching and learning methods</a:t>
            </a:r>
            <a:r>
              <a:rPr lang="en-GB" sz="2400" dirty="0"/>
              <a:t>. [London]: FEU.</a:t>
            </a:r>
          </a:p>
          <a:p>
            <a:r>
              <a:rPr lang="en-GB" sz="2400" dirty="0"/>
              <a:t>Leeds Beckett University (2015) </a:t>
            </a:r>
            <a:r>
              <a:rPr lang="en-GB" sz="2400" i="1" dirty="0"/>
              <a:t>Content Preview: Models for structuring reflection</a:t>
            </a:r>
            <a:r>
              <a:rPr lang="en-GB" sz="2400" dirty="0"/>
              <a:t>. Available at: </a:t>
            </a:r>
            <a:r>
              <a:rPr lang="en-GB" sz="2400" dirty="0">
                <a:hlinkClick r:id="rId2"/>
              </a:rPr>
              <a:t>https://skillsforlearning.leedsbeckett.ac.uk/preview/content/models/02.shtml</a:t>
            </a:r>
            <a:r>
              <a:rPr lang="en-GB" sz="2400" dirty="0"/>
              <a:t> (Accessed: 8</a:t>
            </a:r>
            <a:r>
              <a:rPr lang="en-GB" sz="2400" baseline="30000" dirty="0"/>
              <a:t>th</a:t>
            </a:r>
            <a:r>
              <a:rPr lang="en-GB" sz="2400" dirty="0"/>
              <a:t> July 2019). </a:t>
            </a:r>
          </a:p>
          <a:p>
            <a:r>
              <a:rPr lang="en-GB" sz="2400" dirty="0"/>
              <a:t>Kolb, D. A. (1984) </a:t>
            </a:r>
            <a:r>
              <a:rPr lang="en-GB" sz="2400" i="1" dirty="0"/>
              <a:t>Experiential learning: experience as the source of learning and development</a:t>
            </a:r>
            <a:r>
              <a:rPr lang="en-GB" sz="2400" dirty="0"/>
              <a:t>. Englewood Cliffs; London: Prentice-Hall.</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15/03/2024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37380819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1032</Words>
  <Application>Microsoft Office PowerPoint</Application>
  <PresentationFormat>On-screen Show (4:3)</PresentationFormat>
  <Paragraphs>131</Paragraphs>
  <Slides>19</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Myriad Pro</vt:lpstr>
      <vt:lpstr>Arial</vt:lpstr>
      <vt:lpstr>Verdana</vt:lpstr>
      <vt:lpstr>Wingdings</vt:lpstr>
      <vt:lpstr>20140311PresentationUWTSDTemplate</vt:lpstr>
      <vt:lpstr>LCHS4001</vt:lpstr>
      <vt:lpstr>Overview</vt:lpstr>
      <vt:lpstr>What is reflection?</vt:lpstr>
      <vt:lpstr>What is reflective writing?</vt:lpstr>
      <vt:lpstr>PowerPoint Presentation</vt:lpstr>
      <vt:lpstr>Why Reflect?</vt:lpstr>
      <vt:lpstr>Common Frameworks (models) of Reflection</vt:lpstr>
      <vt:lpstr>Gibb’s ‘Reflective Cycle’ (1988)</vt:lpstr>
      <vt:lpstr>PowerPoint Presentation</vt:lpstr>
      <vt:lpstr>PowerPoint Presentation</vt:lpstr>
      <vt:lpstr>PowerPoint Presentation</vt:lpstr>
      <vt:lpstr>Kolb’s ‘Experiential Learning Cycle’ (1984)</vt:lpstr>
      <vt:lpstr>Concrete experience</vt:lpstr>
      <vt:lpstr>Reflective Observation</vt:lpstr>
      <vt:lpstr>Abstract Conceptualisation</vt:lpstr>
      <vt:lpstr>Active Experimentation</vt:lpstr>
      <vt:lpstr>Basically…</vt:lpstr>
      <vt:lpstr>Individual task </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lizeta demetriou</dc:creator>
  <cp:lastModifiedBy>Lizeta Demetriou</cp:lastModifiedBy>
  <cp:revision>106</cp:revision>
  <cp:lastPrinted>2018-07-09T15:27:01Z</cp:lastPrinted>
  <dcterms:created xsi:type="dcterms:W3CDTF">2002-10-07T19:43:58Z</dcterms:created>
  <dcterms:modified xsi:type="dcterms:W3CDTF">2024-03-19T08:00:51Z</dcterms:modified>
</cp:coreProperties>
</file>