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6" r:id="rId5"/>
    <p:sldId id="257" r:id="rId6"/>
    <p:sldId id="258" r:id="rId7"/>
    <p:sldId id="259" r:id="rId8"/>
    <p:sldId id="260" r:id="rId9"/>
    <p:sldId id="261" r:id="rId10"/>
    <p:sldId id="263" r:id="rId11"/>
    <p:sldId id="26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08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28/11/2017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11/28/2017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28/11/2017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28/11/2017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28/11/2017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28/11/2017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96752"/>
            <a:ext cx="7992888" cy="1470025"/>
          </a:xfrm>
        </p:spPr>
        <p:txBody>
          <a:bodyPr>
            <a:normAutofit/>
          </a:bodyPr>
          <a:lstStyle/>
          <a:p>
            <a:r>
              <a:rPr lang="en-GB" dirty="0">
                <a:solidFill>
                  <a:schemeClr val="bg1"/>
                </a:solidFill>
              </a:rPr>
              <a:t>Computational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43CCB-9CA2-4EF3-BFF8-77FCA02D4D7E}"/>
              </a:ext>
            </a:extLst>
          </p:cNvPr>
          <p:cNvSpPr>
            <a:spLocks noGrp="1"/>
          </p:cNvSpPr>
          <p:nvPr>
            <p:ph type="title"/>
          </p:nvPr>
        </p:nvSpPr>
        <p:spPr/>
        <p:txBody>
          <a:bodyPr/>
          <a:lstStyle/>
          <a:p>
            <a:r>
              <a:rPr lang="en-GB" dirty="0"/>
              <a:t>while</a:t>
            </a:r>
          </a:p>
        </p:txBody>
      </p:sp>
      <p:sp>
        <p:nvSpPr>
          <p:cNvPr id="5" name="Rectangle 4">
            <a:extLst>
              <a:ext uri="{FF2B5EF4-FFF2-40B4-BE49-F238E27FC236}">
                <a16:creationId xmlns:a16="http://schemas.microsoft.com/office/drawing/2014/main" id="{A19C990E-E69A-4CA6-ACBD-6BCE680F6F42}"/>
              </a:ext>
            </a:extLst>
          </p:cNvPr>
          <p:cNvSpPr/>
          <p:nvPr/>
        </p:nvSpPr>
        <p:spPr>
          <a:xfrm>
            <a:off x="539552" y="1427171"/>
            <a:ext cx="4896544" cy="3693319"/>
          </a:xfrm>
          <a:prstGeom prst="rect">
            <a:avLst/>
          </a:prstGeom>
        </p:spPr>
        <p:txBody>
          <a:bodyPr wrap="square">
            <a:spAutoFit/>
          </a:bodyPr>
          <a:lstStyle/>
          <a:p>
            <a:r>
              <a:rPr lang="en-GB" dirty="0"/>
              <a:t>#Using while loop to print the series 1,2,3,....N</a:t>
            </a:r>
          </a:p>
          <a:p>
            <a:endParaRPr lang="en-GB" dirty="0"/>
          </a:p>
          <a:p>
            <a:r>
              <a:rPr lang="en-GB" dirty="0"/>
              <a:t>N=</a:t>
            </a:r>
            <a:r>
              <a:rPr lang="en-GB" dirty="0" err="1"/>
              <a:t>int</a:t>
            </a:r>
            <a:r>
              <a:rPr lang="en-GB" dirty="0"/>
              <a:t>(input("Enter a number"))</a:t>
            </a:r>
          </a:p>
          <a:p>
            <a:endParaRPr lang="en-GB" dirty="0"/>
          </a:p>
          <a:p>
            <a:r>
              <a:rPr lang="en-GB" dirty="0"/>
              <a:t>counter=1</a:t>
            </a:r>
          </a:p>
          <a:p>
            <a:endParaRPr lang="en-GB" dirty="0"/>
          </a:p>
          <a:p>
            <a:r>
              <a:rPr lang="en-GB" dirty="0"/>
              <a:t>while(counter&lt;=N):</a:t>
            </a:r>
          </a:p>
          <a:p>
            <a:endParaRPr lang="en-GB" dirty="0"/>
          </a:p>
          <a:p>
            <a:r>
              <a:rPr lang="en-GB" dirty="0"/>
              <a:t>    print(counter)</a:t>
            </a:r>
          </a:p>
          <a:p>
            <a:endParaRPr lang="en-GB" dirty="0"/>
          </a:p>
          <a:p>
            <a:r>
              <a:rPr lang="en-GB" dirty="0"/>
              <a:t>    counter=counter+1</a:t>
            </a:r>
          </a:p>
          <a:p>
            <a:endParaRPr lang="en-GB" dirty="0"/>
          </a:p>
          <a:p>
            <a:r>
              <a:rPr lang="en-GB" dirty="0"/>
              <a:t>print("END")</a:t>
            </a:r>
          </a:p>
        </p:txBody>
      </p:sp>
      <p:cxnSp>
        <p:nvCxnSpPr>
          <p:cNvPr id="7" name="Straight Arrow Connector 6">
            <a:extLst>
              <a:ext uri="{FF2B5EF4-FFF2-40B4-BE49-F238E27FC236}">
                <a16:creationId xmlns:a16="http://schemas.microsoft.com/office/drawing/2014/main" id="{31FA9EB4-5201-4E3B-B69B-021012BE1A91}"/>
              </a:ext>
            </a:extLst>
          </p:cNvPr>
          <p:cNvCxnSpPr>
            <a:cxnSpLocks/>
          </p:cNvCxnSpPr>
          <p:nvPr/>
        </p:nvCxnSpPr>
        <p:spPr>
          <a:xfrm flipV="1">
            <a:off x="5292080" y="1305469"/>
            <a:ext cx="792088" cy="3233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2E6866D-BFB8-452E-92B9-69109CEB8066}"/>
              </a:ext>
            </a:extLst>
          </p:cNvPr>
          <p:cNvCxnSpPr>
            <a:cxnSpLocks/>
            <a:endCxn id="21" idx="1"/>
          </p:cNvCxnSpPr>
          <p:nvPr/>
        </p:nvCxnSpPr>
        <p:spPr>
          <a:xfrm flipV="1">
            <a:off x="3851920" y="1992616"/>
            <a:ext cx="2232248" cy="2122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CC455496-481A-4434-B34F-DBE56A9D4CF0}"/>
              </a:ext>
            </a:extLst>
          </p:cNvPr>
          <p:cNvCxnSpPr/>
          <p:nvPr/>
        </p:nvCxnSpPr>
        <p:spPr>
          <a:xfrm>
            <a:off x="1907704" y="2708920"/>
            <a:ext cx="42484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BF9E567-6D47-4F81-9491-AF38C333E45E}"/>
              </a:ext>
            </a:extLst>
          </p:cNvPr>
          <p:cNvCxnSpPr/>
          <p:nvPr/>
        </p:nvCxnSpPr>
        <p:spPr>
          <a:xfrm>
            <a:off x="2627784" y="3284984"/>
            <a:ext cx="34563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0A46165-ABBD-473C-A979-F32D22BCD265}"/>
              </a:ext>
            </a:extLst>
          </p:cNvPr>
          <p:cNvCxnSpPr>
            <a:cxnSpLocks/>
          </p:cNvCxnSpPr>
          <p:nvPr/>
        </p:nvCxnSpPr>
        <p:spPr>
          <a:xfrm>
            <a:off x="3203848" y="4077072"/>
            <a:ext cx="288032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5A01CEA-4D75-4E37-BE89-89A8C6370596}"/>
              </a:ext>
            </a:extLst>
          </p:cNvPr>
          <p:cNvCxnSpPr/>
          <p:nvPr/>
        </p:nvCxnSpPr>
        <p:spPr>
          <a:xfrm>
            <a:off x="1979712" y="5013176"/>
            <a:ext cx="41044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E863DA5D-95E7-43F5-9224-A2BFB66E1A9D}"/>
              </a:ext>
            </a:extLst>
          </p:cNvPr>
          <p:cNvSpPr txBox="1"/>
          <p:nvPr/>
        </p:nvSpPr>
        <p:spPr>
          <a:xfrm>
            <a:off x="6084168" y="1052737"/>
            <a:ext cx="2520280" cy="461665"/>
          </a:xfrm>
          <a:prstGeom prst="rect">
            <a:avLst/>
          </a:prstGeom>
          <a:noFill/>
        </p:spPr>
        <p:txBody>
          <a:bodyPr wrap="square" rtlCol="0">
            <a:spAutoFit/>
          </a:bodyPr>
          <a:lstStyle/>
          <a:p>
            <a:r>
              <a:rPr lang="en-GB" sz="1200" dirty="0"/>
              <a:t>Comment line begins with #. Will not be executed. </a:t>
            </a:r>
          </a:p>
        </p:txBody>
      </p:sp>
      <p:sp>
        <p:nvSpPr>
          <p:cNvPr id="21" name="TextBox 20">
            <a:extLst>
              <a:ext uri="{FF2B5EF4-FFF2-40B4-BE49-F238E27FC236}">
                <a16:creationId xmlns:a16="http://schemas.microsoft.com/office/drawing/2014/main" id="{13DF5449-54E0-43F4-978F-F16F866666EC}"/>
              </a:ext>
            </a:extLst>
          </p:cNvPr>
          <p:cNvSpPr txBox="1"/>
          <p:nvPr/>
        </p:nvSpPr>
        <p:spPr>
          <a:xfrm>
            <a:off x="6084168" y="1484784"/>
            <a:ext cx="3009629" cy="1015663"/>
          </a:xfrm>
          <a:prstGeom prst="rect">
            <a:avLst/>
          </a:prstGeom>
          <a:noFill/>
        </p:spPr>
        <p:txBody>
          <a:bodyPr wrap="square" rtlCol="0">
            <a:spAutoFit/>
          </a:bodyPr>
          <a:lstStyle/>
          <a:p>
            <a:pPr algn="just"/>
            <a:r>
              <a:rPr lang="en-GB" sz="1200" dirty="0"/>
              <a:t>Getting the value for the variable ‘N’ from the user as input. By default input entered will be taken as string, so an explicit conversion to integer is needed and achieved by ‘</a:t>
            </a:r>
            <a:r>
              <a:rPr lang="en-GB" sz="1200" dirty="0" err="1"/>
              <a:t>int</a:t>
            </a:r>
            <a:r>
              <a:rPr lang="en-GB" sz="1200" dirty="0"/>
              <a:t>’ keyword </a:t>
            </a:r>
          </a:p>
        </p:txBody>
      </p:sp>
      <p:sp>
        <p:nvSpPr>
          <p:cNvPr id="24" name="TextBox 23">
            <a:extLst>
              <a:ext uri="{FF2B5EF4-FFF2-40B4-BE49-F238E27FC236}">
                <a16:creationId xmlns:a16="http://schemas.microsoft.com/office/drawing/2014/main" id="{7BA2BFA6-1397-44F8-A2F4-6E35DFF7FF8E}"/>
              </a:ext>
            </a:extLst>
          </p:cNvPr>
          <p:cNvSpPr txBox="1"/>
          <p:nvPr/>
        </p:nvSpPr>
        <p:spPr>
          <a:xfrm>
            <a:off x="6156176" y="2535287"/>
            <a:ext cx="2520280" cy="461665"/>
          </a:xfrm>
          <a:prstGeom prst="rect">
            <a:avLst/>
          </a:prstGeom>
          <a:noFill/>
        </p:spPr>
        <p:txBody>
          <a:bodyPr wrap="square" rtlCol="0">
            <a:spAutoFit/>
          </a:bodyPr>
          <a:lstStyle/>
          <a:p>
            <a:r>
              <a:rPr lang="en-GB" sz="1200" dirty="0"/>
              <a:t>Variable ‘counter’ holding the initial value of the series ‘1’. </a:t>
            </a:r>
          </a:p>
        </p:txBody>
      </p:sp>
      <p:sp>
        <p:nvSpPr>
          <p:cNvPr id="25" name="TextBox 24">
            <a:extLst>
              <a:ext uri="{FF2B5EF4-FFF2-40B4-BE49-F238E27FC236}">
                <a16:creationId xmlns:a16="http://schemas.microsoft.com/office/drawing/2014/main" id="{EAA8A778-4B82-4AD2-9616-72F728BB39B0}"/>
              </a:ext>
            </a:extLst>
          </p:cNvPr>
          <p:cNvSpPr txBox="1"/>
          <p:nvPr/>
        </p:nvSpPr>
        <p:spPr>
          <a:xfrm>
            <a:off x="6156176" y="3039343"/>
            <a:ext cx="2520280" cy="646331"/>
          </a:xfrm>
          <a:prstGeom prst="rect">
            <a:avLst/>
          </a:prstGeom>
          <a:noFill/>
        </p:spPr>
        <p:txBody>
          <a:bodyPr wrap="square" rtlCol="0">
            <a:spAutoFit/>
          </a:bodyPr>
          <a:lstStyle/>
          <a:p>
            <a:pPr algn="just"/>
            <a:r>
              <a:rPr lang="en-GB" sz="1200" dirty="0"/>
              <a:t>Until the value of the counter variable reaches N, the statements within the loop will be executed. </a:t>
            </a:r>
          </a:p>
        </p:txBody>
      </p:sp>
      <p:sp>
        <p:nvSpPr>
          <p:cNvPr id="26" name="Right Brace 25">
            <a:extLst>
              <a:ext uri="{FF2B5EF4-FFF2-40B4-BE49-F238E27FC236}">
                <a16:creationId xmlns:a16="http://schemas.microsoft.com/office/drawing/2014/main" id="{D65A782A-64DA-4628-8E07-D5D39478D92D}"/>
              </a:ext>
            </a:extLst>
          </p:cNvPr>
          <p:cNvSpPr/>
          <p:nvPr/>
        </p:nvSpPr>
        <p:spPr>
          <a:xfrm>
            <a:off x="2843808" y="3685674"/>
            <a:ext cx="288032" cy="75143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TextBox 27">
            <a:extLst>
              <a:ext uri="{FF2B5EF4-FFF2-40B4-BE49-F238E27FC236}">
                <a16:creationId xmlns:a16="http://schemas.microsoft.com/office/drawing/2014/main" id="{262C5348-EDD4-474F-A0D7-B2E2A752B7DE}"/>
              </a:ext>
            </a:extLst>
          </p:cNvPr>
          <p:cNvSpPr txBox="1"/>
          <p:nvPr/>
        </p:nvSpPr>
        <p:spPr>
          <a:xfrm>
            <a:off x="6156176" y="3831431"/>
            <a:ext cx="2520280" cy="1015663"/>
          </a:xfrm>
          <a:prstGeom prst="rect">
            <a:avLst/>
          </a:prstGeom>
          <a:noFill/>
        </p:spPr>
        <p:txBody>
          <a:bodyPr wrap="square" rtlCol="0">
            <a:spAutoFit/>
          </a:bodyPr>
          <a:lstStyle/>
          <a:p>
            <a:r>
              <a:rPr lang="en-GB" sz="1200" dirty="0"/>
              <a:t>Value of the variable ‘counter’ is printed and then the value of the ‘counter’ variable is incremented by ‘1’, to point to the next value in the series. (2,3,…..)</a:t>
            </a:r>
          </a:p>
        </p:txBody>
      </p:sp>
      <p:sp>
        <p:nvSpPr>
          <p:cNvPr id="29" name="TextBox 28">
            <a:extLst>
              <a:ext uri="{FF2B5EF4-FFF2-40B4-BE49-F238E27FC236}">
                <a16:creationId xmlns:a16="http://schemas.microsoft.com/office/drawing/2014/main" id="{320B483D-70BA-4E74-A0AD-0C68337E985C}"/>
              </a:ext>
            </a:extLst>
          </p:cNvPr>
          <p:cNvSpPr txBox="1"/>
          <p:nvPr/>
        </p:nvSpPr>
        <p:spPr>
          <a:xfrm>
            <a:off x="6228184" y="4941168"/>
            <a:ext cx="2088232" cy="276999"/>
          </a:xfrm>
          <a:prstGeom prst="rect">
            <a:avLst/>
          </a:prstGeom>
          <a:noFill/>
        </p:spPr>
        <p:txBody>
          <a:bodyPr wrap="square" rtlCol="0">
            <a:spAutoFit/>
          </a:bodyPr>
          <a:lstStyle/>
          <a:p>
            <a:r>
              <a:rPr lang="en-GB" sz="1200" dirty="0"/>
              <a:t>End of the program</a:t>
            </a:r>
          </a:p>
        </p:txBody>
      </p:sp>
    </p:spTree>
    <p:extLst>
      <p:ext uri="{BB962C8B-B14F-4D97-AF65-F5344CB8AC3E}">
        <p14:creationId xmlns:p14="http://schemas.microsoft.com/office/powerpoint/2010/main" val="155245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D8DBBFE3-953D-4CEC-B470-33ABDD1956A5}"/>
              </a:ext>
            </a:extLst>
          </p:cNvPr>
          <p:cNvSpPr/>
          <p:nvPr/>
        </p:nvSpPr>
        <p:spPr>
          <a:xfrm>
            <a:off x="512980" y="645342"/>
            <a:ext cx="5760640" cy="141983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3" name="Rectangle 2">
            <a:extLst>
              <a:ext uri="{FF2B5EF4-FFF2-40B4-BE49-F238E27FC236}">
                <a16:creationId xmlns:a16="http://schemas.microsoft.com/office/drawing/2014/main" id="{500AA15B-57EB-4927-8D21-16BED46249C3}"/>
              </a:ext>
            </a:extLst>
          </p:cNvPr>
          <p:cNvSpPr/>
          <p:nvPr/>
        </p:nvSpPr>
        <p:spPr>
          <a:xfrm>
            <a:off x="899592" y="1412776"/>
            <a:ext cx="1008112" cy="57606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a:t>
            </a:r>
          </a:p>
        </p:txBody>
      </p:sp>
      <p:sp>
        <p:nvSpPr>
          <p:cNvPr id="4" name="Rectangle 3">
            <a:extLst>
              <a:ext uri="{FF2B5EF4-FFF2-40B4-BE49-F238E27FC236}">
                <a16:creationId xmlns:a16="http://schemas.microsoft.com/office/drawing/2014/main" id="{7B2DD4CE-55C6-49EE-8D6F-6C1903706894}"/>
              </a:ext>
            </a:extLst>
          </p:cNvPr>
          <p:cNvSpPr/>
          <p:nvPr/>
        </p:nvSpPr>
        <p:spPr>
          <a:xfrm>
            <a:off x="2627784" y="1503446"/>
            <a:ext cx="648072" cy="48539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a:t>
            </a:r>
          </a:p>
        </p:txBody>
      </p:sp>
      <p:sp>
        <p:nvSpPr>
          <p:cNvPr id="5" name="TextBox 4">
            <a:extLst>
              <a:ext uri="{FF2B5EF4-FFF2-40B4-BE49-F238E27FC236}">
                <a16:creationId xmlns:a16="http://schemas.microsoft.com/office/drawing/2014/main" id="{A9A46927-FB0A-43E5-989A-21FA102B3FC0}"/>
              </a:ext>
            </a:extLst>
          </p:cNvPr>
          <p:cNvSpPr txBox="1"/>
          <p:nvPr/>
        </p:nvSpPr>
        <p:spPr>
          <a:xfrm>
            <a:off x="683568" y="260648"/>
            <a:ext cx="5544616" cy="338554"/>
          </a:xfrm>
          <a:prstGeom prst="rect">
            <a:avLst/>
          </a:prstGeom>
          <a:noFill/>
        </p:spPr>
        <p:txBody>
          <a:bodyPr wrap="square" rtlCol="0">
            <a:spAutoFit/>
          </a:bodyPr>
          <a:lstStyle/>
          <a:p>
            <a:r>
              <a:rPr lang="en-GB" sz="1600" b="1" dirty="0"/>
              <a:t>Consider, the user has entered the value of N as 3 </a:t>
            </a:r>
          </a:p>
        </p:txBody>
      </p:sp>
      <p:sp>
        <p:nvSpPr>
          <p:cNvPr id="6" name="TextBox 5">
            <a:extLst>
              <a:ext uri="{FF2B5EF4-FFF2-40B4-BE49-F238E27FC236}">
                <a16:creationId xmlns:a16="http://schemas.microsoft.com/office/drawing/2014/main" id="{552C3D8E-AB3B-47FC-B0F4-4A0A14C5A6B4}"/>
              </a:ext>
            </a:extLst>
          </p:cNvPr>
          <p:cNvSpPr txBox="1"/>
          <p:nvPr/>
        </p:nvSpPr>
        <p:spPr>
          <a:xfrm>
            <a:off x="1187624" y="980728"/>
            <a:ext cx="504056" cy="369332"/>
          </a:xfrm>
          <a:prstGeom prst="rect">
            <a:avLst/>
          </a:prstGeom>
          <a:noFill/>
        </p:spPr>
        <p:txBody>
          <a:bodyPr wrap="square" rtlCol="0">
            <a:spAutoFit/>
          </a:bodyPr>
          <a:lstStyle/>
          <a:p>
            <a:r>
              <a:rPr lang="en-GB" dirty="0"/>
              <a:t>N</a:t>
            </a:r>
          </a:p>
        </p:txBody>
      </p:sp>
      <p:sp>
        <p:nvSpPr>
          <p:cNvPr id="7" name="TextBox 6">
            <a:extLst>
              <a:ext uri="{FF2B5EF4-FFF2-40B4-BE49-F238E27FC236}">
                <a16:creationId xmlns:a16="http://schemas.microsoft.com/office/drawing/2014/main" id="{12CADCE9-7D89-447C-A6AA-67A5AE96032E}"/>
              </a:ext>
            </a:extLst>
          </p:cNvPr>
          <p:cNvSpPr txBox="1"/>
          <p:nvPr/>
        </p:nvSpPr>
        <p:spPr>
          <a:xfrm>
            <a:off x="2515614" y="1052736"/>
            <a:ext cx="1656184" cy="369332"/>
          </a:xfrm>
          <a:prstGeom prst="rect">
            <a:avLst/>
          </a:prstGeom>
          <a:noFill/>
        </p:spPr>
        <p:txBody>
          <a:bodyPr wrap="square" rtlCol="0">
            <a:spAutoFit/>
          </a:bodyPr>
          <a:lstStyle/>
          <a:p>
            <a:r>
              <a:rPr lang="en-GB" dirty="0"/>
              <a:t>Counter</a:t>
            </a:r>
          </a:p>
        </p:txBody>
      </p:sp>
      <p:sp>
        <p:nvSpPr>
          <p:cNvPr id="8" name="TextBox 7">
            <a:extLst>
              <a:ext uri="{FF2B5EF4-FFF2-40B4-BE49-F238E27FC236}">
                <a16:creationId xmlns:a16="http://schemas.microsoft.com/office/drawing/2014/main" id="{E958CF04-0561-47BE-B0DF-E5A0C391D8E0}"/>
              </a:ext>
            </a:extLst>
          </p:cNvPr>
          <p:cNvSpPr txBox="1"/>
          <p:nvPr/>
        </p:nvSpPr>
        <p:spPr>
          <a:xfrm>
            <a:off x="539552" y="2771636"/>
            <a:ext cx="1584176" cy="369332"/>
          </a:xfrm>
          <a:prstGeom prst="rect">
            <a:avLst/>
          </a:prstGeom>
          <a:noFill/>
        </p:spPr>
        <p:txBody>
          <a:bodyPr wrap="square" rtlCol="0">
            <a:spAutoFit/>
          </a:bodyPr>
          <a:lstStyle/>
          <a:p>
            <a:r>
              <a:rPr lang="en-GB" dirty="0"/>
              <a:t>While (1&lt;=3)</a:t>
            </a:r>
          </a:p>
        </p:txBody>
      </p:sp>
      <p:sp>
        <p:nvSpPr>
          <p:cNvPr id="11" name="TextBox 10">
            <a:extLst>
              <a:ext uri="{FF2B5EF4-FFF2-40B4-BE49-F238E27FC236}">
                <a16:creationId xmlns:a16="http://schemas.microsoft.com/office/drawing/2014/main" id="{E7F09C3D-8D7B-4F13-8472-37753590062F}"/>
              </a:ext>
            </a:extLst>
          </p:cNvPr>
          <p:cNvSpPr txBox="1"/>
          <p:nvPr/>
        </p:nvSpPr>
        <p:spPr>
          <a:xfrm>
            <a:off x="6084168" y="2188868"/>
            <a:ext cx="1584176" cy="369332"/>
          </a:xfrm>
          <a:prstGeom prst="rect">
            <a:avLst/>
          </a:prstGeom>
          <a:noFill/>
        </p:spPr>
        <p:txBody>
          <a:bodyPr wrap="square" rtlCol="0">
            <a:spAutoFit/>
          </a:bodyPr>
          <a:lstStyle/>
          <a:p>
            <a:r>
              <a:rPr lang="en-GB" dirty="0"/>
              <a:t>Output</a:t>
            </a:r>
          </a:p>
        </p:txBody>
      </p:sp>
      <p:sp>
        <p:nvSpPr>
          <p:cNvPr id="13" name="TextBox 12">
            <a:extLst>
              <a:ext uri="{FF2B5EF4-FFF2-40B4-BE49-F238E27FC236}">
                <a16:creationId xmlns:a16="http://schemas.microsoft.com/office/drawing/2014/main" id="{CE4C2E4A-DD90-4538-92E8-387975AC1CC1}"/>
              </a:ext>
            </a:extLst>
          </p:cNvPr>
          <p:cNvSpPr txBox="1"/>
          <p:nvPr/>
        </p:nvSpPr>
        <p:spPr>
          <a:xfrm>
            <a:off x="107504" y="3212976"/>
            <a:ext cx="4032448" cy="276999"/>
          </a:xfrm>
          <a:prstGeom prst="rect">
            <a:avLst/>
          </a:prstGeom>
          <a:noFill/>
        </p:spPr>
        <p:txBody>
          <a:bodyPr wrap="square" rtlCol="0">
            <a:spAutoFit/>
          </a:bodyPr>
          <a:lstStyle/>
          <a:p>
            <a:r>
              <a:rPr lang="en-GB" sz="1200" dirty="0"/>
              <a:t>counter = counter + 1(counter = 1 + 1, </a:t>
            </a:r>
            <a:r>
              <a:rPr lang="en-GB" sz="1200" dirty="0" err="1"/>
              <a:t>ie</a:t>
            </a:r>
            <a:r>
              <a:rPr lang="en-GB" sz="1200" dirty="0"/>
              <a:t> counter =2)</a:t>
            </a:r>
          </a:p>
        </p:txBody>
      </p:sp>
      <p:pic>
        <p:nvPicPr>
          <p:cNvPr id="16" name="Picture 15">
            <a:extLst>
              <a:ext uri="{FF2B5EF4-FFF2-40B4-BE49-F238E27FC236}">
                <a16:creationId xmlns:a16="http://schemas.microsoft.com/office/drawing/2014/main" id="{9C68FA06-481B-4D81-8B7A-2A2B2EC8CA56}"/>
              </a:ext>
            </a:extLst>
          </p:cNvPr>
          <p:cNvPicPr>
            <a:picLocks noChangeAspect="1"/>
          </p:cNvPicPr>
          <p:nvPr/>
        </p:nvPicPr>
        <p:blipFill rotWithShape="1">
          <a:blip r:embed="rId2"/>
          <a:srcRect l="3538" t="43000" r="83075" b="44400"/>
          <a:stretch/>
        </p:blipFill>
        <p:spPr>
          <a:xfrm>
            <a:off x="6012160" y="2586636"/>
            <a:ext cx="2880320" cy="1998415"/>
          </a:xfrm>
          <a:prstGeom prst="rect">
            <a:avLst/>
          </a:prstGeom>
        </p:spPr>
      </p:pic>
      <p:grpSp>
        <p:nvGrpSpPr>
          <p:cNvPr id="22" name="Group 21">
            <a:extLst>
              <a:ext uri="{FF2B5EF4-FFF2-40B4-BE49-F238E27FC236}">
                <a16:creationId xmlns:a16="http://schemas.microsoft.com/office/drawing/2014/main" id="{28967C80-4F31-426E-AB1E-4A160D04FE2F}"/>
              </a:ext>
            </a:extLst>
          </p:cNvPr>
          <p:cNvGrpSpPr/>
          <p:nvPr/>
        </p:nvGrpSpPr>
        <p:grpSpPr>
          <a:xfrm>
            <a:off x="2627784" y="1503446"/>
            <a:ext cx="648072" cy="485394"/>
            <a:chOff x="2627784" y="1503446"/>
            <a:chExt cx="648072" cy="485394"/>
          </a:xfrm>
        </p:grpSpPr>
        <p:cxnSp>
          <p:nvCxnSpPr>
            <p:cNvPr id="19" name="Straight Connector 18">
              <a:extLst>
                <a:ext uri="{FF2B5EF4-FFF2-40B4-BE49-F238E27FC236}">
                  <a16:creationId xmlns:a16="http://schemas.microsoft.com/office/drawing/2014/main" id="{3956B379-0F96-4A90-A316-36AD517375FA}"/>
                </a:ext>
              </a:extLst>
            </p:cNvPr>
            <p:cNvCxnSpPr/>
            <p:nvPr/>
          </p:nvCxnSpPr>
          <p:spPr>
            <a:xfrm flipH="1">
              <a:off x="2627784" y="1503446"/>
              <a:ext cx="648072" cy="485394"/>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3B1350DA-0EF9-4EAB-9DC2-6C74CD1F1D32}"/>
                </a:ext>
              </a:extLst>
            </p:cNvPr>
            <p:cNvCxnSpPr/>
            <p:nvPr/>
          </p:nvCxnSpPr>
          <p:spPr>
            <a:xfrm>
              <a:off x="2627784" y="1503446"/>
              <a:ext cx="648072" cy="485394"/>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grpSp>
      <p:sp>
        <p:nvSpPr>
          <p:cNvPr id="23" name="Rectangle 22">
            <a:extLst>
              <a:ext uri="{FF2B5EF4-FFF2-40B4-BE49-F238E27FC236}">
                <a16:creationId xmlns:a16="http://schemas.microsoft.com/office/drawing/2014/main" id="{3F9A27CC-AE97-4678-8175-328B69FC4B46}"/>
              </a:ext>
            </a:extLst>
          </p:cNvPr>
          <p:cNvSpPr/>
          <p:nvPr/>
        </p:nvSpPr>
        <p:spPr>
          <a:xfrm>
            <a:off x="3491880" y="1503446"/>
            <a:ext cx="648072" cy="48539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2</a:t>
            </a:r>
          </a:p>
        </p:txBody>
      </p:sp>
      <p:grpSp>
        <p:nvGrpSpPr>
          <p:cNvPr id="26" name="Group 25">
            <a:extLst>
              <a:ext uri="{FF2B5EF4-FFF2-40B4-BE49-F238E27FC236}">
                <a16:creationId xmlns:a16="http://schemas.microsoft.com/office/drawing/2014/main" id="{4FC95F2D-8987-41A4-BE3D-569FE947BDEB}"/>
              </a:ext>
            </a:extLst>
          </p:cNvPr>
          <p:cNvGrpSpPr/>
          <p:nvPr/>
        </p:nvGrpSpPr>
        <p:grpSpPr>
          <a:xfrm>
            <a:off x="2123728" y="2771217"/>
            <a:ext cx="3816424" cy="369751"/>
            <a:chOff x="2123728" y="2771217"/>
            <a:chExt cx="3816424" cy="369751"/>
          </a:xfrm>
        </p:grpSpPr>
        <p:cxnSp>
          <p:nvCxnSpPr>
            <p:cNvPr id="15" name="Straight Arrow Connector 14">
              <a:extLst>
                <a:ext uri="{FF2B5EF4-FFF2-40B4-BE49-F238E27FC236}">
                  <a16:creationId xmlns:a16="http://schemas.microsoft.com/office/drawing/2014/main" id="{04A3D2B0-6764-49A1-960A-ED16AB21BA10}"/>
                </a:ext>
              </a:extLst>
            </p:cNvPr>
            <p:cNvCxnSpPr>
              <a:cxnSpLocks/>
              <a:stCxn id="8" idx="3"/>
            </p:cNvCxnSpPr>
            <p:nvPr/>
          </p:nvCxnSpPr>
          <p:spPr>
            <a:xfrm>
              <a:off x="2123728" y="2956302"/>
              <a:ext cx="3816424" cy="184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B03F042C-6517-445D-9642-77854CB9613B}"/>
                </a:ext>
              </a:extLst>
            </p:cNvPr>
            <p:cNvSpPr txBox="1"/>
            <p:nvPr/>
          </p:nvSpPr>
          <p:spPr>
            <a:xfrm rot="176660">
              <a:off x="4276871" y="2771217"/>
              <a:ext cx="1224136" cy="307777"/>
            </a:xfrm>
            <a:prstGeom prst="rect">
              <a:avLst/>
            </a:prstGeom>
            <a:noFill/>
          </p:spPr>
          <p:txBody>
            <a:bodyPr wrap="square" rtlCol="0">
              <a:spAutoFit/>
            </a:bodyPr>
            <a:lstStyle/>
            <a:p>
              <a:r>
                <a:rPr lang="en-GB" sz="1400" dirty="0"/>
                <a:t>True</a:t>
              </a:r>
            </a:p>
          </p:txBody>
        </p:sp>
      </p:grpSp>
      <p:sp>
        <p:nvSpPr>
          <p:cNvPr id="27" name="TextBox 26">
            <a:extLst>
              <a:ext uri="{FF2B5EF4-FFF2-40B4-BE49-F238E27FC236}">
                <a16:creationId xmlns:a16="http://schemas.microsoft.com/office/drawing/2014/main" id="{B774EA92-B801-4C25-A732-692DD646467E}"/>
              </a:ext>
            </a:extLst>
          </p:cNvPr>
          <p:cNvSpPr txBox="1"/>
          <p:nvPr/>
        </p:nvSpPr>
        <p:spPr>
          <a:xfrm>
            <a:off x="539552" y="3563724"/>
            <a:ext cx="1584176" cy="369332"/>
          </a:xfrm>
          <a:prstGeom prst="rect">
            <a:avLst/>
          </a:prstGeom>
          <a:noFill/>
        </p:spPr>
        <p:txBody>
          <a:bodyPr wrap="square" rtlCol="0">
            <a:spAutoFit/>
          </a:bodyPr>
          <a:lstStyle/>
          <a:p>
            <a:r>
              <a:rPr lang="en-GB" dirty="0"/>
              <a:t>While (2&lt;=3)</a:t>
            </a:r>
          </a:p>
        </p:txBody>
      </p:sp>
      <p:sp>
        <p:nvSpPr>
          <p:cNvPr id="28" name="TextBox 27">
            <a:extLst>
              <a:ext uri="{FF2B5EF4-FFF2-40B4-BE49-F238E27FC236}">
                <a16:creationId xmlns:a16="http://schemas.microsoft.com/office/drawing/2014/main" id="{1199867A-B144-46B3-BB2D-AF4F8FBC2C2D}"/>
              </a:ext>
            </a:extLst>
          </p:cNvPr>
          <p:cNvSpPr txBox="1"/>
          <p:nvPr/>
        </p:nvSpPr>
        <p:spPr>
          <a:xfrm>
            <a:off x="107504" y="3872081"/>
            <a:ext cx="4032448" cy="276999"/>
          </a:xfrm>
          <a:prstGeom prst="rect">
            <a:avLst/>
          </a:prstGeom>
          <a:noFill/>
        </p:spPr>
        <p:txBody>
          <a:bodyPr wrap="square" rtlCol="0">
            <a:spAutoFit/>
          </a:bodyPr>
          <a:lstStyle/>
          <a:p>
            <a:r>
              <a:rPr lang="en-GB" sz="1200" dirty="0"/>
              <a:t>counter = counter + 1(counter = 2 + 1, </a:t>
            </a:r>
            <a:r>
              <a:rPr lang="en-GB" sz="1200" dirty="0" err="1"/>
              <a:t>ie</a:t>
            </a:r>
            <a:r>
              <a:rPr lang="en-GB" sz="1200" dirty="0"/>
              <a:t> counter =3)</a:t>
            </a:r>
          </a:p>
        </p:txBody>
      </p:sp>
      <p:grpSp>
        <p:nvGrpSpPr>
          <p:cNvPr id="39" name="Group 38">
            <a:extLst>
              <a:ext uri="{FF2B5EF4-FFF2-40B4-BE49-F238E27FC236}">
                <a16:creationId xmlns:a16="http://schemas.microsoft.com/office/drawing/2014/main" id="{4A515E74-4DFF-4EA6-B205-7958804918EE}"/>
              </a:ext>
            </a:extLst>
          </p:cNvPr>
          <p:cNvGrpSpPr/>
          <p:nvPr/>
        </p:nvGrpSpPr>
        <p:grpSpPr>
          <a:xfrm>
            <a:off x="2123728" y="3356992"/>
            <a:ext cx="3816424" cy="391398"/>
            <a:chOff x="2123728" y="3356992"/>
            <a:chExt cx="3816424" cy="391398"/>
          </a:xfrm>
        </p:grpSpPr>
        <p:cxnSp>
          <p:nvCxnSpPr>
            <p:cNvPr id="30" name="Straight Arrow Connector 29">
              <a:extLst>
                <a:ext uri="{FF2B5EF4-FFF2-40B4-BE49-F238E27FC236}">
                  <a16:creationId xmlns:a16="http://schemas.microsoft.com/office/drawing/2014/main" id="{B623E7F5-C67E-4FA7-B0D3-7CD5D2E83760}"/>
                </a:ext>
              </a:extLst>
            </p:cNvPr>
            <p:cNvCxnSpPr>
              <a:cxnSpLocks/>
              <a:stCxn id="27" idx="3"/>
            </p:cNvCxnSpPr>
            <p:nvPr/>
          </p:nvCxnSpPr>
          <p:spPr>
            <a:xfrm flipV="1">
              <a:off x="2123728" y="3552691"/>
              <a:ext cx="3816424" cy="1956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89811E70-F861-47EC-B226-42DB45D9D375}"/>
                </a:ext>
              </a:extLst>
            </p:cNvPr>
            <p:cNvSpPr txBox="1"/>
            <p:nvPr/>
          </p:nvSpPr>
          <p:spPr>
            <a:xfrm>
              <a:off x="4355976" y="3356992"/>
              <a:ext cx="648072" cy="307777"/>
            </a:xfrm>
            <a:prstGeom prst="rect">
              <a:avLst/>
            </a:prstGeom>
            <a:noFill/>
          </p:spPr>
          <p:txBody>
            <a:bodyPr wrap="square" rtlCol="0">
              <a:spAutoFit/>
            </a:bodyPr>
            <a:lstStyle/>
            <a:p>
              <a:r>
                <a:rPr lang="en-GB" sz="1400" dirty="0"/>
                <a:t>True</a:t>
              </a:r>
            </a:p>
          </p:txBody>
        </p:sp>
      </p:grpSp>
      <p:grpSp>
        <p:nvGrpSpPr>
          <p:cNvPr id="38" name="Group 37">
            <a:extLst>
              <a:ext uri="{FF2B5EF4-FFF2-40B4-BE49-F238E27FC236}">
                <a16:creationId xmlns:a16="http://schemas.microsoft.com/office/drawing/2014/main" id="{0330195E-1D0A-4074-8121-AA148E195AA9}"/>
              </a:ext>
            </a:extLst>
          </p:cNvPr>
          <p:cNvGrpSpPr/>
          <p:nvPr/>
        </p:nvGrpSpPr>
        <p:grpSpPr>
          <a:xfrm>
            <a:off x="3491880" y="1491833"/>
            <a:ext cx="648072" cy="497007"/>
            <a:chOff x="3491880" y="1491833"/>
            <a:chExt cx="648072" cy="497007"/>
          </a:xfrm>
        </p:grpSpPr>
        <p:cxnSp>
          <p:nvCxnSpPr>
            <p:cNvPr id="35" name="Straight Connector 34">
              <a:extLst>
                <a:ext uri="{FF2B5EF4-FFF2-40B4-BE49-F238E27FC236}">
                  <a16:creationId xmlns:a16="http://schemas.microsoft.com/office/drawing/2014/main" id="{79EB0B34-AD94-4710-9A49-93ED9B824678}"/>
                </a:ext>
              </a:extLst>
            </p:cNvPr>
            <p:cNvCxnSpPr/>
            <p:nvPr/>
          </p:nvCxnSpPr>
          <p:spPr>
            <a:xfrm flipH="1">
              <a:off x="3491880" y="1503446"/>
              <a:ext cx="648072" cy="485394"/>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88DA5F3B-B268-484F-82D5-9488B0C25056}"/>
                </a:ext>
              </a:extLst>
            </p:cNvPr>
            <p:cNvCxnSpPr/>
            <p:nvPr/>
          </p:nvCxnSpPr>
          <p:spPr>
            <a:xfrm>
              <a:off x="3491880" y="1491833"/>
              <a:ext cx="648072" cy="497007"/>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grpSp>
      <p:sp>
        <p:nvSpPr>
          <p:cNvPr id="40" name="Rectangle 39">
            <a:extLst>
              <a:ext uri="{FF2B5EF4-FFF2-40B4-BE49-F238E27FC236}">
                <a16:creationId xmlns:a16="http://schemas.microsoft.com/office/drawing/2014/main" id="{0D95B7F6-103C-4C8C-9933-B308C2BB1275}"/>
              </a:ext>
            </a:extLst>
          </p:cNvPr>
          <p:cNvSpPr/>
          <p:nvPr/>
        </p:nvSpPr>
        <p:spPr>
          <a:xfrm>
            <a:off x="4355976" y="1503446"/>
            <a:ext cx="648072" cy="48539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a:t>
            </a:r>
          </a:p>
        </p:txBody>
      </p:sp>
      <p:sp>
        <p:nvSpPr>
          <p:cNvPr id="42" name="TextBox 41">
            <a:extLst>
              <a:ext uri="{FF2B5EF4-FFF2-40B4-BE49-F238E27FC236}">
                <a16:creationId xmlns:a16="http://schemas.microsoft.com/office/drawing/2014/main" id="{03378B4A-7953-43A5-ABE0-68857F028360}"/>
              </a:ext>
            </a:extLst>
          </p:cNvPr>
          <p:cNvSpPr txBox="1"/>
          <p:nvPr/>
        </p:nvSpPr>
        <p:spPr>
          <a:xfrm>
            <a:off x="539552" y="4211796"/>
            <a:ext cx="1584176" cy="369332"/>
          </a:xfrm>
          <a:prstGeom prst="rect">
            <a:avLst/>
          </a:prstGeom>
          <a:noFill/>
        </p:spPr>
        <p:txBody>
          <a:bodyPr wrap="square" rtlCol="0">
            <a:spAutoFit/>
          </a:bodyPr>
          <a:lstStyle/>
          <a:p>
            <a:r>
              <a:rPr lang="en-GB" dirty="0"/>
              <a:t>While (3&lt;=3)</a:t>
            </a:r>
          </a:p>
        </p:txBody>
      </p:sp>
      <p:sp>
        <p:nvSpPr>
          <p:cNvPr id="43" name="TextBox 42">
            <a:extLst>
              <a:ext uri="{FF2B5EF4-FFF2-40B4-BE49-F238E27FC236}">
                <a16:creationId xmlns:a16="http://schemas.microsoft.com/office/drawing/2014/main" id="{2B40EFDA-94A3-4C55-87FE-FC2C2DA602F7}"/>
              </a:ext>
            </a:extLst>
          </p:cNvPr>
          <p:cNvSpPr txBox="1"/>
          <p:nvPr/>
        </p:nvSpPr>
        <p:spPr>
          <a:xfrm>
            <a:off x="107504" y="4520153"/>
            <a:ext cx="4032448" cy="276999"/>
          </a:xfrm>
          <a:prstGeom prst="rect">
            <a:avLst/>
          </a:prstGeom>
          <a:noFill/>
        </p:spPr>
        <p:txBody>
          <a:bodyPr wrap="square" rtlCol="0">
            <a:spAutoFit/>
          </a:bodyPr>
          <a:lstStyle/>
          <a:p>
            <a:r>
              <a:rPr lang="en-GB" sz="1200" dirty="0"/>
              <a:t>counter = counter + 1(counter = 3 + 1, </a:t>
            </a:r>
            <a:r>
              <a:rPr lang="en-GB" sz="1200" dirty="0" err="1"/>
              <a:t>ie</a:t>
            </a:r>
            <a:r>
              <a:rPr lang="en-GB" sz="1200" dirty="0"/>
              <a:t> counter =4)</a:t>
            </a:r>
          </a:p>
        </p:txBody>
      </p:sp>
      <p:grpSp>
        <p:nvGrpSpPr>
          <p:cNvPr id="50" name="Group 49">
            <a:extLst>
              <a:ext uri="{FF2B5EF4-FFF2-40B4-BE49-F238E27FC236}">
                <a16:creationId xmlns:a16="http://schemas.microsoft.com/office/drawing/2014/main" id="{F97E753A-99B9-41D3-B2BE-C0FEC2ECDBAC}"/>
              </a:ext>
            </a:extLst>
          </p:cNvPr>
          <p:cNvGrpSpPr/>
          <p:nvPr/>
        </p:nvGrpSpPr>
        <p:grpSpPr>
          <a:xfrm>
            <a:off x="2123728" y="3760406"/>
            <a:ext cx="3816424" cy="636056"/>
            <a:chOff x="2123728" y="3760406"/>
            <a:chExt cx="3816424" cy="636056"/>
          </a:xfrm>
        </p:grpSpPr>
        <p:cxnSp>
          <p:nvCxnSpPr>
            <p:cNvPr id="48" name="Straight Arrow Connector 47">
              <a:extLst>
                <a:ext uri="{FF2B5EF4-FFF2-40B4-BE49-F238E27FC236}">
                  <a16:creationId xmlns:a16="http://schemas.microsoft.com/office/drawing/2014/main" id="{82E699AA-014D-49B0-B512-F09D0732E105}"/>
                </a:ext>
              </a:extLst>
            </p:cNvPr>
            <p:cNvCxnSpPr>
              <a:stCxn id="42" idx="3"/>
            </p:cNvCxnSpPr>
            <p:nvPr/>
          </p:nvCxnSpPr>
          <p:spPr>
            <a:xfrm flipV="1">
              <a:off x="2123728" y="3933056"/>
              <a:ext cx="3816424" cy="4634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5B856D0B-45F0-40CD-AB2F-8DFAF9CAABEF}"/>
                </a:ext>
              </a:extLst>
            </p:cNvPr>
            <p:cNvSpPr txBox="1"/>
            <p:nvPr/>
          </p:nvSpPr>
          <p:spPr>
            <a:xfrm rot="21071416">
              <a:off x="4572000" y="3760406"/>
              <a:ext cx="1080120" cy="307777"/>
            </a:xfrm>
            <a:prstGeom prst="rect">
              <a:avLst/>
            </a:prstGeom>
            <a:noFill/>
          </p:spPr>
          <p:txBody>
            <a:bodyPr wrap="square" rtlCol="0">
              <a:spAutoFit/>
            </a:bodyPr>
            <a:lstStyle/>
            <a:p>
              <a:r>
                <a:rPr lang="en-GB" sz="1400" dirty="0"/>
                <a:t>True</a:t>
              </a:r>
            </a:p>
          </p:txBody>
        </p:sp>
      </p:grpSp>
      <p:grpSp>
        <p:nvGrpSpPr>
          <p:cNvPr id="55" name="Group 54">
            <a:extLst>
              <a:ext uri="{FF2B5EF4-FFF2-40B4-BE49-F238E27FC236}">
                <a16:creationId xmlns:a16="http://schemas.microsoft.com/office/drawing/2014/main" id="{A603D3BE-F593-4199-A6ED-758FE3D7CE38}"/>
              </a:ext>
            </a:extLst>
          </p:cNvPr>
          <p:cNvGrpSpPr/>
          <p:nvPr/>
        </p:nvGrpSpPr>
        <p:grpSpPr>
          <a:xfrm>
            <a:off x="4355976" y="1488706"/>
            <a:ext cx="648072" cy="500134"/>
            <a:chOff x="4355976" y="1488706"/>
            <a:chExt cx="648072" cy="500134"/>
          </a:xfrm>
        </p:grpSpPr>
        <p:cxnSp>
          <p:nvCxnSpPr>
            <p:cNvPr id="52" name="Straight Connector 51">
              <a:extLst>
                <a:ext uri="{FF2B5EF4-FFF2-40B4-BE49-F238E27FC236}">
                  <a16:creationId xmlns:a16="http://schemas.microsoft.com/office/drawing/2014/main" id="{D4355E5D-1AB9-4188-A2E3-E81669D15983}"/>
                </a:ext>
              </a:extLst>
            </p:cNvPr>
            <p:cNvCxnSpPr/>
            <p:nvPr/>
          </p:nvCxnSpPr>
          <p:spPr>
            <a:xfrm flipH="1">
              <a:off x="4355976" y="1503446"/>
              <a:ext cx="648072" cy="485394"/>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54" name="Straight Connector 53">
              <a:extLst>
                <a:ext uri="{FF2B5EF4-FFF2-40B4-BE49-F238E27FC236}">
                  <a16:creationId xmlns:a16="http://schemas.microsoft.com/office/drawing/2014/main" id="{460B5AC0-B7B4-4398-B595-2B39B0B75907}"/>
                </a:ext>
              </a:extLst>
            </p:cNvPr>
            <p:cNvCxnSpPr/>
            <p:nvPr/>
          </p:nvCxnSpPr>
          <p:spPr>
            <a:xfrm>
              <a:off x="4355976" y="1488706"/>
              <a:ext cx="648072" cy="500134"/>
            </a:xfrm>
            <a:prstGeom prst="line">
              <a:avLst/>
            </a:prstGeom>
            <a:ln>
              <a:solidFill>
                <a:srgbClr val="FF0000"/>
              </a:solidFill>
            </a:ln>
          </p:spPr>
          <p:style>
            <a:lnRef idx="1">
              <a:schemeClr val="accent2"/>
            </a:lnRef>
            <a:fillRef idx="0">
              <a:schemeClr val="accent2"/>
            </a:fillRef>
            <a:effectRef idx="0">
              <a:schemeClr val="accent2"/>
            </a:effectRef>
            <a:fontRef idx="minor">
              <a:schemeClr val="tx1"/>
            </a:fontRef>
          </p:style>
        </p:cxnSp>
      </p:grpSp>
      <p:sp>
        <p:nvSpPr>
          <p:cNvPr id="56" name="Rectangle 55">
            <a:extLst>
              <a:ext uri="{FF2B5EF4-FFF2-40B4-BE49-F238E27FC236}">
                <a16:creationId xmlns:a16="http://schemas.microsoft.com/office/drawing/2014/main" id="{A7559416-5963-449A-BD10-21A6B8FF77E9}"/>
              </a:ext>
            </a:extLst>
          </p:cNvPr>
          <p:cNvSpPr/>
          <p:nvPr/>
        </p:nvSpPr>
        <p:spPr>
          <a:xfrm>
            <a:off x="5220072" y="1503446"/>
            <a:ext cx="648072" cy="49700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4</a:t>
            </a:r>
          </a:p>
        </p:txBody>
      </p:sp>
      <p:sp>
        <p:nvSpPr>
          <p:cNvPr id="57" name="TextBox 56">
            <a:extLst>
              <a:ext uri="{FF2B5EF4-FFF2-40B4-BE49-F238E27FC236}">
                <a16:creationId xmlns:a16="http://schemas.microsoft.com/office/drawing/2014/main" id="{ABF4294C-B963-4623-A32E-A1675613B12F}"/>
              </a:ext>
            </a:extLst>
          </p:cNvPr>
          <p:cNvSpPr txBox="1"/>
          <p:nvPr/>
        </p:nvSpPr>
        <p:spPr>
          <a:xfrm>
            <a:off x="251520" y="4931876"/>
            <a:ext cx="1584176" cy="369332"/>
          </a:xfrm>
          <a:prstGeom prst="rect">
            <a:avLst/>
          </a:prstGeom>
          <a:noFill/>
        </p:spPr>
        <p:txBody>
          <a:bodyPr wrap="square" rtlCol="0">
            <a:spAutoFit/>
          </a:bodyPr>
          <a:lstStyle/>
          <a:p>
            <a:r>
              <a:rPr lang="en-GB" dirty="0"/>
              <a:t>While (4&lt;=3)</a:t>
            </a:r>
          </a:p>
        </p:txBody>
      </p:sp>
      <p:grpSp>
        <p:nvGrpSpPr>
          <p:cNvPr id="62" name="Group 61">
            <a:extLst>
              <a:ext uri="{FF2B5EF4-FFF2-40B4-BE49-F238E27FC236}">
                <a16:creationId xmlns:a16="http://schemas.microsoft.com/office/drawing/2014/main" id="{BA6893AB-07EC-4FA3-A363-A7D708BDED32}"/>
              </a:ext>
            </a:extLst>
          </p:cNvPr>
          <p:cNvGrpSpPr/>
          <p:nvPr/>
        </p:nvGrpSpPr>
        <p:grpSpPr>
          <a:xfrm>
            <a:off x="1835696" y="4171318"/>
            <a:ext cx="4104456" cy="945224"/>
            <a:chOff x="1835696" y="4171318"/>
            <a:chExt cx="4104456" cy="945224"/>
          </a:xfrm>
        </p:grpSpPr>
        <p:cxnSp>
          <p:nvCxnSpPr>
            <p:cNvPr id="59" name="Straight Arrow Connector 58">
              <a:extLst>
                <a:ext uri="{FF2B5EF4-FFF2-40B4-BE49-F238E27FC236}">
                  <a16:creationId xmlns:a16="http://schemas.microsoft.com/office/drawing/2014/main" id="{96E3DCAD-D412-4026-9AF7-F8D5D74FD66B}"/>
                </a:ext>
              </a:extLst>
            </p:cNvPr>
            <p:cNvCxnSpPr>
              <a:cxnSpLocks/>
              <a:stCxn id="57" idx="3"/>
            </p:cNvCxnSpPr>
            <p:nvPr/>
          </p:nvCxnSpPr>
          <p:spPr>
            <a:xfrm flipV="1">
              <a:off x="1835696" y="4333746"/>
              <a:ext cx="4104456" cy="7827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E67293C9-8A27-41ED-8148-E2892E087991}"/>
                </a:ext>
              </a:extLst>
            </p:cNvPr>
            <p:cNvSpPr txBox="1"/>
            <p:nvPr/>
          </p:nvSpPr>
          <p:spPr>
            <a:xfrm rot="20877617">
              <a:off x="4910236" y="4171318"/>
              <a:ext cx="936104" cy="307777"/>
            </a:xfrm>
            <a:prstGeom prst="rect">
              <a:avLst/>
            </a:prstGeom>
            <a:noFill/>
          </p:spPr>
          <p:txBody>
            <a:bodyPr wrap="square" rtlCol="0">
              <a:spAutoFit/>
            </a:bodyPr>
            <a:lstStyle/>
            <a:p>
              <a:r>
                <a:rPr lang="en-GB" sz="1400" dirty="0"/>
                <a:t>False</a:t>
              </a:r>
            </a:p>
          </p:txBody>
        </p:sp>
      </p:grpSp>
      <p:sp>
        <p:nvSpPr>
          <p:cNvPr id="64" name="TextBox 63">
            <a:extLst>
              <a:ext uri="{FF2B5EF4-FFF2-40B4-BE49-F238E27FC236}">
                <a16:creationId xmlns:a16="http://schemas.microsoft.com/office/drawing/2014/main" id="{060CDD3E-8324-4324-8E2E-B9EEB6CD1D9B}"/>
              </a:ext>
            </a:extLst>
          </p:cNvPr>
          <p:cNvSpPr txBox="1"/>
          <p:nvPr/>
        </p:nvSpPr>
        <p:spPr>
          <a:xfrm>
            <a:off x="530222" y="682998"/>
            <a:ext cx="1872208" cy="369332"/>
          </a:xfrm>
          <a:prstGeom prst="rect">
            <a:avLst/>
          </a:prstGeom>
          <a:noFill/>
        </p:spPr>
        <p:txBody>
          <a:bodyPr wrap="square" rtlCol="0">
            <a:spAutoFit/>
          </a:bodyPr>
          <a:lstStyle/>
          <a:p>
            <a:r>
              <a:rPr lang="en-GB" dirty="0"/>
              <a:t>Inside Memory</a:t>
            </a:r>
          </a:p>
        </p:txBody>
      </p:sp>
    </p:spTree>
    <p:extLst>
      <p:ext uri="{BB962C8B-B14F-4D97-AF65-F5344CB8AC3E}">
        <p14:creationId xmlns:p14="http://schemas.microsoft.com/office/powerpoint/2010/main" val="534470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55"/>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6"/>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8" grpId="0"/>
      <p:bldP spid="13" grpId="0"/>
      <p:bldP spid="23" grpId="0" animBg="1"/>
      <p:bldP spid="27" grpId="0"/>
      <p:bldP spid="28" grpId="0"/>
      <p:bldP spid="40" grpId="0" animBg="1"/>
      <p:bldP spid="42" grpId="0"/>
      <p:bldP spid="43" grpId="0"/>
      <p:bldP spid="56" grpId="0" animBg="1"/>
      <p:bldP spid="5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5D39-2B56-4382-89A4-8938B6A1882B}"/>
              </a:ext>
            </a:extLst>
          </p:cNvPr>
          <p:cNvSpPr>
            <a:spLocks noGrp="1"/>
          </p:cNvSpPr>
          <p:nvPr>
            <p:ph type="title"/>
          </p:nvPr>
        </p:nvSpPr>
        <p:spPr/>
        <p:txBody>
          <a:bodyPr/>
          <a:lstStyle/>
          <a:p>
            <a:r>
              <a:rPr lang="en-GB" dirty="0"/>
              <a:t>For loop – Fibonacci Series</a:t>
            </a:r>
          </a:p>
        </p:txBody>
      </p:sp>
      <p:sp>
        <p:nvSpPr>
          <p:cNvPr id="6" name="Content Placeholder 5">
            <a:extLst>
              <a:ext uri="{FF2B5EF4-FFF2-40B4-BE49-F238E27FC236}">
                <a16:creationId xmlns:a16="http://schemas.microsoft.com/office/drawing/2014/main" id="{C441FD7C-FBAE-4A13-AB75-EABD934309D7}"/>
              </a:ext>
            </a:extLst>
          </p:cNvPr>
          <p:cNvSpPr>
            <a:spLocks noGrp="1"/>
          </p:cNvSpPr>
          <p:nvPr>
            <p:ph idx="1"/>
          </p:nvPr>
        </p:nvSpPr>
        <p:spPr/>
        <p:txBody>
          <a:bodyPr/>
          <a:lstStyle/>
          <a:p>
            <a:r>
              <a:rPr lang="en-GB" dirty="0"/>
              <a:t>Range(initial/</a:t>
            </a:r>
            <a:r>
              <a:rPr lang="en-GB" dirty="0" err="1"/>
              <a:t>startvalue</a:t>
            </a:r>
            <a:r>
              <a:rPr lang="en-GB" dirty="0"/>
              <a:t>, </a:t>
            </a:r>
            <a:r>
              <a:rPr lang="en-GB" dirty="0" err="1"/>
              <a:t>finalvalue</a:t>
            </a:r>
            <a:r>
              <a:rPr lang="en-GB" dirty="0"/>
              <a:t>, </a:t>
            </a:r>
            <a:r>
              <a:rPr lang="en-GB" dirty="0" err="1"/>
              <a:t>stepvalue</a:t>
            </a:r>
            <a:r>
              <a:rPr lang="en-GB" dirty="0"/>
              <a:t>)</a:t>
            </a:r>
          </a:p>
          <a:p>
            <a:r>
              <a:rPr lang="en-GB" dirty="0"/>
              <a:t>Range(0,5) means [0,1,2,3,4]</a:t>
            </a:r>
          </a:p>
          <a:p>
            <a:r>
              <a:rPr lang="en-GB" dirty="0"/>
              <a:t>Range(1,5,2) means [1,3,5,7]</a:t>
            </a:r>
          </a:p>
          <a:p>
            <a:r>
              <a:rPr lang="en-GB" dirty="0"/>
              <a:t>for </a:t>
            </a:r>
            <a:r>
              <a:rPr lang="en-GB" dirty="0" err="1"/>
              <a:t>i</a:t>
            </a:r>
            <a:r>
              <a:rPr lang="en-GB" dirty="0"/>
              <a:t> in range(0,5) means </a:t>
            </a:r>
            <a:r>
              <a:rPr lang="en-GB" dirty="0" err="1"/>
              <a:t>i</a:t>
            </a:r>
            <a:r>
              <a:rPr lang="en-GB" dirty="0"/>
              <a:t>=[0,1,2,3]</a:t>
            </a:r>
          </a:p>
          <a:p>
            <a:pPr marL="0" indent="0">
              <a:buNone/>
            </a:pPr>
            <a:r>
              <a:rPr lang="en-GB" dirty="0" err="1"/>
              <a:t>ie</a:t>
            </a:r>
            <a:r>
              <a:rPr lang="en-GB" dirty="0"/>
              <a:t>., the loop is executed 4 times</a:t>
            </a:r>
          </a:p>
        </p:txBody>
      </p:sp>
    </p:spTree>
    <p:extLst>
      <p:ext uri="{BB962C8B-B14F-4D97-AF65-F5344CB8AC3E}">
        <p14:creationId xmlns:p14="http://schemas.microsoft.com/office/powerpoint/2010/main" val="348705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32CF9DF-51E1-4EF1-9806-CA6BBA0216A8}"/>
              </a:ext>
            </a:extLst>
          </p:cNvPr>
          <p:cNvPicPr>
            <a:picLocks noChangeAspect="1"/>
          </p:cNvPicPr>
          <p:nvPr/>
        </p:nvPicPr>
        <p:blipFill rotWithShape="1">
          <a:blip r:embed="rId2"/>
          <a:srcRect l="1575" t="58400" r="65750" b="29000"/>
          <a:stretch/>
        </p:blipFill>
        <p:spPr>
          <a:xfrm>
            <a:off x="5220072" y="41988"/>
            <a:ext cx="3798166" cy="2016224"/>
          </a:xfrm>
          <a:prstGeom prst="rect">
            <a:avLst/>
          </a:prstGeom>
        </p:spPr>
      </p:pic>
      <p:sp>
        <p:nvSpPr>
          <p:cNvPr id="7" name="Rectangle 6">
            <a:extLst>
              <a:ext uri="{FF2B5EF4-FFF2-40B4-BE49-F238E27FC236}">
                <a16:creationId xmlns:a16="http://schemas.microsoft.com/office/drawing/2014/main" id="{66B4548B-0880-42F2-BA53-6373CB64EE0D}"/>
              </a:ext>
            </a:extLst>
          </p:cNvPr>
          <p:cNvSpPr/>
          <p:nvPr/>
        </p:nvSpPr>
        <p:spPr>
          <a:xfrm>
            <a:off x="251520" y="3717032"/>
            <a:ext cx="8712968" cy="187220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B614480D-1E1A-4A9C-92D2-BE40A422D6DD}"/>
              </a:ext>
            </a:extLst>
          </p:cNvPr>
          <p:cNvSpPr/>
          <p:nvPr/>
        </p:nvSpPr>
        <p:spPr>
          <a:xfrm>
            <a:off x="323528" y="4005064"/>
            <a:ext cx="504056"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4</a:t>
            </a:r>
          </a:p>
        </p:txBody>
      </p:sp>
      <p:sp>
        <p:nvSpPr>
          <p:cNvPr id="10" name="Rectangle 9">
            <a:extLst>
              <a:ext uri="{FF2B5EF4-FFF2-40B4-BE49-F238E27FC236}">
                <a16:creationId xmlns:a16="http://schemas.microsoft.com/office/drawing/2014/main" id="{02AD1465-B381-4E08-BA45-ADB023FDE3B3}"/>
              </a:ext>
            </a:extLst>
          </p:cNvPr>
          <p:cNvSpPr/>
          <p:nvPr/>
        </p:nvSpPr>
        <p:spPr>
          <a:xfrm>
            <a:off x="1194519" y="4005064"/>
            <a:ext cx="576064"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0</a:t>
            </a:r>
          </a:p>
        </p:txBody>
      </p:sp>
      <p:sp>
        <p:nvSpPr>
          <p:cNvPr id="11" name="Rectangle 10">
            <a:extLst>
              <a:ext uri="{FF2B5EF4-FFF2-40B4-BE49-F238E27FC236}">
                <a16:creationId xmlns:a16="http://schemas.microsoft.com/office/drawing/2014/main" id="{FDBAD818-BD74-43A4-854D-5028C588F4D6}"/>
              </a:ext>
            </a:extLst>
          </p:cNvPr>
          <p:cNvSpPr/>
          <p:nvPr/>
        </p:nvSpPr>
        <p:spPr>
          <a:xfrm>
            <a:off x="1196952" y="4859868"/>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a:t>
            </a:r>
          </a:p>
        </p:txBody>
      </p:sp>
      <p:pic>
        <p:nvPicPr>
          <p:cNvPr id="13" name="Picture 12">
            <a:extLst>
              <a:ext uri="{FF2B5EF4-FFF2-40B4-BE49-F238E27FC236}">
                <a16:creationId xmlns:a16="http://schemas.microsoft.com/office/drawing/2014/main" id="{96FD5412-D054-4CC5-826C-831545B90F78}"/>
              </a:ext>
            </a:extLst>
          </p:cNvPr>
          <p:cNvPicPr>
            <a:picLocks noChangeAspect="1"/>
          </p:cNvPicPr>
          <p:nvPr/>
        </p:nvPicPr>
        <p:blipFill rotWithShape="1">
          <a:blip r:embed="rId3"/>
          <a:srcRect l="29525" t="6600" r="44488" b="57000"/>
          <a:stretch/>
        </p:blipFill>
        <p:spPr>
          <a:xfrm>
            <a:off x="-36512" y="24542"/>
            <a:ext cx="3992285" cy="3116426"/>
          </a:xfrm>
          <a:prstGeom prst="rect">
            <a:avLst/>
          </a:prstGeom>
        </p:spPr>
      </p:pic>
      <p:sp>
        <p:nvSpPr>
          <p:cNvPr id="14" name="TextBox 13">
            <a:extLst>
              <a:ext uri="{FF2B5EF4-FFF2-40B4-BE49-F238E27FC236}">
                <a16:creationId xmlns:a16="http://schemas.microsoft.com/office/drawing/2014/main" id="{E3E884EA-D089-47BD-875A-86F6024747C1}"/>
              </a:ext>
            </a:extLst>
          </p:cNvPr>
          <p:cNvSpPr txBox="1"/>
          <p:nvPr/>
        </p:nvSpPr>
        <p:spPr>
          <a:xfrm>
            <a:off x="395536" y="3676382"/>
            <a:ext cx="576064" cy="369332"/>
          </a:xfrm>
          <a:prstGeom prst="rect">
            <a:avLst/>
          </a:prstGeom>
          <a:noFill/>
        </p:spPr>
        <p:txBody>
          <a:bodyPr wrap="square" rtlCol="0">
            <a:spAutoFit/>
          </a:bodyPr>
          <a:lstStyle/>
          <a:p>
            <a:r>
              <a:rPr lang="en-GB" dirty="0"/>
              <a:t>N</a:t>
            </a:r>
          </a:p>
        </p:txBody>
      </p:sp>
      <p:sp>
        <p:nvSpPr>
          <p:cNvPr id="15" name="TextBox 14">
            <a:extLst>
              <a:ext uri="{FF2B5EF4-FFF2-40B4-BE49-F238E27FC236}">
                <a16:creationId xmlns:a16="http://schemas.microsoft.com/office/drawing/2014/main" id="{0CB2D122-FE56-4247-89A6-8391451F6147}"/>
              </a:ext>
            </a:extLst>
          </p:cNvPr>
          <p:cNvSpPr txBox="1"/>
          <p:nvPr/>
        </p:nvSpPr>
        <p:spPr>
          <a:xfrm>
            <a:off x="1338535" y="3654272"/>
            <a:ext cx="432048" cy="369332"/>
          </a:xfrm>
          <a:prstGeom prst="rect">
            <a:avLst/>
          </a:prstGeom>
          <a:noFill/>
        </p:spPr>
        <p:txBody>
          <a:bodyPr wrap="square" rtlCol="0">
            <a:spAutoFit/>
          </a:bodyPr>
          <a:lstStyle/>
          <a:p>
            <a:r>
              <a:rPr lang="en-GB" dirty="0"/>
              <a:t>a</a:t>
            </a:r>
          </a:p>
        </p:txBody>
      </p:sp>
      <p:sp>
        <p:nvSpPr>
          <p:cNvPr id="16" name="TextBox 15">
            <a:extLst>
              <a:ext uri="{FF2B5EF4-FFF2-40B4-BE49-F238E27FC236}">
                <a16:creationId xmlns:a16="http://schemas.microsoft.com/office/drawing/2014/main" id="{691D65BC-1FB0-4148-89A5-ED086BCA833D}"/>
              </a:ext>
            </a:extLst>
          </p:cNvPr>
          <p:cNvSpPr txBox="1"/>
          <p:nvPr/>
        </p:nvSpPr>
        <p:spPr>
          <a:xfrm>
            <a:off x="1338535" y="4515814"/>
            <a:ext cx="320922" cy="369332"/>
          </a:xfrm>
          <a:prstGeom prst="rect">
            <a:avLst/>
          </a:prstGeom>
          <a:noFill/>
        </p:spPr>
        <p:txBody>
          <a:bodyPr wrap="none" rtlCol="0">
            <a:spAutoFit/>
          </a:bodyPr>
          <a:lstStyle/>
          <a:p>
            <a:r>
              <a:rPr lang="en-GB" dirty="0"/>
              <a:t>b</a:t>
            </a:r>
          </a:p>
        </p:txBody>
      </p:sp>
      <p:cxnSp>
        <p:nvCxnSpPr>
          <p:cNvPr id="19" name="Straight Arrow Connector 18">
            <a:extLst>
              <a:ext uri="{FF2B5EF4-FFF2-40B4-BE49-F238E27FC236}">
                <a16:creationId xmlns:a16="http://schemas.microsoft.com/office/drawing/2014/main" id="{21F3E613-A6DC-44CC-8B7C-3AC6FC8E71C8}"/>
              </a:ext>
            </a:extLst>
          </p:cNvPr>
          <p:cNvCxnSpPr/>
          <p:nvPr/>
        </p:nvCxnSpPr>
        <p:spPr>
          <a:xfrm flipV="1">
            <a:off x="3491880" y="692696"/>
            <a:ext cx="1728192" cy="3574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3035657F-D07D-4E49-8384-8BD47F86CAB3}"/>
              </a:ext>
            </a:extLst>
          </p:cNvPr>
          <p:cNvCxnSpPr/>
          <p:nvPr/>
        </p:nvCxnSpPr>
        <p:spPr>
          <a:xfrm flipV="1">
            <a:off x="3707904" y="332656"/>
            <a:ext cx="1512168" cy="72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64069F70-A149-42CC-8EB8-A036D0B05153}"/>
              </a:ext>
            </a:extLst>
          </p:cNvPr>
          <p:cNvCxnSpPr>
            <a:endCxn id="6" idx="1"/>
          </p:cNvCxnSpPr>
          <p:nvPr/>
        </p:nvCxnSpPr>
        <p:spPr>
          <a:xfrm flipV="1">
            <a:off x="1959630" y="1050100"/>
            <a:ext cx="3260442" cy="1660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9E68C3C-D9BA-4648-A4A6-38C8DBA57836}"/>
              </a:ext>
            </a:extLst>
          </p:cNvPr>
          <p:cNvCxnSpPr/>
          <p:nvPr/>
        </p:nvCxnSpPr>
        <p:spPr>
          <a:xfrm flipV="1">
            <a:off x="1959630" y="1178437"/>
            <a:ext cx="4052530" cy="23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C39D219-BBF0-4009-B629-570D6E98538A}"/>
              </a:ext>
            </a:extLst>
          </p:cNvPr>
          <p:cNvCxnSpPr/>
          <p:nvPr/>
        </p:nvCxnSpPr>
        <p:spPr>
          <a:xfrm>
            <a:off x="1907704" y="3717032"/>
            <a:ext cx="0" cy="1872208"/>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Connector: Curved 31">
            <a:extLst>
              <a:ext uri="{FF2B5EF4-FFF2-40B4-BE49-F238E27FC236}">
                <a16:creationId xmlns:a16="http://schemas.microsoft.com/office/drawing/2014/main" id="{71FC9A02-CE60-4602-8B9F-F299D119962E}"/>
              </a:ext>
            </a:extLst>
          </p:cNvPr>
          <p:cNvCxnSpPr>
            <a:cxnSpLocks/>
            <a:endCxn id="30" idx="0"/>
          </p:cNvCxnSpPr>
          <p:nvPr/>
        </p:nvCxnSpPr>
        <p:spPr>
          <a:xfrm rot="16200000" flipH="1">
            <a:off x="778428" y="1889011"/>
            <a:ext cx="2344314" cy="2246002"/>
          </a:xfrm>
          <a:prstGeom prst="curvedConnector3">
            <a:avLst>
              <a:gd name="adj1" fmla="val 50000"/>
            </a:avLst>
          </a:prstGeom>
          <a:ln>
            <a:solidFill>
              <a:srgbClr val="FF0000"/>
            </a:solidFill>
            <a:tailEnd type="triangle"/>
          </a:ln>
        </p:spPr>
        <p:style>
          <a:lnRef idx="1">
            <a:schemeClr val="accent6"/>
          </a:lnRef>
          <a:fillRef idx="0">
            <a:schemeClr val="accent6"/>
          </a:fillRef>
          <a:effectRef idx="0">
            <a:schemeClr val="accent6"/>
          </a:effectRef>
          <a:fontRef idx="minor">
            <a:schemeClr val="tx1"/>
          </a:fontRef>
        </p:style>
      </p:cxnSp>
      <p:sp>
        <p:nvSpPr>
          <p:cNvPr id="12" name="Rectangle 11">
            <a:extLst>
              <a:ext uri="{FF2B5EF4-FFF2-40B4-BE49-F238E27FC236}">
                <a16:creationId xmlns:a16="http://schemas.microsoft.com/office/drawing/2014/main" id="{56DCE3BD-21FB-4A2D-A17C-D4FC22B01A3F}"/>
              </a:ext>
            </a:extLst>
          </p:cNvPr>
          <p:cNvSpPr/>
          <p:nvPr/>
        </p:nvSpPr>
        <p:spPr>
          <a:xfrm>
            <a:off x="1991273" y="4149080"/>
            <a:ext cx="555973"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0</a:t>
            </a:r>
          </a:p>
        </p:txBody>
      </p:sp>
      <p:sp>
        <p:nvSpPr>
          <p:cNvPr id="17" name="TextBox 16">
            <a:extLst>
              <a:ext uri="{FF2B5EF4-FFF2-40B4-BE49-F238E27FC236}">
                <a16:creationId xmlns:a16="http://schemas.microsoft.com/office/drawing/2014/main" id="{4850993C-FF6A-4B49-AE6B-7867F086ABC6}"/>
              </a:ext>
            </a:extLst>
          </p:cNvPr>
          <p:cNvSpPr txBox="1"/>
          <p:nvPr/>
        </p:nvSpPr>
        <p:spPr>
          <a:xfrm>
            <a:off x="2754743" y="3820398"/>
            <a:ext cx="611065" cy="369332"/>
          </a:xfrm>
          <a:prstGeom prst="rect">
            <a:avLst/>
          </a:prstGeom>
          <a:noFill/>
        </p:spPr>
        <p:txBody>
          <a:bodyPr wrap="none" rtlCol="0">
            <a:spAutoFit/>
          </a:bodyPr>
          <a:lstStyle/>
          <a:p>
            <a:r>
              <a:rPr lang="en-GB" dirty="0"/>
              <a:t>sum</a:t>
            </a:r>
          </a:p>
        </p:txBody>
      </p:sp>
      <p:sp>
        <p:nvSpPr>
          <p:cNvPr id="28" name="TextBox 27">
            <a:extLst>
              <a:ext uri="{FF2B5EF4-FFF2-40B4-BE49-F238E27FC236}">
                <a16:creationId xmlns:a16="http://schemas.microsoft.com/office/drawing/2014/main" id="{9425F5A3-C98C-43DD-971B-D25E33C8721E}"/>
              </a:ext>
            </a:extLst>
          </p:cNvPr>
          <p:cNvSpPr txBox="1"/>
          <p:nvPr/>
        </p:nvSpPr>
        <p:spPr>
          <a:xfrm>
            <a:off x="1901820" y="3700438"/>
            <a:ext cx="1872206" cy="276999"/>
          </a:xfrm>
          <a:prstGeom prst="rect">
            <a:avLst/>
          </a:prstGeom>
          <a:noFill/>
        </p:spPr>
        <p:txBody>
          <a:bodyPr wrap="square" rtlCol="0">
            <a:spAutoFit/>
          </a:bodyPr>
          <a:lstStyle/>
          <a:p>
            <a:r>
              <a:rPr lang="en-GB" sz="1200" dirty="0"/>
              <a:t>Iteration 1</a:t>
            </a:r>
          </a:p>
        </p:txBody>
      </p:sp>
      <p:sp>
        <p:nvSpPr>
          <p:cNvPr id="29" name="TextBox 28">
            <a:extLst>
              <a:ext uri="{FF2B5EF4-FFF2-40B4-BE49-F238E27FC236}">
                <a16:creationId xmlns:a16="http://schemas.microsoft.com/office/drawing/2014/main" id="{69721E48-414D-4028-998F-3F3C2ED61E6A}"/>
              </a:ext>
            </a:extLst>
          </p:cNvPr>
          <p:cNvSpPr txBox="1"/>
          <p:nvPr/>
        </p:nvSpPr>
        <p:spPr>
          <a:xfrm>
            <a:off x="2115202" y="3838937"/>
            <a:ext cx="432048" cy="369332"/>
          </a:xfrm>
          <a:prstGeom prst="rect">
            <a:avLst/>
          </a:prstGeom>
          <a:noFill/>
        </p:spPr>
        <p:txBody>
          <a:bodyPr wrap="square" rtlCol="0">
            <a:spAutoFit/>
          </a:bodyPr>
          <a:lstStyle/>
          <a:p>
            <a:r>
              <a:rPr lang="en-GB" dirty="0"/>
              <a:t>i</a:t>
            </a:r>
          </a:p>
        </p:txBody>
      </p:sp>
      <p:sp>
        <p:nvSpPr>
          <p:cNvPr id="30" name="Rectangle 29">
            <a:extLst>
              <a:ext uri="{FF2B5EF4-FFF2-40B4-BE49-F238E27FC236}">
                <a16:creationId xmlns:a16="http://schemas.microsoft.com/office/drawing/2014/main" id="{C67C3F6A-1A68-41FF-AB97-F7764AF7F1F0}"/>
              </a:ext>
            </a:extLst>
          </p:cNvPr>
          <p:cNvSpPr/>
          <p:nvPr/>
        </p:nvSpPr>
        <p:spPr>
          <a:xfrm>
            <a:off x="2831531" y="4184169"/>
            <a:ext cx="484110"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a:t>
            </a:r>
          </a:p>
        </p:txBody>
      </p:sp>
      <p:sp>
        <p:nvSpPr>
          <p:cNvPr id="37" name="TextBox 36">
            <a:extLst>
              <a:ext uri="{FF2B5EF4-FFF2-40B4-BE49-F238E27FC236}">
                <a16:creationId xmlns:a16="http://schemas.microsoft.com/office/drawing/2014/main" id="{A2F10AFB-27CC-4737-8FEB-88B34C24FF21}"/>
              </a:ext>
            </a:extLst>
          </p:cNvPr>
          <p:cNvSpPr txBox="1"/>
          <p:nvPr/>
        </p:nvSpPr>
        <p:spPr>
          <a:xfrm>
            <a:off x="2123728" y="4715852"/>
            <a:ext cx="432048" cy="369332"/>
          </a:xfrm>
          <a:prstGeom prst="rect">
            <a:avLst/>
          </a:prstGeom>
          <a:noFill/>
        </p:spPr>
        <p:txBody>
          <a:bodyPr wrap="square" rtlCol="0">
            <a:spAutoFit/>
          </a:bodyPr>
          <a:lstStyle/>
          <a:p>
            <a:r>
              <a:rPr lang="en-GB" dirty="0"/>
              <a:t>a</a:t>
            </a:r>
          </a:p>
        </p:txBody>
      </p:sp>
      <p:sp>
        <p:nvSpPr>
          <p:cNvPr id="38" name="TextBox 37">
            <a:extLst>
              <a:ext uri="{FF2B5EF4-FFF2-40B4-BE49-F238E27FC236}">
                <a16:creationId xmlns:a16="http://schemas.microsoft.com/office/drawing/2014/main" id="{99797806-BD68-43A5-AF46-A55A94B2850E}"/>
              </a:ext>
            </a:extLst>
          </p:cNvPr>
          <p:cNvSpPr txBox="1"/>
          <p:nvPr/>
        </p:nvSpPr>
        <p:spPr>
          <a:xfrm>
            <a:off x="2915816" y="4715852"/>
            <a:ext cx="432048" cy="369332"/>
          </a:xfrm>
          <a:prstGeom prst="rect">
            <a:avLst/>
          </a:prstGeom>
          <a:noFill/>
        </p:spPr>
        <p:txBody>
          <a:bodyPr wrap="square" rtlCol="0">
            <a:spAutoFit/>
          </a:bodyPr>
          <a:lstStyle/>
          <a:p>
            <a:r>
              <a:rPr lang="en-GB" dirty="0"/>
              <a:t>b</a:t>
            </a:r>
          </a:p>
        </p:txBody>
      </p:sp>
      <p:sp>
        <p:nvSpPr>
          <p:cNvPr id="39" name="Rectangle 38">
            <a:extLst>
              <a:ext uri="{FF2B5EF4-FFF2-40B4-BE49-F238E27FC236}">
                <a16:creationId xmlns:a16="http://schemas.microsoft.com/office/drawing/2014/main" id="{2DDD5299-B7C5-449C-8757-D8C9AAEA9BDD}"/>
              </a:ext>
            </a:extLst>
          </p:cNvPr>
          <p:cNvSpPr/>
          <p:nvPr/>
        </p:nvSpPr>
        <p:spPr>
          <a:xfrm>
            <a:off x="1973615" y="5000356"/>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a:t>
            </a:r>
          </a:p>
        </p:txBody>
      </p:sp>
      <p:sp>
        <p:nvSpPr>
          <p:cNvPr id="40" name="Rectangle 39">
            <a:extLst>
              <a:ext uri="{FF2B5EF4-FFF2-40B4-BE49-F238E27FC236}">
                <a16:creationId xmlns:a16="http://schemas.microsoft.com/office/drawing/2014/main" id="{3A0D29BD-A8F5-49B7-A6A6-B3F84DEA4C8F}"/>
              </a:ext>
            </a:extLst>
          </p:cNvPr>
          <p:cNvSpPr/>
          <p:nvPr/>
        </p:nvSpPr>
        <p:spPr>
          <a:xfrm>
            <a:off x="2747346" y="4990986"/>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a:t>
            </a:r>
          </a:p>
        </p:txBody>
      </p:sp>
      <p:cxnSp>
        <p:nvCxnSpPr>
          <p:cNvPr id="46" name="Straight Connector 45">
            <a:extLst>
              <a:ext uri="{FF2B5EF4-FFF2-40B4-BE49-F238E27FC236}">
                <a16:creationId xmlns:a16="http://schemas.microsoft.com/office/drawing/2014/main" id="{83D41FD2-6D7D-4254-8C9D-49D3ABE3118F}"/>
              </a:ext>
            </a:extLst>
          </p:cNvPr>
          <p:cNvCxnSpPr/>
          <p:nvPr/>
        </p:nvCxnSpPr>
        <p:spPr>
          <a:xfrm>
            <a:off x="3419872" y="3717032"/>
            <a:ext cx="0" cy="1872208"/>
          </a:xfrm>
          <a:prstGeom prst="line">
            <a:avLst/>
          </a:prstGeom>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8C8C4995-9DA4-4387-887B-70A15922DEC9}"/>
              </a:ext>
            </a:extLst>
          </p:cNvPr>
          <p:cNvSpPr/>
          <p:nvPr/>
        </p:nvSpPr>
        <p:spPr>
          <a:xfrm>
            <a:off x="3509327" y="4161900"/>
            <a:ext cx="555973"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a:t>
            </a:r>
          </a:p>
        </p:txBody>
      </p:sp>
      <p:sp>
        <p:nvSpPr>
          <p:cNvPr id="50" name="TextBox 49">
            <a:extLst>
              <a:ext uri="{FF2B5EF4-FFF2-40B4-BE49-F238E27FC236}">
                <a16:creationId xmlns:a16="http://schemas.microsoft.com/office/drawing/2014/main" id="{B54AF417-50B1-42A3-B32B-5935658A77C2}"/>
              </a:ext>
            </a:extLst>
          </p:cNvPr>
          <p:cNvSpPr txBox="1"/>
          <p:nvPr/>
        </p:nvSpPr>
        <p:spPr>
          <a:xfrm>
            <a:off x="4272797" y="3833218"/>
            <a:ext cx="611065" cy="369332"/>
          </a:xfrm>
          <a:prstGeom prst="rect">
            <a:avLst/>
          </a:prstGeom>
          <a:noFill/>
        </p:spPr>
        <p:txBody>
          <a:bodyPr wrap="none" rtlCol="0">
            <a:spAutoFit/>
          </a:bodyPr>
          <a:lstStyle/>
          <a:p>
            <a:r>
              <a:rPr lang="en-GB" dirty="0"/>
              <a:t>sum</a:t>
            </a:r>
          </a:p>
        </p:txBody>
      </p:sp>
      <p:sp>
        <p:nvSpPr>
          <p:cNvPr id="51" name="TextBox 50">
            <a:extLst>
              <a:ext uri="{FF2B5EF4-FFF2-40B4-BE49-F238E27FC236}">
                <a16:creationId xmlns:a16="http://schemas.microsoft.com/office/drawing/2014/main" id="{5943A3E4-CB5A-40AB-B389-E7FDB792C6F8}"/>
              </a:ext>
            </a:extLst>
          </p:cNvPr>
          <p:cNvSpPr txBox="1"/>
          <p:nvPr/>
        </p:nvSpPr>
        <p:spPr>
          <a:xfrm>
            <a:off x="3419874" y="3713258"/>
            <a:ext cx="1872206" cy="276999"/>
          </a:xfrm>
          <a:prstGeom prst="rect">
            <a:avLst/>
          </a:prstGeom>
          <a:noFill/>
        </p:spPr>
        <p:txBody>
          <a:bodyPr wrap="square" rtlCol="0">
            <a:spAutoFit/>
          </a:bodyPr>
          <a:lstStyle/>
          <a:p>
            <a:r>
              <a:rPr lang="en-GB" sz="1200" dirty="0"/>
              <a:t>Iteration 2</a:t>
            </a:r>
          </a:p>
        </p:txBody>
      </p:sp>
      <p:sp>
        <p:nvSpPr>
          <p:cNvPr id="52" name="TextBox 51">
            <a:extLst>
              <a:ext uri="{FF2B5EF4-FFF2-40B4-BE49-F238E27FC236}">
                <a16:creationId xmlns:a16="http://schemas.microsoft.com/office/drawing/2014/main" id="{B3283DBC-B06B-402F-A5F9-8E62DF492A47}"/>
              </a:ext>
            </a:extLst>
          </p:cNvPr>
          <p:cNvSpPr txBox="1"/>
          <p:nvPr/>
        </p:nvSpPr>
        <p:spPr>
          <a:xfrm>
            <a:off x="3633256" y="3851757"/>
            <a:ext cx="432048" cy="369332"/>
          </a:xfrm>
          <a:prstGeom prst="rect">
            <a:avLst/>
          </a:prstGeom>
          <a:noFill/>
        </p:spPr>
        <p:txBody>
          <a:bodyPr wrap="square" rtlCol="0">
            <a:spAutoFit/>
          </a:bodyPr>
          <a:lstStyle/>
          <a:p>
            <a:r>
              <a:rPr lang="en-GB" dirty="0"/>
              <a:t>i</a:t>
            </a:r>
          </a:p>
        </p:txBody>
      </p:sp>
      <p:sp>
        <p:nvSpPr>
          <p:cNvPr id="53" name="Rectangle 52">
            <a:extLst>
              <a:ext uri="{FF2B5EF4-FFF2-40B4-BE49-F238E27FC236}">
                <a16:creationId xmlns:a16="http://schemas.microsoft.com/office/drawing/2014/main" id="{476CAB24-9C74-40FF-9CBA-D1D9231FAE2B}"/>
              </a:ext>
            </a:extLst>
          </p:cNvPr>
          <p:cNvSpPr/>
          <p:nvPr/>
        </p:nvSpPr>
        <p:spPr>
          <a:xfrm>
            <a:off x="4349585" y="4196989"/>
            <a:ext cx="484110"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2</a:t>
            </a:r>
          </a:p>
        </p:txBody>
      </p:sp>
      <p:sp>
        <p:nvSpPr>
          <p:cNvPr id="54" name="TextBox 53">
            <a:extLst>
              <a:ext uri="{FF2B5EF4-FFF2-40B4-BE49-F238E27FC236}">
                <a16:creationId xmlns:a16="http://schemas.microsoft.com/office/drawing/2014/main" id="{EF82CD3D-B334-4A43-98C2-C0E96D67D060}"/>
              </a:ext>
            </a:extLst>
          </p:cNvPr>
          <p:cNvSpPr txBox="1"/>
          <p:nvPr/>
        </p:nvSpPr>
        <p:spPr>
          <a:xfrm>
            <a:off x="3641782" y="4728672"/>
            <a:ext cx="432048" cy="369332"/>
          </a:xfrm>
          <a:prstGeom prst="rect">
            <a:avLst/>
          </a:prstGeom>
          <a:noFill/>
        </p:spPr>
        <p:txBody>
          <a:bodyPr wrap="square" rtlCol="0">
            <a:spAutoFit/>
          </a:bodyPr>
          <a:lstStyle/>
          <a:p>
            <a:r>
              <a:rPr lang="en-GB" dirty="0"/>
              <a:t>a</a:t>
            </a:r>
          </a:p>
        </p:txBody>
      </p:sp>
      <p:sp>
        <p:nvSpPr>
          <p:cNvPr id="55" name="TextBox 54">
            <a:extLst>
              <a:ext uri="{FF2B5EF4-FFF2-40B4-BE49-F238E27FC236}">
                <a16:creationId xmlns:a16="http://schemas.microsoft.com/office/drawing/2014/main" id="{6736CEB0-411F-4652-9F20-15464CD281E2}"/>
              </a:ext>
            </a:extLst>
          </p:cNvPr>
          <p:cNvSpPr txBox="1"/>
          <p:nvPr/>
        </p:nvSpPr>
        <p:spPr>
          <a:xfrm>
            <a:off x="4433870" y="4728672"/>
            <a:ext cx="432048" cy="369332"/>
          </a:xfrm>
          <a:prstGeom prst="rect">
            <a:avLst/>
          </a:prstGeom>
          <a:noFill/>
        </p:spPr>
        <p:txBody>
          <a:bodyPr wrap="square" rtlCol="0">
            <a:spAutoFit/>
          </a:bodyPr>
          <a:lstStyle/>
          <a:p>
            <a:r>
              <a:rPr lang="en-GB" dirty="0"/>
              <a:t>b</a:t>
            </a:r>
          </a:p>
        </p:txBody>
      </p:sp>
      <p:sp>
        <p:nvSpPr>
          <p:cNvPr id="56" name="Rectangle 55">
            <a:extLst>
              <a:ext uri="{FF2B5EF4-FFF2-40B4-BE49-F238E27FC236}">
                <a16:creationId xmlns:a16="http://schemas.microsoft.com/office/drawing/2014/main" id="{335546B2-167D-4722-BB9A-3AE508FEAAEC}"/>
              </a:ext>
            </a:extLst>
          </p:cNvPr>
          <p:cNvSpPr/>
          <p:nvPr/>
        </p:nvSpPr>
        <p:spPr>
          <a:xfrm>
            <a:off x="3491669" y="5013176"/>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1</a:t>
            </a:r>
          </a:p>
        </p:txBody>
      </p:sp>
      <p:sp>
        <p:nvSpPr>
          <p:cNvPr id="57" name="Rectangle 56">
            <a:extLst>
              <a:ext uri="{FF2B5EF4-FFF2-40B4-BE49-F238E27FC236}">
                <a16:creationId xmlns:a16="http://schemas.microsoft.com/office/drawing/2014/main" id="{7AD6AFE7-02E7-4BDB-9DFE-DB2B09A613F8}"/>
              </a:ext>
            </a:extLst>
          </p:cNvPr>
          <p:cNvSpPr/>
          <p:nvPr/>
        </p:nvSpPr>
        <p:spPr>
          <a:xfrm>
            <a:off x="4265400" y="5003806"/>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2</a:t>
            </a:r>
          </a:p>
        </p:txBody>
      </p:sp>
      <p:cxnSp>
        <p:nvCxnSpPr>
          <p:cNvPr id="59" name="Connector: Curved 58">
            <a:extLst>
              <a:ext uri="{FF2B5EF4-FFF2-40B4-BE49-F238E27FC236}">
                <a16:creationId xmlns:a16="http://schemas.microsoft.com/office/drawing/2014/main" id="{2B3C3606-CACF-414B-9537-00FCD63CB521}"/>
              </a:ext>
            </a:extLst>
          </p:cNvPr>
          <p:cNvCxnSpPr>
            <a:stCxn id="40" idx="2"/>
            <a:endCxn id="56" idx="2"/>
          </p:cNvCxnSpPr>
          <p:nvPr/>
        </p:nvCxnSpPr>
        <p:spPr>
          <a:xfrm rot="16200000" flipH="1">
            <a:off x="3395228" y="5061967"/>
            <a:ext cx="22190" cy="744323"/>
          </a:xfrm>
          <a:prstGeom prst="curvedConnector3">
            <a:avLst>
              <a:gd name="adj1" fmla="val 1130194"/>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1" name="Connector: Curved 60">
            <a:extLst>
              <a:ext uri="{FF2B5EF4-FFF2-40B4-BE49-F238E27FC236}">
                <a16:creationId xmlns:a16="http://schemas.microsoft.com/office/drawing/2014/main" id="{9DF579A6-A9BD-4CEC-8FB5-9B9EE4E94234}"/>
              </a:ext>
            </a:extLst>
          </p:cNvPr>
          <p:cNvCxnSpPr>
            <a:stCxn id="53" idx="3"/>
            <a:endCxn id="57" idx="3"/>
          </p:cNvCxnSpPr>
          <p:nvPr/>
        </p:nvCxnSpPr>
        <p:spPr>
          <a:xfrm>
            <a:off x="4833695" y="4413013"/>
            <a:ext cx="5336" cy="806817"/>
          </a:xfrm>
          <a:prstGeom prst="curvedConnector3">
            <a:avLst>
              <a:gd name="adj1" fmla="val 4384108"/>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2" name="Connector: Curved 61">
            <a:extLst>
              <a:ext uri="{FF2B5EF4-FFF2-40B4-BE49-F238E27FC236}">
                <a16:creationId xmlns:a16="http://schemas.microsoft.com/office/drawing/2014/main" id="{64AF2C36-FAAD-4951-BD05-3FA9C75975DD}"/>
              </a:ext>
            </a:extLst>
          </p:cNvPr>
          <p:cNvCxnSpPr>
            <a:cxnSpLocks/>
            <a:stCxn id="11" idx="2"/>
            <a:endCxn id="39" idx="1"/>
          </p:cNvCxnSpPr>
          <p:nvPr/>
        </p:nvCxnSpPr>
        <p:spPr>
          <a:xfrm rot="5400000" flipH="1" flipV="1">
            <a:off x="1690923" y="5009224"/>
            <a:ext cx="75536" cy="489847"/>
          </a:xfrm>
          <a:prstGeom prst="curvedConnector4">
            <a:avLst>
              <a:gd name="adj1" fmla="val -302637"/>
              <a:gd name="adj2" fmla="val 79276"/>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6" name="Straight Arrow Connector 65">
            <a:extLst>
              <a:ext uri="{FF2B5EF4-FFF2-40B4-BE49-F238E27FC236}">
                <a16:creationId xmlns:a16="http://schemas.microsoft.com/office/drawing/2014/main" id="{A7E6AAFE-75A7-4E0A-902D-9A4B6ACA4384}"/>
              </a:ext>
            </a:extLst>
          </p:cNvPr>
          <p:cNvCxnSpPr>
            <a:cxnSpLocks/>
          </p:cNvCxnSpPr>
          <p:nvPr/>
        </p:nvCxnSpPr>
        <p:spPr>
          <a:xfrm flipH="1">
            <a:off x="3250266" y="4629037"/>
            <a:ext cx="31476" cy="361949"/>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id="{A21DDCCA-A92D-4EB1-B479-56A90DD85A6F}"/>
              </a:ext>
            </a:extLst>
          </p:cNvPr>
          <p:cNvSpPr/>
          <p:nvPr/>
        </p:nvSpPr>
        <p:spPr>
          <a:xfrm>
            <a:off x="5263190" y="4165674"/>
            <a:ext cx="555973"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2</a:t>
            </a:r>
          </a:p>
        </p:txBody>
      </p:sp>
      <p:sp>
        <p:nvSpPr>
          <p:cNvPr id="75" name="TextBox 74">
            <a:extLst>
              <a:ext uri="{FF2B5EF4-FFF2-40B4-BE49-F238E27FC236}">
                <a16:creationId xmlns:a16="http://schemas.microsoft.com/office/drawing/2014/main" id="{7BD903C0-E819-45C6-A08A-A942F489FC72}"/>
              </a:ext>
            </a:extLst>
          </p:cNvPr>
          <p:cNvSpPr txBox="1"/>
          <p:nvPr/>
        </p:nvSpPr>
        <p:spPr>
          <a:xfrm>
            <a:off x="6026660" y="3836992"/>
            <a:ext cx="611065" cy="369332"/>
          </a:xfrm>
          <a:prstGeom prst="rect">
            <a:avLst/>
          </a:prstGeom>
          <a:noFill/>
        </p:spPr>
        <p:txBody>
          <a:bodyPr wrap="none" rtlCol="0">
            <a:spAutoFit/>
          </a:bodyPr>
          <a:lstStyle/>
          <a:p>
            <a:r>
              <a:rPr lang="en-GB" dirty="0"/>
              <a:t>sum</a:t>
            </a:r>
          </a:p>
        </p:txBody>
      </p:sp>
      <p:sp>
        <p:nvSpPr>
          <p:cNvPr id="76" name="TextBox 75">
            <a:extLst>
              <a:ext uri="{FF2B5EF4-FFF2-40B4-BE49-F238E27FC236}">
                <a16:creationId xmlns:a16="http://schemas.microsoft.com/office/drawing/2014/main" id="{6BA1148C-BF74-41A7-A9FB-440A671E103E}"/>
              </a:ext>
            </a:extLst>
          </p:cNvPr>
          <p:cNvSpPr txBox="1"/>
          <p:nvPr/>
        </p:nvSpPr>
        <p:spPr>
          <a:xfrm>
            <a:off x="5173737" y="3717032"/>
            <a:ext cx="1872206" cy="276999"/>
          </a:xfrm>
          <a:prstGeom prst="rect">
            <a:avLst/>
          </a:prstGeom>
          <a:noFill/>
        </p:spPr>
        <p:txBody>
          <a:bodyPr wrap="square" rtlCol="0">
            <a:spAutoFit/>
          </a:bodyPr>
          <a:lstStyle/>
          <a:p>
            <a:r>
              <a:rPr lang="en-GB" sz="1200" dirty="0"/>
              <a:t>Iteration 3</a:t>
            </a:r>
          </a:p>
        </p:txBody>
      </p:sp>
      <p:sp>
        <p:nvSpPr>
          <p:cNvPr id="77" name="TextBox 76">
            <a:extLst>
              <a:ext uri="{FF2B5EF4-FFF2-40B4-BE49-F238E27FC236}">
                <a16:creationId xmlns:a16="http://schemas.microsoft.com/office/drawing/2014/main" id="{31750DD2-54FD-4068-A855-F9F3E24E5B3C}"/>
              </a:ext>
            </a:extLst>
          </p:cNvPr>
          <p:cNvSpPr txBox="1"/>
          <p:nvPr/>
        </p:nvSpPr>
        <p:spPr>
          <a:xfrm>
            <a:off x="5387119" y="3855531"/>
            <a:ext cx="432048" cy="369332"/>
          </a:xfrm>
          <a:prstGeom prst="rect">
            <a:avLst/>
          </a:prstGeom>
          <a:noFill/>
        </p:spPr>
        <p:txBody>
          <a:bodyPr wrap="square" rtlCol="0">
            <a:spAutoFit/>
          </a:bodyPr>
          <a:lstStyle/>
          <a:p>
            <a:r>
              <a:rPr lang="en-GB" dirty="0"/>
              <a:t>i</a:t>
            </a:r>
          </a:p>
        </p:txBody>
      </p:sp>
      <p:sp>
        <p:nvSpPr>
          <p:cNvPr id="78" name="Rectangle 77">
            <a:extLst>
              <a:ext uri="{FF2B5EF4-FFF2-40B4-BE49-F238E27FC236}">
                <a16:creationId xmlns:a16="http://schemas.microsoft.com/office/drawing/2014/main" id="{56969252-067E-440C-A1C5-4C6D179FB0D9}"/>
              </a:ext>
            </a:extLst>
          </p:cNvPr>
          <p:cNvSpPr/>
          <p:nvPr/>
        </p:nvSpPr>
        <p:spPr>
          <a:xfrm>
            <a:off x="6103448" y="4200763"/>
            <a:ext cx="484110"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a:t>
            </a:r>
          </a:p>
        </p:txBody>
      </p:sp>
      <p:sp>
        <p:nvSpPr>
          <p:cNvPr id="79" name="TextBox 78">
            <a:extLst>
              <a:ext uri="{FF2B5EF4-FFF2-40B4-BE49-F238E27FC236}">
                <a16:creationId xmlns:a16="http://schemas.microsoft.com/office/drawing/2014/main" id="{DC045EBE-434E-4FCD-A77F-2A9B77F37794}"/>
              </a:ext>
            </a:extLst>
          </p:cNvPr>
          <p:cNvSpPr txBox="1"/>
          <p:nvPr/>
        </p:nvSpPr>
        <p:spPr>
          <a:xfrm>
            <a:off x="5395645" y="4732446"/>
            <a:ext cx="432048" cy="369332"/>
          </a:xfrm>
          <a:prstGeom prst="rect">
            <a:avLst/>
          </a:prstGeom>
          <a:noFill/>
        </p:spPr>
        <p:txBody>
          <a:bodyPr wrap="square" rtlCol="0">
            <a:spAutoFit/>
          </a:bodyPr>
          <a:lstStyle/>
          <a:p>
            <a:r>
              <a:rPr lang="en-GB" dirty="0"/>
              <a:t>a</a:t>
            </a:r>
          </a:p>
        </p:txBody>
      </p:sp>
      <p:sp>
        <p:nvSpPr>
          <p:cNvPr id="80" name="TextBox 79">
            <a:extLst>
              <a:ext uri="{FF2B5EF4-FFF2-40B4-BE49-F238E27FC236}">
                <a16:creationId xmlns:a16="http://schemas.microsoft.com/office/drawing/2014/main" id="{A1FCB9C3-8C26-49EF-ABAC-17552F6AACE7}"/>
              </a:ext>
            </a:extLst>
          </p:cNvPr>
          <p:cNvSpPr txBox="1"/>
          <p:nvPr/>
        </p:nvSpPr>
        <p:spPr>
          <a:xfrm>
            <a:off x="6187733" y="4732446"/>
            <a:ext cx="432048" cy="369332"/>
          </a:xfrm>
          <a:prstGeom prst="rect">
            <a:avLst/>
          </a:prstGeom>
          <a:noFill/>
        </p:spPr>
        <p:txBody>
          <a:bodyPr wrap="square" rtlCol="0">
            <a:spAutoFit/>
          </a:bodyPr>
          <a:lstStyle/>
          <a:p>
            <a:r>
              <a:rPr lang="en-GB" dirty="0"/>
              <a:t>b</a:t>
            </a:r>
          </a:p>
        </p:txBody>
      </p:sp>
      <p:sp>
        <p:nvSpPr>
          <p:cNvPr id="81" name="Rectangle 80">
            <a:extLst>
              <a:ext uri="{FF2B5EF4-FFF2-40B4-BE49-F238E27FC236}">
                <a16:creationId xmlns:a16="http://schemas.microsoft.com/office/drawing/2014/main" id="{08479C99-9C2A-4D4A-8BED-CD1D5F5BC924}"/>
              </a:ext>
            </a:extLst>
          </p:cNvPr>
          <p:cNvSpPr/>
          <p:nvPr/>
        </p:nvSpPr>
        <p:spPr>
          <a:xfrm>
            <a:off x="5245532" y="5016950"/>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2</a:t>
            </a:r>
          </a:p>
        </p:txBody>
      </p:sp>
      <p:sp>
        <p:nvSpPr>
          <p:cNvPr id="82" name="Rectangle 81">
            <a:extLst>
              <a:ext uri="{FF2B5EF4-FFF2-40B4-BE49-F238E27FC236}">
                <a16:creationId xmlns:a16="http://schemas.microsoft.com/office/drawing/2014/main" id="{CBB21A06-A5F3-4580-958D-34327F79DC5B}"/>
              </a:ext>
            </a:extLst>
          </p:cNvPr>
          <p:cNvSpPr/>
          <p:nvPr/>
        </p:nvSpPr>
        <p:spPr>
          <a:xfrm>
            <a:off x="6019263" y="5007580"/>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a:t>
            </a:r>
          </a:p>
        </p:txBody>
      </p:sp>
      <p:cxnSp>
        <p:nvCxnSpPr>
          <p:cNvPr id="72" name="Connector: Curved 71">
            <a:extLst>
              <a:ext uri="{FF2B5EF4-FFF2-40B4-BE49-F238E27FC236}">
                <a16:creationId xmlns:a16="http://schemas.microsoft.com/office/drawing/2014/main" id="{800E4DD2-5C0C-4A01-BE4B-7561E5EB0051}"/>
              </a:ext>
            </a:extLst>
          </p:cNvPr>
          <p:cNvCxnSpPr>
            <a:endCxn id="81" idx="2"/>
          </p:cNvCxnSpPr>
          <p:nvPr/>
        </p:nvCxnSpPr>
        <p:spPr>
          <a:xfrm rot="16200000" flipH="1">
            <a:off x="5149091" y="5065741"/>
            <a:ext cx="22190" cy="744323"/>
          </a:xfrm>
          <a:prstGeom prst="curvedConnector3">
            <a:avLst>
              <a:gd name="adj1" fmla="val 1130194"/>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3" name="Connector: Curved 72">
            <a:extLst>
              <a:ext uri="{FF2B5EF4-FFF2-40B4-BE49-F238E27FC236}">
                <a16:creationId xmlns:a16="http://schemas.microsoft.com/office/drawing/2014/main" id="{76F37B43-62AE-4DD4-B36C-4DF0CEE8BCE9}"/>
              </a:ext>
            </a:extLst>
          </p:cNvPr>
          <p:cNvCxnSpPr>
            <a:stCxn id="78" idx="3"/>
            <a:endCxn id="82" idx="3"/>
          </p:cNvCxnSpPr>
          <p:nvPr/>
        </p:nvCxnSpPr>
        <p:spPr>
          <a:xfrm>
            <a:off x="6587558" y="4416787"/>
            <a:ext cx="5336" cy="806817"/>
          </a:xfrm>
          <a:prstGeom prst="curvedConnector3">
            <a:avLst>
              <a:gd name="adj1" fmla="val 4384108"/>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6B5619E-AC2F-48AD-B2E3-057498FDD98A}"/>
              </a:ext>
            </a:extLst>
          </p:cNvPr>
          <p:cNvCxnSpPr/>
          <p:nvPr/>
        </p:nvCxnSpPr>
        <p:spPr>
          <a:xfrm>
            <a:off x="5148064" y="3717032"/>
            <a:ext cx="0" cy="1872208"/>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1362C077-6D74-45E7-8CFA-CD3B0630D73E}"/>
              </a:ext>
            </a:extLst>
          </p:cNvPr>
          <p:cNvCxnSpPr/>
          <p:nvPr/>
        </p:nvCxnSpPr>
        <p:spPr>
          <a:xfrm>
            <a:off x="6876256" y="3717032"/>
            <a:ext cx="0" cy="1872208"/>
          </a:xfrm>
          <a:prstGeom prst="line">
            <a:avLst/>
          </a:prstGeom>
        </p:spPr>
        <p:style>
          <a:lnRef idx="1">
            <a:schemeClr val="accent1"/>
          </a:lnRef>
          <a:fillRef idx="0">
            <a:schemeClr val="accent1"/>
          </a:fillRef>
          <a:effectRef idx="0">
            <a:schemeClr val="accent1"/>
          </a:effectRef>
          <a:fontRef idx="minor">
            <a:schemeClr val="tx1"/>
          </a:fontRef>
        </p:style>
      </p:cxnSp>
      <p:sp>
        <p:nvSpPr>
          <p:cNvPr id="89" name="Rectangle 88">
            <a:extLst>
              <a:ext uri="{FF2B5EF4-FFF2-40B4-BE49-F238E27FC236}">
                <a16:creationId xmlns:a16="http://schemas.microsoft.com/office/drawing/2014/main" id="{97428BD2-E7C0-4689-83DC-2C59E463379E}"/>
              </a:ext>
            </a:extLst>
          </p:cNvPr>
          <p:cNvSpPr/>
          <p:nvPr/>
        </p:nvSpPr>
        <p:spPr>
          <a:xfrm>
            <a:off x="6991382" y="4165674"/>
            <a:ext cx="555973"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a:t>
            </a:r>
          </a:p>
        </p:txBody>
      </p:sp>
      <p:sp>
        <p:nvSpPr>
          <p:cNvPr id="90" name="TextBox 89">
            <a:extLst>
              <a:ext uri="{FF2B5EF4-FFF2-40B4-BE49-F238E27FC236}">
                <a16:creationId xmlns:a16="http://schemas.microsoft.com/office/drawing/2014/main" id="{692CCD57-BD3E-43E6-9D95-FD15E4C7BFFC}"/>
              </a:ext>
            </a:extLst>
          </p:cNvPr>
          <p:cNvSpPr txBox="1"/>
          <p:nvPr/>
        </p:nvSpPr>
        <p:spPr>
          <a:xfrm>
            <a:off x="7754852" y="3836992"/>
            <a:ext cx="611065" cy="369332"/>
          </a:xfrm>
          <a:prstGeom prst="rect">
            <a:avLst/>
          </a:prstGeom>
          <a:noFill/>
        </p:spPr>
        <p:txBody>
          <a:bodyPr wrap="none" rtlCol="0">
            <a:spAutoFit/>
          </a:bodyPr>
          <a:lstStyle/>
          <a:p>
            <a:r>
              <a:rPr lang="en-GB" dirty="0"/>
              <a:t>sum</a:t>
            </a:r>
          </a:p>
        </p:txBody>
      </p:sp>
      <p:sp>
        <p:nvSpPr>
          <p:cNvPr id="91" name="TextBox 90">
            <a:extLst>
              <a:ext uri="{FF2B5EF4-FFF2-40B4-BE49-F238E27FC236}">
                <a16:creationId xmlns:a16="http://schemas.microsoft.com/office/drawing/2014/main" id="{17E804D9-8EA5-46B1-8490-6CD399160B2E}"/>
              </a:ext>
            </a:extLst>
          </p:cNvPr>
          <p:cNvSpPr txBox="1"/>
          <p:nvPr/>
        </p:nvSpPr>
        <p:spPr>
          <a:xfrm>
            <a:off x="6948266" y="3717032"/>
            <a:ext cx="1872206" cy="276999"/>
          </a:xfrm>
          <a:prstGeom prst="rect">
            <a:avLst/>
          </a:prstGeom>
          <a:noFill/>
        </p:spPr>
        <p:txBody>
          <a:bodyPr wrap="square" rtlCol="0">
            <a:spAutoFit/>
          </a:bodyPr>
          <a:lstStyle/>
          <a:p>
            <a:r>
              <a:rPr lang="en-GB" sz="1200" dirty="0"/>
              <a:t>Iteration 4</a:t>
            </a:r>
          </a:p>
        </p:txBody>
      </p:sp>
      <p:sp>
        <p:nvSpPr>
          <p:cNvPr id="92" name="TextBox 91">
            <a:extLst>
              <a:ext uri="{FF2B5EF4-FFF2-40B4-BE49-F238E27FC236}">
                <a16:creationId xmlns:a16="http://schemas.microsoft.com/office/drawing/2014/main" id="{4120083A-0FB9-403F-BC14-C7CF0066A80A}"/>
              </a:ext>
            </a:extLst>
          </p:cNvPr>
          <p:cNvSpPr txBox="1"/>
          <p:nvPr/>
        </p:nvSpPr>
        <p:spPr>
          <a:xfrm>
            <a:off x="7115311" y="3855531"/>
            <a:ext cx="432048" cy="369332"/>
          </a:xfrm>
          <a:prstGeom prst="rect">
            <a:avLst/>
          </a:prstGeom>
          <a:noFill/>
        </p:spPr>
        <p:txBody>
          <a:bodyPr wrap="square" rtlCol="0">
            <a:spAutoFit/>
          </a:bodyPr>
          <a:lstStyle/>
          <a:p>
            <a:r>
              <a:rPr lang="en-GB" dirty="0"/>
              <a:t>i</a:t>
            </a:r>
          </a:p>
        </p:txBody>
      </p:sp>
      <p:sp>
        <p:nvSpPr>
          <p:cNvPr id="93" name="Rectangle 92">
            <a:extLst>
              <a:ext uri="{FF2B5EF4-FFF2-40B4-BE49-F238E27FC236}">
                <a16:creationId xmlns:a16="http://schemas.microsoft.com/office/drawing/2014/main" id="{92AA99D6-8531-4741-A941-8834C831023C}"/>
              </a:ext>
            </a:extLst>
          </p:cNvPr>
          <p:cNvSpPr/>
          <p:nvPr/>
        </p:nvSpPr>
        <p:spPr>
          <a:xfrm>
            <a:off x="7831640" y="4200763"/>
            <a:ext cx="484110"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5</a:t>
            </a:r>
          </a:p>
        </p:txBody>
      </p:sp>
      <p:sp>
        <p:nvSpPr>
          <p:cNvPr id="94" name="TextBox 93">
            <a:extLst>
              <a:ext uri="{FF2B5EF4-FFF2-40B4-BE49-F238E27FC236}">
                <a16:creationId xmlns:a16="http://schemas.microsoft.com/office/drawing/2014/main" id="{70A5FF87-C285-4A69-B07F-1C12BA4689B8}"/>
              </a:ext>
            </a:extLst>
          </p:cNvPr>
          <p:cNvSpPr txBox="1"/>
          <p:nvPr/>
        </p:nvSpPr>
        <p:spPr>
          <a:xfrm>
            <a:off x="7123837" y="4732446"/>
            <a:ext cx="432048" cy="369332"/>
          </a:xfrm>
          <a:prstGeom prst="rect">
            <a:avLst/>
          </a:prstGeom>
          <a:noFill/>
        </p:spPr>
        <p:txBody>
          <a:bodyPr wrap="square" rtlCol="0">
            <a:spAutoFit/>
          </a:bodyPr>
          <a:lstStyle/>
          <a:p>
            <a:r>
              <a:rPr lang="en-GB" dirty="0"/>
              <a:t>a</a:t>
            </a:r>
          </a:p>
        </p:txBody>
      </p:sp>
      <p:sp>
        <p:nvSpPr>
          <p:cNvPr id="95" name="TextBox 94">
            <a:extLst>
              <a:ext uri="{FF2B5EF4-FFF2-40B4-BE49-F238E27FC236}">
                <a16:creationId xmlns:a16="http://schemas.microsoft.com/office/drawing/2014/main" id="{7BA53FCE-CAA0-4B88-B149-14A76920A044}"/>
              </a:ext>
            </a:extLst>
          </p:cNvPr>
          <p:cNvSpPr txBox="1"/>
          <p:nvPr/>
        </p:nvSpPr>
        <p:spPr>
          <a:xfrm>
            <a:off x="7915925" y="4732446"/>
            <a:ext cx="432048" cy="369332"/>
          </a:xfrm>
          <a:prstGeom prst="rect">
            <a:avLst/>
          </a:prstGeom>
          <a:noFill/>
        </p:spPr>
        <p:txBody>
          <a:bodyPr wrap="square" rtlCol="0">
            <a:spAutoFit/>
          </a:bodyPr>
          <a:lstStyle/>
          <a:p>
            <a:r>
              <a:rPr lang="en-GB" dirty="0"/>
              <a:t>b</a:t>
            </a:r>
          </a:p>
        </p:txBody>
      </p:sp>
      <p:sp>
        <p:nvSpPr>
          <p:cNvPr id="96" name="Rectangle 95">
            <a:extLst>
              <a:ext uri="{FF2B5EF4-FFF2-40B4-BE49-F238E27FC236}">
                <a16:creationId xmlns:a16="http://schemas.microsoft.com/office/drawing/2014/main" id="{E9DC3872-9317-47EB-95E8-6998BF6965C9}"/>
              </a:ext>
            </a:extLst>
          </p:cNvPr>
          <p:cNvSpPr/>
          <p:nvPr/>
        </p:nvSpPr>
        <p:spPr>
          <a:xfrm>
            <a:off x="6973724" y="5016950"/>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a:t>
            </a:r>
          </a:p>
        </p:txBody>
      </p:sp>
      <p:sp>
        <p:nvSpPr>
          <p:cNvPr id="97" name="Rectangle 96">
            <a:extLst>
              <a:ext uri="{FF2B5EF4-FFF2-40B4-BE49-F238E27FC236}">
                <a16:creationId xmlns:a16="http://schemas.microsoft.com/office/drawing/2014/main" id="{BC558002-C7D2-4942-ABE4-5BB28C986382}"/>
              </a:ext>
            </a:extLst>
          </p:cNvPr>
          <p:cNvSpPr/>
          <p:nvPr/>
        </p:nvSpPr>
        <p:spPr>
          <a:xfrm>
            <a:off x="7747455" y="5007580"/>
            <a:ext cx="573631" cy="43204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5</a:t>
            </a:r>
          </a:p>
        </p:txBody>
      </p:sp>
      <p:cxnSp>
        <p:nvCxnSpPr>
          <p:cNvPr id="87" name="Connector: Curved 86">
            <a:extLst>
              <a:ext uri="{FF2B5EF4-FFF2-40B4-BE49-F238E27FC236}">
                <a16:creationId xmlns:a16="http://schemas.microsoft.com/office/drawing/2014/main" id="{AE0ABC1D-BB14-4CF3-B6E2-4C21E306FAF0}"/>
              </a:ext>
            </a:extLst>
          </p:cNvPr>
          <p:cNvCxnSpPr>
            <a:endCxn id="96" idx="2"/>
          </p:cNvCxnSpPr>
          <p:nvPr/>
        </p:nvCxnSpPr>
        <p:spPr>
          <a:xfrm rot="16200000" flipH="1">
            <a:off x="6877283" y="5065741"/>
            <a:ext cx="22190" cy="744323"/>
          </a:xfrm>
          <a:prstGeom prst="curvedConnector3">
            <a:avLst>
              <a:gd name="adj1" fmla="val 1130194"/>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88" name="Connector: Curved 87">
            <a:extLst>
              <a:ext uri="{FF2B5EF4-FFF2-40B4-BE49-F238E27FC236}">
                <a16:creationId xmlns:a16="http://schemas.microsoft.com/office/drawing/2014/main" id="{8639E65F-218D-4E19-98EA-618E5906F83C}"/>
              </a:ext>
            </a:extLst>
          </p:cNvPr>
          <p:cNvCxnSpPr>
            <a:stCxn id="93" idx="3"/>
            <a:endCxn id="97" idx="3"/>
          </p:cNvCxnSpPr>
          <p:nvPr/>
        </p:nvCxnSpPr>
        <p:spPr>
          <a:xfrm>
            <a:off x="8315750" y="4416787"/>
            <a:ext cx="5336" cy="806817"/>
          </a:xfrm>
          <a:prstGeom prst="curvedConnector3">
            <a:avLst>
              <a:gd name="adj1" fmla="val 4384108"/>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99" name="Connector: Curved 98">
            <a:extLst>
              <a:ext uri="{FF2B5EF4-FFF2-40B4-BE49-F238E27FC236}">
                <a16:creationId xmlns:a16="http://schemas.microsoft.com/office/drawing/2014/main" id="{AE084566-DE6E-4751-B63A-998A591AE72C}"/>
              </a:ext>
            </a:extLst>
          </p:cNvPr>
          <p:cNvCxnSpPr/>
          <p:nvPr/>
        </p:nvCxnSpPr>
        <p:spPr>
          <a:xfrm flipV="1">
            <a:off x="3250266" y="1178437"/>
            <a:ext cx="3369515" cy="2983463"/>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1" name="Connector: Curved 100">
            <a:extLst>
              <a:ext uri="{FF2B5EF4-FFF2-40B4-BE49-F238E27FC236}">
                <a16:creationId xmlns:a16="http://schemas.microsoft.com/office/drawing/2014/main" id="{6E6590DD-EB55-4DDB-84B3-5B57E7275270}"/>
              </a:ext>
            </a:extLst>
          </p:cNvPr>
          <p:cNvCxnSpPr>
            <a:stCxn id="53" idx="0"/>
          </p:cNvCxnSpPr>
          <p:nvPr/>
        </p:nvCxnSpPr>
        <p:spPr>
          <a:xfrm rot="5400000" flipH="1" flipV="1">
            <a:off x="4499784" y="1297777"/>
            <a:ext cx="2991069" cy="2807356"/>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3" name="Connector: Curved 102">
            <a:extLst>
              <a:ext uri="{FF2B5EF4-FFF2-40B4-BE49-F238E27FC236}">
                <a16:creationId xmlns:a16="http://schemas.microsoft.com/office/drawing/2014/main" id="{7ECD1912-BFCC-4275-A850-8ABF43C79369}"/>
              </a:ext>
            </a:extLst>
          </p:cNvPr>
          <p:cNvCxnSpPr>
            <a:stCxn id="78" idx="0"/>
          </p:cNvCxnSpPr>
          <p:nvPr/>
        </p:nvCxnSpPr>
        <p:spPr>
          <a:xfrm rot="5400000" flipH="1" flipV="1">
            <a:off x="5736942" y="1877322"/>
            <a:ext cx="2932003" cy="1714881"/>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5" name="Connector: Curved 104">
            <a:extLst>
              <a:ext uri="{FF2B5EF4-FFF2-40B4-BE49-F238E27FC236}">
                <a16:creationId xmlns:a16="http://schemas.microsoft.com/office/drawing/2014/main" id="{52CB68D2-0782-4C5B-AC87-FACE36F09050}"/>
              </a:ext>
            </a:extLst>
          </p:cNvPr>
          <p:cNvCxnSpPr>
            <a:stCxn id="93" idx="0"/>
          </p:cNvCxnSpPr>
          <p:nvPr/>
        </p:nvCxnSpPr>
        <p:spPr>
          <a:xfrm rot="5400000" flipH="1" flipV="1">
            <a:off x="6927129" y="2369343"/>
            <a:ext cx="2977986" cy="684855"/>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93CE7354-FF8A-44BD-88E9-496C25EB5D75}"/>
              </a:ext>
            </a:extLst>
          </p:cNvPr>
          <p:cNvCxnSpPr/>
          <p:nvPr/>
        </p:nvCxnSpPr>
        <p:spPr>
          <a:xfrm flipV="1">
            <a:off x="1403648" y="1484784"/>
            <a:ext cx="3816424" cy="12499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967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9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6"/>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1"/>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9"/>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53"/>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101"/>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59"/>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56"/>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0"/>
                                          </p:stCondLst>
                                        </p:cTn>
                                        <p:tgtEl>
                                          <p:spTgt spid="61"/>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grpId="0" nodeType="clickEffect">
                                  <p:stCondLst>
                                    <p:cond delay="0"/>
                                  </p:stCondLst>
                                  <p:childTnLst>
                                    <p:set>
                                      <p:cBhvr>
                                        <p:cTn id="98" dur="1" fill="hold">
                                          <p:stCondLst>
                                            <p:cond delay="0"/>
                                          </p:stCondLst>
                                        </p:cTn>
                                        <p:tgtEl>
                                          <p:spTgt spid="57"/>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76"/>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grpId="0" nodeType="clickEffect">
                                  <p:stCondLst>
                                    <p:cond delay="0"/>
                                  </p:stCondLst>
                                  <p:childTnLst>
                                    <p:set>
                                      <p:cBhvr>
                                        <p:cTn id="106" dur="1" fill="hold">
                                          <p:stCondLst>
                                            <p:cond delay="0"/>
                                          </p:stCondLst>
                                        </p:cTn>
                                        <p:tgtEl>
                                          <p:spTgt spid="74"/>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78"/>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0"/>
                                          </p:stCondLst>
                                        </p:cTn>
                                        <p:tgtEl>
                                          <p:spTgt spid="103"/>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0"/>
                                          </p:stCondLst>
                                        </p:cTn>
                                        <p:tgtEl>
                                          <p:spTgt spid="72"/>
                                        </p:tgtEl>
                                        <p:attrNameLst>
                                          <p:attrName>style.visibility</p:attrName>
                                        </p:attrNameLst>
                                      </p:cBhvr>
                                      <p:to>
                                        <p:strVal val="visible"/>
                                      </p:to>
                                    </p:set>
                                  </p:childTnLst>
                                </p:cTn>
                              </p:par>
                            </p:childTnLst>
                          </p:cTn>
                        </p:par>
                      </p:childTnLst>
                    </p:cTn>
                  </p:par>
                  <p:par>
                    <p:cTn id="119" fill="hold">
                      <p:stCondLst>
                        <p:cond delay="indefinite"/>
                      </p:stCondLst>
                      <p:childTnLst>
                        <p:par>
                          <p:cTn id="120" fill="hold">
                            <p:stCondLst>
                              <p:cond delay="0"/>
                            </p:stCondLst>
                            <p:childTnLst>
                              <p:par>
                                <p:cTn id="121" presetID="1" presetClass="entr" presetSubtype="0" fill="hold" grpId="0" nodeType="clickEffect">
                                  <p:stCondLst>
                                    <p:cond delay="0"/>
                                  </p:stCondLst>
                                  <p:childTnLst>
                                    <p:set>
                                      <p:cBhvr>
                                        <p:cTn id="122" dur="1" fill="hold">
                                          <p:stCondLst>
                                            <p:cond delay="0"/>
                                          </p:stCondLst>
                                        </p:cTn>
                                        <p:tgtEl>
                                          <p:spTgt spid="81"/>
                                        </p:tgtEl>
                                        <p:attrNameLst>
                                          <p:attrName>style.visibility</p:attrName>
                                        </p:attrNameLst>
                                      </p:cBhvr>
                                      <p:to>
                                        <p:strVal val="visible"/>
                                      </p:to>
                                    </p:set>
                                  </p:childTnLst>
                                </p:cTn>
                              </p:par>
                            </p:childTnLst>
                          </p:cTn>
                        </p:par>
                      </p:childTnLst>
                    </p:cTn>
                  </p:par>
                  <p:par>
                    <p:cTn id="123" fill="hold">
                      <p:stCondLst>
                        <p:cond delay="indefinite"/>
                      </p:stCondLst>
                      <p:childTnLst>
                        <p:par>
                          <p:cTn id="124" fill="hold">
                            <p:stCondLst>
                              <p:cond delay="0"/>
                            </p:stCondLst>
                            <p:childTnLst>
                              <p:par>
                                <p:cTn id="125" presetID="1" presetClass="entr" presetSubtype="0" fill="hold" nodeType="clickEffect">
                                  <p:stCondLst>
                                    <p:cond delay="0"/>
                                  </p:stCondLst>
                                  <p:childTnLst>
                                    <p:set>
                                      <p:cBhvr>
                                        <p:cTn id="126" dur="1" fill="hold">
                                          <p:stCondLst>
                                            <p:cond delay="0"/>
                                          </p:stCondLst>
                                        </p:cTn>
                                        <p:tgtEl>
                                          <p:spTgt spid="73"/>
                                        </p:tgtEl>
                                        <p:attrNameLst>
                                          <p:attrName>style.visibility</p:attrName>
                                        </p:attrNameLst>
                                      </p:cBhvr>
                                      <p:to>
                                        <p:strVal val="visible"/>
                                      </p:to>
                                    </p:set>
                                  </p:childTnLst>
                                </p:cTn>
                              </p:par>
                            </p:childTnLst>
                          </p:cTn>
                        </p:par>
                      </p:childTnLst>
                    </p:cTn>
                  </p:par>
                  <p:par>
                    <p:cTn id="127" fill="hold">
                      <p:stCondLst>
                        <p:cond delay="indefinite"/>
                      </p:stCondLst>
                      <p:childTnLst>
                        <p:par>
                          <p:cTn id="128" fill="hold">
                            <p:stCondLst>
                              <p:cond delay="0"/>
                            </p:stCondLst>
                            <p:childTnLst>
                              <p:par>
                                <p:cTn id="129" presetID="1" presetClass="entr" presetSubtype="0" fill="hold" grpId="0" nodeType="clickEffect">
                                  <p:stCondLst>
                                    <p:cond delay="0"/>
                                  </p:stCondLst>
                                  <p:childTnLst>
                                    <p:set>
                                      <p:cBhvr>
                                        <p:cTn id="130" dur="1" fill="hold">
                                          <p:stCondLst>
                                            <p:cond delay="0"/>
                                          </p:stCondLst>
                                        </p:cTn>
                                        <p:tgtEl>
                                          <p:spTgt spid="82"/>
                                        </p:tgtEl>
                                        <p:attrNameLst>
                                          <p:attrName>style.visibility</p:attrName>
                                        </p:attrNameLst>
                                      </p:cBhvr>
                                      <p:to>
                                        <p:strVal val="visible"/>
                                      </p:to>
                                    </p:set>
                                  </p:childTnLst>
                                </p:cTn>
                              </p:par>
                            </p:childTnLst>
                          </p:cTn>
                        </p:par>
                      </p:childTnLst>
                    </p:cTn>
                  </p:par>
                  <p:par>
                    <p:cTn id="131" fill="hold">
                      <p:stCondLst>
                        <p:cond delay="indefinite"/>
                      </p:stCondLst>
                      <p:childTnLst>
                        <p:par>
                          <p:cTn id="132" fill="hold">
                            <p:stCondLst>
                              <p:cond delay="0"/>
                            </p:stCondLst>
                            <p:childTnLst>
                              <p:par>
                                <p:cTn id="133" presetID="1" presetClass="entr" presetSubtype="0" fill="hold" grpId="0" nodeType="clickEffect">
                                  <p:stCondLst>
                                    <p:cond delay="0"/>
                                  </p:stCondLst>
                                  <p:childTnLst>
                                    <p:set>
                                      <p:cBhvr>
                                        <p:cTn id="134" dur="1" fill="hold">
                                          <p:stCondLst>
                                            <p:cond delay="0"/>
                                          </p:stCondLst>
                                        </p:cTn>
                                        <p:tgtEl>
                                          <p:spTgt spid="91"/>
                                        </p:tgtEl>
                                        <p:attrNameLst>
                                          <p:attrName>style.visibility</p:attrName>
                                        </p:attrNameLst>
                                      </p:cBhvr>
                                      <p:to>
                                        <p:strVal val="visible"/>
                                      </p:to>
                                    </p:set>
                                  </p:childTnLst>
                                </p:cTn>
                              </p:par>
                            </p:childTnLst>
                          </p:cTn>
                        </p:par>
                      </p:childTnLst>
                    </p:cTn>
                  </p:par>
                  <p:par>
                    <p:cTn id="135" fill="hold">
                      <p:stCondLst>
                        <p:cond delay="indefinite"/>
                      </p:stCondLst>
                      <p:childTnLst>
                        <p:par>
                          <p:cTn id="136" fill="hold">
                            <p:stCondLst>
                              <p:cond delay="0"/>
                            </p:stCondLst>
                            <p:childTnLst>
                              <p:par>
                                <p:cTn id="137" presetID="1" presetClass="entr" presetSubtype="0" fill="hold" grpId="0" nodeType="clickEffect">
                                  <p:stCondLst>
                                    <p:cond delay="0"/>
                                  </p:stCondLst>
                                  <p:childTnLst>
                                    <p:set>
                                      <p:cBhvr>
                                        <p:cTn id="138" dur="1" fill="hold">
                                          <p:stCondLst>
                                            <p:cond delay="0"/>
                                          </p:stCondLst>
                                        </p:cTn>
                                        <p:tgtEl>
                                          <p:spTgt spid="89"/>
                                        </p:tgtEl>
                                        <p:attrNameLst>
                                          <p:attrName>style.visibility</p:attrName>
                                        </p:attrNameLst>
                                      </p:cBhvr>
                                      <p:to>
                                        <p:strVal val="visible"/>
                                      </p:to>
                                    </p:set>
                                  </p:childTnLst>
                                </p:cTn>
                              </p:par>
                            </p:childTnLst>
                          </p:cTn>
                        </p:par>
                      </p:childTnLst>
                    </p:cTn>
                  </p:par>
                  <p:par>
                    <p:cTn id="139" fill="hold">
                      <p:stCondLst>
                        <p:cond delay="indefinite"/>
                      </p:stCondLst>
                      <p:childTnLst>
                        <p:par>
                          <p:cTn id="140" fill="hold">
                            <p:stCondLst>
                              <p:cond delay="0"/>
                            </p:stCondLst>
                            <p:childTnLst>
                              <p:par>
                                <p:cTn id="141" presetID="1" presetClass="entr" presetSubtype="0" fill="hold" grpId="0" nodeType="clickEffect">
                                  <p:stCondLst>
                                    <p:cond delay="0"/>
                                  </p:stCondLst>
                                  <p:childTnLst>
                                    <p:set>
                                      <p:cBhvr>
                                        <p:cTn id="142" dur="1" fill="hold">
                                          <p:stCondLst>
                                            <p:cond delay="0"/>
                                          </p:stCondLst>
                                        </p:cTn>
                                        <p:tgtEl>
                                          <p:spTgt spid="93"/>
                                        </p:tgtEl>
                                        <p:attrNameLst>
                                          <p:attrName>style.visibility</p:attrName>
                                        </p:attrNameLst>
                                      </p:cBhvr>
                                      <p:to>
                                        <p:strVal val="visible"/>
                                      </p:to>
                                    </p:set>
                                  </p:childTnLst>
                                </p:cTn>
                              </p:par>
                            </p:childTnLst>
                          </p:cTn>
                        </p:par>
                      </p:childTnLst>
                    </p:cTn>
                  </p:par>
                  <p:par>
                    <p:cTn id="143" fill="hold">
                      <p:stCondLst>
                        <p:cond delay="indefinite"/>
                      </p:stCondLst>
                      <p:childTnLst>
                        <p:par>
                          <p:cTn id="144" fill="hold">
                            <p:stCondLst>
                              <p:cond delay="0"/>
                            </p:stCondLst>
                            <p:childTnLst>
                              <p:par>
                                <p:cTn id="145" presetID="1" presetClass="entr" presetSubtype="0" fill="hold" nodeType="clickEffect">
                                  <p:stCondLst>
                                    <p:cond delay="0"/>
                                  </p:stCondLst>
                                  <p:childTnLst>
                                    <p:set>
                                      <p:cBhvr>
                                        <p:cTn id="146" dur="1" fill="hold">
                                          <p:stCondLst>
                                            <p:cond delay="0"/>
                                          </p:stCondLst>
                                        </p:cTn>
                                        <p:tgtEl>
                                          <p:spTgt spid="105"/>
                                        </p:tgtEl>
                                        <p:attrNameLst>
                                          <p:attrName>style.visibility</p:attrName>
                                        </p:attrNameLst>
                                      </p:cBhvr>
                                      <p:to>
                                        <p:strVal val="visible"/>
                                      </p:to>
                                    </p:set>
                                  </p:childTnLst>
                                </p:cTn>
                              </p:par>
                            </p:childTnLst>
                          </p:cTn>
                        </p:par>
                      </p:childTnLst>
                    </p:cTn>
                  </p:par>
                  <p:par>
                    <p:cTn id="147" fill="hold">
                      <p:stCondLst>
                        <p:cond delay="indefinite"/>
                      </p:stCondLst>
                      <p:childTnLst>
                        <p:par>
                          <p:cTn id="148" fill="hold">
                            <p:stCondLst>
                              <p:cond delay="0"/>
                            </p:stCondLst>
                            <p:childTnLst>
                              <p:par>
                                <p:cTn id="149" presetID="1" presetClass="entr" presetSubtype="0" fill="hold" nodeType="clickEffect">
                                  <p:stCondLst>
                                    <p:cond delay="0"/>
                                  </p:stCondLst>
                                  <p:childTnLst>
                                    <p:set>
                                      <p:cBhvr>
                                        <p:cTn id="150" dur="1" fill="hold">
                                          <p:stCondLst>
                                            <p:cond delay="0"/>
                                          </p:stCondLst>
                                        </p:cTn>
                                        <p:tgtEl>
                                          <p:spTgt spid="87"/>
                                        </p:tgtEl>
                                        <p:attrNameLst>
                                          <p:attrName>style.visibility</p:attrName>
                                        </p:attrNameLst>
                                      </p:cBhvr>
                                      <p:to>
                                        <p:strVal val="visible"/>
                                      </p:to>
                                    </p:set>
                                  </p:childTnLst>
                                </p:cTn>
                              </p:par>
                            </p:childTnLst>
                          </p:cTn>
                        </p:par>
                      </p:childTnLst>
                    </p:cTn>
                  </p:par>
                  <p:par>
                    <p:cTn id="151" fill="hold">
                      <p:stCondLst>
                        <p:cond delay="indefinite"/>
                      </p:stCondLst>
                      <p:childTnLst>
                        <p:par>
                          <p:cTn id="152" fill="hold">
                            <p:stCondLst>
                              <p:cond delay="0"/>
                            </p:stCondLst>
                            <p:childTnLst>
                              <p:par>
                                <p:cTn id="153" presetID="1" presetClass="entr" presetSubtype="0" fill="hold" grpId="0" nodeType="clickEffect">
                                  <p:stCondLst>
                                    <p:cond delay="0"/>
                                  </p:stCondLst>
                                  <p:childTnLst>
                                    <p:set>
                                      <p:cBhvr>
                                        <p:cTn id="154" dur="1" fill="hold">
                                          <p:stCondLst>
                                            <p:cond delay="0"/>
                                          </p:stCondLst>
                                        </p:cTn>
                                        <p:tgtEl>
                                          <p:spTgt spid="96"/>
                                        </p:tgtEl>
                                        <p:attrNameLst>
                                          <p:attrName>style.visibility</p:attrName>
                                        </p:attrNameLst>
                                      </p:cBhvr>
                                      <p:to>
                                        <p:strVal val="visible"/>
                                      </p:to>
                                    </p:set>
                                  </p:childTnLst>
                                </p:cTn>
                              </p:par>
                            </p:childTnLst>
                          </p:cTn>
                        </p:par>
                      </p:childTnLst>
                    </p:cTn>
                  </p:par>
                  <p:par>
                    <p:cTn id="155" fill="hold">
                      <p:stCondLst>
                        <p:cond delay="indefinite"/>
                      </p:stCondLst>
                      <p:childTnLst>
                        <p:par>
                          <p:cTn id="156" fill="hold">
                            <p:stCondLst>
                              <p:cond delay="0"/>
                            </p:stCondLst>
                            <p:childTnLst>
                              <p:par>
                                <p:cTn id="157" presetID="1" presetClass="entr" presetSubtype="0" fill="hold" nodeType="clickEffect">
                                  <p:stCondLst>
                                    <p:cond delay="0"/>
                                  </p:stCondLst>
                                  <p:childTnLst>
                                    <p:set>
                                      <p:cBhvr>
                                        <p:cTn id="158" dur="1" fill="hold">
                                          <p:stCondLst>
                                            <p:cond delay="0"/>
                                          </p:stCondLst>
                                        </p:cTn>
                                        <p:tgtEl>
                                          <p:spTgt spid="88"/>
                                        </p:tgtEl>
                                        <p:attrNameLst>
                                          <p:attrName>style.visibility</p:attrName>
                                        </p:attrNameLst>
                                      </p:cBhvr>
                                      <p:to>
                                        <p:strVal val="visible"/>
                                      </p:to>
                                    </p:set>
                                  </p:childTnLst>
                                </p:cTn>
                              </p:par>
                            </p:childTnLst>
                          </p:cTn>
                        </p:par>
                      </p:childTnLst>
                    </p:cTn>
                  </p:par>
                  <p:par>
                    <p:cTn id="159" fill="hold">
                      <p:stCondLst>
                        <p:cond delay="indefinite"/>
                      </p:stCondLst>
                      <p:childTnLst>
                        <p:par>
                          <p:cTn id="160" fill="hold">
                            <p:stCondLst>
                              <p:cond delay="0"/>
                            </p:stCondLst>
                            <p:childTnLst>
                              <p:par>
                                <p:cTn id="161" presetID="1" presetClass="entr" presetSubtype="0" fill="hold" grpId="0" nodeType="clickEffect">
                                  <p:stCondLst>
                                    <p:cond delay="0"/>
                                  </p:stCondLst>
                                  <p:childTnLst>
                                    <p:set>
                                      <p:cBhvr>
                                        <p:cTn id="162" dur="1" fill="hold">
                                          <p:stCondLst>
                                            <p:cond delay="0"/>
                                          </p:stCondLst>
                                        </p:cTn>
                                        <p:tgtEl>
                                          <p:spTgt spid="97"/>
                                        </p:tgtEl>
                                        <p:attrNameLst>
                                          <p:attrName>style.visibility</p:attrName>
                                        </p:attrNameLst>
                                      </p:cBhvr>
                                      <p:to>
                                        <p:strVal val="visible"/>
                                      </p:to>
                                    </p:set>
                                  </p:childTnLst>
                                </p:cTn>
                              </p:par>
                            </p:childTnLst>
                          </p:cTn>
                        </p:par>
                      </p:childTnLst>
                    </p:cTn>
                  </p:par>
                  <p:par>
                    <p:cTn id="163" fill="hold">
                      <p:stCondLst>
                        <p:cond delay="indefinite"/>
                      </p:stCondLst>
                      <p:childTnLst>
                        <p:par>
                          <p:cTn id="164" fill="hold">
                            <p:stCondLst>
                              <p:cond delay="0"/>
                            </p:stCondLst>
                            <p:childTnLst>
                              <p:par>
                                <p:cTn id="165" presetID="1" presetClass="entr" presetSubtype="0" fill="hold" nodeType="clickEffect">
                                  <p:stCondLst>
                                    <p:cond delay="0"/>
                                  </p:stCondLst>
                                  <p:childTnLst>
                                    <p:set>
                                      <p:cBhvr>
                                        <p:cTn id="166" dur="1" fill="hold">
                                          <p:stCondLst>
                                            <p:cond delay="0"/>
                                          </p:stCondLst>
                                        </p:cTn>
                                        <p:tgtEl>
                                          <p:spTgt spid="10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P spid="12" grpId="0" animBg="1"/>
      <p:bldP spid="28" grpId="0"/>
      <p:bldP spid="30" grpId="0" animBg="1"/>
      <p:bldP spid="39" grpId="0" animBg="1"/>
      <p:bldP spid="40" grpId="0" animBg="1"/>
      <p:bldP spid="49" grpId="0" animBg="1"/>
      <p:bldP spid="51" grpId="0"/>
      <p:bldP spid="53" grpId="0" animBg="1"/>
      <p:bldP spid="56" grpId="0" animBg="1"/>
      <p:bldP spid="57" grpId="0" animBg="1"/>
      <p:bldP spid="74" grpId="0" animBg="1"/>
      <p:bldP spid="76" grpId="0"/>
      <p:bldP spid="78" grpId="0" animBg="1"/>
      <p:bldP spid="81" grpId="0" animBg="1"/>
      <p:bldP spid="82" grpId="0" animBg="1"/>
      <p:bldP spid="89" grpId="0" animBg="1"/>
      <p:bldP spid="91" grpId="0"/>
      <p:bldP spid="93" grpId="0" animBg="1"/>
      <p:bldP spid="96" grpId="0" animBg="1"/>
      <p:bldP spid="9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734D8-2875-4A2E-9DF6-FA18DC900BE3}"/>
              </a:ext>
            </a:extLst>
          </p:cNvPr>
          <p:cNvSpPr>
            <a:spLocks noGrp="1"/>
          </p:cNvSpPr>
          <p:nvPr>
            <p:ph type="title"/>
          </p:nvPr>
        </p:nvSpPr>
        <p:spPr/>
        <p:txBody>
          <a:bodyPr/>
          <a:lstStyle/>
          <a:p>
            <a:r>
              <a:rPr lang="en-GB" dirty="0"/>
              <a:t>Loop within Loop</a:t>
            </a:r>
          </a:p>
        </p:txBody>
      </p:sp>
      <p:sp>
        <p:nvSpPr>
          <p:cNvPr id="4" name="Content Placeholder 3">
            <a:extLst>
              <a:ext uri="{FF2B5EF4-FFF2-40B4-BE49-F238E27FC236}">
                <a16:creationId xmlns:a16="http://schemas.microsoft.com/office/drawing/2014/main" id="{66CD54A0-951E-4104-B816-A2304B02D37D}"/>
              </a:ext>
            </a:extLst>
          </p:cNvPr>
          <p:cNvSpPr>
            <a:spLocks noGrp="1"/>
          </p:cNvSpPr>
          <p:nvPr>
            <p:ph idx="1"/>
          </p:nvPr>
        </p:nvSpPr>
        <p:spPr/>
        <p:txBody>
          <a:bodyPr>
            <a:normAutofit fontScale="85000" lnSpcReduction="10000"/>
          </a:bodyPr>
          <a:lstStyle/>
          <a:p>
            <a:pPr marL="514350" indent="-514350" algn="just">
              <a:buFont typeface="+mj-lt"/>
              <a:buAutoNum type="arabicPeriod"/>
            </a:pPr>
            <a:r>
              <a:rPr lang="en-GB" dirty="0"/>
              <a:t>First/outermost loop will be executed first.</a:t>
            </a:r>
          </a:p>
          <a:p>
            <a:pPr marL="514350" indent="-514350" algn="just">
              <a:buFont typeface="+mj-lt"/>
              <a:buAutoNum type="arabicPeriod"/>
            </a:pPr>
            <a:r>
              <a:rPr lang="en-GB" dirty="0"/>
              <a:t>If the condition is true, then the inner loop will start executing, the execution continues until the condition in inner loop becomes false.</a:t>
            </a:r>
          </a:p>
          <a:p>
            <a:pPr marL="514350" indent="-514350" algn="just">
              <a:buFont typeface="+mj-lt"/>
              <a:buAutoNum type="arabicPeriod"/>
            </a:pPr>
            <a:r>
              <a:rPr lang="en-GB" dirty="0"/>
              <a:t>Then, the next iteration of the first loop begins, if TRUE, then the inner loop execution will begin from initial value (step 2 continued).</a:t>
            </a:r>
          </a:p>
          <a:p>
            <a:pPr marL="514350" indent="-514350" algn="just">
              <a:buFont typeface="+mj-lt"/>
              <a:buAutoNum type="arabicPeriod"/>
            </a:pPr>
            <a:r>
              <a:rPr lang="en-GB" dirty="0"/>
              <a:t>Then step 3 continues until the condition of the outer loop fails.</a:t>
            </a:r>
          </a:p>
        </p:txBody>
      </p:sp>
    </p:spTree>
    <p:extLst>
      <p:ext uri="{BB962C8B-B14F-4D97-AF65-F5344CB8AC3E}">
        <p14:creationId xmlns:p14="http://schemas.microsoft.com/office/powerpoint/2010/main" val="186728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6B41FE-95FB-4874-B26E-E54DC087DC8E}"/>
              </a:ext>
            </a:extLst>
          </p:cNvPr>
          <p:cNvPicPr>
            <a:picLocks noChangeAspect="1"/>
          </p:cNvPicPr>
          <p:nvPr/>
        </p:nvPicPr>
        <p:blipFill rotWithShape="1">
          <a:blip r:embed="rId2"/>
          <a:srcRect l="1963" t="5201" r="73625" b="77999"/>
          <a:stretch/>
        </p:blipFill>
        <p:spPr>
          <a:xfrm>
            <a:off x="107504" y="116632"/>
            <a:ext cx="3888432" cy="5544616"/>
          </a:xfrm>
          <a:prstGeom prst="rect">
            <a:avLst/>
          </a:prstGeom>
        </p:spPr>
      </p:pic>
      <p:cxnSp>
        <p:nvCxnSpPr>
          <p:cNvPr id="4" name="Straight Arrow Connector 3">
            <a:extLst>
              <a:ext uri="{FF2B5EF4-FFF2-40B4-BE49-F238E27FC236}">
                <a16:creationId xmlns:a16="http://schemas.microsoft.com/office/drawing/2014/main" id="{F47410CD-09FC-415C-918A-198AA1709658}"/>
              </a:ext>
            </a:extLst>
          </p:cNvPr>
          <p:cNvCxnSpPr/>
          <p:nvPr/>
        </p:nvCxnSpPr>
        <p:spPr>
          <a:xfrm>
            <a:off x="3851920" y="764704"/>
            <a:ext cx="8640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9FB1F495-73FE-4AF2-8DEA-47EF346925B6}"/>
              </a:ext>
            </a:extLst>
          </p:cNvPr>
          <p:cNvCxnSpPr>
            <a:cxnSpLocks/>
          </p:cNvCxnSpPr>
          <p:nvPr/>
        </p:nvCxnSpPr>
        <p:spPr>
          <a:xfrm flipV="1">
            <a:off x="827584" y="1412776"/>
            <a:ext cx="3888432"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7A1ED8B-CAB4-4153-9A19-EFA74B7CBFF3}"/>
              </a:ext>
            </a:extLst>
          </p:cNvPr>
          <p:cNvCxnSpPr/>
          <p:nvPr/>
        </p:nvCxnSpPr>
        <p:spPr>
          <a:xfrm>
            <a:off x="2771800" y="2276872"/>
            <a:ext cx="194421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3C54692-49DE-4BE6-97F8-50D7F02250B5}"/>
              </a:ext>
            </a:extLst>
          </p:cNvPr>
          <p:cNvCxnSpPr/>
          <p:nvPr/>
        </p:nvCxnSpPr>
        <p:spPr>
          <a:xfrm>
            <a:off x="3419872" y="3068960"/>
            <a:ext cx="122413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7C260DE-4008-4605-AB0D-D6E7EF0E02C9}"/>
              </a:ext>
            </a:extLst>
          </p:cNvPr>
          <p:cNvCxnSpPr/>
          <p:nvPr/>
        </p:nvCxnSpPr>
        <p:spPr>
          <a:xfrm>
            <a:off x="2915816" y="3789040"/>
            <a:ext cx="17281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85705D3-3953-4308-B1F1-F4B06D2717E3}"/>
              </a:ext>
            </a:extLst>
          </p:cNvPr>
          <p:cNvSpPr txBox="1"/>
          <p:nvPr/>
        </p:nvSpPr>
        <p:spPr>
          <a:xfrm>
            <a:off x="4748005" y="519063"/>
            <a:ext cx="3712427" cy="461665"/>
          </a:xfrm>
          <a:prstGeom prst="rect">
            <a:avLst/>
          </a:prstGeom>
          <a:noFill/>
        </p:spPr>
        <p:txBody>
          <a:bodyPr wrap="none" rtlCol="0">
            <a:spAutoFit/>
          </a:bodyPr>
          <a:lstStyle/>
          <a:p>
            <a:r>
              <a:rPr lang="en-GB" sz="1200" dirty="0"/>
              <a:t>Get the number from the user(for example consider </a:t>
            </a:r>
          </a:p>
          <a:p>
            <a:r>
              <a:rPr lang="en-GB" sz="1200" dirty="0"/>
              <a:t>the user entered 3)</a:t>
            </a:r>
          </a:p>
        </p:txBody>
      </p:sp>
      <p:sp>
        <p:nvSpPr>
          <p:cNvPr id="14" name="TextBox 13">
            <a:extLst>
              <a:ext uri="{FF2B5EF4-FFF2-40B4-BE49-F238E27FC236}">
                <a16:creationId xmlns:a16="http://schemas.microsoft.com/office/drawing/2014/main" id="{D2E18681-D292-4EBC-B4D2-9CAC8DBE139E}"/>
              </a:ext>
            </a:extLst>
          </p:cNvPr>
          <p:cNvSpPr txBox="1"/>
          <p:nvPr/>
        </p:nvSpPr>
        <p:spPr>
          <a:xfrm>
            <a:off x="4772203" y="1238210"/>
            <a:ext cx="1285929" cy="276999"/>
          </a:xfrm>
          <a:prstGeom prst="rect">
            <a:avLst/>
          </a:prstGeom>
          <a:noFill/>
        </p:spPr>
        <p:txBody>
          <a:bodyPr wrap="none" rtlCol="0">
            <a:spAutoFit/>
          </a:bodyPr>
          <a:lstStyle/>
          <a:p>
            <a:r>
              <a:rPr lang="en-GB" sz="1200" dirty="0"/>
              <a:t>c= 3 + 1 </a:t>
            </a:r>
            <a:r>
              <a:rPr lang="en-GB" sz="1200" dirty="0" err="1"/>
              <a:t>ie</a:t>
            </a:r>
            <a:r>
              <a:rPr lang="en-GB" sz="1200" dirty="0"/>
              <a:t>., c=4</a:t>
            </a:r>
          </a:p>
        </p:txBody>
      </p:sp>
      <p:sp>
        <p:nvSpPr>
          <p:cNvPr id="15" name="TextBox 14">
            <a:extLst>
              <a:ext uri="{FF2B5EF4-FFF2-40B4-BE49-F238E27FC236}">
                <a16:creationId xmlns:a16="http://schemas.microsoft.com/office/drawing/2014/main" id="{76B2E672-08E1-4361-8FB0-2BEBD14836AA}"/>
              </a:ext>
            </a:extLst>
          </p:cNvPr>
          <p:cNvSpPr txBox="1"/>
          <p:nvPr/>
        </p:nvSpPr>
        <p:spPr>
          <a:xfrm>
            <a:off x="4788024" y="1988840"/>
            <a:ext cx="3168352" cy="461665"/>
          </a:xfrm>
          <a:prstGeom prst="rect">
            <a:avLst/>
          </a:prstGeom>
          <a:noFill/>
        </p:spPr>
        <p:txBody>
          <a:bodyPr wrap="square" rtlCol="0">
            <a:spAutoFit/>
          </a:bodyPr>
          <a:lstStyle/>
          <a:p>
            <a:r>
              <a:rPr lang="en-GB" sz="1200" dirty="0"/>
              <a:t>For x in range(1,4,1) that means x can take values 1,2,3</a:t>
            </a:r>
          </a:p>
        </p:txBody>
      </p:sp>
      <p:sp>
        <p:nvSpPr>
          <p:cNvPr id="16" name="TextBox 15">
            <a:extLst>
              <a:ext uri="{FF2B5EF4-FFF2-40B4-BE49-F238E27FC236}">
                <a16:creationId xmlns:a16="http://schemas.microsoft.com/office/drawing/2014/main" id="{C8FB6639-D9DC-4C6F-99CC-31151CD77ED6}"/>
              </a:ext>
            </a:extLst>
          </p:cNvPr>
          <p:cNvSpPr txBox="1"/>
          <p:nvPr/>
        </p:nvSpPr>
        <p:spPr>
          <a:xfrm>
            <a:off x="4788024" y="2780928"/>
            <a:ext cx="3456384" cy="646331"/>
          </a:xfrm>
          <a:prstGeom prst="rect">
            <a:avLst/>
          </a:prstGeom>
          <a:noFill/>
        </p:spPr>
        <p:txBody>
          <a:bodyPr wrap="square" rtlCol="0">
            <a:spAutoFit/>
          </a:bodyPr>
          <a:lstStyle/>
          <a:p>
            <a:r>
              <a:rPr lang="en-GB" sz="1200" dirty="0"/>
              <a:t>For y in range(1,x,1) that means y can take value 1 when x is 1 and values 1,2 when x is 2 and values 1,2,3 when is x is 3</a:t>
            </a:r>
          </a:p>
        </p:txBody>
      </p:sp>
      <p:sp>
        <p:nvSpPr>
          <p:cNvPr id="17" name="TextBox 16">
            <a:extLst>
              <a:ext uri="{FF2B5EF4-FFF2-40B4-BE49-F238E27FC236}">
                <a16:creationId xmlns:a16="http://schemas.microsoft.com/office/drawing/2014/main" id="{D9E08E8D-51F4-442F-A83A-E0EB56E36BAB}"/>
              </a:ext>
            </a:extLst>
          </p:cNvPr>
          <p:cNvSpPr txBox="1"/>
          <p:nvPr/>
        </p:nvSpPr>
        <p:spPr>
          <a:xfrm>
            <a:off x="4798239" y="3645024"/>
            <a:ext cx="3086129" cy="461665"/>
          </a:xfrm>
          <a:prstGeom prst="rect">
            <a:avLst/>
          </a:prstGeom>
          <a:noFill/>
        </p:spPr>
        <p:txBody>
          <a:bodyPr wrap="square" rtlCol="0">
            <a:spAutoFit/>
          </a:bodyPr>
          <a:lstStyle/>
          <a:p>
            <a:r>
              <a:rPr lang="en-GB" sz="1200" dirty="0"/>
              <a:t>Prints the value of y in output screed and leave a space after that</a:t>
            </a:r>
          </a:p>
        </p:txBody>
      </p:sp>
      <p:cxnSp>
        <p:nvCxnSpPr>
          <p:cNvPr id="20" name="Straight Arrow Connector 19">
            <a:extLst>
              <a:ext uri="{FF2B5EF4-FFF2-40B4-BE49-F238E27FC236}">
                <a16:creationId xmlns:a16="http://schemas.microsoft.com/office/drawing/2014/main" id="{A6B84EF7-2B6F-4CEF-A9B8-BB77885ACBAB}"/>
              </a:ext>
            </a:extLst>
          </p:cNvPr>
          <p:cNvCxnSpPr/>
          <p:nvPr/>
        </p:nvCxnSpPr>
        <p:spPr>
          <a:xfrm>
            <a:off x="1403648" y="4581128"/>
            <a:ext cx="32403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87E1DACB-3881-4BA4-BDDA-02BC12F8223E}"/>
              </a:ext>
            </a:extLst>
          </p:cNvPr>
          <p:cNvSpPr txBox="1"/>
          <p:nvPr/>
        </p:nvSpPr>
        <p:spPr>
          <a:xfrm>
            <a:off x="4726231" y="4407495"/>
            <a:ext cx="3086129" cy="276999"/>
          </a:xfrm>
          <a:prstGeom prst="rect">
            <a:avLst/>
          </a:prstGeom>
          <a:noFill/>
        </p:spPr>
        <p:txBody>
          <a:bodyPr wrap="square" rtlCol="0">
            <a:spAutoFit/>
          </a:bodyPr>
          <a:lstStyle/>
          <a:p>
            <a:r>
              <a:rPr lang="en-GB" sz="1200" dirty="0"/>
              <a:t>Leave a line in the output screen</a:t>
            </a:r>
          </a:p>
        </p:txBody>
      </p:sp>
      <p:cxnSp>
        <p:nvCxnSpPr>
          <p:cNvPr id="23" name="Connector: Curved 22">
            <a:extLst>
              <a:ext uri="{FF2B5EF4-FFF2-40B4-BE49-F238E27FC236}">
                <a16:creationId xmlns:a16="http://schemas.microsoft.com/office/drawing/2014/main" id="{557E0744-EBE1-4328-8268-CD011AA48609}"/>
              </a:ext>
            </a:extLst>
          </p:cNvPr>
          <p:cNvCxnSpPr/>
          <p:nvPr/>
        </p:nvCxnSpPr>
        <p:spPr>
          <a:xfrm>
            <a:off x="2915816" y="3789040"/>
            <a:ext cx="1728192" cy="1368152"/>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Connector: Curved 24">
            <a:extLst>
              <a:ext uri="{FF2B5EF4-FFF2-40B4-BE49-F238E27FC236}">
                <a16:creationId xmlns:a16="http://schemas.microsoft.com/office/drawing/2014/main" id="{00A0AA0B-3772-4A84-83FA-C6973391CB0B}"/>
              </a:ext>
            </a:extLst>
          </p:cNvPr>
          <p:cNvCxnSpPr/>
          <p:nvPr/>
        </p:nvCxnSpPr>
        <p:spPr>
          <a:xfrm>
            <a:off x="899592" y="4725144"/>
            <a:ext cx="3744416" cy="864096"/>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9E237B6-1776-4A3C-A6B2-75095D7A8CDA}"/>
              </a:ext>
            </a:extLst>
          </p:cNvPr>
          <p:cNvSpPr txBox="1"/>
          <p:nvPr/>
        </p:nvSpPr>
        <p:spPr>
          <a:xfrm>
            <a:off x="4654223" y="5024209"/>
            <a:ext cx="3888432" cy="276999"/>
          </a:xfrm>
          <a:prstGeom prst="rect">
            <a:avLst/>
          </a:prstGeom>
          <a:noFill/>
        </p:spPr>
        <p:txBody>
          <a:bodyPr wrap="square" rtlCol="0">
            <a:spAutoFit/>
          </a:bodyPr>
          <a:lstStyle/>
          <a:p>
            <a:r>
              <a:rPr lang="en-GB" sz="1200" dirty="0"/>
              <a:t>Executed when: for y in range(1,x+1,1) is true</a:t>
            </a:r>
          </a:p>
        </p:txBody>
      </p:sp>
      <p:sp>
        <p:nvSpPr>
          <p:cNvPr id="28" name="TextBox 27">
            <a:extLst>
              <a:ext uri="{FF2B5EF4-FFF2-40B4-BE49-F238E27FC236}">
                <a16:creationId xmlns:a16="http://schemas.microsoft.com/office/drawing/2014/main" id="{1E2DB803-216D-4F8C-B241-95496A7449B0}"/>
              </a:ext>
            </a:extLst>
          </p:cNvPr>
          <p:cNvSpPr txBox="1"/>
          <p:nvPr/>
        </p:nvSpPr>
        <p:spPr>
          <a:xfrm>
            <a:off x="4644008" y="5384249"/>
            <a:ext cx="3888432" cy="276999"/>
          </a:xfrm>
          <a:prstGeom prst="rect">
            <a:avLst/>
          </a:prstGeom>
          <a:noFill/>
        </p:spPr>
        <p:txBody>
          <a:bodyPr wrap="square" rtlCol="0">
            <a:spAutoFit/>
          </a:bodyPr>
          <a:lstStyle/>
          <a:p>
            <a:r>
              <a:rPr lang="en-GB" sz="1200" dirty="0"/>
              <a:t>Executed when:  for x in range(1,c,1) is true</a:t>
            </a:r>
          </a:p>
        </p:txBody>
      </p:sp>
    </p:spTree>
    <p:extLst>
      <p:ext uri="{BB962C8B-B14F-4D97-AF65-F5344CB8AC3E}">
        <p14:creationId xmlns:p14="http://schemas.microsoft.com/office/powerpoint/2010/main" val="2470793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CE9DA5-10FB-4066-A4AA-CC71D27BF794}"/>
              </a:ext>
            </a:extLst>
          </p:cNvPr>
          <p:cNvPicPr>
            <a:picLocks noChangeAspect="1"/>
          </p:cNvPicPr>
          <p:nvPr/>
        </p:nvPicPr>
        <p:blipFill rotWithShape="1">
          <a:blip r:embed="rId2"/>
          <a:srcRect l="4326" t="16401" r="79137" b="69599"/>
          <a:stretch/>
        </p:blipFill>
        <p:spPr>
          <a:xfrm>
            <a:off x="5796136" y="17038"/>
            <a:ext cx="3096344" cy="1426468"/>
          </a:xfrm>
          <a:prstGeom prst="rect">
            <a:avLst/>
          </a:prstGeom>
        </p:spPr>
      </p:pic>
      <p:sp>
        <p:nvSpPr>
          <p:cNvPr id="4" name="Rectangle 3">
            <a:extLst>
              <a:ext uri="{FF2B5EF4-FFF2-40B4-BE49-F238E27FC236}">
                <a16:creationId xmlns:a16="http://schemas.microsoft.com/office/drawing/2014/main" id="{85A2D569-844D-4832-8884-DC71172A6E8B}"/>
              </a:ext>
            </a:extLst>
          </p:cNvPr>
          <p:cNvSpPr/>
          <p:nvPr/>
        </p:nvSpPr>
        <p:spPr>
          <a:xfrm>
            <a:off x="35496" y="1847461"/>
            <a:ext cx="9108504" cy="386084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 name="TextBox 4">
            <a:extLst>
              <a:ext uri="{FF2B5EF4-FFF2-40B4-BE49-F238E27FC236}">
                <a16:creationId xmlns:a16="http://schemas.microsoft.com/office/drawing/2014/main" id="{DD643306-2BA8-4D71-863A-620DF6BD2907}"/>
              </a:ext>
            </a:extLst>
          </p:cNvPr>
          <p:cNvSpPr txBox="1"/>
          <p:nvPr/>
        </p:nvSpPr>
        <p:spPr>
          <a:xfrm>
            <a:off x="314038" y="1772816"/>
            <a:ext cx="360040" cy="369332"/>
          </a:xfrm>
          <a:prstGeom prst="rect">
            <a:avLst/>
          </a:prstGeom>
          <a:noFill/>
        </p:spPr>
        <p:txBody>
          <a:bodyPr wrap="square" rtlCol="0">
            <a:spAutoFit/>
          </a:bodyPr>
          <a:lstStyle/>
          <a:p>
            <a:r>
              <a:rPr lang="en-GB" dirty="0"/>
              <a:t>a</a:t>
            </a:r>
          </a:p>
        </p:txBody>
      </p:sp>
      <p:pic>
        <p:nvPicPr>
          <p:cNvPr id="6" name="Picture 5">
            <a:extLst>
              <a:ext uri="{FF2B5EF4-FFF2-40B4-BE49-F238E27FC236}">
                <a16:creationId xmlns:a16="http://schemas.microsoft.com/office/drawing/2014/main" id="{95FB4DAE-BCC4-4791-AD37-0BEC0C40CBCA}"/>
              </a:ext>
            </a:extLst>
          </p:cNvPr>
          <p:cNvPicPr>
            <a:picLocks noChangeAspect="1"/>
          </p:cNvPicPr>
          <p:nvPr/>
        </p:nvPicPr>
        <p:blipFill rotWithShape="1">
          <a:blip r:embed="rId3"/>
          <a:srcRect l="1963" t="5201" r="73625" b="77999"/>
          <a:stretch/>
        </p:blipFill>
        <p:spPr>
          <a:xfrm>
            <a:off x="35496" y="-27384"/>
            <a:ext cx="3240360" cy="1847847"/>
          </a:xfrm>
          <a:prstGeom prst="rect">
            <a:avLst/>
          </a:prstGeom>
        </p:spPr>
      </p:pic>
      <p:sp>
        <p:nvSpPr>
          <p:cNvPr id="7" name="Rectangle 6">
            <a:extLst>
              <a:ext uri="{FF2B5EF4-FFF2-40B4-BE49-F238E27FC236}">
                <a16:creationId xmlns:a16="http://schemas.microsoft.com/office/drawing/2014/main" id="{8BEB8D16-E333-459A-BCD3-CF968D9BED08}"/>
              </a:ext>
            </a:extLst>
          </p:cNvPr>
          <p:cNvSpPr/>
          <p:nvPr/>
        </p:nvSpPr>
        <p:spPr>
          <a:xfrm>
            <a:off x="566066" y="1897730"/>
            <a:ext cx="504056" cy="27874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3</a:t>
            </a:r>
          </a:p>
        </p:txBody>
      </p:sp>
      <p:sp>
        <p:nvSpPr>
          <p:cNvPr id="8" name="TextBox 7">
            <a:extLst>
              <a:ext uri="{FF2B5EF4-FFF2-40B4-BE49-F238E27FC236}">
                <a16:creationId xmlns:a16="http://schemas.microsoft.com/office/drawing/2014/main" id="{AE55719B-3234-45F2-ABE1-6A31C4DA4583}"/>
              </a:ext>
            </a:extLst>
          </p:cNvPr>
          <p:cNvSpPr txBox="1"/>
          <p:nvPr/>
        </p:nvSpPr>
        <p:spPr>
          <a:xfrm>
            <a:off x="2250944" y="1830916"/>
            <a:ext cx="432048" cy="369332"/>
          </a:xfrm>
          <a:prstGeom prst="rect">
            <a:avLst/>
          </a:prstGeom>
          <a:noFill/>
        </p:spPr>
        <p:txBody>
          <a:bodyPr wrap="square" rtlCol="0">
            <a:spAutoFit/>
          </a:bodyPr>
          <a:lstStyle/>
          <a:p>
            <a:r>
              <a:rPr lang="en-GB" dirty="0"/>
              <a:t>c</a:t>
            </a:r>
          </a:p>
        </p:txBody>
      </p:sp>
      <p:sp>
        <p:nvSpPr>
          <p:cNvPr id="9" name="Rectangle 8">
            <a:extLst>
              <a:ext uri="{FF2B5EF4-FFF2-40B4-BE49-F238E27FC236}">
                <a16:creationId xmlns:a16="http://schemas.microsoft.com/office/drawing/2014/main" id="{CF08C835-87C4-4AEF-A312-5CCE68EA4DC2}"/>
              </a:ext>
            </a:extLst>
          </p:cNvPr>
          <p:cNvSpPr/>
          <p:nvPr/>
        </p:nvSpPr>
        <p:spPr>
          <a:xfrm>
            <a:off x="2543397" y="1890150"/>
            <a:ext cx="504056" cy="27874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4</a:t>
            </a:r>
          </a:p>
        </p:txBody>
      </p:sp>
      <p:sp>
        <p:nvSpPr>
          <p:cNvPr id="10" name="TextBox 9">
            <a:extLst>
              <a:ext uri="{FF2B5EF4-FFF2-40B4-BE49-F238E27FC236}">
                <a16:creationId xmlns:a16="http://schemas.microsoft.com/office/drawing/2014/main" id="{AA71C0B4-5EA8-40D8-8FDE-00F2CF143A1E}"/>
              </a:ext>
            </a:extLst>
          </p:cNvPr>
          <p:cNvSpPr txBox="1"/>
          <p:nvPr/>
        </p:nvSpPr>
        <p:spPr>
          <a:xfrm>
            <a:off x="18703" y="2132856"/>
            <a:ext cx="3696653" cy="307777"/>
          </a:xfrm>
          <a:prstGeom prst="rect">
            <a:avLst/>
          </a:prstGeom>
          <a:noFill/>
        </p:spPr>
        <p:txBody>
          <a:bodyPr wrap="none" rtlCol="0">
            <a:spAutoFit/>
          </a:bodyPr>
          <a:lstStyle/>
          <a:p>
            <a:r>
              <a:rPr lang="en-GB" sz="1400" dirty="0"/>
              <a:t>Iteration 1(first for loop: for x in range(1,c,1))</a:t>
            </a:r>
          </a:p>
        </p:txBody>
      </p:sp>
      <p:cxnSp>
        <p:nvCxnSpPr>
          <p:cNvPr id="12" name="Straight Connector 11">
            <a:extLst>
              <a:ext uri="{FF2B5EF4-FFF2-40B4-BE49-F238E27FC236}">
                <a16:creationId xmlns:a16="http://schemas.microsoft.com/office/drawing/2014/main" id="{F832BB4C-18DD-4D98-ADC0-B66BE2305B84}"/>
              </a:ext>
            </a:extLst>
          </p:cNvPr>
          <p:cNvCxnSpPr>
            <a:cxnSpLocks/>
          </p:cNvCxnSpPr>
          <p:nvPr/>
        </p:nvCxnSpPr>
        <p:spPr>
          <a:xfrm>
            <a:off x="4113601" y="1820463"/>
            <a:ext cx="1199" cy="3908533"/>
          </a:xfrm>
          <a:prstGeom prst="line">
            <a:avLst/>
          </a:prstGeom>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D82C3ACB-6CB4-4921-9090-8A30E3BC5AF8}"/>
              </a:ext>
            </a:extLst>
          </p:cNvPr>
          <p:cNvSpPr/>
          <p:nvPr/>
        </p:nvSpPr>
        <p:spPr>
          <a:xfrm>
            <a:off x="314038" y="2492896"/>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x=1</a:t>
            </a:r>
          </a:p>
        </p:txBody>
      </p:sp>
      <p:sp>
        <p:nvSpPr>
          <p:cNvPr id="16" name="TextBox 15">
            <a:extLst>
              <a:ext uri="{FF2B5EF4-FFF2-40B4-BE49-F238E27FC236}">
                <a16:creationId xmlns:a16="http://schemas.microsoft.com/office/drawing/2014/main" id="{81379A79-84A5-4243-94EE-529D91C1BA25}"/>
              </a:ext>
            </a:extLst>
          </p:cNvPr>
          <p:cNvSpPr txBox="1"/>
          <p:nvPr/>
        </p:nvSpPr>
        <p:spPr>
          <a:xfrm>
            <a:off x="26006" y="2780928"/>
            <a:ext cx="4185954" cy="307777"/>
          </a:xfrm>
          <a:prstGeom prst="rect">
            <a:avLst/>
          </a:prstGeom>
          <a:noFill/>
        </p:spPr>
        <p:txBody>
          <a:bodyPr wrap="none" rtlCol="0">
            <a:spAutoFit/>
          </a:bodyPr>
          <a:lstStyle/>
          <a:p>
            <a:r>
              <a:rPr lang="en-GB" sz="1400" dirty="0"/>
              <a:t>Iteration 1(second for loop: for y in range(1,x+1,1))</a:t>
            </a:r>
          </a:p>
        </p:txBody>
      </p:sp>
      <p:sp>
        <p:nvSpPr>
          <p:cNvPr id="19" name="Rectangle 18">
            <a:extLst>
              <a:ext uri="{FF2B5EF4-FFF2-40B4-BE49-F238E27FC236}">
                <a16:creationId xmlns:a16="http://schemas.microsoft.com/office/drawing/2014/main" id="{1396A8FE-21A6-4FD6-8436-E0A12653218A}"/>
              </a:ext>
            </a:extLst>
          </p:cNvPr>
          <p:cNvSpPr/>
          <p:nvPr/>
        </p:nvSpPr>
        <p:spPr>
          <a:xfrm>
            <a:off x="179512" y="3068960"/>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y=1</a:t>
            </a:r>
          </a:p>
        </p:txBody>
      </p:sp>
      <p:sp>
        <p:nvSpPr>
          <p:cNvPr id="20" name="TextBox 19">
            <a:extLst>
              <a:ext uri="{FF2B5EF4-FFF2-40B4-BE49-F238E27FC236}">
                <a16:creationId xmlns:a16="http://schemas.microsoft.com/office/drawing/2014/main" id="{8B60FC43-CCDA-4FC1-93EA-6E8B89C792DC}"/>
              </a:ext>
            </a:extLst>
          </p:cNvPr>
          <p:cNvSpPr txBox="1"/>
          <p:nvPr/>
        </p:nvSpPr>
        <p:spPr>
          <a:xfrm>
            <a:off x="35496" y="5009283"/>
            <a:ext cx="4185954" cy="307777"/>
          </a:xfrm>
          <a:prstGeom prst="rect">
            <a:avLst/>
          </a:prstGeom>
          <a:noFill/>
        </p:spPr>
        <p:txBody>
          <a:bodyPr wrap="none" rtlCol="0">
            <a:spAutoFit/>
          </a:bodyPr>
          <a:lstStyle/>
          <a:p>
            <a:r>
              <a:rPr lang="en-GB" sz="1400" dirty="0"/>
              <a:t>Iteration 2(second for loop: for y in range(1,x+1,1))</a:t>
            </a:r>
          </a:p>
        </p:txBody>
      </p:sp>
      <p:sp>
        <p:nvSpPr>
          <p:cNvPr id="21" name="Rectangle 20">
            <a:extLst>
              <a:ext uri="{FF2B5EF4-FFF2-40B4-BE49-F238E27FC236}">
                <a16:creationId xmlns:a16="http://schemas.microsoft.com/office/drawing/2014/main" id="{D9A47BB1-00DD-46B8-ABC6-EC55349F4237}"/>
              </a:ext>
            </a:extLst>
          </p:cNvPr>
          <p:cNvSpPr/>
          <p:nvPr/>
        </p:nvSpPr>
        <p:spPr>
          <a:xfrm>
            <a:off x="179512" y="3573016"/>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y=2 </a:t>
            </a:r>
          </a:p>
        </p:txBody>
      </p:sp>
      <p:sp>
        <p:nvSpPr>
          <p:cNvPr id="26" name="TextBox 25">
            <a:extLst>
              <a:ext uri="{FF2B5EF4-FFF2-40B4-BE49-F238E27FC236}">
                <a16:creationId xmlns:a16="http://schemas.microsoft.com/office/drawing/2014/main" id="{829A891E-5919-4F1F-9BAC-8C443D2A32DC}"/>
              </a:ext>
            </a:extLst>
          </p:cNvPr>
          <p:cNvSpPr txBox="1"/>
          <p:nvPr/>
        </p:nvSpPr>
        <p:spPr>
          <a:xfrm>
            <a:off x="827584" y="3501008"/>
            <a:ext cx="2885666" cy="461665"/>
          </a:xfrm>
          <a:prstGeom prst="rect">
            <a:avLst/>
          </a:prstGeom>
          <a:noFill/>
        </p:spPr>
        <p:txBody>
          <a:bodyPr wrap="square" rtlCol="0">
            <a:spAutoFit/>
          </a:bodyPr>
          <a:lstStyle/>
          <a:p>
            <a:pPr algn="just"/>
            <a:r>
              <a:rPr lang="en-GB" sz="1200" dirty="0">
                <a:solidFill>
                  <a:srgbClr val="FF0000"/>
                </a:solidFill>
              </a:rPr>
              <a:t>Loop ends as range is range(1,2), so y can take only one value y=1 </a:t>
            </a:r>
          </a:p>
        </p:txBody>
      </p:sp>
      <p:sp>
        <p:nvSpPr>
          <p:cNvPr id="27" name="TextBox 26">
            <a:extLst>
              <a:ext uri="{FF2B5EF4-FFF2-40B4-BE49-F238E27FC236}">
                <a16:creationId xmlns:a16="http://schemas.microsoft.com/office/drawing/2014/main" id="{90C42420-76FF-4AA5-A46E-6B881D44485F}"/>
              </a:ext>
            </a:extLst>
          </p:cNvPr>
          <p:cNvSpPr txBox="1"/>
          <p:nvPr/>
        </p:nvSpPr>
        <p:spPr>
          <a:xfrm>
            <a:off x="39393" y="3933056"/>
            <a:ext cx="3696653" cy="307777"/>
          </a:xfrm>
          <a:prstGeom prst="rect">
            <a:avLst/>
          </a:prstGeom>
          <a:noFill/>
        </p:spPr>
        <p:txBody>
          <a:bodyPr wrap="none" rtlCol="0">
            <a:spAutoFit/>
          </a:bodyPr>
          <a:lstStyle/>
          <a:p>
            <a:r>
              <a:rPr lang="en-GB" sz="1400" dirty="0"/>
              <a:t>Iteration 2(first for loop: for x in range(1,c,1))</a:t>
            </a:r>
          </a:p>
        </p:txBody>
      </p:sp>
      <p:sp>
        <p:nvSpPr>
          <p:cNvPr id="28" name="Rectangle 27">
            <a:extLst>
              <a:ext uri="{FF2B5EF4-FFF2-40B4-BE49-F238E27FC236}">
                <a16:creationId xmlns:a16="http://schemas.microsoft.com/office/drawing/2014/main" id="{17107EB2-EF18-4D14-8A70-A7210B95ABCE}"/>
              </a:ext>
            </a:extLst>
          </p:cNvPr>
          <p:cNvSpPr/>
          <p:nvPr/>
        </p:nvSpPr>
        <p:spPr>
          <a:xfrm>
            <a:off x="179512" y="4221088"/>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x=2</a:t>
            </a:r>
          </a:p>
        </p:txBody>
      </p:sp>
      <p:sp>
        <p:nvSpPr>
          <p:cNvPr id="29" name="TextBox 28">
            <a:extLst>
              <a:ext uri="{FF2B5EF4-FFF2-40B4-BE49-F238E27FC236}">
                <a16:creationId xmlns:a16="http://schemas.microsoft.com/office/drawing/2014/main" id="{DFD35361-EA29-4CC2-B26B-0F9DCBADB395}"/>
              </a:ext>
            </a:extLst>
          </p:cNvPr>
          <p:cNvSpPr txBox="1"/>
          <p:nvPr/>
        </p:nvSpPr>
        <p:spPr>
          <a:xfrm>
            <a:off x="35496" y="4437112"/>
            <a:ext cx="4185954" cy="307777"/>
          </a:xfrm>
          <a:prstGeom prst="rect">
            <a:avLst/>
          </a:prstGeom>
          <a:noFill/>
        </p:spPr>
        <p:txBody>
          <a:bodyPr wrap="none" rtlCol="0">
            <a:spAutoFit/>
          </a:bodyPr>
          <a:lstStyle/>
          <a:p>
            <a:r>
              <a:rPr lang="en-GB" sz="1400" dirty="0"/>
              <a:t>Iteration 1(second for loop: for y in range(1,x+1,1))</a:t>
            </a:r>
          </a:p>
        </p:txBody>
      </p:sp>
      <p:sp>
        <p:nvSpPr>
          <p:cNvPr id="30" name="Rectangle 29">
            <a:extLst>
              <a:ext uri="{FF2B5EF4-FFF2-40B4-BE49-F238E27FC236}">
                <a16:creationId xmlns:a16="http://schemas.microsoft.com/office/drawing/2014/main" id="{98790122-9BE1-441F-A62A-1DAD0B4912DD}"/>
              </a:ext>
            </a:extLst>
          </p:cNvPr>
          <p:cNvSpPr/>
          <p:nvPr/>
        </p:nvSpPr>
        <p:spPr>
          <a:xfrm>
            <a:off x="179512" y="4725144"/>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y=1</a:t>
            </a:r>
          </a:p>
        </p:txBody>
      </p:sp>
      <p:sp>
        <p:nvSpPr>
          <p:cNvPr id="31" name="Rectangle 30">
            <a:extLst>
              <a:ext uri="{FF2B5EF4-FFF2-40B4-BE49-F238E27FC236}">
                <a16:creationId xmlns:a16="http://schemas.microsoft.com/office/drawing/2014/main" id="{6582DBE0-8011-41D3-967A-B4C47D074872}"/>
              </a:ext>
            </a:extLst>
          </p:cNvPr>
          <p:cNvSpPr/>
          <p:nvPr/>
        </p:nvSpPr>
        <p:spPr>
          <a:xfrm>
            <a:off x="242030" y="5359619"/>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y=2 </a:t>
            </a:r>
          </a:p>
        </p:txBody>
      </p:sp>
      <p:sp>
        <p:nvSpPr>
          <p:cNvPr id="32" name="TextBox 31">
            <a:extLst>
              <a:ext uri="{FF2B5EF4-FFF2-40B4-BE49-F238E27FC236}">
                <a16:creationId xmlns:a16="http://schemas.microsoft.com/office/drawing/2014/main" id="{FC39B288-B65F-40E5-B712-795547C164FC}"/>
              </a:ext>
            </a:extLst>
          </p:cNvPr>
          <p:cNvSpPr txBox="1"/>
          <p:nvPr/>
        </p:nvSpPr>
        <p:spPr>
          <a:xfrm>
            <a:off x="4067944" y="1772816"/>
            <a:ext cx="4185954" cy="307777"/>
          </a:xfrm>
          <a:prstGeom prst="rect">
            <a:avLst/>
          </a:prstGeom>
          <a:noFill/>
        </p:spPr>
        <p:txBody>
          <a:bodyPr wrap="none" rtlCol="0">
            <a:spAutoFit/>
          </a:bodyPr>
          <a:lstStyle/>
          <a:p>
            <a:r>
              <a:rPr lang="en-GB" sz="1400" dirty="0"/>
              <a:t>Iteration 3(second for loop: for y in range(1,x+1,1))</a:t>
            </a:r>
          </a:p>
        </p:txBody>
      </p:sp>
      <p:sp>
        <p:nvSpPr>
          <p:cNvPr id="33" name="Rectangle 32">
            <a:extLst>
              <a:ext uri="{FF2B5EF4-FFF2-40B4-BE49-F238E27FC236}">
                <a16:creationId xmlns:a16="http://schemas.microsoft.com/office/drawing/2014/main" id="{A3D677FE-904F-4752-BA16-CC740133ADE2}"/>
              </a:ext>
            </a:extLst>
          </p:cNvPr>
          <p:cNvSpPr/>
          <p:nvPr/>
        </p:nvSpPr>
        <p:spPr>
          <a:xfrm>
            <a:off x="4283968" y="2132856"/>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y=3 </a:t>
            </a:r>
          </a:p>
        </p:txBody>
      </p:sp>
      <p:sp>
        <p:nvSpPr>
          <p:cNvPr id="34" name="TextBox 33">
            <a:extLst>
              <a:ext uri="{FF2B5EF4-FFF2-40B4-BE49-F238E27FC236}">
                <a16:creationId xmlns:a16="http://schemas.microsoft.com/office/drawing/2014/main" id="{591ED3BA-E91F-40A5-8908-FE4F2952B501}"/>
              </a:ext>
            </a:extLst>
          </p:cNvPr>
          <p:cNvSpPr txBox="1"/>
          <p:nvPr/>
        </p:nvSpPr>
        <p:spPr>
          <a:xfrm>
            <a:off x="4785986" y="1988840"/>
            <a:ext cx="3386414" cy="461665"/>
          </a:xfrm>
          <a:prstGeom prst="rect">
            <a:avLst/>
          </a:prstGeom>
          <a:noFill/>
        </p:spPr>
        <p:txBody>
          <a:bodyPr wrap="square" rtlCol="0">
            <a:spAutoFit/>
          </a:bodyPr>
          <a:lstStyle/>
          <a:p>
            <a:pPr algn="just"/>
            <a:r>
              <a:rPr lang="en-GB" sz="1200" dirty="0">
                <a:solidFill>
                  <a:srgbClr val="FF0000"/>
                </a:solidFill>
              </a:rPr>
              <a:t>Loop ends as range is range(1,3), so y can take only two values 1 and 2 </a:t>
            </a:r>
          </a:p>
        </p:txBody>
      </p:sp>
      <p:sp>
        <p:nvSpPr>
          <p:cNvPr id="35" name="TextBox 34">
            <a:extLst>
              <a:ext uri="{FF2B5EF4-FFF2-40B4-BE49-F238E27FC236}">
                <a16:creationId xmlns:a16="http://schemas.microsoft.com/office/drawing/2014/main" id="{641DBCD8-BEC0-45B0-8E01-8A531D01037F}"/>
              </a:ext>
            </a:extLst>
          </p:cNvPr>
          <p:cNvSpPr txBox="1"/>
          <p:nvPr/>
        </p:nvSpPr>
        <p:spPr>
          <a:xfrm>
            <a:off x="35496" y="3284984"/>
            <a:ext cx="4185954" cy="307777"/>
          </a:xfrm>
          <a:prstGeom prst="rect">
            <a:avLst/>
          </a:prstGeom>
          <a:noFill/>
        </p:spPr>
        <p:txBody>
          <a:bodyPr wrap="none" rtlCol="0">
            <a:spAutoFit/>
          </a:bodyPr>
          <a:lstStyle/>
          <a:p>
            <a:r>
              <a:rPr lang="en-GB" sz="1400" dirty="0"/>
              <a:t>Iteration 2(second for loop: for y in range(1,x+1,1))</a:t>
            </a:r>
          </a:p>
        </p:txBody>
      </p:sp>
      <p:sp>
        <p:nvSpPr>
          <p:cNvPr id="36" name="TextBox 35">
            <a:extLst>
              <a:ext uri="{FF2B5EF4-FFF2-40B4-BE49-F238E27FC236}">
                <a16:creationId xmlns:a16="http://schemas.microsoft.com/office/drawing/2014/main" id="{4717A6F0-41AB-41BA-8F75-E6670E092F9C}"/>
              </a:ext>
            </a:extLst>
          </p:cNvPr>
          <p:cNvSpPr txBox="1"/>
          <p:nvPr/>
        </p:nvSpPr>
        <p:spPr>
          <a:xfrm>
            <a:off x="4115707" y="2420888"/>
            <a:ext cx="3696653" cy="307777"/>
          </a:xfrm>
          <a:prstGeom prst="rect">
            <a:avLst/>
          </a:prstGeom>
          <a:noFill/>
        </p:spPr>
        <p:txBody>
          <a:bodyPr wrap="none" rtlCol="0">
            <a:spAutoFit/>
          </a:bodyPr>
          <a:lstStyle/>
          <a:p>
            <a:r>
              <a:rPr lang="en-GB" sz="1400" dirty="0"/>
              <a:t>Iteration 3(first for loop: for x in range(1,c,1))</a:t>
            </a:r>
          </a:p>
        </p:txBody>
      </p:sp>
      <p:sp>
        <p:nvSpPr>
          <p:cNvPr id="37" name="Rectangle 36">
            <a:extLst>
              <a:ext uri="{FF2B5EF4-FFF2-40B4-BE49-F238E27FC236}">
                <a16:creationId xmlns:a16="http://schemas.microsoft.com/office/drawing/2014/main" id="{55C3F1E2-FB3B-46AA-A322-12B086887E1A}"/>
              </a:ext>
            </a:extLst>
          </p:cNvPr>
          <p:cNvSpPr/>
          <p:nvPr/>
        </p:nvSpPr>
        <p:spPr>
          <a:xfrm>
            <a:off x="4283968" y="2708920"/>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x=3</a:t>
            </a:r>
          </a:p>
        </p:txBody>
      </p:sp>
      <p:sp>
        <p:nvSpPr>
          <p:cNvPr id="41" name="TextBox 40">
            <a:extLst>
              <a:ext uri="{FF2B5EF4-FFF2-40B4-BE49-F238E27FC236}">
                <a16:creationId xmlns:a16="http://schemas.microsoft.com/office/drawing/2014/main" id="{6F24D736-74AE-4A36-A510-7875784D5ED3}"/>
              </a:ext>
            </a:extLst>
          </p:cNvPr>
          <p:cNvSpPr txBox="1"/>
          <p:nvPr/>
        </p:nvSpPr>
        <p:spPr>
          <a:xfrm>
            <a:off x="4120972" y="2933328"/>
            <a:ext cx="4185954" cy="307777"/>
          </a:xfrm>
          <a:prstGeom prst="rect">
            <a:avLst/>
          </a:prstGeom>
          <a:noFill/>
        </p:spPr>
        <p:txBody>
          <a:bodyPr wrap="none" rtlCol="0">
            <a:spAutoFit/>
          </a:bodyPr>
          <a:lstStyle/>
          <a:p>
            <a:r>
              <a:rPr lang="en-GB" sz="1400" dirty="0"/>
              <a:t>Iteration 1(second for loop: for y in range(1,x+1,1))</a:t>
            </a:r>
          </a:p>
        </p:txBody>
      </p:sp>
      <p:sp>
        <p:nvSpPr>
          <p:cNvPr id="42" name="Rectangle 41">
            <a:extLst>
              <a:ext uri="{FF2B5EF4-FFF2-40B4-BE49-F238E27FC236}">
                <a16:creationId xmlns:a16="http://schemas.microsoft.com/office/drawing/2014/main" id="{BFADDE3C-8A29-42C7-AB55-0102EB03F846}"/>
              </a:ext>
            </a:extLst>
          </p:cNvPr>
          <p:cNvSpPr/>
          <p:nvPr/>
        </p:nvSpPr>
        <p:spPr>
          <a:xfrm>
            <a:off x="4274478" y="3221360"/>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y=1</a:t>
            </a:r>
          </a:p>
        </p:txBody>
      </p:sp>
      <p:sp>
        <p:nvSpPr>
          <p:cNvPr id="43" name="Rectangle 42">
            <a:extLst>
              <a:ext uri="{FF2B5EF4-FFF2-40B4-BE49-F238E27FC236}">
                <a16:creationId xmlns:a16="http://schemas.microsoft.com/office/drawing/2014/main" id="{C89DAC37-0044-43A9-8D3F-2105447888E2}"/>
              </a:ext>
            </a:extLst>
          </p:cNvPr>
          <p:cNvSpPr/>
          <p:nvPr/>
        </p:nvSpPr>
        <p:spPr>
          <a:xfrm>
            <a:off x="4274478" y="3725416"/>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y=2 </a:t>
            </a:r>
          </a:p>
        </p:txBody>
      </p:sp>
      <p:sp>
        <p:nvSpPr>
          <p:cNvPr id="44" name="TextBox 43">
            <a:extLst>
              <a:ext uri="{FF2B5EF4-FFF2-40B4-BE49-F238E27FC236}">
                <a16:creationId xmlns:a16="http://schemas.microsoft.com/office/drawing/2014/main" id="{27F5BC9C-11FB-46AB-BA25-EDD4C7E0787B}"/>
              </a:ext>
            </a:extLst>
          </p:cNvPr>
          <p:cNvSpPr txBox="1"/>
          <p:nvPr/>
        </p:nvSpPr>
        <p:spPr>
          <a:xfrm>
            <a:off x="4130462" y="3437384"/>
            <a:ext cx="4185954" cy="307777"/>
          </a:xfrm>
          <a:prstGeom prst="rect">
            <a:avLst/>
          </a:prstGeom>
          <a:noFill/>
        </p:spPr>
        <p:txBody>
          <a:bodyPr wrap="none" rtlCol="0">
            <a:spAutoFit/>
          </a:bodyPr>
          <a:lstStyle/>
          <a:p>
            <a:r>
              <a:rPr lang="en-GB" sz="1400" dirty="0"/>
              <a:t>Iteration 2(second for loop: for y in range(1,x+1,1))</a:t>
            </a:r>
          </a:p>
        </p:txBody>
      </p:sp>
      <p:sp>
        <p:nvSpPr>
          <p:cNvPr id="45" name="TextBox 44">
            <a:extLst>
              <a:ext uri="{FF2B5EF4-FFF2-40B4-BE49-F238E27FC236}">
                <a16:creationId xmlns:a16="http://schemas.microsoft.com/office/drawing/2014/main" id="{A6DADE21-F6B2-4811-9D0D-FA5A8EF8BFF8}"/>
              </a:ext>
            </a:extLst>
          </p:cNvPr>
          <p:cNvSpPr txBox="1"/>
          <p:nvPr/>
        </p:nvSpPr>
        <p:spPr>
          <a:xfrm>
            <a:off x="4067944" y="3933056"/>
            <a:ext cx="4185954" cy="307777"/>
          </a:xfrm>
          <a:prstGeom prst="rect">
            <a:avLst/>
          </a:prstGeom>
          <a:noFill/>
        </p:spPr>
        <p:txBody>
          <a:bodyPr wrap="none" rtlCol="0">
            <a:spAutoFit/>
          </a:bodyPr>
          <a:lstStyle/>
          <a:p>
            <a:r>
              <a:rPr lang="en-GB" sz="1400" dirty="0"/>
              <a:t>Iteration 3(second for loop: for y in range(1,x+1,1))</a:t>
            </a:r>
          </a:p>
        </p:txBody>
      </p:sp>
      <p:sp>
        <p:nvSpPr>
          <p:cNvPr id="46" name="Rectangle 45">
            <a:extLst>
              <a:ext uri="{FF2B5EF4-FFF2-40B4-BE49-F238E27FC236}">
                <a16:creationId xmlns:a16="http://schemas.microsoft.com/office/drawing/2014/main" id="{B9F3931E-1984-4A29-938D-AACA37093042}"/>
              </a:ext>
            </a:extLst>
          </p:cNvPr>
          <p:cNvSpPr/>
          <p:nvPr/>
        </p:nvSpPr>
        <p:spPr>
          <a:xfrm>
            <a:off x="4283968" y="4293096"/>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y=3 </a:t>
            </a:r>
          </a:p>
        </p:txBody>
      </p:sp>
      <p:sp>
        <p:nvSpPr>
          <p:cNvPr id="47" name="TextBox 46">
            <a:extLst>
              <a:ext uri="{FF2B5EF4-FFF2-40B4-BE49-F238E27FC236}">
                <a16:creationId xmlns:a16="http://schemas.microsoft.com/office/drawing/2014/main" id="{A5D35EC0-6D77-4C2A-B373-7287BE96A16C}"/>
              </a:ext>
            </a:extLst>
          </p:cNvPr>
          <p:cNvSpPr txBox="1"/>
          <p:nvPr/>
        </p:nvSpPr>
        <p:spPr>
          <a:xfrm>
            <a:off x="4067944" y="4494624"/>
            <a:ext cx="4185954" cy="307777"/>
          </a:xfrm>
          <a:prstGeom prst="rect">
            <a:avLst/>
          </a:prstGeom>
          <a:noFill/>
        </p:spPr>
        <p:txBody>
          <a:bodyPr wrap="none" rtlCol="0">
            <a:spAutoFit/>
          </a:bodyPr>
          <a:lstStyle/>
          <a:p>
            <a:r>
              <a:rPr lang="en-GB" sz="1400" dirty="0"/>
              <a:t>Iteration 4(second for loop: for y in range(1,x+1,1))</a:t>
            </a:r>
          </a:p>
        </p:txBody>
      </p:sp>
      <p:sp>
        <p:nvSpPr>
          <p:cNvPr id="48" name="Rectangle 47">
            <a:extLst>
              <a:ext uri="{FF2B5EF4-FFF2-40B4-BE49-F238E27FC236}">
                <a16:creationId xmlns:a16="http://schemas.microsoft.com/office/drawing/2014/main" id="{6B705A5D-B3C0-4A68-B2CD-BE799AC9A3AA}"/>
              </a:ext>
            </a:extLst>
          </p:cNvPr>
          <p:cNvSpPr/>
          <p:nvPr/>
        </p:nvSpPr>
        <p:spPr>
          <a:xfrm>
            <a:off x="4283968" y="4797152"/>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y=4 </a:t>
            </a:r>
          </a:p>
        </p:txBody>
      </p:sp>
      <p:sp>
        <p:nvSpPr>
          <p:cNvPr id="49" name="TextBox 48">
            <a:extLst>
              <a:ext uri="{FF2B5EF4-FFF2-40B4-BE49-F238E27FC236}">
                <a16:creationId xmlns:a16="http://schemas.microsoft.com/office/drawing/2014/main" id="{BF92A97A-6635-472A-A948-5CF086CCEB80}"/>
              </a:ext>
            </a:extLst>
          </p:cNvPr>
          <p:cNvSpPr txBox="1"/>
          <p:nvPr/>
        </p:nvSpPr>
        <p:spPr>
          <a:xfrm>
            <a:off x="4785986" y="4695527"/>
            <a:ext cx="3386414" cy="461665"/>
          </a:xfrm>
          <a:prstGeom prst="rect">
            <a:avLst/>
          </a:prstGeom>
          <a:noFill/>
        </p:spPr>
        <p:txBody>
          <a:bodyPr wrap="square" rtlCol="0">
            <a:spAutoFit/>
          </a:bodyPr>
          <a:lstStyle/>
          <a:p>
            <a:pPr algn="just"/>
            <a:r>
              <a:rPr lang="en-GB" sz="1200" dirty="0">
                <a:solidFill>
                  <a:srgbClr val="FF0000"/>
                </a:solidFill>
              </a:rPr>
              <a:t>Loop ends as range is range(1,3), so y can take only two values 1 1nd 2 </a:t>
            </a:r>
          </a:p>
        </p:txBody>
      </p:sp>
      <p:sp>
        <p:nvSpPr>
          <p:cNvPr id="50" name="TextBox 49">
            <a:extLst>
              <a:ext uri="{FF2B5EF4-FFF2-40B4-BE49-F238E27FC236}">
                <a16:creationId xmlns:a16="http://schemas.microsoft.com/office/drawing/2014/main" id="{7C2DF244-8248-44EF-937A-C3F656D761A6}"/>
              </a:ext>
            </a:extLst>
          </p:cNvPr>
          <p:cNvSpPr txBox="1"/>
          <p:nvPr/>
        </p:nvSpPr>
        <p:spPr>
          <a:xfrm>
            <a:off x="4067944" y="5085184"/>
            <a:ext cx="3696653" cy="307777"/>
          </a:xfrm>
          <a:prstGeom prst="rect">
            <a:avLst/>
          </a:prstGeom>
          <a:noFill/>
        </p:spPr>
        <p:txBody>
          <a:bodyPr wrap="none" rtlCol="0">
            <a:spAutoFit/>
          </a:bodyPr>
          <a:lstStyle/>
          <a:p>
            <a:r>
              <a:rPr lang="en-GB" sz="1400" dirty="0"/>
              <a:t>Iteration 3(first for loop: for x in range(1,c,1))</a:t>
            </a:r>
          </a:p>
        </p:txBody>
      </p:sp>
      <p:sp>
        <p:nvSpPr>
          <p:cNvPr id="51" name="Rectangle 50">
            <a:extLst>
              <a:ext uri="{FF2B5EF4-FFF2-40B4-BE49-F238E27FC236}">
                <a16:creationId xmlns:a16="http://schemas.microsoft.com/office/drawing/2014/main" id="{211CADA3-FCC6-4137-AE1A-319F81D4C3C7}"/>
              </a:ext>
            </a:extLst>
          </p:cNvPr>
          <p:cNvSpPr/>
          <p:nvPr/>
        </p:nvSpPr>
        <p:spPr>
          <a:xfrm>
            <a:off x="4211960" y="5430728"/>
            <a:ext cx="504056" cy="2305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x=4</a:t>
            </a:r>
          </a:p>
        </p:txBody>
      </p:sp>
      <p:sp>
        <p:nvSpPr>
          <p:cNvPr id="52" name="TextBox 51">
            <a:extLst>
              <a:ext uri="{FF2B5EF4-FFF2-40B4-BE49-F238E27FC236}">
                <a16:creationId xmlns:a16="http://schemas.microsoft.com/office/drawing/2014/main" id="{BC4AF070-D7BD-452A-8F6F-21EFC6A055EB}"/>
              </a:ext>
            </a:extLst>
          </p:cNvPr>
          <p:cNvSpPr txBox="1"/>
          <p:nvPr/>
        </p:nvSpPr>
        <p:spPr>
          <a:xfrm>
            <a:off x="4788024" y="5301208"/>
            <a:ext cx="3386414" cy="461665"/>
          </a:xfrm>
          <a:prstGeom prst="rect">
            <a:avLst/>
          </a:prstGeom>
          <a:noFill/>
        </p:spPr>
        <p:txBody>
          <a:bodyPr wrap="square" rtlCol="0">
            <a:spAutoFit/>
          </a:bodyPr>
          <a:lstStyle/>
          <a:p>
            <a:pPr algn="just"/>
            <a:r>
              <a:rPr lang="en-GB" sz="1200" dirty="0">
                <a:solidFill>
                  <a:srgbClr val="FF0000"/>
                </a:solidFill>
              </a:rPr>
              <a:t>Loop ends as range is range(1,4), so x can take only three values 1, 2 and 3. </a:t>
            </a:r>
          </a:p>
        </p:txBody>
      </p:sp>
      <p:cxnSp>
        <p:nvCxnSpPr>
          <p:cNvPr id="54" name="Straight Connector 53">
            <a:extLst>
              <a:ext uri="{FF2B5EF4-FFF2-40B4-BE49-F238E27FC236}">
                <a16:creationId xmlns:a16="http://schemas.microsoft.com/office/drawing/2014/main" id="{D8C21023-BD25-4209-B646-ABF1CD58D36E}"/>
              </a:ext>
            </a:extLst>
          </p:cNvPr>
          <p:cNvCxnSpPr/>
          <p:nvPr/>
        </p:nvCxnSpPr>
        <p:spPr>
          <a:xfrm flipV="1">
            <a:off x="72008" y="3955936"/>
            <a:ext cx="4041593" cy="6737"/>
          </a:xfrm>
          <a:prstGeom prst="line">
            <a:avLst/>
          </a:prstGeom>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73B3BF87-2447-4B6A-8D17-35E7572D5A81}"/>
              </a:ext>
            </a:extLst>
          </p:cNvPr>
          <p:cNvCxnSpPr/>
          <p:nvPr/>
        </p:nvCxnSpPr>
        <p:spPr>
          <a:xfrm flipV="1">
            <a:off x="4130462" y="2420888"/>
            <a:ext cx="5050050" cy="19745"/>
          </a:xfrm>
          <a:prstGeom prst="line">
            <a:avLst/>
          </a:prstGeom>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9ED8CF51-AFBD-4619-9D3B-B42991452B91}"/>
              </a:ext>
            </a:extLst>
          </p:cNvPr>
          <p:cNvCxnSpPr>
            <a:cxnSpLocks/>
          </p:cNvCxnSpPr>
          <p:nvPr/>
        </p:nvCxnSpPr>
        <p:spPr>
          <a:xfrm>
            <a:off x="4130462" y="5137447"/>
            <a:ext cx="5050050" cy="0"/>
          </a:xfrm>
          <a:prstGeom prst="line">
            <a:avLst/>
          </a:prstGeom>
          <a:ln/>
        </p:spPr>
        <p:style>
          <a:lnRef idx="2">
            <a:schemeClr val="accent1"/>
          </a:lnRef>
          <a:fillRef idx="0">
            <a:schemeClr val="accent1"/>
          </a:fillRef>
          <a:effectRef idx="1">
            <a:schemeClr val="accent1"/>
          </a:effectRef>
          <a:fontRef idx="minor">
            <a:schemeClr val="tx1"/>
          </a:fontRef>
        </p:style>
      </p:cxnSp>
      <p:cxnSp>
        <p:nvCxnSpPr>
          <p:cNvPr id="61" name="Straight Arrow Connector 60">
            <a:extLst>
              <a:ext uri="{FF2B5EF4-FFF2-40B4-BE49-F238E27FC236}">
                <a16:creationId xmlns:a16="http://schemas.microsoft.com/office/drawing/2014/main" id="{44AB1F0C-A151-4A6E-9115-A981FF8456C6}"/>
              </a:ext>
            </a:extLst>
          </p:cNvPr>
          <p:cNvCxnSpPr/>
          <p:nvPr/>
        </p:nvCxnSpPr>
        <p:spPr>
          <a:xfrm>
            <a:off x="3203848" y="188640"/>
            <a:ext cx="27601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Connector: Curved 62">
            <a:extLst>
              <a:ext uri="{FF2B5EF4-FFF2-40B4-BE49-F238E27FC236}">
                <a16:creationId xmlns:a16="http://schemas.microsoft.com/office/drawing/2014/main" id="{C3820EE9-2D72-4FB8-93CE-769C62A6EAFA}"/>
              </a:ext>
            </a:extLst>
          </p:cNvPr>
          <p:cNvCxnSpPr>
            <a:stCxn id="19" idx="3"/>
          </p:cNvCxnSpPr>
          <p:nvPr/>
        </p:nvCxnSpPr>
        <p:spPr>
          <a:xfrm flipV="1">
            <a:off x="683568" y="476672"/>
            <a:ext cx="5112568" cy="2707548"/>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5" name="Connector: Curved 64">
            <a:extLst>
              <a:ext uri="{FF2B5EF4-FFF2-40B4-BE49-F238E27FC236}">
                <a16:creationId xmlns:a16="http://schemas.microsoft.com/office/drawing/2014/main" id="{14FE33A4-061E-4087-BEBC-69FCC18306A2}"/>
              </a:ext>
            </a:extLst>
          </p:cNvPr>
          <p:cNvCxnSpPr>
            <a:stCxn id="30" idx="3"/>
            <a:endCxn id="3" idx="1"/>
          </p:cNvCxnSpPr>
          <p:nvPr/>
        </p:nvCxnSpPr>
        <p:spPr>
          <a:xfrm flipV="1">
            <a:off x="683568" y="730272"/>
            <a:ext cx="5112568" cy="4110132"/>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Connector: Curved 66">
            <a:extLst>
              <a:ext uri="{FF2B5EF4-FFF2-40B4-BE49-F238E27FC236}">
                <a16:creationId xmlns:a16="http://schemas.microsoft.com/office/drawing/2014/main" id="{C05EF976-D805-4943-9984-330C7D7A76C9}"/>
              </a:ext>
            </a:extLst>
          </p:cNvPr>
          <p:cNvCxnSpPr>
            <a:stCxn id="31" idx="3"/>
          </p:cNvCxnSpPr>
          <p:nvPr/>
        </p:nvCxnSpPr>
        <p:spPr>
          <a:xfrm flipV="1">
            <a:off x="746086" y="730272"/>
            <a:ext cx="5554106" cy="4744607"/>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Connector: Curved 68">
            <a:extLst>
              <a:ext uri="{FF2B5EF4-FFF2-40B4-BE49-F238E27FC236}">
                <a16:creationId xmlns:a16="http://schemas.microsoft.com/office/drawing/2014/main" id="{9DC09CBE-2D53-45EC-AB9E-555BD29E553B}"/>
              </a:ext>
            </a:extLst>
          </p:cNvPr>
          <p:cNvCxnSpPr>
            <a:stCxn id="42" idx="3"/>
          </p:cNvCxnSpPr>
          <p:nvPr/>
        </p:nvCxnSpPr>
        <p:spPr>
          <a:xfrm flipV="1">
            <a:off x="4778534" y="1095127"/>
            <a:ext cx="1349500" cy="2241493"/>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Connector: Curved 70">
            <a:extLst>
              <a:ext uri="{FF2B5EF4-FFF2-40B4-BE49-F238E27FC236}">
                <a16:creationId xmlns:a16="http://schemas.microsoft.com/office/drawing/2014/main" id="{F84E005B-A3AA-4E96-9F7C-7DDE6C8F8729}"/>
              </a:ext>
            </a:extLst>
          </p:cNvPr>
          <p:cNvCxnSpPr>
            <a:stCxn id="43" idx="3"/>
          </p:cNvCxnSpPr>
          <p:nvPr/>
        </p:nvCxnSpPr>
        <p:spPr>
          <a:xfrm flipV="1">
            <a:off x="4778534" y="1095127"/>
            <a:ext cx="1629162" cy="2745549"/>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3" name="Connector: Curved 72">
            <a:extLst>
              <a:ext uri="{FF2B5EF4-FFF2-40B4-BE49-F238E27FC236}">
                <a16:creationId xmlns:a16="http://schemas.microsoft.com/office/drawing/2014/main" id="{3AD08A72-180F-47E2-AAFC-62412D6B0F85}"/>
              </a:ext>
            </a:extLst>
          </p:cNvPr>
          <p:cNvCxnSpPr>
            <a:stCxn id="46" idx="3"/>
          </p:cNvCxnSpPr>
          <p:nvPr/>
        </p:nvCxnSpPr>
        <p:spPr>
          <a:xfrm flipV="1">
            <a:off x="4788024" y="1095127"/>
            <a:ext cx="1910413" cy="3313229"/>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8522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www.w3.org/XML/1998/namespace"/>
    <ds:schemaRef ds:uri="http://purl.org/dc/dcmitype/"/>
    <ds:schemaRef ds:uri="http://purl.org/dc/elements/1.1/"/>
    <ds:schemaRef ds:uri="303dbf9b-b85b-46a0-94f1-894078c07ecd"/>
    <ds:schemaRef ds:uri="http://schemas.openxmlformats.org/package/2006/metadata/core-properties"/>
    <ds:schemaRef ds:uri="http://schemas.microsoft.com/office/2006/documentManagement/type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45273</TotalTime>
  <Words>936</Words>
  <Application>Microsoft Office PowerPoint</Application>
  <PresentationFormat>On-screen Show (4:3)</PresentationFormat>
  <Paragraphs>138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20140311PresentationUWTSDTemplate</vt:lpstr>
      <vt:lpstr>Computational Thinking</vt:lpstr>
      <vt:lpstr>while</vt:lpstr>
      <vt:lpstr>PowerPoint Presentation</vt:lpstr>
      <vt:lpstr>For loop – Fibonacci Series</vt:lpstr>
      <vt:lpstr>PowerPoint Presentation</vt:lpstr>
      <vt:lpstr>Loop within Loop</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Anly ChandraMohan</cp:lastModifiedBy>
  <cp:revision>190</cp:revision>
  <dcterms:created xsi:type="dcterms:W3CDTF">2015-04-14T15:21:28Z</dcterms:created>
  <dcterms:modified xsi:type="dcterms:W3CDTF">2017-11-29T11:29:32Z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