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3"/>
  </p:notesMasterIdLst>
  <p:sldIdLst>
    <p:sldId id="719" r:id="rId7"/>
    <p:sldId id="301" r:id="rId8"/>
    <p:sldId id="302" r:id="rId9"/>
    <p:sldId id="348" r:id="rId10"/>
    <p:sldId id="349" r:id="rId11"/>
    <p:sldId id="350" r:id="rId12"/>
    <p:sldId id="351" r:id="rId13"/>
    <p:sldId id="354" r:id="rId14"/>
    <p:sldId id="353" r:id="rId15"/>
    <p:sldId id="352" r:id="rId16"/>
    <p:sldId id="750" r:id="rId17"/>
    <p:sldId id="748" r:id="rId18"/>
    <p:sldId id="749" r:id="rId19"/>
    <p:sldId id="276" r:id="rId20"/>
    <p:sldId id="257" r:id="rId21"/>
    <p:sldId id="277" r:id="rId22"/>
    <p:sldId id="259" r:id="rId23"/>
    <p:sldId id="263" r:id="rId24"/>
    <p:sldId id="264" r:id="rId25"/>
    <p:sldId id="265" r:id="rId26"/>
    <p:sldId id="267" r:id="rId27"/>
    <p:sldId id="268" r:id="rId28"/>
    <p:sldId id="273" r:id="rId29"/>
    <p:sldId id="751" r:id="rId30"/>
    <p:sldId id="752" r:id="rId31"/>
    <p:sldId id="754" r:id="rId32"/>
    <p:sldId id="755" r:id="rId33"/>
    <p:sldId id="756" r:id="rId34"/>
    <p:sldId id="761" r:id="rId35"/>
    <p:sldId id="762" r:id="rId36"/>
    <p:sldId id="763" r:id="rId37"/>
    <p:sldId id="341" r:id="rId38"/>
    <p:sldId id="736" r:id="rId39"/>
    <p:sldId id="737" r:id="rId40"/>
    <p:sldId id="738" r:id="rId41"/>
    <p:sldId id="72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DD8F4D-EC76-4F16-93D1-771710FDB507}" v="2" dt="2024-11-05T10:25:51.370"/>
    <p1510:client id="{DD4EC78D-A8E0-4EAC-9A1B-9552F57F3636}" v="2" dt="2024-11-05T10:08:16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ADD8F4D-EC76-4F16-93D1-771710FDB507}"/>
    <pc:docChg chg="custSel modSld">
      <pc:chgData name="Stalin Jacob Wilson Packia Dhas" userId="050d7d71-3621-4503-95e8-1c9a9d962492" providerId="ADAL" clId="{0ADD8F4D-EC76-4F16-93D1-771710FDB507}" dt="2024-11-05T10:31:57.119" v="209" actId="20577"/>
      <pc:docMkLst>
        <pc:docMk/>
      </pc:docMkLst>
      <pc:sldChg chg="modSp mod">
        <pc:chgData name="Stalin Jacob Wilson Packia Dhas" userId="050d7d71-3621-4503-95e8-1c9a9d962492" providerId="ADAL" clId="{0ADD8F4D-EC76-4F16-93D1-771710FDB507}" dt="2024-11-05T10:24:38.296" v="124" actId="27636"/>
        <pc:sldMkLst>
          <pc:docMk/>
          <pc:sldMk cId="1570457897" sldId="276"/>
        </pc:sldMkLst>
        <pc:spChg chg="mod">
          <ac:chgData name="Stalin Jacob Wilson Packia Dhas" userId="050d7d71-3621-4503-95e8-1c9a9d962492" providerId="ADAL" clId="{0ADD8F4D-EC76-4F16-93D1-771710FDB507}" dt="2024-11-05T10:24:38.296" v="124" actId="27636"/>
          <ac:spMkLst>
            <pc:docMk/>
            <pc:sldMk cId="1570457897" sldId="276"/>
            <ac:spMk id="4" creationId="{7A3C8E90-3F0D-4F66-921A-B8A5B54A54EA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4:38.315" v="125" actId="27636"/>
        <pc:sldMkLst>
          <pc:docMk/>
          <pc:sldMk cId="2815936362" sldId="277"/>
        </pc:sldMkLst>
        <pc:spChg chg="mod">
          <ac:chgData name="Stalin Jacob Wilson Packia Dhas" userId="050d7d71-3621-4503-95e8-1c9a9d962492" providerId="ADAL" clId="{0ADD8F4D-EC76-4F16-93D1-771710FDB507}" dt="2024-11-05T10:24:38.315" v="125" actId="27636"/>
          <ac:spMkLst>
            <pc:docMk/>
            <pc:sldMk cId="2815936362" sldId="277"/>
            <ac:spMk id="4" creationId="{52274197-EFAE-4A6A-9EAE-8722CAE948CA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4:38.333" v="126" actId="27636"/>
        <pc:sldMkLst>
          <pc:docMk/>
          <pc:sldMk cId="3796136520" sldId="341"/>
        </pc:sldMkLst>
        <pc:spChg chg="mod">
          <ac:chgData name="Stalin Jacob Wilson Packia Dhas" userId="050d7d71-3621-4503-95e8-1c9a9d962492" providerId="ADAL" clId="{0ADD8F4D-EC76-4F16-93D1-771710FDB507}" dt="2024-11-05T10:24:38.333" v="126" actId="27636"/>
          <ac:spMkLst>
            <pc:docMk/>
            <pc:sldMk cId="3796136520" sldId="341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4:25.365" v="121" actId="1076"/>
        <pc:sldMkLst>
          <pc:docMk/>
          <pc:sldMk cId="215245772" sldId="348"/>
        </pc:sldMkLst>
        <pc:spChg chg="mod">
          <ac:chgData name="Stalin Jacob Wilson Packia Dhas" userId="050d7d71-3621-4503-95e8-1c9a9d962492" providerId="ADAL" clId="{0ADD8F4D-EC76-4F16-93D1-771710FDB507}" dt="2024-11-05T10:24:25.365" v="121" actId="1076"/>
          <ac:spMkLst>
            <pc:docMk/>
            <pc:sldMk cId="215245772" sldId="34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4:45.905" v="130" actId="1076"/>
        <pc:sldMkLst>
          <pc:docMk/>
          <pc:sldMk cId="2664565673" sldId="349"/>
        </pc:sldMkLst>
        <pc:spChg chg="mod">
          <ac:chgData name="Stalin Jacob Wilson Packia Dhas" userId="050d7d71-3621-4503-95e8-1c9a9d962492" providerId="ADAL" clId="{0ADD8F4D-EC76-4F16-93D1-771710FDB507}" dt="2024-11-05T10:24:45.905" v="130" actId="1076"/>
          <ac:spMkLst>
            <pc:docMk/>
            <pc:sldMk cId="2664565673" sldId="349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4:53.428" v="131" actId="1076"/>
        <pc:sldMkLst>
          <pc:docMk/>
          <pc:sldMk cId="591370217" sldId="350"/>
        </pc:sldMkLst>
        <pc:spChg chg="mod">
          <ac:chgData name="Stalin Jacob Wilson Packia Dhas" userId="050d7d71-3621-4503-95e8-1c9a9d962492" providerId="ADAL" clId="{0ADD8F4D-EC76-4F16-93D1-771710FDB507}" dt="2024-11-05T10:24:53.428" v="131" actId="1076"/>
          <ac:spMkLst>
            <pc:docMk/>
            <pc:sldMk cId="591370217" sldId="350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5:04.774" v="133" actId="1076"/>
        <pc:sldMkLst>
          <pc:docMk/>
          <pc:sldMk cId="4013084411" sldId="351"/>
        </pc:sldMkLst>
        <pc:spChg chg="mod">
          <ac:chgData name="Stalin Jacob Wilson Packia Dhas" userId="050d7d71-3621-4503-95e8-1c9a9d962492" providerId="ADAL" clId="{0ADD8F4D-EC76-4F16-93D1-771710FDB507}" dt="2024-11-05T10:25:04.774" v="133" actId="1076"/>
          <ac:spMkLst>
            <pc:docMk/>
            <pc:sldMk cId="4013084411" sldId="351"/>
            <ac:spMk id="26" creationId="{CA57D898-479D-4A5C-89C0-FFC7FF51F0D6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5:19.544" v="136" actId="14100"/>
        <pc:sldMkLst>
          <pc:docMk/>
          <pc:sldMk cId="858399789" sldId="352"/>
        </pc:sldMkLst>
        <pc:spChg chg="mod">
          <ac:chgData name="Stalin Jacob Wilson Packia Dhas" userId="050d7d71-3621-4503-95e8-1c9a9d962492" providerId="ADAL" clId="{0ADD8F4D-EC76-4F16-93D1-771710FDB507}" dt="2024-11-05T10:25:19.544" v="136" actId="14100"/>
          <ac:spMkLst>
            <pc:docMk/>
            <pc:sldMk cId="858399789" sldId="352"/>
            <ac:spMk id="4" creationId="{5300C872-D98D-4AF0-BDF6-D00193A0B7EF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5:15.298" v="135" actId="14100"/>
        <pc:sldMkLst>
          <pc:docMk/>
          <pc:sldMk cId="4289969540" sldId="353"/>
        </pc:sldMkLst>
        <pc:spChg chg="mod">
          <ac:chgData name="Stalin Jacob Wilson Packia Dhas" userId="050d7d71-3621-4503-95e8-1c9a9d962492" providerId="ADAL" clId="{0ADD8F4D-EC76-4F16-93D1-771710FDB507}" dt="2024-11-05T10:25:15.298" v="135" actId="14100"/>
          <ac:spMkLst>
            <pc:docMk/>
            <pc:sldMk cId="4289969540" sldId="353"/>
            <ac:spMk id="9" creationId="{4B3CD493-5C35-4071-A271-CB8BF8E05837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5:45.991" v="162" actId="20577"/>
        <pc:sldMkLst>
          <pc:docMk/>
          <pc:sldMk cId="4066363560" sldId="354"/>
        </pc:sldMkLst>
        <pc:spChg chg="mod">
          <ac:chgData name="Stalin Jacob Wilson Packia Dhas" userId="050d7d71-3621-4503-95e8-1c9a9d962492" providerId="ADAL" clId="{0ADD8F4D-EC76-4F16-93D1-771710FDB507}" dt="2024-11-05T10:25:45.991" v="162" actId="20577"/>
          <ac:spMkLst>
            <pc:docMk/>
            <pc:sldMk cId="4066363560" sldId="354"/>
            <ac:spMk id="16" creationId="{AEC5376D-C0DA-4C97-AD9A-EDB8C0867FFE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3:39.693" v="0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ADD8F4D-EC76-4F16-93D1-771710FDB507}" dt="2024-11-05T10:23:39.693" v="0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4:38.350" v="127" actId="27636"/>
        <pc:sldMkLst>
          <pc:docMk/>
          <pc:sldMk cId="3529228666" sldId="736"/>
        </pc:sldMkLst>
        <pc:spChg chg="mod">
          <ac:chgData name="Stalin Jacob Wilson Packia Dhas" userId="050d7d71-3621-4503-95e8-1c9a9d962492" providerId="ADAL" clId="{0ADD8F4D-EC76-4F16-93D1-771710FDB507}" dt="2024-11-05T10:24:38.350" v="127" actId="27636"/>
          <ac:spMkLst>
            <pc:docMk/>
            <pc:sldMk cId="3529228666" sldId="736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31:57.119" v="209" actId="20577"/>
        <pc:sldMkLst>
          <pc:docMk/>
          <pc:sldMk cId="3605525943" sldId="737"/>
        </pc:sldMkLst>
        <pc:spChg chg="mod">
          <ac:chgData name="Stalin Jacob Wilson Packia Dhas" userId="050d7d71-3621-4503-95e8-1c9a9d962492" providerId="ADAL" clId="{0ADD8F4D-EC76-4F16-93D1-771710FDB507}" dt="2024-11-05T10:24:38.366" v="128" actId="27636"/>
          <ac:spMkLst>
            <pc:docMk/>
            <pc:sldMk cId="3605525943" sldId="737"/>
            <ac:spMk id="4" creationId="{00000000-0000-0000-0000-000000000000}"/>
          </ac:spMkLst>
        </pc:spChg>
        <pc:graphicFrameChg chg="modGraphic">
          <ac:chgData name="Stalin Jacob Wilson Packia Dhas" userId="050d7d71-3621-4503-95e8-1c9a9d962492" providerId="ADAL" clId="{0ADD8F4D-EC76-4F16-93D1-771710FDB507}" dt="2024-11-05T10:31:57.119" v="209" actId="20577"/>
          <ac:graphicFrameMkLst>
            <pc:docMk/>
            <pc:sldMk cId="3605525943" sldId="737"/>
            <ac:graphicFrameMk id="6" creationId="{B04B134D-3EEA-4AD9-A1D6-5DCFBA6334E9}"/>
          </ac:graphicFrameMkLst>
        </pc:graphicFrameChg>
      </pc:sldChg>
      <pc:sldChg chg="modSp mod">
        <pc:chgData name="Stalin Jacob Wilson Packia Dhas" userId="050d7d71-3621-4503-95e8-1c9a9d962492" providerId="ADAL" clId="{0ADD8F4D-EC76-4F16-93D1-771710FDB507}" dt="2024-11-05T10:24:38.368" v="129" actId="27636"/>
        <pc:sldMkLst>
          <pc:docMk/>
          <pc:sldMk cId="3399408116" sldId="738"/>
        </pc:sldMkLst>
        <pc:spChg chg="mod">
          <ac:chgData name="Stalin Jacob Wilson Packia Dhas" userId="050d7d71-3621-4503-95e8-1c9a9d962492" providerId="ADAL" clId="{0ADD8F4D-EC76-4F16-93D1-771710FDB507}" dt="2024-11-05T10:24:38.368" v="129" actId="27636"/>
          <ac:spMkLst>
            <pc:docMk/>
            <pc:sldMk cId="3399408116" sldId="73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5:35.527" v="155" actId="20577"/>
        <pc:sldMkLst>
          <pc:docMk/>
          <pc:sldMk cId="1003846953" sldId="748"/>
        </pc:sldMkLst>
        <pc:spChg chg="mod">
          <ac:chgData name="Stalin Jacob Wilson Packia Dhas" userId="050d7d71-3621-4503-95e8-1c9a9d962492" providerId="ADAL" clId="{0ADD8F4D-EC76-4F16-93D1-771710FDB507}" dt="2024-11-05T10:25:35.527" v="155" actId="20577"/>
          <ac:spMkLst>
            <pc:docMk/>
            <pc:sldMk cId="1003846953" sldId="748"/>
            <ac:spMk id="4" creationId="{5300C872-D98D-4AF0-BDF6-D00193A0B7EF}"/>
          </ac:spMkLst>
        </pc:spChg>
      </pc:sldChg>
      <pc:sldChg chg="modSp mod">
        <pc:chgData name="Stalin Jacob Wilson Packia Dhas" userId="050d7d71-3621-4503-95e8-1c9a9d962492" providerId="ADAL" clId="{0ADD8F4D-EC76-4F16-93D1-771710FDB507}" dt="2024-11-05T10:25:24.031" v="137" actId="14100"/>
        <pc:sldMkLst>
          <pc:docMk/>
          <pc:sldMk cId="3736577043" sldId="750"/>
        </pc:sldMkLst>
        <pc:spChg chg="mod">
          <ac:chgData name="Stalin Jacob Wilson Packia Dhas" userId="050d7d71-3621-4503-95e8-1c9a9d962492" providerId="ADAL" clId="{0ADD8F4D-EC76-4F16-93D1-771710FDB507}" dt="2024-11-05T10:25:24.031" v="137" actId="14100"/>
          <ac:spMkLst>
            <pc:docMk/>
            <pc:sldMk cId="3736577043" sldId="750"/>
            <ac:spMk id="4" creationId="{5300C872-D98D-4AF0-BDF6-D00193A0B7EF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000" units="cm"/>
          <inkml:channel name="Y" type="integer" max="2000" units="cm"/>
          <inkml:channel name="T" type="integer" max="2.14748E9" units="dev"/>
        </inkml:traceFormat>
        <inkml:channelProperties>
          <inkml:channelProperty channel="X" name="resolution" value="105.26316" units="1/cm"/>
          <inkml:channelProperty channel="Y" name="resolution" value="105.26316" units="1/cm"/>
          <inkml:channelProperty channel="T" name="resolution" value="1" units="1/dev"/>
        </inkml:channelProperties>
      </inkml:inkSource>
      <inkml:timestamp xml:id="ts0" timeString="2022-10-18T10:52:46.87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4154 6840 0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BC52B-6A68-4656-9F60-FA23BD501546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E46B7-B91D-4533-BBB1-8E28F04EA0CE}" type="datetime1">
              <a:rPr lang="en-GB" smtClean="0"/>
              <a:t>05/11/2024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gif"/><Relationship Id="rId4" Type="http://schemas.openxmlformats.org/officeDocument/2006/relationships/image" Target="../media/image8.png"/><Relationship Id="rId9" Type="http://schemas.openxmlformats.org/officeDocument/2006/relationships/image" Target="../media/image1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8.jpeg"/><Relationship Id="rId4" Type="http://schemas.openxmlformats.org/officeDocument/2006/relationships/image" Target="../media/image47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19131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Circuit Diagram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Circuit Element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Symbols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Active and Passive Devices 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Circuit Diagram, Circuit Element, active and passive devices</a:t>
            </a:r>
          </a:p>
          <a:p>
            <a:r>
              <a:rPr lang="en-IN" sz="3200" dirty="0"/>
              <a:t>Differentiate active and Passive Devices. </a:t>
            </a:r>
          </a:p>
          <a:p>
            <a:r>
              <a:rPr lang="en-IN" sz="3200" dirty="0"/>
              <a:t>List out the symbols of various electronic devices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Fundamentals of Electrical and Electronic systems – Lecture 6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/>
            <a:r>
              <a:rPr lang="en-US" b="1"/>
              <a:t>What is a circuit diagram?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A circuit diagram is a </a:t>
            </a:r>
            <a:r>
              <a:rPr lang="en-US" sz="3200" b="1" dirty="0"/>
              <a:t>visual display of an electrical circuit </a:t>
            </a:r>
            <a:r>
              <a:rPr lang="en-US" sz="3200" dirty="0"/>
              <a:t>using </a:t>
            </a:r>
            <a:r>
              <a:rPr lang="en-US" sz="3200" b="1" dirty="0"/>
              <a:t>either basic images of components</a:t>
            </a:r>
            <a:r>
              <a:rPr lang="en-US" sz="3200" dirty="0"/>
              <a:t> or </a:t>
            </a:r>
            <a:r>
              <a:rPr lang="en-US" sz="3200" b="1" dirty="0"/>
              <a:t>industry standard symbols. </a:t>
            </a:r>
          </a:p>
          <a:p>
            <a:pPr marL="0" indent="0">
              <a:buNone/>
            </a:pPr>
            <a:r>
              <a:rPr lang="en-US" sz="3200" b="1" dirty="0"/>
              <a:t>Symbol usage depends on the audience viewing </a:t>
            </a:r>
            <a:r>
              <a:rPr lang="en-US" sz="3200" dirty="0"/>
              <a:t>the diagram. </a:t>
            </a:r>
          </a:p>
          <a:p>
            <a:pPr marL="0"/>
            <a:endParaRPr lang="en-US" sz="2000" b="1" dirty="0"/>
          </a:p>
        </p:txBody>
      </p:sp>
      <p:pic>
        <p:nvPicPr>
          <p:cNvPr id="7" name="Picture 6" descr="Electronics protoboard">
            <a:extLst>
              <a:ext uri="{FF2B5EF4-FFF2-40B4-BE49-F238E27FC236}">
                <a16:creationId xmlns:a16="http://schemas.microsoft.com/office/drawing/2014/main" id="{423DF21E-B8A5-487E-9120-9EAB19479A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78286"/>
            <a:ext cx="4635571" cy="5679713"/>
          </a:xfrm>
          <a:prstGeom prst="rect">
            <a:avLst/>
          </a:prstGeom>
          <a:effectLst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65430" y="6536711"/>
            <a:ext cx="413913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GB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Fundamentals of Electrical and Electronic systems – Lecture 6</a:t>
            </a:r>
            <a:endParaRPr lang="en-US" kern="1200" dirty="0">
              <a:solidFill>
                <a:prstClr val="black">
                  <a:tint val="75000"/>
                </a:prstClr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D0ADBB-DC76-4298-A4E1-EB8AD039DBBA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15245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505" y="61017"/>
            <a:ext cx="6586491" cy="9295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Types of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1564914"/>
            <a:ext cx="6872674" cy="465890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There are two different types of circuit diagrams </a:t>
            </a:r>
          </a:p>
          <a:p>
            <a:pPr lvl="1"/>
            <a:r>
              <a:rPr lang="en-US" sz="3200" b="1" dirty="0"/>
              <a:t>Schematic circuit diagram</a:t>
            </a:r>
            <a:r>
              <a:rPr lang="en-US" sz="3200" dirty="0"/>
              <a:t> (using industry standard symbols). </a:t>
            </a:r>
          </a:p>
          <a:p>
            <a:pPr lvl="1"/>
            <a:r>
              <a:rPr lang="en-US" sz="3200" b="1" dirty="0"/>
              <a:t>Pictorial circuit diagram</a:t>
            </a:r>
            <a:r>
              <a:rPr lang="en-US" sz="3200" dirty="0"/>
              <a:t> (using basic images) </a:t>
            </a:r>
          </a:p>
          <a:p>
            <a:pPr marL="0"/>
            <a:endParaRPr lang="en-US" sz="2000" dirty="0"/>
          </a:p>
        </p:txBody>
      </p:sp>
      <p:pic>
        <p:nvPicPr>
          <p:cNvPr id="8" name="Picture 7" descr="Microchips on a circuit board">
            <a:extLst>
              <a:ext uri="{FF2B5EF4-FFF2-40B4-BE49-F238E27FC236}">
                <a16:creationId xmlns:a16="http://schemas.microsoft.com/office/drawing/2014/main" id="{5E827BB0-6156-4441-AC67-BFD05244E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18" r="26386"/>
          <a:stretch/>
        </p:blipFill>
        <p:spPr>
          <a:xfrm>
            <a:off x="0" y="1123056"/>
            <a:ext cx="4635571" cy="5734944"/>
          </a:xfrm>
          <a:prstGeom prst="rect">
            <a:avLst/>
          </a:prstGeom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965431" y="6486262"/>
            <a:ext cx="413913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GB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Fundamentals of Electrical and Electronic systems – Lecture 6</a:t>
            </a:r>
            <a:endParaRPr lang="en-US" kern="1200" dirty="0">
              <a:solidFill>
                <a:prstClr val="black">
                  <a:tint val="75000"/>
                </a:prstClr>
              </a:solidFill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9A471D-7F95-4478-A15A-E56F6687E2D3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664565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098" y="222770"/>
            <a:ext cx="7664268" cy="65480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indent="0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Steps to design a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9656" y="1309004"/>
            <a:ext cx="9647227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3200" dirty="0"/>
              <a:t>Gather the details of the </a:t>
            </a:r>
            <a:r>
              <a:rPr lang="en-US" sz="3200" b="1" dirty="0"/>
              <a:t>application for which the circuit is to be designed.</a:t>
            </a:r>
          </a:p>
          <a:p>
            <a:pPr lvl="0"/>
            <a:r>
              <a:rPr lang="en-US" sz="3200" dirty="0"/>
              <a:t>Draw the </a:t>
            </a:r>
            <a:r>
              <a:rPr lang="en-US" sz="3200" b="1" dirty="0"/>
              <a:t>symbols or pictures </a:t>
            </a:r>
            <a:r>
              <a:rPr lang="en-US" sz="3200" dirty="0"/>
              <a:t>of the </a:t>
            </a:r>
            <a:r>
              <a:rPr lang="en-US" sz="3200" b="1" dirty="0"/>
              <a:t>electrical components</a:t>
            </a:r>
            <a:r>
              <a:rPr lang="en-US" sz="3200" dirty="0"/>
              <a:t> in the appropriate place.</a:t>
            </a:r>
          </a:p>
          <a:p>
            <a:pPr lvl="0"/>
            <a:r>
              <a:rPr lang="en-US" sz="3200" dirty="0"/>
              <a:t>Connect the </a:t>
            </a:r>
            <a:r>
              <a:rPr lang="en-US" sz="3200" b="1" dirty="0"/>
              <a:t>electrical components by wire</a:t>
            </a:r>
            <a:r>
              <a:rPr lang="en-US" sz="3200" dirty="0"/>
              <a:t> accordingly (Series and parallel)</a:t>
            </a:r>
          </a:p>
          <a:p>
            <a:pPr lvl="0"/>
            <a:r>
              <a:rPr lang="en-US" sz="3200" dirty="0"/>
              <a:t>Connect with the </a:t>
            </a:r>
            <a:r>
              <a:rPr lang="en-US" sz="3200" b="1" dirty="0"/>
              <a:t>appropriate power supply</a:t>
            </a:r>
            <a:r>
              <a:rPr lang="en-US" sz="3200" dirty="0"/>
              <a:t>.</a:t>
            </a:r>
          </a:p>
          <a:p>
            <a:pPr lvl="0"/>
            <a:r>
              <a:rPr lang="en-US" sz="3200" dirty="0"/>
              <a:t>Check the </a:t>
            </a:r>
            <a:r>
              <a:rPr lang="en-US" sz="3200" b="1" dirty="0"/>
              <a:t>phase (+) and neutral (-) </a:t>
            </a:r>
            <a:r>
              <a:rPr lang="en-US" sz="3200" dirty="0"/>
              <a:t>connection.</a:t>
            </a:r>
          </a:p>
          <a:p>
            <a:pPr lvl="0"/>
            <a:r>
              <a:rPr lang="en-US" sz="3200" dirty="0"/>
              <a:t>Connect to the </a:t>
            </a:r>
            <a:r>
              <a:rPr lang="en-US" sz="3200" b="1" dirty="0"/>
              <a:t>Ground /Earth </a:t>
            </a:r>
            <a:r>
              <a:rPr lang="en-US" sz="3200" dirty="0"/>
              <a:t>the circuit.</a:t>
            </a:r>
          </a:p>
          <a:p>
            <a:pPr marL="0"/>
            <a:endParaRPr lang="en-US" sz="2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461577"/>
            <a:ext cx="4114800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914400">
              <a:spcAft>
                <a:spcPts val="600"/>
              </a:spcAft>
            </a:pPr>
            <a:r>
              <a:rPr lang="en-GB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Fundamentals of Electrical and Electronic systems – Lecture 6</a:t>
            </a:r>
            <a:endParaRPr lang="en-US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370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66" y="28355"/>
            <a:ext cx="6796119" cy="109575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Connecting a Battery to lamp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0C7A7D31-7042-4DA1-A803-E9AA9BD59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842343"/>
              </p:ext>
            </p:extLst>
          </p:nvPr>
        </p:nvGraphicFramePr>
        <p:xfrm>
          <a:off x="3007366" y="1460876"/>
          <a:ext cx="5575852" cy="47779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8239">
                  <a:extLst>
                    <a:ext uri="{9D8B030D-6E8A-4147-A177-3AD203B41FA5}">
                      <a16:colId xmlns:a16="http://schemas.microsoft.com/office/drawing/2014/main" val="2552736690"/>
                    </a:ext>
                  </a:extLst>
                </a:gridCol>
                <a:gridCol w="1900088">
                  <a:extLst>
                    <a:ext uri="{9D8B030D-6E8A-4147-A177-3AD203B41FA5}">
                      <a16:colId xmlns:a16="http://schemas.microsoft.com/office/drawing/2014/main" val="2449805780"/>
                    </a:ext>
                  </a:extLst>
                </a:gridCol>
                <a:gridCol w="1417525">
                  <a:extLst>
                    <a:ext uri="{9D8B030D-6E8A-4147-A177-3AD203B41FA5}">
                      <a16:colId xmlns:a16="http://schemas.microsoft.com/office/drawing/2014/main" val="2412447515"/>
                    </a:ext>
                  </a:extLst>
                </a:gridCol>
              </a:tblGrid>
              <a:tr h="467002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Images of Electrical Equipments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Symbol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066999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Bulb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8378770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Battery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17544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Wire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78293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Switch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4310401"/>
                  </a:ext>
                </a:extLst>
              </a:tr>
            </a:tbl>
          </a:graphicData>
        </a:graphic>
      </p:graphicFrame>
      <p:pic>
        <p:nvPicPr>
          <p:cNvPr id="15" name="Picture 14" descr="A light bulb with a light bulb&#10;&#10;Description automatically generated with low confidence">
            <a:extLst>
              <a:ext uri="{FF2B5EF4-FFF2-40B4-BE49-F238E27FC236}">
                <a16:creationId xmlns:a16="http://schemas.microsoft.com/office/drawing/2014/main" id="{5EFB7C9D-6550-42DA-B395-D98F63C20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506" y="2154473"/>
            <a:ext cx="637580" cy="8770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6D35899-CFFA-4E61-A038-39B15349DA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2228854"/>
            <a:ext cx="992672" cy="658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D260648F-39A5-4689-A6DA-B6BCBFFC56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675" y="3228369"/>
            <a:ext cx="291242" cy="886816"/>
          </a:xfrm>
          <a:prstGeom prst="rect">
            <a:avLst/>
          </a:prstGeom>
        </p:spPr>
      </p:pic>
      <p:pic>
        <p:nvPicPr>
          <p:cNvPr id="19" name="Picture 18" descr="battery cell symbol">
            <a:extLst>
              <a:ext uri="{FF2B5EF4-FFF2-40B4-BE49-F238E27FC236}">
                <a16:creationId xmlns:a16="http://schemas.microsoft.com/office/drawing/2014/main" id="{4CCBCD69-AA27-403F-908F-D87354FC1108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3266351"/>
            <a:ext cx="992672" cy="886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221911-8047-466F-95D2-C2BE54B4BB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5440" y="4310292"/>
            <a:ext cx="793345" cy="793345"/>
          </a:xfrm>
          <a:prstGeom prst="rect">
            <a:avLst/>
          </a:prstGeom>
        </p:spPr>
      </p:pic>
      <p:pic>
        <p:nvPicPr>
          <p:cNvPr id="21" name="Picture 20" descr="electrical wire symbol">
            <a:extLst>
              <a:ext uri="{FF2B5EF4-FFF2-40B4-BE49-F238E27FC236}">
                <a16:creationId xmlns:a16="http://schemas.microsoft.com/office/drawing/2014/main" id="{2C8780CF-F28B-4CCC-863A-94299D1CDE03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447836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 descr="A picture containing jack, indoor, electronics, white&#10;&#10;Description automatically generated">
            <a:extLst>
              <a:ext uri="{FF2B5EF4-FFF2-40B4-BE49-F238E27FC236}">
                <a16:creationId xmlns:a16="http://schemas.microsoft.com/office/drawing/2014/main" id="{0F09566D-3114-400F-8ED0-76BA244B84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6513" y="5298744"/>
            <a:ext cx="502272" cy="835300"/>
          </a:xfrm>
          <a:prstGeom prst="rect">
            <a:avLst/>
          </a:prstGeom>
        </p:spPr>
      </p:pic>
      <p:pic>
        <p:nvPicPr>
          <p:cNvPr id="24" name="Picture 23" descr="SPST switch symbol">
            <a:extLst>
              <a:ext uri="{FF2B5EF4-FFF2-40B4-BE49-F238E27FC236}">
                <a16:creationId xmlns:a16="http://schemas.microsoft.com/office/drawing/2014/main" id="{52C38520-188E-4C92-993F-3E1E3A4E156B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5487794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CA57D898-479D-4A5C-89C0-FFC7FF51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95160" y="6382455"/>
            <a:ext cx="6487250" cy="365125"/>
          </a:xfrm>
        </p:spPr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64E75653-5C56-4881-9581-A29E3AD26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84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9062" y="31094"/>
            <a:ext cx="7069558" cy="93044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Connecting a Battery to a lamp</a:t>
            </a:r>
          </a:p>
        </p:txBody>
      </p:sp>
      <p:pic>
        <p:nvPicPr>
          <p:cNvPr id="13" name="Picture 12" descr="Text, whiteboard&#10;&#10;Description automatically generated">
            <a:extLst>
              <a:ext uri="{FF2B5EF4-FFF2-40B4-BE49-F238E27FC236}">
                <a16:creationId xmlns:a16="http://schemas.microsoft.com/office/drawing/2014/main" id="{46DBCFE7-885A-4B97-B0E0-933F23B02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653" y="1770168"/>
            <a:ext cx="3912838" cy="3997637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7E372CCA-3888-4B0B-A548-452F09EF57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986" y="1770167"/>
            <a:ext cx="4215995" cy="3997637"/>
          </a:xfrm>
          <a:prstGeom prst="rect">
            <a:avLst/>
          </a:prstGeom>
        </p:spPr>
      </p:pic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AEC5376D-C0DA-4C97-AD9A-EDB8C086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08083" y="6461781"/>
            <a:ext cx="6428504" cy="365125"/>
          </a:xfrm>
        </p:spPr>
        <p:txBody>
          <a:bodyPr/>
          <a:lstStyle/>
          <a:p>
            <a:r>
              <a:rPr lang="en-GB" dirty="0"/>
              <a:t>Fundamentals of Electrical and Electronic systems – Lecture 6</a:t>
            </a:r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64D6034-11A5-4AAE-B372-F288F16A0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6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>
                <a:solidFill>
                  <a:srgbClr val="FFFFFF"/>
                </a:solidFill>
              </a:rPr>
              <a:t>Connecting a battery to a lamp through a switch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F77AB-DF02-4EC8-8DF0-570725C16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662" y="1755724"/>
            <a:ext cx="3934928" cy="3997637"/>
          </a:xfrm>
          <a:prstGeom prst="rect">
            <a:avLst/>
          </a:prstGeom>
        </p:spPr>
      </p:pic>
      <p:pic>
        <p:nvPicPr>
          <p:cNvPr id="3" name="Content Placeholder 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1FC7CD8-C611-460A-9662-46FC921AA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4074" y="1755725"/>
            <a:ext cx="4818266" cy="3997637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B3CD493-5C35-4071-A271-CB8BF8E05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00877" y="6461781"/>
            <a:ext cx="6535710" cy="365125"/>
          </a:xfrm>
        </p:spPr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978F3C3-7EEF-4FC2-A9C5-7B264472E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949100-E288-49F3-47BD-D65AC2FBC16B}"/>
              </a:ext>
            </a:extLst>
          </p:cNvPr>
          <p:cNvSpPr txBox="1"/>
          <p:nvPr/>
        </p:nvSpPr>
        <p:spPr>
          <a:xfrm>
            <a:off x="3298591" y="275602"/>
            <a:ext cx="70789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FFFF"/>
                </a:solidFill>
              </a:rPr>
              <a:t>Connecting a Battery to a lamp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8996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5309" y="311553"/>
            <a:ext cx="5203435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Electrical circuit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626282"/>
            <a:ext cx="6586489" cy="4597537"/>
          </a:xfrm>
        </p:spPr>
        <p:txBody>
          <a:bodyPr>
            <a:normAutofit/>
          </a:bodyPr>
          <a:lstStyle/>
          <a:p>
            <a:r>
              <a:rPr lang="en-US" b="0" i="0" dirty="0">
                <a:effectLst/>
              </a:rPr>
              <a:t>Circuit diagrams are used</a:t>
            </a:r>
            <a:r>
              <a:rPr lang="en-US" dirty="0"/>
              <a:t> </a:t>
            </a:r>
            <a:r>
              <a:rPr lang="en-US"/>
              <a:t>in</a:t>
            </a:r>
            <a:r>
              <a:rPr lang="en-US" b="0" i="0">
                <a:effectLst/>
              </a:rPr>
              <a:t> constructing </a:t>
            </a:r>
            <a:r>
              <a:rPr lang="en-US" b="0" i="0" dirty="0">
                <a:effectLst/>
              </a:rPr>
              <a:t>circuits in PCB (Printed Circuit Board) or Bread Board.</a:t>
            </a:r>
          </a:p>
          <a:p>
            <a:r>
              <a:rPr lang="en-US" dirty="0"/>
              <a:t>It is used by engineers to get an idea about the physical electrical circuit.</a:t>
            </a:r>
          </a:p>
        </p:txBody>
      </p:sp>
      <p:pic>
        <p:nvPicPr>
          <p:cNvPr id="8" name="Picture 7" descr="Electronics protoboard">
            <a:extLst>
              <a:ext uri="{FF2B5EF4-FFF2-40B4-BE49-F238E27FC236}">
                <a16:creationId xmlns:a16="http://schemas.microsoft.com/office/drawing/2014/main" id="{62209DB9-7DCB-42EC-93BF-D13447B222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53740"/>
            <a:ext cx="4635571" cy="5704260"/>
          </a:xfrm>
          <a:prstGeom prst="rect">
            <a:avLst/>
          </a:prstGeom>
          <a:effectLst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50098" y="6461781"/>
            <a:ext cx="6586489" cy="365125"/>
          </a:xfrm>
        </p:spPr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399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654" y="287005"/>
            <a:ext cx="5884632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a Circuit element?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25" y="1626282"/>
            <a:ext cx="10766395" cy="4597537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Each Component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in a circuit is called a </a:t>
            </a:r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Circuit Element.</a:t>
            </a:r>
          </a:p>
          <a:p>
            <a:r>
              <a:rPr lang="en-GB" dirty="0">
                <a:solidFill>
                  <a:srgbClr val="4D5156"/>
                </a:solidFill>
                <a:latin typeface="arial" panose="020B0604020202020204" pitchFamily="34" charset="0"/>
              </a:rPr>
              <a:t>Resistor, capacitors, Inductors, Capacitors, Battery, Ammeter, etc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2408" y="6461781"/>
            <a:ext cx="6504179" cy="365125"/>
          </a:xfrm>
        </p:spPr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11</a:t>
            </a:fld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72C99C8-B59E-E79B-59E7-CEE0D70CC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043" y="3144056"/>
            <a:ext cx="6467046" cy="29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77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lank PCB Board at Rs 35 in Gandhinagar | ID: 17033684788">
            <a:extLst>
              <a:ext uri="{FF2B5EF4-FFF2-40B4-BE49-F238E27FC236}">
                <a16:creationId xmlns:a16="http://schemas.microsoft.com/office/drawing/2014/main" id="{26D60DA2-E5B7-3C46-869D-C57D8B413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801" y="1275885"/>
            <a:ext cx="3460214" cy="34602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Y PCB fr4 Universal Prototyping Board (5 x 7cm): Buy Online at Best Price  in Egypt - Souq is now Amazon.eg">
            <a:extLst>
              <a:ext uri="{FF2B5EF4-FFF2-40B4-BE49-F238E27FC236}">
                <a16:creationId xmlns:a16="http://schemas.microsoft.com/office/drawing/2014/main" id="{7273041D-2FE0-1E89-5424-5E27920601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381" y="1741410"/>
            <a:ext cx="3472004" cy="31196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ow to Use a Breadboard - SparkFun Learn">
            <a:extLst>
              <a:ext uri="{FF2B5EF4-FFF2-40B4-BE49-F238E27FC236}">
                <a16:creationId xmlns:a16="http://schemas.microsoft.com/office/drawing/2014/main" id="{11465BE0-B8B7-FDE7-28DE-9761AC6D9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280117" y="2573951"/>
            <a:ext cx="5192500" cy="21169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ingle Side Pcb Board Thickness: 1.6 at Best Price in Mumbai | Shree  Circuitronics">
            <a:extLst>
              <a:ext uri="{FF2B5EF4-FFF2-40B4-BE49-F238E27FC236}">
                <a16:creationId xmlns:a16="http://schemas.microsoft.com/office/drawing/2014/main" id="{E3BD334C-3FF9-8C44-3CE5-C0CDA959F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541" y="3970435"/>
            <a:ext cx="2752354" cy="2751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Fundamentals of Electrical and Electronic systems – Lecture 6</a:t>
            </a:r>
            <a:endParaRPr lang="en-US" sz="120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46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PCB Board – DLA Group Product">
            <a:extLst>
              <a:ext uri="{FF2B5EF4-FFF2-40B4-BE49-F238E27FC236}">
                <a16:creationId xmlns:a16="http://schemas.microsoft.com/office/drawing/2014/main" id="{3D220CBB-8585-0FA1-C637-0F39571F5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434" y="1215871"/>
            <a:ext cx="3013141" cy="30131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uilding Circuits: the Beauty of Breadboards : 4 Steps - Instructables">
            <a:extLst>
              <a:ext uri="{FF2B5EF4-FFF2-40B4-BE49-F238E27FC236}">
                <a16:creationId xmlns:a16="http://schemas.microsoft.com/office/drawing/2014/main" id="{4C04635E-679C-95F9-4DE7-9671F1A85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187" y="3428999"/>
            <a:ext cx="4345356" cy="32300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CB Design Singapore | Circuit Schematic Layout Tips">
            <a:extLst>
              <a:ext uri="{FF2B5EF4-FFF2-40B4-BE49-F238E27FC236}">
                <a16:creationId xmlns:a16="http://schemas.microsoft.com/office/drawing/2014/main" id="{85043FC3-B516-CAB5-E345-B4240D47A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943" y="4446178"/>
            <a:ext cx="3199601" cy="20927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CB Basics - SparkFun Learn">
            <a:extLst>
              <a:ext uri="{FF2B5EF4-FFF2-40B4-BE49-F238E27FC236}">
                <a16:creationId xmlns:a16="http://schemas.microsoft.com/office/drawing/2014/main" id="{CD512E1B-3A19-4A28-4BD3-129C6C9F4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433" y="1282785"/>
            <a:ext cx="1885501" cy="269905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Fundamentals of Electrical and Electronic systems – Lecture 6</a:t>
            </a:r>
            <a:endParaRPr lang="en-US" sz="120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3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sic Electrical and Electronic Symbols">
            <a:extLst>
              <a:ext uri="{FF2B5EF4-FFF2-40B4-BE49-F238E27FC236}">
                <a16:creationId xmlns:a16="http://schemas.microsoft.com/office/drawing/2014/main" id="{32AB013F-F53D-4A43-9FB3-19656EAD6E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9" b="-1"/>
          <a:stretch/>
        </p:blipFill>
        <p:spPr bwMode="auto">
          <a:xfrm>
            <a:off x="-7366" y="1239656"/>
            <a:ext cx="4855591" cy="5618344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EA00B1-D77A-4F08-8444-C1C247520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C356A-EE6B-4D48-B3F7-2BE933BFE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To design </a:t>
            </a:r>
            <a:r>
              <a:rPr lang="en-US" sz="3200" b="1" dirty="0"/>
              <a:t>electrical and Electronic circuit</a:t>
            </a:r>
            <a:r>
              <a:rPr lang="en-US" sz="3200" dirty="0"/>
              <a:t>, it is </a:t>
            </a:r>
            <a:r>
              <a:rPr lang="en-US" sz="3200" b="1" dirty="0"/>
              <a:t>necessary to know the symbol of all electrical and electronic </a:t>
            </a:r>
            <a:r>
              <a:rPr lang="en-US" sz="3200" dirty="0"/>
              <a:t>components.</a:t>
            </a:r>
          </a:p>
          <a:p>
            <a:pPr marL="0" indent="0">
              <a:buNone/>
            </a:pPr>
            <a:r>
              <a:rPr lang="en-US" sz="3200" dirty="0"/>
              <a:t>The symbol of </a:t>
            </a:r>
            <a:r>
              <a:rPr lang="en-US" sz="3200" b="1" dirty="0"/>
              <a:t>Electrical and Electronic components </a:t>
            </a:r>
            <a:r>
              <a:rPr lang="en-US" sz="3200" dirty="0"/>
              <a:t>are listed below.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3C8E90-3F0D-4F66-921A-B8A5B54A5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27047" y="6356350"/>
            <a:ext cx="3944913" cy="365125"/>
          </a:xfrm>
        </p:spPr>
        <p:txBody>
          <a:bodyPr>
            <a:normAutofit fontScale="62500" lnSpcReduction="20000"/>
          </a:bodyPr>
          <a:lstStyle/>
          <a:p>
            <a:pPr algn="l">
              <a:spcAft>
                <a:spcPts val="600"/>
              </a:spcAft>
            </a:pPr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9959F-8699-4850-AEE4-03A0AD059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47382" y="6356350"/>
            <a:ext cx="1306417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0C744-935F-4686-8FF9-75EE0A89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C08E0-8ABD-48A2-8BF8-B7450F16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15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23F58-320D-238E-C368-E42794A95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01DE2-3211-BD8B-4B8F-75892BD1F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AEAA66B-BA83-98BA-1FE4-D0FDDDBBFA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9599" y="1255541"/>
            <a:ext cx="6677580" cy="538880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14:cNvPr>
              <p14:cNvContentPartPr/>
              <p14:nvPr/>
            </p14:nvContentPartPr>
            <p14:xfrm>
              <a:off x="1495440" y="24624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86080" y="245304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47520386"/>
      </p:ext>
    </p:extLst>
  </p:cSld>
  <p:clrMapOvr>
    <a:masterClrMapping/>
  </p:clrMapOvr>
  <p:extLst>
    <p:ext uri="{E180D4A7-C9FB-4DFB-919C-405C955672EB}">
      <p14:showEvtLst xmlns:p14="http://schemas.microsoft.com/office/powerpoint/2010/main">
        <p14:playEvt time="0" objId="9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74197-EFAE-4A6A-9EAE-8722CAE94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Fundamentals of Electrical and Electronic systems – Lecture 6</a:t>
            </a:r>
            <a:endParaRPr lang="en-US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0620C-CE5C-4D84-B932-40F0DE7D5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08F888-E55C-37AF-0929-AE482A779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B98D9E-3430-987C-C2A5-E7BC74777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630" y="1203224"/>
            <a:ext cx="7536739" cy="546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936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2C96C1-96D6-45CE-BCEA-B3BEA55A7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7F95A-9037-4F37-B9AE-5EF1C86A3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17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7806F3B-5CC6-51B4-27EE-CDB829947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00C7EB-ED3C-E573-5B26-A8973D69E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1" y="1202733"/>
            <a:ext cx="7538090" cy="527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57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7E388-CC09-497E-93EF-A2902253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5DF66-5ECC-49A8-B7D2-884F7407B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18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6D78A-AB5B-1459-E903-08CC99A3B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9420F8-B5AE-EF9A-E278-81DCC17E4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639" y="1340767"/>
            <a:ext cx="7746123" cy="501707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55788B9-EE2C-C273-BDC0-285B9CBB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674151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67287D0-FBE2-4613-8AC3-81BB13C45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71D447-2F43-4913-93A3-79AA56146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19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20B4BD7-95E7-E943-FA5C-40315FF5B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8264D2-4D9E-75F6-55D7-C96544984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0" y="1378953"/>
            <a:ext cx="8535715" cy="454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08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EA9269C-ED3D-4E8F-87BC-6905D23A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7D52E53-DDF7-43FC-AD1D-CA73CE538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20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30693-424B-B665-BDF1-C788E793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6ACCD5-47F5-4C7B-AD88-B396AE296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4425"/>
            <a:ext cx="6873961" cy="534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964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52591E2-31BB-4576-96BA-D24973E9C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C3C27DB-CC9C-43E8-AA8B-983E27C49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21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EF6CB-4ECD-17E5-3EE3-BC8954907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99B9DAB-7326-B72A-C3A1-6C0C177A3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E61E4-AC36-CE66-464C-4D9ECE6F9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088" y="887418"/>
            <a:ext cx="5835396" cy="603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3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40A6ECE-F251-4496-8AF5-7FF97C81C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B456348-96F8-40DD-858E-CAC1A3D1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8FB7-4293-08C7-505C-E2519832B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C27DB3-31BF-F551-14AB-44A915787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735" y="1487172"/>
            <a:ext cx="7771594" cy="415878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6BAEBB8-50D8-22BB-2D2E-322695FD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8314259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23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4608DC-D2FF-F8BD-4C33-6B410F51C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0699"/>
            <a:ext cx="6315502" cy="553364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4293797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24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CA9D47-8151-85C3-2DEA-7B216FF07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801" y="1308531"/>
            <a:ext cx="6554841" cy="505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417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25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908669-70A4-AADB-FE51-2E900D2E0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9794" y="990621"/>
            <a:ext cx="6489877" cy="570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670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26</a:t>
            </a:fld>
            <a:endParaRPr lang="en-US"/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CD2A41C-851B-C4A8-FCA1-B6C28DDC45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793379"/>
              </p:ext>
            </p:extLst>
          </p:nvPr>
        </p:nvGraphicFramePr>
        <p:xfrm>
          <a:off x="2156102" y="1854115"/>
          <a:ext cx="8466894" cy="3149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3447">
                  <a:extLst>
                    <a:ext uri="{9D8B030D-6E8A-4147-A177-3AD203B41FA5}">
                      <a16:colId xmlns:a16="http://schemas.microsoft.com/office/drawing/2014/main" val="1841600189"/>
                    </a:ext>
                  </a:extLst>
                </a:gridCol>
                <a:gridCol w="4233447">
                  <a:extLst>
                    <a:ext uri="{9D8B030D-6E8A-4147-A177-3AD203B41FA5}">
                      <a16:colId xmlns:a16="http://schemas.microsoft.com/office/drawing/2014/main" val="3040351085"/>
                    </a:ext>
                  </a:extLst>
                </a:gridCol>
              </a:tblGrid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73376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Voltage across a circuit is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3120567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Current across a circuit is 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91870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the resistor is 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  <a:r>
                        <a:rPr lang="el-GR" dirty="0"/>
                        <a:t>Ω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22660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inductance is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529922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Capacitor is 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309754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Power of the machine is 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256383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3351500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−12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106757" r="-163755" b="-6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206757" r="-163755" b="-5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306757" r="-163755" b="-4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412329" r="-163755" b="-3082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505405" r="-163755" b="-2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605405" r="-163755" b="-1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705405" r="-163755" b="-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4923190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6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−6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20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m:rPr>
                                  <m:sty m:val="p"/>
                                </m:rPr>
                                <a:rPr lang="el-GR" b="0" i="1" smtClean="0"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−12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F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  <m:r>
                                <m:rPr>
                                  <m:nor/>
                                </m:rPr>
                                <a:rPr lang="el-GR" dirty="0" smtClean="0"/>
                                <m:t>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5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4.4×10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A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107353" r="-1031" b="-9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207353" r="-1031" b="-8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307353" r="-1031" b="-7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407353" r="-1031" b="-6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507353" r="-1031" b="-5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607353" r="-1031" b="-4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07353" r="-1031" b="-3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07353" r="-1031" b="-2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45205" r="-1031" b="-13561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11340" r="-1031" b="-206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2219450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29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Ammeter to be connected in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77C25E-892C-39A4-F37C-C70D3852C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7" y="2015667"/>
            <a:ext cx="7115175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5425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15034" y="6461781"/>
            <a:ext cx="5121553" cy="365125"/>
          </a:xfrm>
        </p:spPr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30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Voltmeter to be connected in parallel.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19F340-29B2-5CC4-1A1E-DC75A3FD7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527" y="2447925"/>
            <a:ext cx="6610350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656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 – Lecture 6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31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000C00-849C-50F8-5E12-C30999B1B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469" y="1684742"/>
            <a:ext cx="6972300" cy="364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548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5326" y="167032"/>
            <a:ext cx="5737370" cy="741232"/>
          </a:xfrm>
        </p:spPr>
        <p:txBody>
          <a:bodyPr>
            <a:normAutofit/>
          </a:bodyPr>
          <a:lstStyle/>
          <a:p>
            <a:r>
              <a:rPr lang="en-IN" sz="4400" b="1" dirty="0">
                <a:solidFill>
                  <a:srgbClr val="FFFFFF"/>
                </a:solidFill>
              </a:rPr>
              <a:t>Active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626282"/>
            <a:ext cx="5977938" cy="4262690"/>
          </a:xfrm>
        </p:spPr>
        <p:txBody>
          <a:bodyPr>
            <a:normAutofit fontScale="92500" lnSpcReduction="10000"/>
          </a:bodyPr>
          <a:lstStyle/>
          <a:p>
            <a:r>
              <a:rPr lang="en-IN" sz="3200" dirty="0"/>
              <a:t>An </a:t>
            </a:r>
            <a:r>
              <a:rPr lang="en-IN" sz="3200" i="1" dirty="0"/>
              <a:t>active</a:t>
            </a:r>
            <a:r>
              <a:rPr lang="en-IN" sz="3200" dirty="0"/>
              <a:t> device is </a:t>
            </a:r>
            <a:r>
              <a:rPr lang="en-IN" sz="3200"/>
              <a:t>a circuit </a:t>
            </a:r>
            <a:r>
              <a:rPr lang="en-IN" sz="3200" dirty="0"/>
              <a:t>elements with the ability to </a:t>
            </a:r>
            <a:r>
              <a:rPr lang="en-IN" sz="3200" b="1" dirty="0"/>
              <a:t>electrically control the </a:t>
            </a:r>
            <a:r>
              <a:rPr lang="en-IN" sz="3200" dirty="0"/>
              <a:t>flow of electricity. </a:t>
            </a:r>
            <a:r>
              <a:rPr lang="en-GB" sz="3200" dirty="0"/>
              <a:t>They can amplify, switch, or generate electrical signals.</a:t>
            </a:r>
            <a:endParaRPr lang="en-IN" sz="3200" dirty="0"/>
          </a:p>
          <a:p>
            <a:r>
              <a:rPr lang="en-IN" sz="3200" dirty="0"/>
              <a:t>In order for a </a:t>
            </a:r>
            <a:r>
              <a:rPr lang="en-IN" sz="3200" b="1" dirty="0"/>
              <a:t>circui</a:t>
            </a:r>
            <a:r>
              <a:rPr lang="en-IN" sz="3200" dirty="0"/>
              <a:t>t to be called </a:t>
            </a:r>
            <a:r>
              <a:rPr lang="en-IN" sz="3200" b="1" i="1" dirty="0"/>
              <a:t>active circuit</a:t>
            </a:r>
            <a:r>
              <a:rPr lang="en-IN" sz="3200" dirty="0"/>
              <a:t>, it must contain at least </a:t>
            </a:r>
            <a:r>
              <a:rPr lang="en-IN" sz="3200" b="1" dirty="0"/>
              <a:t>one active device</a:t>
            </a:r>
            <a:endParaRPr lang="en-IN" sz="3200" dirty="0"/>
          </a:p>
          <a:p>
            <a:r>
              <a:rPr lang="en-IN" sz="3200" dirty="0" err="1"/>
              <a:t>Eg</a:t>
            </a:r>
            <a:r>
              <a:rPr lang="en-IN" sz="3200" dirty="0"/>
              <a:t>:  Power supplies, transistors, amplifiers and transmitters</a:t>
            </a:r>
          </a:p>
          <a:p>
            <a:pPr marL="0" indent="0">
              <a:buNone/>
            </a:pPr>
            <a:endParaRPr lang="en-IN" sz="1800" b="1" dirty="0">
              <a:solidFill>
                <a:srgbClr val="FFFFFF"/>
              </a:solidFill>
            </a:endParaRPr>
          </a:p>
        </p:txBody>
      </p:sp>
      <p:pic>
        <p:nvPicPr>
          <p:cNvPr id="2050" name="Picture 2" descr="NPN Transistor: Application and Circuit Working Principles">
            <a:extLst>
              <a:ext uri="{FF2B5EF4-FFF2-40B4-BE49-F238E27FC236}">
                <a16:creationId xmlns:a16="http://schemas.microsoft.com/office/drawing/2014/main" id="{141A3F54-BCA7-4AC4-B49F-97D2B32933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7096"/>
          <a:stretch/>
        </p:blipFill>
        <p:spPr bwMode="auto">
          <a:xfrm>
            <a:off x="9326945" y="1356257"/>
            <a:ext cx="2736180" cy="136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9175" y="6459785"/>
            <a:ext cx="3757243" cy="365125"/>
          </a:xfrm>
        </p:spPr>
        <p:txBody>
          <a:bodyPr>
            <a:normAutofit fontScale="62500" lnSpcReduction="20000"/>
          </a:bodyPr>
          <a:lstStyle/>
          <a:p>
            <a:pPr algn="l">
              <a:spcAft>
                <a:spcPts val="600"/>
              </a:spcAft>
            </a:pPr>
            <a:r>
              <a:rPr lang="en-GB"/>
              <a:t>Fundamentals of Electrical and Electronic systems – Lecture 6</a:t>
            </a:r>
            <a:endParaRPr lang="en-US" dirty="0"/>
          </a:p>
        </p:txBody>
      </p:sp>
      <p:pic>
        <p:nvPicPr>
          <p:cNvPr id="7" name="Picture 6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1B0768E1-0E3D-4158-80C1-AC240F6A3D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71" r="65" b="3"/>
          <a:stretch/>
        </p:blipFill>
        <p:spPr>
          <a:xfrm>
            <a:off x="7611903" y="4934078"/>
            <a:ext cx="4580097" cy="1948470"/>
          </a:xfrm>
          <a:prstGeom prst="rect">
            <a:avLst/>
          </a:prstGeom>
        </p:spPr>
      </p:pic>
      <p:pic>
        <p:nvPicPr>
          <p:cNvPr id="2054" name="Picture 6" descr="E36100 Series Bench Power Supply | Keysight">
            <a:extLst>
              <a:ext uri="{FF2B5EF4-FFF2-40B4-BE49-F238E27FC236}">
                <a16:creationId xmlns:a16="http://schemas.microsoft.com/office/drawing/2014/main" id="{2F7D7AD8-AD12-4E60-B7F5-D9D0A0097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72"/>
          <a:stretch/>
        </p:blipFill>
        <p:spPr bwMode="auto">
          <a:xfrm>
            <a:off x="7611902" y="2780021"/>
            <a:ext cx="4580098" cy="17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13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8328" y="1"/>
            <a:ext cx="4088411" cy="1184424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Passive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845733"/>
            <a:ext cx="5075227" cy="4088341"/>
          </a:xfrm>
        </p:spPr>
        <p:txBody>
          <a:bodyPr>
            <a:normAutofit/>
          </a:bodyPr>
          <a:lstStyle/>
          <a:p>
            <a:r>
              <a:rPr lang="en-IN" sz="3200" dirty="0"/>
              <a:t>Components which </a:t>
            </a:r>
            <a:r>
              <a:rPr lang="en-IN" sz="3200" b="1" dirty="0"/>
              <a:t>does not require electricity to control the flow of current </a:t>
            </a:r>
            <a:r>
              <a:rPr lang="en-IN" sz="3200" dirty="0"/>
              <a:t>are called passive devices. </a:t>
            </a:r>
          </a:p>
          <a:p>
            <a:r>
              <a:rPr lang="en-IN" sz="3200" b="1" dirty="0" err="1"/>
              <a:t>Eg</a:t>
            </a:r>
            <a:r>
              <a:rPr lang="en-IN" sz="3200" b="1" dirty="0"/>
              <a:t>: </a:t>
            </a:r>
            <a:r>
              <a:rPr lang="en-IN" sz="3200" dirty="0"/>
              <a:t>Resistors, capacitors, inductors, transformers, etc..</a:t>
            </a:r>
          </a:p>
          <a:p>
            <a:pPr marL="0" indent="0">
              <a:buNone/>
            </a:pPr>
            <a:endParaRPr lang="en-IN" sz="1800" b="1" dirty="0"/>
          </a:p>
        </p:txBody>
      </p:sp>
      <p:pic>
        <p:nvPicPr>
          <p:cNvPr id="3074" name="Picture 2" descr="Deepak Enterprise 100k ohm 1/4w 5% carbon film resistor - Set of 100 :  Amazon.in: Electronics">
            <a:extLst>
              <a:ext uri="{FF2B5EF4-FFF2-40B4-BE49-F238E27FC236}">
                <a16:creationId xmlns:a16="http://schemas.microsoft.com/office/drawing/2014/main" id="{D4892341-94C3-41C9-88F7-AA88C87F6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20" r="17712" b="3"/>
          <a:stretch/>
        </p:blipFill>
        <p:spPr bwMode="auto">
          <a:xfrm>
            <a:off x="5811783" y="2067902"/>
            <a:ext cx="2395870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ntroduction to Inductors - What is Inductor, Basics, Types and Working of  Inductors">
            <a:extLst>
              <a:ext uri="{FF2B5EF4-FFF2-40B4-BE49-F238E27FC236}">
                <a16:creationId xmlns:a16="http://schemas.microsoft.com/office/drawing/2014/main" id="{A2A4E555-F6F7-42E6-A209-DEF6C51CE6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" r="2" b="31222"/>
          <a:stretch/>
        </p:blipFill>
        <p:spPr bwMode="auto">
          <a:xfrm>
            <a:off x="8424362" y="1668975"/>
            <a:ext cx="3720651" cy="222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B9219E-F14D-40A2-80F3-AA5C4C6CC7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10" r="-6" b="-6"/>
          <a:stretch/>
        </p:blipFill>
        <p:spPr>
          <a:xfrm>
            <a:off x="7526292" y="4309467"/>
            <a:ext cx="1249403" cy="1476987"/>
          </a:xfrm>
          <a:prstGeom prst="rect">
            <a:avLst/>
          </a:prstGeom>
        </p:spPr>
      </p:pic>
      <p:pic>
        <p:nvPicPr>
          <p:cNvPr id="3078" name="Picture 6" descr="PoiLee 30Pcs 1N5408 Rectifier Diode 3A 1000V DO-27 Axial 5408 IN5408 3 Amp  1000 Volt Electronic Silicon Diodes: Amazon.com: Industrial &amp; Scientific">
            <a:extLst>
              <a:ext uri="{FF2B5EF4-FFF2-40B4-BE49-F238E27FC236}">
                <a16:creationId xmlns:a16="http://schemas.microsoft.com/office/drawing/2014/main" id="{91202303-C7E6-46DF-AC0D-D3BB05EBDB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7" b="17631"/>
          <a:stretch/>
        </p:blipFill>
        <p:spPr bwMode="auto">
          <a:xfrm>
            <a:off x="8941518" y="4309989"/>
            <a:ext cx="2299716" cy="147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600"/>
              </a:spcAft>
            </a:pPr>
            <a:r>
              <a:rPr lang="en-GB"/>
              <a:t>Fundamentals of Electrical and Electronic systems – Lecture 6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2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7332" y="-24686"/>
            <a:ext cx="6327157" cy="8284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914400">
              <a:spcAft>
                <a:spcPts val="600"/>
              </a:spcAft>
            </a:pPr>
            <a:r>
              <a:rPr lang="en-GB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Fundamentals of Electrical and Electronic systems – Lecture 6</a:t>
            </a:r>
            <a:endParaRPr lang="en-US" kern="1200" cap="all" baseline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34</a:t>
            </a:fld>
            <a:endParaRPr lang="en-US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04B134D-3EEA-4AD9-A1D6-5DCFBA6334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1891681"/>
              </p:ext>
            </p:extLst>
          </p:nvPr>
        </p:nvGraphicFramePr>
        <p:xfrm>
          <a:off x="834620" y="1324257"/>
          <a:ext cx="10377863" cy="4406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7542">
                  <a:extLst>
                    <a:ext uri="{9D8B030D-6E8A-4147-A177-3AD203B41FA5}">
                      <a16:colId xmlns:a16="http://schemas.microsoft.com/office/drawing/2014/main" val="2149984540"/>
                    </a:ext>
                  </a:extLst>
                </a:gridCol>
                <a:gridCol w="4606031">
                  <a:extLst>
                    <a:ext uri="{9D8B030D-6E8A-4147-A177-3AD203B41FA5}">
                      <a16:colId xmlns:a16="http://schemas.microsoft.com/office/drawing/2014/main" val="2054599848"/>
                    </a:ext>
                  </a:extLst>
                </a:gridCol>
                <a:gridCol w="4794290">
                  <a:extLst>
                    <a:ext uri="{9D8B030D-6E8A-4147-A177-3AD203B41FA5}">
                      <a16:colId xmlns:a16="http://schemas.microsoft.com/office/drawing/2014/main" val="217379919"/>
                    </a:ext>
                  </a:extLst>
                </a:gridCol>
              </a:tblGrid>
              <a:tr h="347396">
                <a:tc>
                  <a:txBody>
                    <a:bodyPr/>
                    <a:lstStyle/>
                    <a:p>
                      <a:r>
                        <a:rPr lang="en-US" sz="1600" dirty="0" err="1"/>
                        <a:t>Sl.No</a:t>
                      </a:r>
                      <a:endParaRPr lang="en-US" sz="1600" dirty="0"/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Active Devices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Passive Devices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58868080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Active devices need an external source of energy. 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Passive components does not require an extra source of energy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387146420"/>
                  </a:ext>
                </a:extLst>
              </a:tr>
              <a:tr h="807821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They </a:t>
                      </a:r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create energy in the form of voltage or current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Certain passive </a:t>
                      </a:r>
                      <a:r>
                        <a:rPr lang="en-US" sz="20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components store </a:t>
                      </a:r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energy in the form of Magnetic field or Electric field.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1100437813"/>
                  </a:ext>
                </a:extLst>
              </a:tr>
              <a:tr h="98707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Need an extra source to monitor and manage their operations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There is no requirement for an additional source monitor or manage their operations.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87374264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An active component regulate the current flow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Do not regulate the current flow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069668536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Eg</a:t>
                      </a:r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: </a:t>
                      </a:r>
                      <a:r>
                        <a:rPr lang="en-IN" sz="2000" dirty="0"/>
                        <a:t>power supplies, transistors, amplifiers and transmitters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000" b="0" dirty="0" err="1"/>
                        <a:t>Eg</a:t>
                      </a:r>
                      <a:r>
                        <a:rPr lang="en-IN" sz="2000" b="0" dirty="0"/>
                        <a:t>: Resistors, capacitors, inductors, transformers, etc..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903915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552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9282" y="99049"/>
            <a:ext cx="8213762" cy="79102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14098C1-6573-4723-AC3D-F66400291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" b="-2"/>
          <a:stretch/>
        </p:blipFill>
        <p:spPr>
          <a:xfrm>
            <a:off x="409340" y="1288752"/>
            <a:ext cx="7283101" cy="4679177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914400">
              <a:spcAft>
                <a:spcPts val="600"/>
              </a:spcAft>
            </a:pPr>
            <a:r>
              <a:rPr lang="en-GB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Fundamentals of Electrical and Electronic systems – Lecture 6</a:t>
            </a:r>
            <a:endParaRPr lang="en-US" kern="1200" cap="all" baseline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4081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GB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Fundamentals of Electrical and Electronic systems – Lecture 6</a:t>
            </a:r>
            <a:endParaRPr lang="en-US" sz="1100" kern="1200" dirty="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1147</Words>
  <Application>Microsoft Office PowerPoint</Application>
  <PresentationFormat>Widescreen</PresentationFormat>
  <Paragraphs>244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Arial</vt:lpstr>
      <vt:lpstr>Arial</vt:lpstr>
      <vt:lpstr>Calibri</vt:lpstr>
      <vt:lpstr>Calibri Light</vt:lpstr>
      <vt:lpstr>Cambria Math</vt:lpstr>
      <vt:lpstr>Mistral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What is a circuit diagram?</vt:lpstr>
      <vt:lpstr>Types of circuit diagram</vt:lpstr>
      <vt:lpstr>Steps to design a circuit diagram</vt:lpstr>
      <vt:lpstr>Connecting a Battery to lamp</vt:lpstr>
      <vt:lpstr>Connecting a Battery to a lamp</vt:lpstr>
      <vt:lpstr>Connecting a battery to a lamp through a switch</vt:lpstr>
      <vt:lpstr>Uses of Electrical circuit</vt:lpstr>
      <vt:lpstr>What is a Circuit element?</vt:lpstr>
      <vt:lpstr>Where do you design circuits?</vt:lpstr>
      <vt:lpstr>Where do you design circuits?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Circuits</vt:lpstr>
      <vt:lpstr>Circuits</vt:lpstr>
      <vt:lpstr>Circuits</vt:lpstr>
      <vt:lpstr>Active devices</vt:lpstr>
      <vt:lpstr>Passive devices</vt:lpstr>
      <vt:lpstr>Differentiate Active and Passive devices</vt:lpstr>
      <vt:lpstr>Differentiate Active and Passive devices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127</cp:revision>
  <dcterms:created xsi:type="dcterms:W3CDTF">2021-03-09T15:35:42Z</dcterms:created>
  <dcterms:modified xsi:type="dcterms:W3CDTF">2024-11-05T10:31:57Z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