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notesSlides/notesSlide1.xml" ContentType="application/vnd.openxmlformats-officedocument.presentationml.notesSl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ags/tag1.xml" ContentType="application/vnd.openxmlformats-officedocument.presentationml.tags+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ppt/theme/themeOverride40.xml" ContentType="application/vnd.openxmlformats-officedocument.themeOverride+xml"/>
  <Override PartName="/ppt/theme/themeOverride41.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p:sldMasterIdLst>
    <p:sldMasterId id="2147483648" r:id="rId1"/>
  </p:sldMasterIdLst>
  <p:notesMasterIdLst>
    <p:notesMasterId r:id="rId43"/>
  </p:notesMasterIdLst>
  <p:handoutMasterIdLst>
    <p:handoutMasterId r:id="rId44"/>
  </p:handoutMasterIdLst>
  <p:sldIdLst>
    <p:sldId id="599" r:id="rId2"/>
    <p:sldId id="600" r:id="rId3"/>
    <p:sldId id="601" r:id="rId4"/>
    <p:sldId id="602" r:id="rId5"/>
    <p:sldId id="535" r:id="rId6"/>
    <p:sldId id="538" r:id="rId7"/>
    <p:sldId id="539" r:id="rId8"/>
    <p:sldId id="545" r:id="rId9"/>
    <p:sldId id="547" r:id="rId10"/>
    <p:sldId id="579" r:id="rId11"/>
    <p:sldId id="582" r:id="rId12"/>
    <p:sldId id="607" r:id="rId13"/>
    <p:sldId id="608" r:id="rId14"/>
    <p:sldId id="583" r:id="rId15"/>
    <p:sldId id="548" r:id="rId16"/>
    <p:sldId id="553" r:id="rId17"/>
    <p:sldId id="554" r:id="rId18"/>
    <p:sldId id="555" r:id="rId19"/>
    <p:sldId id="580" r:id="rId20"/>
    <p:sldId id="556" r:id="rId21"/>
    <p:sldId id="557" r:id="rId22"/>
    <p:sldId id="584" r:id="rId23"/>
    <p:sldId id="585" r:id="rId24"/>
    <p:sldId id="609" r:id="rId25"/>
    <p:sldId id="578" r:id="rId26"/>
    <p:sldId id="586" r:id="rId27"/>
    <p:sldId id="605" r:id="rId28"/>
    <p:sldId id="348" r:id="rId29"/>
    <p:sldId id="350" r:id="rId30"/>
    <p:sldId id="351" r:id="rId31"/>
    <p:sldId id="598" r:id="rId32"/>
    <p:sldId id="587" r:id="rId33"/>
    <p:sldId id="588" r:id="rId34"/>
    <p:sldId id="589" r:id="rId35"/>
    <p:sldId id="590" r:id="rId36"/>
    <p:sldId id="591" r:id="rId37"/>
    <p:sldId id="593" r:id="rId38"/>
    <p:sldId id="594" r:id="rId39"/>
    <p:sldId id="595" r:id="rId40"/>
    <p:sldId id="581" r:id="rId41"/>
    <p:sldId id="596" r:id="rId42"/>
  </p:sldIdLst>
  <p:sldSz cx="12190413" cy="6859588"/>
  <p:notesSz cx="9144000" cy="6858000"/>
  <p:embeddedFontLst>
    <p:embeddedFont>
      <p:font typeface="Calibri" panose="020F0502020204030204" pitchFamily="34" charset="0"/>
      <p:regular r:id="rId45"/>
      <p:bold r:id="rId46"/>
      <p:italic r:id="rId47"/>
      <p:boldItalic r:id="rId48"/>
    </p:embeddedFont>
  </p:embeddedFontLst>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06" autoAdjust="0"/>
    <p:restoredTop sz="94836" autoAdjust="0"/>
  </p:normalViewPr>
  <p:slideViewPr>
    <p:cSldViewPr>
      <p:cViewPr varScale="1">
        <p:scale>
          <a:sx n="81" d="100"/>
          <a:sy n="81" d="100"/>
        </p:scale>
        <p:origin x="658" y="48"/>
      </p:cViewPr>
      <p:guideLst>
        <p:guide orient="horz" pos="2160"/>
        <p:guide pos="3840"/>
      </p:guideLst>
    </p:cSldViewPr>
  </p:slideViewPr>
  <p:outlineViewPr>
    <p:cViewPr>
      <p:scale>
        <a:sx n="33" d="100"/>
        <a:sy n="33" d="100"/>
      </p:scale>
      <p:origin x="252" y="59814"/>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font" Target="fonts/font3.fntdata"/><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handoutMaster" Target="handoutMasters/handoutMaster1.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font" Target="fonts/font4.fntdata"/><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2.fntdata"/><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2023/10/30</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2023/10/30</a:t>
            </a:fld>
            <a:endParaRPr lang="zh-CN" altLang="en-US"/>
          </a:p>
        </p:txBody>
      </p:sp>
      <p:sp>
        <p:nvSpPr>
          <p:cNvPr id="4" name="幻灯片图像占位符 3"/>
          <p:cNvSpPr>
            <a:spLocks noGrp="1" noRot="1" noChangeAspect="1"/>
          </p:cNvSpPr>
          <p:nvPr>
            <p:ph type="sldImg" idx="2"/>
          </p:nvPr>
        </p:nvSpPr>
        <p:spPr>
          <a:xfrm>
            <a:off x="2287588" y="514350"/>
            <a:ext cx="4568825"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extLst>
      <p:ext uri="{BB962C8B-B14F-4D97-AF65-F5344CB8AC3E}">
        <p14:creationId xmlns:p14="http://schemas.microsoft.com/office/powerpoint/2010/main" val="923321321"/>
      </p:ext>
    </p:extLst>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1789956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83" y="2130919"/>
            <a:ext cx="10361851" cy="1470366"/>
          </a:xfrm>
        </p:spPr>
        <p:txBody>
          <a:bodyPr/>
          <a:lstStyle/>
          <a:p>
            <a:r>
              <a:rPr lang="zh-CN" altLang="en-US"/>
              <a:t>单击此处编辑母版标题样式</a:t>
            </a:r>
          </a:p>
        </p:txBody>
      </p:sp>
      <p:sp>
        <p:nvSpPr>
          <p:cNvPr id="3" name="副标题 2"/>
          <p:cNvSpPr>
            <a:spLocks noGrp="1"/>
          </p:cNvSpPr>
          <p:nvPr>
            <p:ph type="subTitle" idx="1"/>
          </p:nvPr>
        </p:nvSpPr>
        <p:spPr>
          <a:xfrm>
            <a:off x="1828564" y="3887100"/>
            <a:ext cx="8533289"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2023/10/30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2" y="6230646"/>
            <a:ext cx="792089" cy="628942"/>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2023/10/30</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61" y="4407922"/>
            <a:ext cx="10361851" cy="1362390"/>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61" y="2907388"/>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2023/10/30</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2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79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2023/10/30</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21" y="1535471"/>
            <a:ext cx="5386216"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21" y="2175380"/>
            <a:ext cx="5386216"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562" y="1535471"/>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562" y="2175380"/>
            <a:ext cx="5388332"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2023/10/30</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2023/10/30</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2023/10/30</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3" y="273114"/>
            <a:ext cx="4010562" cy="1162320"/>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113" y="273114"/>
            <a:ext cx="6814779" cy="5854469"/>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23" y="1435436"/>
            <a:ext cx="4010562" cy="46921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2023/10/30</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2"/>
            <a:ext cx="7314248" cy="566870"/>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406" y="612918"/>
            <a:ext cx="7314248" cy="4115753"/>
          </a:xfrm>
        </p:spPr>
        <p:txBody>
          <a:bodyPr/>
          <a:lstStyle>
            <a:lvl1pPr marL="0" indent="0">
              <a:buNone/>
              <a:defRPr sz="4300"/>
            </a:lvl1pPr>
            <a:lvl2pPr marL="609600" indent="0">
              <a:buNone/>
              <a:defRPr sz="37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zh-CN" altLang="en-US"/>
          </a:p>
        </p:txBody>
      </p:sp>
      <p:sp>
        <p:nvSpPr>
          <p:cNvPr id="4" name="文本占位符 3"/>
          <p:cNvSpPr>
            <a:spLocks noGrp="1"/>
          </p:cNvSpPr>
          <p:nvPr>
            <p:ph type="body" sz="half" idx="2"/>
          </p:nvPr>
        </p:nvSpPr>
        <p:spPr>
          <a:xfrm>
            <a:off x="2389406" y="5368583"/>
            <a:ext cx="7314248" cy="8050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2023/10/30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userDrawn="1"/>
        </p:nvSpPr>
        <p:spPr>
          <a:xfrm>
            <a:off x="-62129" y="6238108"/>
            <a:ext cx="779665" cy="621483"/>
          </a:xfrm>
          <a:prstGeom prst="rect">
            <a:avLst/>
          </a:prstGeom>
        </p:spPr>
        <p:txBody>
          <a:bodyPr vert="horz" lIns="121917" tIns="60958" rIns="121917" bIns="60958"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2023/10/30</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2023/10/30</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1" y="274702"/>
            <a:ext cx="10971372" cy="1143265"/>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21" y="1600574"/>
            <a:ext cx="10971372" cy="4527011"/>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21" y="6357822"/>
            <a:ext cx="2844430" cy="365210"/>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2023/10/30</a:t>
            </a:fld>
            <a:endParaRPr lang="zh-CN" altLang="en-US"/>
          </a:p>
        </p:txBody>
      </p:sp>
      <p:sp>
        <p:nvSpPr>
          <p:cNvPr id="5" name="页脚占位符 4"/>
          <p:cNvSpPr>
            <a:spLocks noGrp="1"/>
          </p:cNvSpPr>
          <p:nvPr>
            <p:ph type="ftr" sz="quarter" idx="3"/>
          </p:nvPr>
        </p:nvSpPr>
        <p:spPr>
          <a:xfrm>
            <a:off x="4165060" y="6357822"/>
            <a:ext cx="3860297" cy="365210"/>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userDrawn="1"/>
        </p:nvSpPr>
        <p:spPr>
          <a:xfrm>
            <a:off x="2" y="6230646"/>
            <a:ext cx="792089" cy="628942"/>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800"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32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5.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6.xml"/><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8.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xml"/><Relationship Id="rId1" Type="http://schemas.openxmlformats.org/officeDocument/2006/relationships/themeOverride" Target="../theme/themeOverride30.xml"/></Relationships>
</file>

<file path=ppt/slides/_rels/slide3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6.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7.xml"/></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8.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9.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0.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5" name="圖片 4">
            <a:extLst>
              <a:ext uri="{FF2B5EF4-FFF2-40B4-BE49-F238E27FC236}">
                <a16:creationId xmlns:a16="http://schemas.microsoft.com/office/drawing/2014/main" id="{9D982BDF-039A-1B73-CD4D-7C3584E5C442}"/>
              </a:ext>
            </a:extLst>
          </p:cNvPr>
          <p:cNvPicPr>
            <a:picLocks noChangeAspect="1"/>
          </p:cNvPicPr>
          <p:nvPr/>
        </p:nvPicPr>
        <p:blipFill>
          <a:blip r:embed="rId3"/>
          <a:stretch>
            <a:fillRect/>
          </a:stretch>
        </p:blipFill>
        <p:spPr>
          <a:xfrm>
            <a:off x="5617037" y="910525"/>
            <a:ext cx="6383239" cy="4683030"/>
          </a:xfrm>
          <a:prstGeom prst="rect">
            <a:avLst/>
          </a:prstGeom>
        </p:spPr>
      </p:pic>
      <p:sp>
        <p:nvSpPr>
          <p:cNvPr id="7" name="文字方塊 6">
            <a:extLst>
              <a:ext uri="{FF2B5EF4-FFF2-40B4-BE49-F238E27FC236}">
                <a16:creationId xmlns:a16="http://schemas.microsoft.com/office/drawing/2014/main" id="{BD9B3634-917A-6EFD-3ED0-D7E2706404E9}"/>
              </a:ext>
            </a:extLst>
          </p:cNvPr>
          <p:cNvSpPr txBox="1"/>
          <p:nvPr/>
        </p:nvSpPr>
        <p:spPr>
          <a:xfrm>
            <a:off x="88610" y="932204"/>
            <a:ext cx="5718564" cy="1015663"/>
          </a:xfrm>
          <a:prstGeom prst="rect">
            <a:avLst/>
          </a:prstGeom>
          <a:noFill/>
        </p:spPr>
        <p:txBody>
          <a:bodyPr wrap="square" rtlCol="0">
            <a:spAutoFit/>
          </a:bodyPr>
          <a:lstStyle/>
          <a:p>
            <a:pPr>
              <a:lnSpc>
                <a:spcPct val="150000"/>
              </a:lnSpc>
            </a:pPr>
            <a:r>
              <a:rPr lang="en-US" altLang="zh-TW" dirty="0">
                <a:solidFill>
                  <a:schemeClr val="bg1"/>
                </a:solidFill>
              </a:rPr>
              <a:t> </a:t>
            </a:r>
            <a:r>
              <a:rPr lang="en-US" altLang="zh-TW" dirty="0" err="1">
                <a:solidFill>
                  <a:schemeClr val="bg1"/>
                </a:solidFill>
              </a:rPr>
              <a:t>Milindapañha</a:t>
            </a:r>
            <a:r>
              <a:rPr lang="en-US" altLang="zh-TW" dirty="0">
                <a:solidFill>
                  <a:schemeClr val="bg1"/>
                </a:solidFill>
              </a:rPr>
              <a:t> (lit. ‘Questions of </a:t>
            </a:r>
            <a:r>
              <a:rPr lang="en-US" altLang="zh-TW" dirty="0" err="1">
                <a:solidFill>
                  <a:schemeClr val="bg1"/>
                </a:solidFill>
              </a:rPr>
              <a:t>Milinda</a:t>
            </a:r>
            <a:r>
              <a:rPr lang="en-US" altLang="zh-TW" dirty="0">
                <a:solidFill>
                  <a:schemeClr val="bg1"/>
                </a:solidFill>
              </a:rPr>
              <a:t>’) </a:t>
            </a:r>
            <a:r>
              <a:rPr lang="en-US" altLang="zh-CN" sz="1400" dirty="0">
                <a:solidFill>
                  <a:schemeClr val="bg1"/>
                </a:solidFill>
              </a:rPr>
              <a:t>(1)</a:t>
            </a:r>
            <a:endParaRPr lang="en-US" altLang="zh-TW" sz="1400" dirty="0">
              <a:solidFill>
                <a:schemeClr val="bg1"/>
              </a:solidFill>
            </a:endParaRPr>
          </a:p>
          <a:p>
            <a:r>
              <a:rPr lang="en-US" altLang="zh-TW" dirty="0">
                <a:solidFill>
                  <a:schemeClr val="bg1"/>
                </a:solidFill>
              </a:rPr>
              <a:t>(between 100 BC and 200 AD)</a:t>
            </a:r>
            <a:endParaRPr lang="zh-TW" altLang="en-US" dirty="0">
              <a:solidFill>
                <a:schemeClr val="bg1"/>
              </a:solidFill>
            </a:endParaRPr>
          </a:p>
        </p:txBody>
      </p:sp>
      <p:sp>
        <p:nvSpPr>
          <p:cNvPr id="8" name="文字方塊 7">
            <a:extLst>
              <a:ext uri="{FF2B5EF4-FFF2-40B4-BE49-F238E27FC236}">
                <a16:creationId xmlns:a16="http://schemas.microsoft.com/office/drawing/2014/main" id="{2EDC93A8-7045-C9FC-112C-3C5E413E461E}"/>
              </a:ext>
            </a:extLst>
          </p:cNvPr>
          <p:cNvSpPr txBox="1"/>
          <p:nvPr/>
        </p:nvSpPr>
        <p:spPr>
          <a:xfrm>
            <a:off x="190137" y="2351435"/>
            <a:ext cx="5315261" cy="461665"/>
          </a:xfrm>
          <a:prstGeom prst="rect">
            <a:avLst/>
          </a:prstGeom>
          <a:noFill/>
        </p:spPr>
        <p:txBody>
          <a:bodyPr wrap="square" rtlCol="0">
            <a:spAutoFit/>
          </a:bodyPr>
          <a:lstStyle/>
          <a:p>
            <a:r>
              <a:rPr lang="en-US" altLang="zh-TW" dirty="0" err="1">
                <a:solidFill>
                  <a:srgbClr val="FFFF00"/>
                </a:solidFill>
              </a:rPr>
              <a:t>Milinda</a:t>
            </a:r>
            <a:r>
              <a:rPr lang="en-US" altLang="zh-TW" dirty="0">
                <a:solidFill>
                  <a:srgbClr val="FFFF00"/>
                </a:solidFill>
              </a:rPr>
              <a:t> the king </a:t>
            </a:r>
            <a:r>
              <a:rPr lang="zh-CN" altLang="en-US" dirty="0">
                <a:solidFill>
                  <a:srgbClr val="FFFF00"/>
                </a:solidFill>
              </a:rPr>
              <a:t>：</a:t>
            </a:r>
            <a:r>
              <a:rPr lang="en-US" altLang="zh-CN" dirty="0">
                <a:solidFill>
                  <a:srgbClr val="FFFF00"/>
                </a:solidFill>
              </a:rPr>
              <a:t>‘What is your name?’</a:t>
            </a:r>
            <a:endParaRPr lang="zh-TW" altLang="en-US" dirty="0">
              <a:solidFill>
                <a:srgbClr val="FFFF00"/>
              </a:solidFill>
            </a:endParaRPr>
          </a:p>
        </p:txBody>
      </p:sp>
      <p:sp>
        <p:nvSpPr>
          <p:cNvPr id="9" name="文字方塊 8">
            <a:extLst>
              <a:ext uri="{FF2B5EF4-FFF2-40B4-BE49-F238E27FC236}">
                <a16:creationId xmlns:a16="http://schemas.microsoft.com/office/drawing/2014/main" id="{F08A257A-DE28-C646-A8D3-CD085EC83560}"/>
              </a:ext>
            </a:extLst>
          </p:cNvPr>
          <p:cNvSpPr txBox="1"/>
          <p:nvPr/>
        </p:nvSpPr>
        <p:spPr>
          <a:xfrm>
            <a:off x="217734" y="3232653"/>
            <a:ext cx="9145016" cy="3539917"/>
          </a:xfrm>
          <a:prstGeom prst="rect">
            <a:avLst/>
          </a:prstGeom>
          <a:noFill/>
        </p:spPr>
        <p:txBody>
          <a:bodyPr wrap="square" rtlCol="0">
            <a:spAutoFit/>
          </a:bodyPr>
          <a:lstStyle/>
          <a:p>
            <a:r>
              <a:rPr lang="en-US" altLang="zh-TW" dirty="0">
                <a:solidFill>
                  <a:srgbClr val="00B0F0"/>
                </a:solidFill>
              </a:rPr>
              <a:t>Venerable </a:t>
            </a:r>
            <a:r>
              <a:rPr lang="en-US" altLang="zh-TW" dirty="0" err="1">
                <a:solidFill>
                  <a:srgbClr val="00B0F0"/>
                </a:solidFill>
              </a:rPr>
              <a:t>Nâgasena</a:t>
            </a:r>
            <a:r>
              <a:rPr lang="en-US" altLang="zh-TW" dirty="0">
                <a:solidFill>
                  <a:srgbClr val="00B0F0"/>
                </a:solidFill>
              </a:rPr>
              <a:t>: </a:t>
            </a:r>
          </a:p>
          <a:p>
            <a:r>
              <a:rPr lang="en-US" altLang="zh-TW" dirty="0">
                <a:solidFill>
                  <a:srgbClr val="00B0F0"/>
                </a:solidFill>
              </a:rPr>
              <a:t>'I am known as </a:t>
            </a:r>
            <a:r>
              <a:rPr lang="en-US" altLang="zh-TW" dirty="0" err="1">
                <a:solidFill>
                  <a:srgbClr val="00B0F0"/>
                </a:solidFill>
              </a:rPr>
              <a:t>Nâgasena</a:t>
            </a:r>
            <a:r>
              <a:rPr lang="en-US" altLang="zh-TW" dirty="0">
                <a:solidFill>
                  <a:srgbClr val="00B0F0"/>
                </a:solidFill>
              </a:rPr>
              <a:t>, O king, </a:t>
            </a:r>
          </a:p>
          <a:p>
            <a:r>
              <a:rPr lang="en-US" altLang="zh-TW" dirty="0">
                <a:solidFill>
                  <a:srgbClr val="00B0F0"/>
                </a:solidFill>
              </a:rPr>
              <a:t>and it is by that name that my </a:t>
            </a:r>
          </a:p>
          <a:p>
            <a:r>
              <a:rPr lang="en-US" altLang="zh-TW" dirty="0">
                <a:solidFill>
                  <a:srgbClr val="00B0F0"/>
                </a:solidFill>
              </a:rPr>
              <a:t>brethren in the faith address me. But </a:t>
            </a:r>
          </a:p>
          <a:p>
            <a:r>
              <a:rPr lang="en-US" altLang="zh-TW" dirty="0">
                <a:solidFill>
                  <a:srgbClr val="00B0F0"/>
                </a:solidFill>
              </a:rPr>
              <a:t>although parents, O king, give</a:t>
            </a:r>
          </a:p>
          <a:p>
            <a:r>
              <a:rPr lang="en-US" altLang="zh-TW" dirty="0">
                <a:solidFill>
                  <a:srgbClr val="00B0F0"/>
                </a:solidFill>
              </a:rPr>
              <a:t> such a name as </a:t>
            </a:r>
            <a:r>
              <a:rPr lang="en-US" altLang="zh-TW" dirty="0" err="1">
                <a:solidFill>
                  <a:srgbClr val="00B0F0"/>
                </a:solidFill>
              </a:rPr>
              <a:t>Nâgasena</a:t>
            </a:r>
            <a:r>
              <a:rPr lang="en-US" altLang="zh-TW" dirty="0">
                <a:solidFill>
                  <a:srgbClr val="00B0F0"/>
                </a:solidFill>
              </a:rPr>
              <a:t>, </a:t>
            </a:r>
          </a:p>
          <a:p>
            <a:r>
              <a:rPr lang="en-US" altLang="zh-TW" dirty="0">
                <a:solidFill>
                  <a:srgbClr val="00B0F0"/>
                </a:solidFill>
              </a:rPr>
              <a:t>yet this, Sire, </a:t>
            </a:r>
            <a:r>
              <a:rPr lang="en-US" altLang="zh-TW" dirty="0" err="1">
                <a:solidFill>
                  <a:srgbClr val="00B0F0"/>
                </a:solidFill>
              </a:rPr>
              <a:t>Nâgasena</a:t>
            </a:r>
            <a:r>
              <a:rPr lang="en-US" altLang="zh-TW" dirty="0">
                <a:solidFill>
                  <a:srgbClr val="00B0F0"/>
                </a:solidFill>
              </a:rPr>
              <a:t> is only a generally </a:t>
            </a:r>
          </a:p>
          <a:p>
            <a:r>
              <a:rPr lang="en-US" altLang="zh-TW" dirty="0">
                <a:solidFill>
                  <a:srgbClr val="00B0F0"/>
                </a:solidFill>
              </a:rPr>
              <a:t>understood term, a designation in common use. For there is no permanent individuality (no soul) involved in the matter.'</a:t>
            </a:r>
            <a:endParaRPr lang="zh-TW" altLang="en-US" dirty="0">
              <a:solidFill>
                <a:srgbClr val="00B0F0"/>
              </a:solidFill>
            </a:endParaRPr>
          </a:p>
        </p:txBody>
      </p:sp>
      <p:sp>
        <p:nvSpPr>
          <p:cNvPr id="10" name="矩形: 按鈕形 9">
            <a:extLst>
              <a:ext uri="{FF2B5EF4-FFF2-40B4-BE49-F238E27FC236}">
                <a16:creationId xmlns:a16="http://schemas.microsoft.com/office/drawing/2014/main" id="{5A4605FA-6A1E-C677-FC03-6B017F4F6996}"/>
              </a:ext>
            </a:extLst>
          </p:cNvPr>
          <p:cNvSpPr/>
          <p:nvPr/>
        </p:nvSpPr>
        <p:spPr>
          <a:xfrm>
            <a:off x="164602" y="117426"/>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11" name="文字方塊 10">
            <a:extLst>
              <a:ext uri="{FF2B5EF4-FFF2-40B4-BE49-F238E27FC236}">
                <a16:creationId xmlns:a16="http://schemas.microsoft.com/office/drawing/2014/main" id="{C7119133-2E83-47E4-4DBA-E5ACAB4E9281}"/>
              </a:ext>
            </a:extLst>
          </p:cNvPr>
          <p:cNvSpPr txBox="1"/>
          <p:nvPr/>
        </p:nvSpPr>
        <p:spPr>
          <a:xfrm>
            <a:off x="9265906" y="5997123"/>
            <a:ext cx="2854847" cy="523220"/>
          </a:xfrm>
          <a:prstGeom prst="rect">
            <a:avLst/>
          </a:prstGeom>
          <a:noFill/>
        </p:spPr>
        <p:txBody>
          <a:bodyPr wrap="square" rtlCol="0">
            <a:spAutoFit/>
          </a:bodyPr>
          <a:lstStyle/>
          <a:p>
            <a:r>
              <a:rPr lang="en-US" altLang="zh-CN" sz="1400" dirty="0">
                <a:solidFill>
                  <a:schemeClr val="bg1"/>
                </a:solidFill>
              </a:rPr>
              <a:t>(1) https://sacred-texts.com/bud/sbe35/sbe3504.htm</a:t>
            </a:r>
            <a:endParaRPr lang="zh-TW" altLang="en-US" sz="1400" dirty="0">
              <a:solidFill>
                <a:schemeClr val="bg1"/>
              </a:solidFill>
            </a:endParaRPr>
          </a:p>
        </p:txBody>
      </p:sp>
    </p:spTree>
    <p:extLst>
      <p:ext uri="{BB962C8B-B14F-4D97-AF65-F5344CB8AC3E}">
        <p14:creationId xmlns:p14="http://schemas.microsoft.com/office/powerpoint/2010/main" val="342145019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1"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5" name="圖片 4">
            <a:extLst>
              <a:ext uri="{FF2B5EF4-FFF2-40B4-BE49-F238E27FC236}">
                <a16:creationId xmlns:a16="http://schemas.microsoft.com/office/drawing/2014/main" id="{E44A2D5D-8595-AC8D-AA24-899B1E24125C}"/>
              </a:ext>
            </a:extLst>
          </p:cNvPr>
          <p:cNvPicPr>
            <a:picLocks noChangeAspect="1"/>
          </p:cNvPicPr>
          <p:nvPr/>
        </p:nvPicPr>
        <p:blipFill>
          <a:blip r:embed="rId3"/>
          <a:stretch>
            <a:fillRect/>
          </a:stretch>
        </p:blipFill>
        <p:spPr>
          <a:xfrm>
            <a:off x="8377650" y="1053530"/>
            <a:ext cx="3406188" cy="4320480"/>
          </a:xfrm>
          <a:prstGeom prst="rect">
            <a:avLst/>
          </a:prstGeom>
        </p:spPr>
      </p:pic>
      <p:sp>
        <p:nvSpPr>
          <p:cNvPr id="6" name="文字方塊 5">
            <a:extLst>
              <a:ext uri="{FF2B5EF4-FFF2-40B4-BE49-F238E27FC236}">
                <a16:creationId xmlns:a16="http://schemas.microsoft.com/office/drawing/2014/main" id="{F5474A41-07DC-CDE5-12FC-5AA48334A110}"/>
              </a:ext>
            </a:extLst>
          </p:cNvPr>
          <p:cNvSpPr txBox="1"/>
          <p:nvPr/>
        </p:nvSpPr>
        <p:spPr>
          <a:xfrm>
            <a:off x="406574" y="1023094"/>
            <a:ext cx="11377264" cy="5575052"/>
          </a:xfrm>
          <a:prstGeom prst="rect">
            <a:avLst/>
          </a:prstGeom>
          <a:noFill/>
        </p:spPr>
        <p:txBody>
          <a:bodyPr wrap="square" rtlCol="0">
            <a:spAutoFit/>
          </a:bodyPr>
          <a:lstStyle/>
          <a:p>
            <a:pPr>
              <a:lnSpc>
                <a:spcPct val="150000"/>
              </a:lnSpc>
            </a:pPr>
            <a:r>
              <a:rPr lang="en-US" altLang="zh-TW" dirty="0" err="1">
                <a:solidFill>
                  <a:srgbClr val="FFFF00"/>
                </a:solidFill>
              </a:rPr>
              <a:t>Milinda</a:t>
            </a:r>
            <a:r>
              <a:rPr lang="en-US" altLang="zh-CN" dirty="0">
                <a:solidFill>
                  <a:srgbClr val="FFFF00"/>
                </a:solidFill>
              </a:rPr>
              <a:t>:  'If, most reverend </a:t>
            </a:r>
            <a:r>
              <a:rPr lang="en-US" altLang="zh-CN" dirty="0" err="1">
                <a:solidFill>
                  <a:srgbClr val="FFFF00"/>
                </a:solidFill>
              </a:rPr>
              <a:t>Nâgasena</a:t>
            </a:r>
            <a:r>
              <a:rPr lang="en-US" altLang="zh-CN" dirty="0">
                <a:solidFill>
                  <a:srgbClr val="FFFF00"/>
                </a:solidFill>
              </a:rPr>
              <a:t>, there be no permanent </a:t>
            </a:r>
          </a:p>
          <a:p>
            <a:pPr>
              <a:lnSpc>
                <a:spcPct val="150000"/>
              </a:lnSpc>
            </a:pPr>
            <a:r>
              <a:rPr lang="en-US" altLang="zh-CN" dirty="0">
                <a:solidFill>
                  <a:srgbClr val="FFFF00"/>
                </a:solidFill>
              </a:rPr>
              <a:t>individuality (no soul) involved in the matter, who is it, pray, </a:t>
            </a:r>
          </a:p>
          <a:p>
            <a:pPr>
              <a:lnSpc>
                <a:spcPct val="150000"/>
              </a:lnSpc>
            </a:pPr>
            <a:r>
              <a:rPr lang="en-US" altLang="zh-CN" dirty="0">
                <a:solidFill>
                  <a:srgbClr val="FFFF00"/>
                </a:solidFill>
              </a:rPr>
              <a:t>who gives to you members of the Order your robes and food </a:t>
            </a:r>
          </a:p>
          <a:p>
            <a:pPr>
              <a:lnSpc>
                <a:spcPct val="150000"/>
              </a:lnSpc>
            </a:pPr>
            <a:r>
              <a:rPr lang="en-US" altLang="zh-CN" dirty="0">
                <a:solidFill>
                  <a:srgbClr val="FFFF00"/>
                </a:solidFill>
              </a:rPr>
              <a:t>and lodging and necessaries for the sick? Who is it who enjoys </a:t>
            </a:r>
          </a:p>
          <a:p>
            <a:pPr>
              <a:lnSpc>
                <a:spcPct val="150000"/>
              </a:lnSpc>
            </a:pPr>
            <a:r>
              <a:rPr lang="en-US" altLang="zh-CN" dirty="0">
                <a:solidFill>
                  <a:srgbClr val="FFFF00"/>
                </a:solidFill>
              </a:rPr>
              <a:t>such things when given? Who is it who lives a life of </a:t>
            </a:r>
          </a:p>
          <a:p>
            <a:pPr>
              <a:lnSpc>
                <a:spcPct val="150000"/>
              </a:lnSpc>
            </a:pPr>
            <a:r>
              <a:rPr lang="en-US" altLang="zh-CN" dirty="0">
                <a:solidFill>
                  <a:srgbClr val="FFFF00"/>
                </a:solidFill>
              </a:rPr>
              <a:t>righteousness? Who is it who devotes himself to meditation? </a:t>
            </a:r>
          </a:p>
          <a:p>
            <a:pPr>
              <a:lnSpc>
                <a:spcPct val="150000"/>
              </a:lnSpc>
            </a:pPr>
            <a:r>
              <a:rPr lang="en-US" altLang="zh-CN" dirty="0">
                <a:solidFill>
                  <a:srgbClr val="FFFF00"/>
                </a:solidFill>
              </a:rPr>
              <a:t>Who is it who attains to the goal of the Excellent Way, to </a:t>
            </a:r>
          </a:p>
          <a:p>
            <a:pPr>
              <a:lnSpc>
                <a:spcPct val="150000"/>
              </a:lnSpc>
            </a:pPr>
            <a:r>
              <a:rPr lang="en-US" altLang="zh-CN" dirty="0">
                <a:solidFill>
                  <a:srgbClr val="FFFF00"/>
                </a:solidFill>
              </a:rPr>
              <a:t>the </a:t>
            </a:r>
            <a:r>
              <a:rPr lang="en-US" altLang="zh-CN" dirty="0" err="1">
                <a:solidFill>
                  <a:srgbClr val="FFFF00"/>
                </a:solidFill>
              </a:rPr>
              <a:t>Nirvâna</a:t>
            </a:r>
            <a:r>
              <a:rPr lang="en-US" altLang="zh-CN" dirty="0">
                <a:solidFill>
                  <a:srgbClr val="FFFF00"/>
                </a:solidFill>
              </a:rPr>
              <a:t> of </a:t>
            </a:r>
            <a:r>
              <a:rPr lang="en-US" altLang="zh-CN" dirty="0" err="1">
                <a:solidFill>
                  <a:srgbClr val="FFFF00"/>
                </a:solidFill>
              </a:rPr>
              <a:t>Arahatship</a:t>
            </a:r>
            <a:r>
              <a:rPr lang="en-US" altLang="zh-CN" dirty="0">
                <a:solidFill>
                  <a:srgbClr val="FFFF00"/>
                </a:solidFill>
              </a:rPr>
              <a:t>? And who is it who destroys living </a:t>
            </a:r>
          </a:p>
          <a:p>
            <a:pPr>
              <a:lnSpc>
                <a:spcPct val="150000"/>
              </a:lnSpc>
            </a:pPr>
            <a:r>
              <a:rPr lang="en-US" altLang="zh-CN" dirty="0">
                <a:solidFill>
                  <a:srgbClr val="FFFF00"/>
                </a:solidFill>
              </a:rPr>
              <a:t>creatures? who is it who takes what is not his own? . . . If, most reverend </a:t>
            </a:r>
            <a:r>
              <a:rPr lang="en-US" altLang="zh-CN" dirty="0" err="1">
                <a:solidFill>
                  <a:srgbClr val="FFFF00"/>
                </a:solidFill>
              </a:rPr>
              <a:t>Nâgasena</a:t>
            </a:r>
            <a:r>
              <a:rPr lang="en-US" altLang="zh-CN" dirty="0">
                <a:solidFill>
                  <a:srgbClr val="FFFF00"/>
                </a:solidFill>
              </a:rPr>
              <a:t>, we are to think that were a man to kill you there would be no murder . . . ?'</a:t>
            </a:r>
          </a:p>
        </p:txBody>
      </p:sp>
      <p:sp>
        <p:nvSpPr>
          <p:cNvPr id="8" name="矩形: 按鈕形 7">
            <a:extLst>
              <a:ext uri="{FF2B5EF4-FFF2-40B4-BE49-F238E27FC236}">
                <a16:creationId xmlns:a16="http://schemas.microsoft.com/office/drawing/2014/main" id="{817041A4-A645-7911-4297-6F2F9E2342E7}"/>
              </a:ext>
            </a:extLst>
          </p:cNvPr>
          <p:cNvSpPr/>
          <p:nvPr/>
        </p:nvSpPr>
        <p:spPr>
          <a:xfrm>
            <a:off x="334566" y="261442"/>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Tree>
    <p:extLst>
      <p:ext uri="{BB962C8B-B14F-4D97-AF65-F5344CB8AC3E}">
        <p14:creationId xmlns:p14="http://schemas.microsoft.com/office/powerpoint/2010/main" val="30709384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6A065170-DE9D-094E-D169-B4EDD8C86BF0}"/>
              </a:ext>
            </a:extLst>
          </p:cNvPr>
          <p:cNvSpPr txBox="1"/>
          <p:nvPr/>
        </p:nvSpPr>
        <p:spPr>
          <a:xfrm>
            <a:off x="691556" y="167362"/>
            <a:ext cx="11498857" cy="6524863"/>
          </a:xfrm>
          <a:prstGeom prst="rect">
            <a:avLst/>
          </a:prstGeom>
          <a:noFill/>
        </p:spPr>
        <p:txBody>
          <a:bodyPr wrap="square" rtlCol="0">
            <a:spAutoFit/>
          </a:bodyPr>
          <a:lstStyle/>
          <a:p>
            <a:r>
              <a:rPr lang="en-US" altLang="zh-TW" dirty="0" err="1">
                <a:solidFill>
                  <a:srgbClr val="00B0F0"/>
                </a:solidFill>
              </a:rPr>
              <a:t>Nâgasena</a:t>
            </a:r>
            <a:r>
              <a:rPr lang="en-US" altLang="zh-TW" dirty="0">
                <a:solidFill>
                  <a:srgbClr val="00B0F0"/>
                </a:solidFill>
              </a:rPr>
              <a:t>: ‘ . . . How then did you come, on foot, or in a chariot?'</a:t>
            </a:r>
          </a:p>
          <a:p>
            <a:pPr>
              <a:spcBef>
                <a:spcPts val="1800"/>
              </a:spcBef>
            </a:pPr>
            <a:r>
              <a:rPr lang="en-US" altLang="zh-TW" dirty="0" err="1">
                <a:solidFill>
                  <a:srgbClr val="FFFF00"/>
                </a:solidFill>
              </a:rPr>
              <a:t>Milinda</a:t>
            </a:r>
            <a:r>
              <a:rPr lang="en-US" altLang="zh-CN" dirty="0">
                <a:solidFill>
                  <a:srgbClr val="FFFF00"/>
                </a:solidFill>
              </a:rPr>
              <a:t>: </a:t>
            </a:r>
            <a:r>
              <a:rPr lang="en-US" altLang="zh-TW" dirty="0">
                <a:solidFill>
                  <a:srgbClr val="FFFF00"/>
                </a:solidFill>
              </a:rPr>
              <a:t>'I did not come, Sir, on foot. I came in a carriage.’</a:t>
            </a:r>
          </a:p>
          <a:p>
            <a:pPr>
              <a:spcBef>
                <a:spcPts val="1800"/>
              </a:spcBef>
            </a:pPr>
            <a:r>
              <a:rPr lang="en-US" altLang="zh-TW" dirty="0">
                <a:solidFill>
                  <a:srgbClr val="00B0F0"/>
                </a:solidFill>
              </a:rPr>
              <a:t>'Then if you came, Sire, in a carriage, explain to me what that is. Is it the pole that is the chariot?'</a:t>
            </a:r>
          </a:p>
          <a:p>
            <a:pPr>
              <a:spcBef>
                <a:spcPts val="1800"/>
              </a:spcBef>
            </a:pPr>
            <a:r>
              <a:rPr lang="en-US" altLang="zh-TW" dirty="0">
                <a:solidFill>
                  <a:srgbClr val="FFFF00"/>
                </a:solidFill>
              </a:rPr>
              <a:t>'I did not say that.'</a:t>
            </a:r>
          </a:p>
          <a:p>
            <a:pPr>
              <a:spcBef>
                <a:spcPts val="1800"/>
              </a:spcBef>
            </a:pPr>
            <a:r>
              <a:rPr lang="en-US" altLang="zh-TW" dirty="0">
                <a:solidFill>
                  <a:srgbClr val="00B0F0"/>
                </a:solidFill>
              </a:rPr>
              <a:t>'Is it the axle that is the chariot?'</a:t>
            </a:r>
          </a:p>
          <a:p>
            <a:pPr>
              <a:spcBef>
                <a:spcPts val="1800"/>
              </a:spcBef>
            </a:pPr>
            <a:r>
              <a:rPr lang="en-US" altLang="zh-TW" dirty="0">
                <a:solidFill>
                  <a:srgbClr val="FFFF00"/>
                </a:solidFill>
              </a:rPr>
              <a:t>'Certainly not.’</a:t>
            </a:r>
          </a:p>
          <a:p>
            <a:pPr>
              <a:spcBef>
                <a:spcPts val="1800"/>
              </a:spcBef>
            </a:pPr>
            <a:r>
              <a:rPr lang="en-US" altLang="zh-TW" dirty="0">
                <a:solidFill>
                  <a:srgbClr val="00B0F0"/>
                </a:solidFill>
              </a:rPr>
              <a:t>‘ . . . Then is it all these parts of it </a:t>
            </a:r>
          </a:p>
          <a:p>
            <a:r>
              <a:rPr lang="en-US" altLang="zh-TW" dirty="0">
                <a:solidFill>
                  <a:srgbClr val="00B0F0"/>
                </a:solidFill>
              </a:rPr>
              <a:t>that are the chariot?'</a:t>
            </a:r>
          </a:p>
          <a:p>
            <a:pPr>
              <a:spcBef>
                <a:spcPts val="1600"/>
              </a:spcBef>
            </a:pPr>
            <a:r>
              <a:rPr lang="en-US" altLang="zh-TW" dirty="0">
                <a:solidFill>
                  <a:srgbClr val="FFFF00"/>
                </a:solidFill>
              </a:rPr>
              <a:t>'No, Sir.'</a:t>
            </a:r>
          </a:p>
          <a:p>
            <a:pPr>
              <a:spcBef>
                <a:spcPts val="1600"/>
              </a:spcBef>
            </a:pPr>
            <a:r>
              <a:rPr lang="en-US" altLang="zh-TW" dirty="0">
                <a:solidFill>
                  <a:srgbClr val="00B0F0"/>
                </a:solidFill>
              </a:rPr>
              <a:t>'But is there anything outside them that is the chariot?’</a:t>
            </a:r>
          </a:p>
          <a:p>
            <a:pPr>
              <a:spcBef>
                <a:spcPts val="1600"/>
              </a:spcBef>
            </a:pPr>
            <a:r>
              <a:rPr lang="en-US" altLang="zh-TW" dirty="0">
                <a:solidFill>
                  <a:srgbClr val="FFFF00"/>
                </a:solidFill>
              </a:rPr>
              <a:t>'No, Sir.'</a:t>
            </a:r>
            <a:endParaRPr lang="zh-TW" altLang="en-US" dirty="0">
              <a:solidFill>
                <a:srgbClr val="00B0F0"/>
              </a:solidFill>
            </a:endParaRPr>
          </a:p>
        </p:txBody>
      </p:sp>
      <p:pic>
        <p:nvPicPr>
          <p:cNvPr id="6" name="圖片 5">
            <a:extLst>
              <a:ext uri="{FF2B5EF4-FFF2-40B4-BE49-F238E27FC236}">
                <a16:creationId xmlns:a16="http://schemas.microsoft.com/office/drawing/2014/main" id="{80279F06-D3A6-BDBF-CF6F-745FF7E5DC7E}"/>
              </a:ext>
            </a:extLst>
          </p:cNvPr>
          <p:cNvPicPr>
            <a:picLocks noChangeAspect="1"/>
          </p:cNvPicPr>
          <p:nvPr/>
        </p:nvPicPr>
        <p:blipFill>
          <a:blip r:embed="rId3"/>
          <a:stretch>
            <a:fillRect/>
          </a:stretch>
        </p:blipFill>
        <p:spPr>
          <a:xfrm>
            <a:off x="5591150" y="2061642"/>
            <a:ext cx="5738217" cy="3271193"/>
          </a:xfrm>
          <a:prstGeom prst="rect">
            <a:avLst/>
          </a:prstGeom>
        </p:spPr>
      </p:pic>
    </p:spTree>
    <p:extLst>
      <p:ext uri="{BB962C8B-B14F-4D97-AF65-F5344CB8AC3E}">
        <p14:creationId xmlns:p14="http://schemas.microsoft.com/office/powerpoint/2010/main" val="3427052261"/>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E116F627-8FD7-4B3F-2145-86B856ACB716}"/>
              </a:ext>
            </a:extLst>
          </p:cNvPr>
          <p:cNvSpPr txBox="1"/>
          <p:nvPr/>
        </p:nvSpPr>
        <p:spPr>
          <a:xfrm>
            <a:off x="345777" y="477466"/>
            <a:ext cx="11498857" cy="5784725"/>
          </a:xfrm>
          <a:prstGeom prst="rect">
            <a:avLst/>
          </a:prstGeom>
          <a:noFill/>
        </p:spPr>
        <p:txBody>
          <a:bodyPr wrap="square" rtlCol="0">
            <a:spAutoFit/>
          </a:bodyPr>
          <a:lstStyle/>
          <a:p>
            <a:r>
              <a:rPr lang="en-US" altLang="zh-TW" dirty="0">
                <a:solidFill>
                  <a:srgbClr val="00B0F0"/>
                </a:solidFill>
              </a:rPr>
              <a:t>‘ . . . What then is the chariot you say you came in?'</a:t>
            </a:r>
          </a:p>
          <a:p>
            <a:pPr>
              <a:lnSpc>
                <a:spcPts val="3300"/>
              </a:lnSpc>
              <a:spcBef>
                <a:spcPts val="1800"/>
              </a:spcBef>
            </a:pPr>
            <a:r>
              <a:rPr lang="en-US" altLang="zh-TW" dirty="0">
                <a:solidFill>
                  <a:srgbClr val="FFFF00"/>
                </a:solidFill>
              </a:rPr>
              <a:t>‘Reverend Sir. It is on account of its having all these things--the pole, and the axle, the wheels, and the framework, the ropes, the yoke, the spokes, and the goad--that it comes under the generally understood term, the designation in common use, of "chariot.“’’</a:t>
            </a:r>
          </a:p>
          <a:p>
            <a:pPr>
              <a:lnSpc>
                <a:spcPts val="3300"/>
              </a:lnSpc>
              <a:spcBef>
                <a:spcPts val="1800"/>
              </a:spcBef>
            </a:pPr>
            <a:r>
              <a:rPr lang="en-US" altLang="zh-TW" dirty="0">
                <a:solidFill>
                  <a:srgbClr val="00B0F0"/>
                </a:solidFill>
              </a:rPr>
              <a:t>'Very good! Your Majesty has rightly grasped the meaning of "chariot." And just even so it is on account of all those things you questioned me about . . . that I come under the generally understood term, the designation in common use, of "</a:t>
            </a:r>
            <a:r>
              <a:rPr lang="en-US" altLang="zh-TW" dirty="0" err="1">
                <a:solidFill>
                  <a:srgbClr val="00B0F0"/>
                </a:solidFill>
              </a:rPr>
              <a:t>Nâgasena</a:t>
            </a:r>
            <a:r>
              <a:rPr lang="en-US" altLang="zh-TW" dirty="0">
                <a:solidFill>
                  <a:srgbClr val="00B0F0"/>
                </a:solidFill>
              </a:rPr>
              <a:t>."</a:t>
            </a:r>
          </a:p>
          <a:p>
            <a:pPr>
              <a:lnSpc>
                <a:spcPts val="3300"/>
              </a:lnSpc>
              <a:spcBef>
                <a:spcPts val="1800"/>
              </a:spcBef>
            </a:pPr>
            <a:r>
              <a:rPr lang="en-US" altLang="zh-TW" dirty="0">
                <a:solidFill>
                  <a:srgbClr val="FFFF00"/>
                </a:solidFill>
              </a:rPr>
              <a:t>'Most wonderful, </a:t>
            </a:r>
            <a:r>
              <a:rPr lang="en-US" altLang="zh-TW" dirty="0" err="1">
                <a:solidFill>
                  <a:srgbClr val="FFFF00"/>
                </a:solidFill>
              </a:rPr>
              <a:t>Nâgasena</a:t>
            </a:r>
            <a:r>
              <a:rPr lang="en-US" altLang="zh-TW" dirty="0">
                <a:solidFill>
                  <a:srgbClr val="FFFF00"/>
                </a:solidFill>
              </a:rPr>
              <a:t>, and most strange. </a:t>
            </a:r>
          </a:p>
          <a:p>
            <a:pPr>
              <a:lnSpc>
                <a:spcPts val="3300"/>
              </a:lnSpc>
            </a:pPr>
            <a:r>
              <a:rPr lang="en-US" altLang="zh-TW" dirty="0">
                <a:solidFill>
                  <a:srgbClr val="FFFF00"/>
                </a:solidFill>
              </a:rPr>
              <a:t>Well has the puzzle put to you, most difficult </a:t>
            </a:r>
          </a:p>
          <a:p>
            <a:pPr>
              <a:lnSpc>
                <a:spcPts val="3300"/>
              </a:lnSpc>
            </a:pPr>
            <a:r>
              <a:rPr lang="en-US" altLang="zh-TW" dirty="0">
                <a:solidFill>
                  <a:srgbClr val="FFFF00"/>
                </a:solidFill>
              </a:rPr>
              <a:t>though it was, been solved. Were the Buddha </a:t>
            </a:r>
          </a:p>
          <a:p>
            <a:pPr>
              <a:lnSpc>
                <a:spcPts val="3300"/>
              </a:lnSpc>
            </a:pPr>
            <a:r>
              <a:rPr lang="en-US" altLang="zh-TW" dirty="0">
                <a:solidFill>
                  <a:srgbClr val="FFFF00"/>
                </a:solidFill>
              </a:rPr>
              <a:t>himself here he would approve your answer. </a:t>
            </a:r>
          </a:p>
          <a:p>
            <a:pPr>
              <a:lnSpc>
                <a:spcPts val="3300"/>
              </a:lnSpc>
            </a:pPr>
            <a:r>
              <a:rPr lang="en-US" altLang="zh-TW" dirty="0">
                <a:solidFill>
                  <a:srgbClr val="FFFF00"/>
                </a:solidFill>
              </a:rPr>
              <a:t>Well done, well done, </a:t>
            </a:r>
            <a:r>
              <a:rPr lang="en-US" altLang="zh-TW" dirty="0" err="1">
                <a:solidFill>
                  <a:srgbClr val="FFFF00"/>
                </a:solidFill>
              </a:rPr>
              <a:t>Nâgasena</a:t>
            </a:r>
            <a:r>
              <a:rPr lang="en-US" altLang="zh-TW" dirty="0">
                <a:solidFill>
                  <a:srgbClr val="FFFF00"/>
                </a:solidFill>
              </a:rPr>
              <a:t>!'</a:t>
            </a:r>
            <a:endParaRPr lang="zh-TW" altLang="en-US" dirty="0">
              <a:solidFill>
                <a:srgbClr val="FFFF00"/>
              </a:solidFill>
            </a:endParaRPr>
          </a:p>
        </p:txBody>
      </p:sp>
      <p:pic>
        <p:nvPicPr>
          <p:cNvPr id="6" name="圖片 5">
            <a:extLst>
              <a:ext uri="{FF2B5EF4-FFF2-40B4-BE49-F238E27FC236}">
                <a16:creationId xmlns:a16="http://schemas.microsoft.com/office/drawing/2014/main" id="{651971FD-8570-30B8-AF55-E79A685883B7}"/>
              </a:ext>
            </a:extLst>
          </p:cNvPr>
          <p:cNvPicPr>
            <a:picLocks noChangeAspect="1"/>
          </p:cNvPicPr>
          <p:nvPr/>
        </p:nvPicPr>
        <p:blipFill>
          <a:blip r:embed="rId3"/>
          <a:stretch>
            <a:fillRect/>
          </a:stretch>
        </p:blipFill>
        <p:spPr>
          <a:xfrm>
            <a:off x="6643984" y="4077866"/>
            <a:ext cx="5200650" cy="2647950"/>
          </a:xfrm>
          <a:prstGeom prst="rect">
            <a:avLst/>
          </a:prstGeom>
        </p:spPr>
      </p:pic>
    </p:spTree>
    <p:extLst>
      <p:ext uri="{BB962C8B-B14F-4D97-AF65-F5344CB8AC3E}">
        <p14:creationId xmlns:p14="http://schemas.microsoft.com/office/powerpoint/2010/main" val="2943430283"/>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06F102F8-7959-4AE4-F84E-355DDAF33107}"/>
              </a:ext>
            </a:extLst>
          </p:cNvPr>
          <p:cNvSpPr txBox="1"/>
          <p:nvPr/>
        </p:nvSpPr>
        <p:spPr>
          <a:xfrm>
            <a:off x="334566" y="2088200"/>
            <a:ext cx="7560840" cy="461665"/>
          </a:xfrm>
          <a:prstGeom prst="rect">
            <a:avLst/>
          </a:prstGeom>
          <a:noFill/>
        </p:spPr>
        <p:txBody>
          <a:bodyPr wrap="square" rtlCol="0">
            <a:spAutoFit/>
          </a:bodyPr>
          <a:lstStyle/>
          <a:p>
            <a:r>
              <a:rPr lang="en-US" altLang="zh-CN" dirty="0">
                <a:solidFill>
                  <a:schemeClr val="bg1"/>
                </a:solidFill>
                <a:sym typeface="Wingdings 2" panose="05020102010507070707" pitchFamily="18" charset="2"/>
              </a:rPr>
              <a:t> </a:t>
            </a:r>
            <a:r>
              <a:rPr lang="en-US" altLang="zh-CN" dirty="0">
                <a:solidFill>
                  <a:schemeClr val="bg1"/>
                </a:solidFill>
              </a:rPr>
              <a:t>Why is Non-Self the core teaching in early Buddhism?</a:t>
            </a:r>
            <a:endParaRPr lang="zh-TW" altLang="en-US" dirty="0">
              <a:solidFill>
                <a:schemeClr val="bg1"/>
              </a:solidFill>
            </a:endParaRPr>
          </a:p>
        </p:txBody>
      </p:sp>
      <p:sp>
        <p:nvSpPr>
          <p:cNvPr id="5" name="文字方塊 4">
            <a:extLst>
              <a:ext uri="{FF2B5EF4-FFF2-40B4-BE49-F238E27FC236}">
                <a16:creationId xmlns:a16="http://schemas.microsoft.com/office/drawing/2014/main" id="{52015A50-6D21-5ACF-E609-A7B53F496211}"/>
              </a:ext>
            </a:extLst>
          </p:cNvPr>
          <p:cNvSpPr txBox="1"/>
          <p:nvPr/>
        </p:nvSpPr>
        <p:spPr>
          <a:xfrm>
            <a:off x="654548" y="3720651"/>
            <a:ext cx="5982185" cy="2251065"/>
          </a:xfrm>
          <a:prstGeom prst="rect">
            <a:avLst/>
          </a:prstGeom>
          <a:noFill/>
        </p:spPr>
        <p:txBody>
          <a:bodyPr wrap="square" rtlCol="0">
            <a:spAutoFit/>
          </a:bodyPr>
          <a:lstStyle/>
          <a:p>
            <a:pPr>
              <a:lnSpc>
                <a:spcPct val="150000"/>
              </a:lnSpc>
            </a:pPr>
            <a:r>
              <a:rPr lang="en-US" altLang="zh-TW" dirty="0">
                <a:solidFill>
                  <a:schemeClr val="bg1"/>
                </a:solidFill>
              </a:rPr>
              <a:t>Prince </a:t>
            </a:r>
            <a:r>
              <a:rPr lang="en-US" altLang="zh-TW" dirty="0" err="1">
                <a:solidFill>
                  <a:schemeClr val="bg1"/>
                </a:solidFill>
              </a:rPr>
              <a:t>Siddhārtha</a:t>
            </a:r>
            <a:r>
              <a:rPr lang="en-US" altLang="zh-TW" dirty="0">
                <a:solidFill>
                  <a:schemeClr val="bg1"/>
                </a:solidFill>
              </a:rPr>
              <a:t> Gautama was born in Lumbini in what is now Nepal, to royal parents of the Shakya clan during the 6th or 5th century BCE.</a:t>
            </a:r>
            <a:endParaRPr lang="zh-TW" altLang="en-US" dirty="0">
              <a:solidFill>
                <a:schemeClr val="bg1"/>
              </a:solidFill>
            </a:endParaRPr>
          </a:p>
        </p:txBody>
      </p:sp>
      <p:pic>
        <p:nvPicPr>
          <p:cNvPr id="9" name="圖片 8">
            <a:extLst>
              <a:ext uri="{FF2B5EF4-FFF2-40B4-BE49-F238E27FC236}">
                <a16:creationId xmlns:a16="http://schemas.microsoft.com/office/drawing/2014/main" id="{AA59650A-69FA-BE4C-350B-E779FC6ED5BB}"/>
              </a:ext>
            </a:extLst>
          </p:cNvPr>
          <p:cNvPicPr>
            <a:picLocks noChangeAspect="1"/>
          </p:cNvPicPr>
          <p:nvPr/>
        </p:nvPicPr>
        <p:blipFill>
          <a:blip r:embed="rId4"/>
          <a:stretch>
            <a:fillRect/>
          </a:stretch>
        </p:blipFill>
        <p:spPr>
          <a:xfrm>
            <a:off x="7823398" y="2258775"/>
            <a:ext cx="4276725" cy="4533900"/>
          </a:xfrm>
          <a:prstGeom prst="rect">
            <a:avLst/>
          </a:prstGeom>
        </p:spPr>
      </p:pic>
      <p:sp>
        <p:nvSpPr>
          <p:cNvPr id="6" name="文字方塊 5">
            <a:extLst>
              <a:ext uri="{FF2B5EF4-FFF2-40B4-BE49-F238E27FC236}">
                <a16:creationId xmlns:a16="http://schemas.microsoft.com/office/drawing/2014/main" id="{24468608-26C2-44B2-3D0B-81F1A0475939}"/>
              </a:ext>
            </a:extLst>
          </p:cNvPr>
          <p:cNvSpPr txBox="1"/>
          <p:nvPr/>
        </p:nvSpPr>
        <p:spPr>
          <a:xfrm>
            <a:off x="334566" y="1341562"/>
            <a:ext cx="7560840" cy="461665"/>
          </a:xfrm>
          <a:prstGeom prst="rect">
            <a:avLst/>
          </a:prstGeom>
          <a:noFill/>
        </p:spPr>
        <p:txBody>
          <a:bodyPr wrap="square" rtlCol="0">
            <a:spAutoFit/>
          </a:bodyPr>
          <a:lstStyle/>
          <a:p>
            <a:r>
              <a:rPr lang="en-US" altLang="zh-CN" dirty="0">
                <a:solidFill>
                  <a:schemeClr val="bg1"/>
                </a:solidFill>
                <a:sym typeface="Wingdings 2" panose="05020102010507070707" pitchFamily="18" charset="2"/>
              </a:rPr>
              <a:t> What is </a:t>
            </a:r>
            <a:r>
              <a:rPr lang="en-US" altLang="zh-CN" dirty="0">
                <a:solidFill>
                  <a:schemeClr val="bg1"/>
                </a:solidFill>
              </a:rPr>
              <a:t>Buddhism? Why was Buddhism founded? </a:t>
            </a:r>
            <a:endParaRPr lang="zh-TW" altLang="en-US" dirty="0">
              <a:solidFill>
                <a:schemeClr val="bg1"/>
              </a:solidFill>
            </a:endParaRPr>
          </a:p>
        </p:txBody>
      </p:sp>
      <p:sp>
        <p:nvSpPr>
          <p:cNvPr id="7" name="矩形: 按鈕形 6">
            <a:extLst>
              <a:ext uri="{FF2B5EF4-FFF2-40B4-BE49-F238E27FC236}">
                <a16:creationId xmlns:a16="http://schemas.microsoft.com/office/drawing/2014/main" id="{EB21D760-226C-F98E-1777-5C2FFBAED92B}"/>
              </a:ext>
            </a:extLst>
          </p:cNvPr>
          <p:cNvSpPr/>
          <p:nvPr/>
        </p:nvSpPr>
        <p:spPr>
          <a:xfrm>
            <a:off x="406574" y="261442"/>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8" name="文字方塊 7">
            <a:extLst>
              <a:ext uri="{FF2B5EF4-FFF2-40B4-BE49-F238E27FC236}">
                <a16:creationId xmlns:a16="http://schemas.microsoft.com/office/drawing/2014/main" id="{94CDFEAE-1FEF-46DD-FAD3-CF32C4D5AF91}"/>
              </a:ext>
            </a:extLst>
          </p:cNvPr>
          <p:cNvSpPr txBox="1"/>
          <p:nvPr/>
        </p:nvSpPr>
        <p:spPr>
          <a:xfrm>
            <a:off x="649110" y="2866372"/>
            <a:ext cx="5982185" cy="589072"/>
          </a:xfrm>
          <a:prstGeom prst="rect">
            <a:avLst/>
          </a:prstGeom>
          <a:noFill/>
        </p:spPr>
        <p:txBody>
          <a:bodyPr wrap="square" rtlCol="0">
            <a:spAutoFit/>
          </a:bodyPr>
          <a:lstStyle/>
          <a:p>
            <a:pPr>
              <a:lnSpc>
                <a:spcPct val="150000"/>
              </a:lnSpc>
            </a:pPr>
            <a:r>
              <a:rPr lang="en-US" altLang="zh-TW" dirty="0">
                <a:solidFill>
                  <a:srgbClr val="FFFF00"/>
                </a:solidFill>
              </a:rPr>
              <a:t>The story of the Buddha</a:t>
            </a:r>
            <a:endParaRPr lang="zh-TW" altLang="en-US" dirty="0">
              <a:solidFill>
                <a:srgbClr val="FFFF00"/>
              </a:solidFill>
            </a:endParaRPr>
          </a:p>
        </p:txBody>
      </p:sp>
    </p:spTree>
    <p:extLst>
      <p:ext uri="{BB962C8B-B14F-4D97-AF65-F5344CB8AC3E}">
        <p14:creationId xmlns:p14="http://schemas.microsoft.com/office/powerpoint/2010/main" val="59415570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A8326E86-C066-3F9D-CCFB-6A4AB29FB4D6}"/>
              </a:ext>
            </a:extLst>
          </p:cNvPr>
          <p:cNvSpPr txBox="1"/>
          <p:nvPr/>
        </p:nvSpPr>
        <p:spPr>
          <a:xfrm>
            <a:off x="766614" y="3632092"/>
            <a:ext cx="10801200" cy="2805063"/>
          </a:xfrm>
          <a:prstGeom prst="rect">
            <a:avLst/>
          </a:prstGeom>
          <a:noFill/>
        </p:spPr>
        <p:txBody>
          <a:bodyPr wrap="square" rtlCol="0">
            <a:spAutoFit/>
          </a:bodyPr>
          <a:lstStyle/>
          <a:p>
            <a:pPr>
              <a:lnSpc>
                <a:spcPct val="150000"/>
              </a:lnSpc>
            </a:pPr>
            <a:r>
              <a:rPr lang="en-US" altLang="zh-TW" dirty="0">
                <a:solidFill>
                  <a:schemeClr val="bg1"/>
                </a:solidFill>
              </a:rPr>
              <a:t>The prince reached the age of 29 with little experience of the world outside the walls of his palaces. One day, overcome with curiosity, Prince </a:t>
            </a:r>
            <a:r>
              <a:rPr lang="en-US" altLang="zh-TW" dirty="0" err="1">
                <a:solidFill>
                  <a:schemeClr val="bg1"/>
                </a:solidFill>
              </a:rPr>
              <a:t>Siddhārtha</a:t>
            </a:r>
            <a:r>
              <a:rPr lang="en-US" altLang="zh-TW" dirty="0">
                <a:solidFill>
                  <a:schemeClr val="bg1"/>
                </a:solidFill>
              </a:rPr>
              <a:t> asked a charioteer to take him on a series of rides through the countryside. On these journeys he was shocked by the sight of an aged man, then a sick man, and then a corpse. The stark realities of old age, disease, and death seized and sickened the prince. </a:t>
            </a:r>
            <a:endParaRPr lang="zh-TW" altLang="en-US" dirty="0">
              <a:solidFill>
                <a:schemeClr val="bg1"/>
              </a:solidFill>
            </a:endParaRPr>
          </a:p>
        </p:txBody>
      </p:sp>
      <p:pic>
        <p:nvPicPr>
          <p:cNvPr id="5" name="圖片 4">
            <a:extLst>
              <a:ext uri="{FF2B5EF4-FFF2-40B4-BE49-F238E27FC236}">
                <a16:creationId xmlns:a16="http://schemas.microsoft.com/office/drawing/2014/main" id="{4738A71D-35FE-CB82-D694-E3387F64156F}"/>
              </a:ext>
            </a:extLst>
          </p:cNvPr>
          <p:cNvPicPr>
            <a:picLocks noChangeAspect="1"/>
          </p:cNvPicPr>
          <p:nvPr/>
        </p:nvPicPr>
        <p:blipFill>
          <a:blip r:embed="rId3"/>
          <a:stretch>
            <a:fillRect/>
          </a:stretch>
        </p:blipFill>
        <p:spPr>
          <a:xfrm>
            <a:off x="327923" y="1229280"/>
            <a:ext cx="3510707" cy="2272522"/>
          </a:xfrm>
          <a:prstGeom prst="rect">
            <a:avLst/>
          </a:prstGeom>
        </p:spPr>
      </p:pic>
      <p:pic>
        <p:nvPicPr>
          <p:cNvPr id="7" name="圖片 6">
            <a:extLst>
              <a:ext uri="{FF2B5EF4-FFF2-40B4-BE49-F238E27FC236}">
                <a16:creationId xmlns:a16="http://schemas.microsoft.com/office/drawing/2014/main" id="{611C8A96-F676-F35C-2C0E-A9AC5C09042F}"/>
              </a:ext>
            </a:extLst>
          </p:cNvPr>
          <p:cNvPicPr>
            <a:picLocks noChangeAspect="1"/>
          </p:cNvPicPr>
          <p:nvPr/>
        </p:nvPicPr>
        <p:blipFill>
          <a:blip r:embed="rId4"/>
          <a:stretch>
            <a:fillRect/>
          </a:stretch>
        </p:blipFill>
        <p:spPr>
          <a:xfrm>
            <a:off x="4168188" y="1229280"/>
            <a:ext cx="3535034" cy="2272522"/>
          </a:xfrm>
          <a:prstGeom prst="rect">
            <a:avLst/>
          </a:prstGeom>
        </p:spPr>
      </p:pic>
      <p:pic>
        <p:nvPicPr>
          <p:cNvPr id="9" name="圖片 8">
            <a:extLst>
              <a:ext uri="{FF2B5EF4-FFF2-40B4-BE49-F238E27FC236}">
                <a16:creationId xmlns:a16="http://schemas.microsoft.com/office/drawing/2014/main" id="{21B8BBE3-F926-736B-E9DE-3EEAEC91350A}"/>
              </a:ext>
            </a:extLst>
          </p:cNvPr>
          <p:cNvPicPr>
            <a:picLocks noChangeAspect="1"/>
          </p:cNvPicPr>
          <p:nvPr/>
        </p:nvPicPr>
        <p:blipFill>
          <a:blip r:embed="rId5"/>
          <a:stretch>
            <a:fillRect/>
          </a:stretch>
        </p:blipFill>
        <p:spPr>
          <a:xfrm>
            <a:off x="8032780" y="1171773"/>
            <a:ext cx="3535034" cy="2299632"/>
          </a:xfrm>
          <a:prstGeom prst="rect">
            <a:avLst/>
          </a:prstGeom>
        </p:spPr>
      </p:pic>
      <p:sp>
        <p:nvSpPr>
          <p:cNvPr id="4" name="矩形: 按鈕形 3">
            <a:extLst>
              <a:ext uri="{FF2B5EF4-FFF2-40B4-BE49-F238E27FC236}">
                <a16:creationId xmlns:a16="http://schemas.microsoft.com/office/drawing/2014/main" id="{93926296-ABB3-C931-7830-268A550D269A}"/>
              </a:ext>
            </a:extLst>
          </p:cNvPr>
          <p:cNvSpPr/>
          <p:nvPr/>
        </p:nvSpPr>
        <p:spPr>
          <a:xfrm>
            <a:off x="406574" y="261442"/>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Tree>
    <p:extLst>
      <p:ext uri="{BB962C8B-B14F-4D97-AF65-F5344CB8AC3E}">
        <p14:creationId xmlns:p14="http://schemas.microsoft.com/office/powerpoint/2010/main" val="19235745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05389906-98DA-7983-0D8A-AABC2F47837C}"/>
              </a:ext>
            </a:extLst>
          </p:cNvPr>
          <p:cNvSpPr txBox="1"/>
          <p:nvPr/>
        </p:nvSpPr>
        <p:spPr>
          <a:xfrm>
            <a:off x="910630" y="4829070"/>
            <a:ext cx="10657184" cy="1697068"/>
          </a:xfrm>
          <a:prstGeom prst="rect">
            <a:avLst/>
          </a:prstGeom>
          <a:noFill/>
        </p:spPr>
        <p:txBody>
          <a:bodyPr wrap="square" rtlCol="0">
            <a:spAutoFit/>
          </a:bodyPr>
          <a:lstStyle/>
          <a:p>
            <a:pPr>
              <a:lnSpc>
                <a:spcPct val="150000"/>
              </a:lnSpc>
            </a:pPr>
            <a:r>
              <a:rPr lang="en-US" altLang="zh-TW" dirty="0">
                <a:solidFill>
                  <a:schemeClr val="bg1"/>
                </a:solidFill>
              </a:rPr>
              <a:t>Finally, he saw a wandering ascetic. The charioteer explained that the ascetic was one who had renounced the world and sought release from the fear of death and suffering. </a:t>
            </a:r>
            <a:endParaRPr lang="zh-TW" altLang="en-US" dirty="0">
              <a:solidFill>
                <a:schemeClr val="bg1"/>
              </a:solidFill>
            </a:endParaRPr>
          </a:p>
        </p:txBody>
      </p:sp>
      <p:pic>
        <p:nvPicPr>
          <p:cNvPr id="5" name="圖片 4">
            <a:extLst>
              <a:ext uri="{FF2B5EF4-FFF2-40B4-BE49-F238E27FC236}">
                <a16:creationId xmlns:a16="http://schemas.microsoft.com/office/drawing/2014/main" id="{668DD1CA-F1C2-2D42-CEC6-2EDE7C850D68}"/>
              </a:ext>
            </a:extLst>
          </p:cNvPr>
          <p:cNvPicPr>
            <a:picLocks noChangeAspect="1"/>
          </p:cNvPicPr>
          <p:nvPr/>
        </p:nvPicPr>
        <p:blipFill>
          <a:blip r:embed="rId3"/>
          <a:stretch>
            <a:fillRect/>
          </a:stretch>
        </p:blipFill>
        <p:spPr>
          <a:xfrm>
            <a:off x="4150990" y="1372686"/>
            <a:ext cx="4533900" cy="3019425"/>
          </a:xfrm>
          <a:prstGeom prst="rect">
            <a:avLst/>
          </a:prstGeom>
        </p:spPr>
      </p:pic>
      <p:sp>
        <p:nvSpPr>
          <p:cNvPr id="4" name="矩形: 按鈕形 3">
            <a:extLst>
              <a:ext uri="{FF2B5EF4-FFF2-40B4-BE49-F238E27FC236}">
                <a16:creationId xmlns:a16="http://schemas.microsoft.com/office/drawing/2014/main" id="{E063C49E-061E-DF95-9B4A-F9049675D548}"/>
              </a:ext>
            </a:extLst>
          </p:cNvPr>
          <p:cNvSpPr/>
          <p:nvPr/>
        </p:nvSpPr>
        <p:spPr>
          <a:xfrm>
            <a:off x="406574" y="261442"/>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Tree>
    <p:extLst>
      <p:ext uri="{BB962C8B-B14F-4D97-AF65-F5344CB8AC3E}">
        <p14:creationId xmlns:p14="http://schemas.microsoft.com/office/powerpoint/2010/main" val="3118009502"/>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5C7020EA-D48C-F7EF-1A8A-E990DF17908D}"/>
              </a:ext>
            </a:extLst>
          </p:cNvPr>
          <p:cNvSpPr txBox="1"/>
          <p:nvPr/>
        </p:nvSpPr>
        <p:spPr>
          <a:xfrm>
            <a:off x="586594" y="4500969"/>
            <a:ext cx="11017224" cy="2097177"/>
          </a:xfrm>
          <a:prstGeom prst="rect">
            <a:avLst/>
          </a:prstGeom>
          <a:noFill/>
        </p:spPr>
        <p:txBody>
          <a:bodyPr wrap="square" rtlCol="0">
            <a:spAutoFit/>
          </a:bodyPr>
          <a:lstStyle/>
          <a:p>
            <a:pPr>
              <a:lnSpc>
                <a:spcPts val="4000"/>
              </a:lnSpc>
            </a:pPr>
            <a:r>
              <a:rPr lang="en-US" altLang="zh-TW" dirty="0" err="1">
                <a:solidFill>
                  <a:schemeClr val="bg1"/>
                </a:solidFill>
              </a:rPr>
              <a:t>Siddhārtha</a:t>
            </a:r>
            <a:r>
              <a:rPr lang="en-US" altLang="zh-TW" dirty="0">
                <a:solidFill>
                  <a:schemeClr val="bg1"/>
                </a:solidFill>
              </a:rPr>
              <a:t> sat beneath a sacred fig tree (Ficus religiosa), known ever after as the Bodhi Tree (bodhi means "awakened"). It was there that he settled into meditation. </a:t>
            </a:r>
          </a:p>
          <a:p>
            <a:pPr>
              <a:lnSpc>
                <a:spcPts val="4000"/>
              </a:lnSpc>
            </a:pPr>
            <a:r>
              <a:rPr lang="en-US" altLang="zh-TW" dirty="0" err="1">
                <a:solidFill>
                  <a:schemeClr val="bg1"/>
                </a:solidFill>
              </a:rPr>
              <a:t>Siddhārtha</a:t>
            </a:r>
            <a:r>
              <a:rPr lang="en-US" altLang="zh-TW" dirty="0">
                <a:solidFill>
                  <a:schemeClr val="bg1"/>
                </a:solidFill>
              </a:rPr>
              <a:t> Gautama </a:t>
            </a:r>
            <a:r>
              <a:rPr lang="en-US" altLang="zh-TW" dirty="0" err="1">
                <a:solidFill>
                  <a:schemeClr val="bg1"/>
                </a:solidFill>
              </a:rPr>
              <a:t>realised</a:t>
            </a:r>
            <a:r>
              <a:rPr lang="en-US" altLang="zh-TW" dirty="0">
                <a:solidFill>
                  <a:schemeClr val="bg1"/>
                </a:solidFill>
              </a:rPr>
              <a:t> enlightenment and became a Buddha, which is defined as "a person who has achieved full enlightenment." </a:t>
            </a:r>
            <a:endParaRPr lang="zh-TW" altLang="en-US" dirty="0">
              <a:solidFill>
                <a:schemeClr val="bg1"/>
              </a:solidFill>
            </a:endParaRPr>
          </a:p>
        </p:txBody>
      </p:sp>
      <p:pic>
        <p:nvPicPr>
          <p:cNvPr id="5" name="圖片 4">
            <a:extLst>
              <a:ext uri="{FF2B5EF4-FFF2-40B4-BE49-F238E27FC236}">
                <a16:creationId xmlns:a16="http://schemas.microsoft.com/office/drawing/2014/main" id="{EF850165-D63F-9298-43D2-19E3DFB1113F}"/>
              </a:ext>
            </a:extLst>
          </p:cNvPr>
          <p:cNvPicPr>
            <a:picLocks noChangeAspect="1"/>
          </p:cNvPicPr>
          <p:nvPr/>
        </p:nvPicPr>
        <p:blipFill>
          <a:blip r:embed="rId3"/>
          <a:stretch>
            <a:fillRect/>
          </a:stretch>
        </p:blipFill>
        <p:spPr>
          <a:xfrm>
            <a:off x="3531366" y="1053530"/>
            <a:ext cx="5127680" cy="3384376"/>
          </a:xfrm>
          <a:prstGeom prst="rect">
            <a:avLst/>
          </a:prstGeom>
        </p:spPr>
      </p:pic>
      <p:sp>
        <p:nvSpPr>
          <p:cNvPr id="4" name="矩形: 按鈕形 3">
            <a:extLst>
              <a:ext uri="{FF2B5EF4-FFF2-40B4-BE49-F238E27FC236}">
                <a16:creationId xmlns:a16="http://schemas.microsoft.com/office/drawing/2014/main" id="{E3407F5A-298B-0F4A-9229-603586FEA71C}"/>
              </a:ext>
            </a:extLst>
          </p:cNvPr>
          <p:cNvSpPr/>
          <p:nvPr/>
        </p:nvSpPr>
        <p:spPr>
          <a:xfrm>
            <a:off x="406574" y="261442"/>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Tree>
    <p:extLst>
      <p:ext uri="{BB962C8B-B14F-4D97-AF65-F5344CB8AC3E}">
        <p14:creationId xmlns:p14="http://schemas.microsoft.com/office/powerpoint/2010/main" val="4070851368"/>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951671EA-35D9-25BD-40A2-B295B40C0D3D}"/>
              </a:ext>
            </a:extLst>
          </p:cNvPr>
          <p:cNvSpPr txBox="1"/>
          <p:nvPr/>
        </p:nvSpPr>
        <p:spPr>
          <a:xfrm>
            <a:off x="515733" y="1629594"/>
            <a:ext cx="6552728" cy="3636060"/>
          </a:xfrm>
          <a:prstGeom prst="rect">
            <a:avLst/>
          </a:prstGeom>
          <a:noFill/>
        </p:spPr>
        <p:txBody>
          <a:bodyPr wrap="square" rtlCol="0">
            <a:spAutoFit/>
          </a:bodyPr>
          <a:lstStyle/>
          <a:p>
            <a:pPr>
              <a:lnSpc>
                <a:spcPts val="4000"/>
              </a:lnSpc>
            </a:pPr>
            <a:r>
              <a:rPr lang="en-US" altLang="zh-TW" dirty="0">
                <a:solidFill>
                  <a:schemeClr val="bg1"/>
                </a:solidFill>
              </a:rPr>
              <a:t>This first sermon has been preserved as the </a:t>
            </a:r>
            <a:r>
              <a:rPr lang="en-US" altLang="zh-TW" i="1" dirty="0" err="1">
                <a:solidFill>
                  <a:schemeClr val="bg1"/>
                </a:solidFill>
              </a:rPr>
              <a:t>Dhammacakkappavattana</a:t>
            </a:r>
            <a:r>
              <a:rPr lang="en-US" altLang="zh-TW" i="1" dirty="0">
                <a:solidFill>
                  <a:schemeClr val="bg1"/>
                </a:solidFill>
              </a:rPr>
              <a:t> Sutta</a:t>
            </a:r>
            <a:r>
              <a:rPr lang="en-US" altLang="zh-TW" sz="1200" i="1" dirty="0">
                <a:solidFill>
                  <a:schemeClr val="bg1"/>
                </a:solidFill>
              </a:rPr>
              <a:t>(2)</a:t>
            </a:r>
            <a:r>
              <a:rPr lang="en-US" altLang="zh-TW" i="1" dirty="0">
                <a:solidFill>
                  <a:schemeClr val="bg1"/>
                </a:solidFill>
              </a:rPr>
              <a:t> </a:t>
            </a:r>
            <a:r>
              <a:rPr lang="en-US" altLang="zh-TW" dirty="0">
                <a:solidFill>
                  <a:schemeClr val="bg1"/>
                </a:solidFill>
              </a:rPr>
              <a:t>(</a:t>
            </a:r>
            <a:r>
              <a:rPr lang="en-US" altLang="zh-TW" i="1" dirty="0">
                <a:solidFill>
                  <a:schemeClr val="bg1"/>
                </a:solidFill>
              </a:rPr>
              <a:t>The Setting in Motion of the Wheel of the Dharma Discourse</a:t>
            </a:r>
            <a:r>
              <a:rPr lang="en-US" altLang="zh-TW" dirty="0">
                <a:solidFill>
                  <a:schemeClr val="bg1"/>
                </a:solidFill>
              </a:rPr>
              <a:t>) and centers on the Four Noble Truths. The Buddha prescribed a path of practice through which people can </a:t>
            </a:r>
            <a:r>
              <a:rPr lang="en-US" altLang="zh-TW" dirty="0" err="1">
                <a:solidFill>
                  <a:schemeClr val="bg1"/>
                </a:solidFill>
              </a:rPr>
              <a:t>realise</a:t>
            </a:r>
            <a:r>
              <a:rPr lang="en-US" altLang="zh-TW" dirty="0">
                <a:solidFill>
                  <a:schemeClr val="bg1"/>
                </a:solidFill>
              </a:rPr>
              <a:t> enlightenment for themselves. The main topic of this sutta is the Four Noble Truths.</a:t>
            </a:r>
            <a:endParaRPr lang="zh-TW" altLang="en-US" dirty="0">
              <a:solidFill>
                <a:schemeClr val="bg1"/>
              </a:solidFill>
            </a:endParaRPr>
          </a:p>
        </p:txBody>
      </p:sp>
      <p:sp>
        <p:nvSpPr>
          <p:cNvPr id="3" name="矩形: 按鈕形 2">
            <a:extLst>
              <a:ext uri="{FF2B5EF4-FFF2-40B4-BE49-F238E27FC236}">
                <a16:creationId xmlns:a16="http://schemas.microsoft.com/office/drawing/2014/main" id="{A042166B-B363-D5A3-E5D8-BC866B108492}"/>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pic>
        <p:nvPicPr>
          <p:cNvPr id="5" name="圖片 4">
            <a:extLst>
              <a:ext uri="{FF2B5EF4-FFF2-40B4-BE49-F238E27FC236}">
                <a16:creationId xmlns:a16="http://schemas.microsoft.com/office/drawing/2014/main" id="{7538B686-9673-160B-E470-25F6DBF9C302}"/>
              </a:ext>
            </a:extLst>
          </p:cNvPr>
          <p:cNvPicPr>
            <a:picLocks noChangeAspect="1"/>
          </p:cNvPicPr>
          <p:nvPr/>
        </p:nvPicPr>
        <p:blipFill>
          <a:blip r:embed="rId3"/>
          <a:stretch>
            <a:fillRect/>
          </a:stretch>
        </p:blipFill>
        <p:spPr>
          <a:xfrm>
            <a:off x="7648220" y="1485578"/>
            <a:ext cx="4000500" cy="4000500"/>
          </a:xfrm>
          <a:prstGeom prst="rect">
            <a:avLst/>
          </a:prstGeom>
        </p:spPr>
      </p:pic>
      <p:sp>
        <p:nvSpPr>
          <p:cNvPr id="4" name="文字方塊 1">
            <a:extLst>
              <a:ext uri="{FF2B5EF4-FFF2-40B4-BE49-F238E27FC236}">
                <a16:creationId xmlns:a16="http://schemas.microsoft.com/office/drawing/2014/main" id="{D13CAE71-BD84-EC3A-446C-BAC49257BBA1}"/>
              </a:ext>
            </a:extLst>
          </p:cNvPr>
          <p:cNvSpPr txBox="1"/>
          <p:nvPr/>
        </p:nvSpPr>
        <p:spPr>
          <a:xfrm>
            <a:off x="2710830" y="5680693"/>
            <a:ext cx="7236804" cy="1050929"/>
          </a:xfrm>
          <a:prstGeom prst="rect">
            <a:avLst/>
          </a:prstGeom>
          <a:noFill/>
        </p:spPr>
        <p:txBody>
          <a:bodyPr wrap="square" rtlCol="0">
            <a:spAutoFit/>
          </a:bodyPr>
          <a:lstStyle/>
          <a:p>
            <a:pPr>
              <a:lnSpc>
                <a:spcPts val="4000"/>
              </a:lnSpc>
            </a:pPr>
            <a:r>
              <a:rPr lang="en-GB" altLang="zh-TW" sz="1800" dirty="0">
                <a:solidFill>
                  <a:schemeClr val="bg1"/>
                </a:solidFill>
              </a:rPr>
              <a:t>(2)</a:t>
            </a:r>
            <a:r>
              <a:rPr lang="zh-CN" altLang="en-US" sz="1800" dirty="0">
                <a:solidFill>
                  <a:schemeClr val="bg1"/>
                </a:solidFill>
              </a:rPr>
              <a:t> </a:t>
            </a:r>
            <a:r>
              <a:rPr lang="en-GB" altLang="zh-TW" sz="1800" dirty="0" err="1">
                <a:solidFill>
                  <a:schemeClr val="bg1"/>
                </a:solidFill>
              </a:rPr>
              <a:t>Samyutta</a:t>
            </a:r>
            <a:r>
              <a:rPr lang="en-GB" altLang="zh-TW" sz="1800" dirty="0">
                <a:solidFill>
                  <a:schemeClr val="bg1"/>
                </a:solidFill>
              </a:rPr>
              <a:t> </a:t>
            </a:r>
            <a:r>
              <a:rPr lang="en-GB" altLang="zh-TW" sz="1800" dirty="0" err="1">
                <a:solidFill>
                  <a:schemeClr val="bg1"/>
                </a:solidFill>
              </a:rPr>
              <a:t>Nikkaya</a:t>
            </a:r>
            <a:r>
              <a:rPr lang="en-GB" altLang="zh-TW" sz="1800" dirty="0">
                <a:solidFill>
                  <a:schemeClr val="bg1"/>
                </a:solidFill>
              </a:rPr>
              <a:t> 56.11 PTS: S v 420 CDB ii 1843</a:t>
            </a:r>
          </a:p>
          <a:p>
            <a:pPr>
              <a:lnSpc>
                <a:spcPts val="4000"/>
              </a:lnSpc>
            </a:pPr>
            <a:r>
              <a:rPr lang="en-GB" altLang="zh-TW" sz="1800" dirty="0">
                <a:solidFill>
                  <a:schemeClr val="bg1"/>
                </a:solidFill>
              </a:rPr>
              <a:t>https://www.accesstoinsight.org/tipitaka/sn/sn56/sn56.011.than.html </a:t>
            </a:r>
            <a:endParaRPr lang="zh-TW" altLang="en-US" sz="1800" dirty="0">
              <a:solidFill>
                <a:schemeClr val="bg1"/>
              </a:solidFill>
            </a:endParaRPr>
          </a:p>
        </p:txBody>
      </p:sp>
    </p:spTree>
    <p:extLst>
      <p:ext uri="{BB962C8B-B14F-4D97-AF65-F5344CB8AC3E}">
        <p14:creationId xmlns:p14="http://schemas.microsoft.com/office/powerpoint/2010/main" val="3760004034"/>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E6DDB4CF-78DC-95A2-BE09-95617D5C2FD6}"/>
              </a:ext>
            </a:extLst>
          </p:cNvPr>
          <p:cNvPicPr>
            <a:picLocks noChangeAspect="1"/>
          </p:cNvPicPr>
          <p:nvPr/>
        </p:nvPicPr>
        <p:blipFill>
          <a:blip r:embed="rId3"/>
          <a:stretch>
            <a:fillRect/>
          </a:stretch>
        </p:blipFill>
        <p:spPr>
          <a:xfrm>
            <a:off x="1197868" y="1394406"/>
            <a:ext cx="9674027" cy="3312368"/>
          </a:xfrm>
          <a:prstGeom prst="rect">
            <a:avLst/>
          </a:prstGeom>
        </p:spPr>
      </p:pic>
      <p:sp>
        <p:nvSpPr>
          <p:cNvPr id="5" name="文字方塊 4">
            <a:extLst>
              <a:ext uri="{FF2B5EF4-FFF2-40B4-BE49-F238E27FC236}">
                <a16:creationId xmlns:a16="http://schemas.microsoft.com/office/drawing/2014/main" id="{3144AC0D-AD87-9CE2-1AA3-9EC50868DCA2}"/>
              </a:ext>
            </a:extLst>
          </p:cNvPr>
          <p:cNvSpPr txBox="1"/>
          <p:nvPr/>
        </p:nvSpPr>
        <p:spPr>
          <a:xfrm>
            <a:off x="2833123" y="6073920"/>
            <a:ext cx="2088231" cy="523220"/>
          </a:xfrm>
          <a:prstGeom prst="rect">
            <a:avLst/>
          </a:prstGeom>
          <a:noFill/>
        </p:spPr>
        <p:txBody>
          <a:bodyPr wrap="square" rtlCol="0">
            <a:spAutoFit/>
          </a:bodyPr>
          <a:lstStyle/>
          <a:p>
            <a:r>
              <a:rPr lang="en-US" altLang="zh-CN" sz="2800" dirty="0">
                <a:solidFill>
                  <a:srgbClr val="FFFF00"/>
                </a:solidFill>
              </a:rPr>
              <a:t>mundane</a:t>
            </a:r>
          </a:p>
        </p:txBody>
      </p:sp>
      <p:sp>
        <p:nvSpPr>
          <p:cNvPr id="6" name="文字方塊 5">
            <a:extLst>
              <a:ext uri="{FF2B5EF4-FFF2-40B4-BE49-F238E27FC236}">
                <a16:creationId xmlns:a16="http://schemas.microsoft.com/office/drawing/2014/main" id="{DACDA6A6-7B86-E470-6F84-B3C682EF1AD0}"/>
              </a:ext>
            </a:extLst>
          </p:cNvPr>
          <p:cNvSpPr txBox="1"/>
          <p:nvPr/>
        </p:nvSpPr>
        <p:spPr>
          <a:xfrm>
            <a:off x="7534572" y="6074926"/>
            <a:ext cx="2448272" cy="523220"/>
          </a:xfrm>
          <a:prstGeom prst="rect">
            <a:avLst/>
          </a:prstGeom>
          <a:noFill/>
        </p:spPr>
        <p:txBody>
          <a:bodyPr wrap="square" rtlCol="0">
            <a:spAutoFit/>
          </a:bodyPr>
          <a:lstStyle/>
          <a:p>
            <a:r>
              <a:rPr lang="en-US" altLang="zh-CN" sz="2800" dirty="0">
                <a:solidFill>
                  <a:srgbClr val="FFFF00"/>
                </a:solidFill>
              </a:rPr>
              <a:t>supramundane</a:t>
            </a:r>
          </a:p>
        </p:txBody>
      </p:sp>
      <p:sp>
        <p:nvSpPr>
          <p:cNvPr id="7" name="文字方塊 6">
            <a:extLst>
              <a:ext uri="{FF2B5EF4-FFF2-40B4-BE49-F238E27FC236}">
                <a16:creationId xmlns:a16="http://schemas.microsoft.com/office/drawing/2014/main" id="{B166D418-27B2-BE60-0EEB-5FA88A3FEF23}"/>
              </a:ext>
            </a:extLst>
          </p:cNvPr>
          <p:cNvSpPr txBox="1"/>
          <p:nvPr/>
        </p:nvSpPr>
        <p:spPr>
          <a:xfrm>
            <a:off x="1953953" y="5095428"/>
            <a:ext cx="2088231" cy="523220"/>
          </a:xfrm>
          <a:prstGeom prst="rect">
            <a:avLst/>
          </a:prstGeom>
          <a:noFill/>
        </p:spPr>
        <p:txBody>
          <a:bodyPr wrap="square" rtlCol="0">
            <a:spAutoFit/>
          </a:bodyPr>
          <a:lstStyle/>
          <a:p>
            <a:r>
              <a:rPr lang="en-US" altLang="zh-CN" sz="2800" dirty="0">
                <a:solidFill>
                  <a:srgbClr val="FFFF00"/>
                </a:solidFill>
              </a:rPr>
              <a:t>effect</a:t>
            </a:r>
          </a:p>
        </p:txBody>
      </p:sp>
      <p:sp>
        <p:nvSpPr>
          <p:cNvPr id="8" name="文字方塊 7">
            <a:extLst>
              <a:ext uri="{FF2B5EF4-FFF2-40B4-BE49-F238E27FC236}">
                <a16:creationId xmlns:a16="http://schemas.microsoft.com/office/drawing/2014/main" id="{5E6FB8BE-F4C7-3C0D-68CA-31BCDBEE1656}"/>
              </a:ext>
            </a:extLst>
          </p:cNvPr>
          <p:cNvSpPr txBox="1"/>
          <p:nvPr/>
        </p:nvSpPr>
        <p:spPr>
          <a:xfrm>
            <a:off x="4222204" y="5101231"/>
            <a:ext cx="2088231" cy="523220"/>
          </a:xfrm>
          <a:prstGeom prst="rect">
            <a:avLst/>
          </a:prstGeom>
          <a:noFill/>
        </p:spPr>
        <p:txBody>
          <a:bodyPr wrap="square" rtlCol="0">
            <a:spAutoFit/>
          </a:bodyPr>
          <a:lstStyle/>
          <a:p>
            <a:r>
              <a:rPr lang="en-US" altLang="zh-CN" sz="2800" dirty="0">
                <a:solidFill>
                  <a:srgbClr val="FFFF00"/>
                </a:solidFill>
              </a:rPr>
              <a:t>cause</a:t>
            </a:r>
          </a:p>
        </p:txBody>
      </p:sp>
      <p:sp>
        <p:nvSpPr>
          <p:cNvPr id="9" name="文字方塊 8">
            <a:extLst>
              <a:ext uri="{FF2B5EF4-FFF2-40B4-BE49-F238E27FC236}">
                <a16:creationId xmlns:a16="http://schemas.microsoft.com/office/drawing/2014/main" id="{9E574525-5E59-6798-F46C-F5F1FD249BBA}"/>
              </a:ext>
            </a:extLst>
          </p:cNvPr>
          <p:cNvSpPr txBox="1"/>
          <p:nvPr/>
        </p:nvSpPr>
        <p:spPr>
          <a:xfrm>
            <a:off x="6850498" y="5113855"/>
            <a:ext cx="2088231" cy="523220"/>
          </a:xfrm>
          <a:prstGeom prst="rect">
            <a:avLst/>
          </a:prstGeom>
          <a:noFill/>
        </p:spPr>
        <p:txBody>
          <a:bodyPr wrap="square" rtlCol="0">
            <a:spAutoFit/>
          </a:bodyPr>
          <a:lstStyle/>
          <a:p>
            <a:r>
              <a:rPr lang="en-US" altLang="zh-CN" sz="2800" dirty="0">
                <a:solidFill>
                  <a:srgbClr val="FFFF00"/>
                </a:solidFill>
              </a:rPr>
              <a:t>effect</a:t>
            </a:r>
          </a:p>
        </p:txBody>
      </p:sp>
      <p:sp>
        <p:nvSpPr>
          <p:cNvPr id="10" name="文字方塊 9">
            <a:extLst>
              <a:ext uri="{FF2B5EF4-FFF2-40B4-BE49-F238E27FC236}">
                <a16:creationId xmlns:a16="http://schemas.microsoft.com/office/drawing/2014/main" id="{3EB06063-9D21-99FF-12EF-291B7972FE5B}"/>
              </a:ext>
            </a:extLst>
          </p:cNvPr>
          <p:cNvSpPr txBox="1"/>
          <p:nvPr/>
        </p:nvSpPr>
        <p:spPr>
          <a:xfrm>
            <a:off x="9118749" y="5119658"/>
            <a:ext cx="2088231" cy="523220"/>
          </a:xfrm>
          <a:prstGeom prst="rect">
            <a:avLst/>
          </a:prstGeom>
          <a:noFill/>
        </p:spPr>
        <p:txBody>
          <a:bodyPr wrap="square" rtlCol="0">
            <a:spAutoFit/>
          </a:bodyPr>
          <a:lstStyle/>
          <a:p>
            <a:r>
              <a:rPr lang="en-US" altLang="zh-CN" sz="2800" dirty="0">
                <a:solidFill>
                  <a:srgbClr val="FFFF00"/>
                </a:solidFill>
              </a:rPr>
              <a:t>cause</a:t>
            </a:r>
          </a:p>
        </p:txBody>
      </p:sp>
      <p:sp>
        <p:nvSpPr>
          <p:cNvPr id="11" name="右大括弧 10">
            <a:extLst>
              <a:ext uri="{FF2B5EF4-FFF2-40B4-BE49-F238E27FC236}">
                <a16:creationId xmlns:a16="http://schemas.microsoft.com/office/drawing/2014/main" id="{56B8C2AA-5FBB-3601-5FE9-0ADD485164CB}"/>
              </a:ext>
            </a:extLst>
          </p:cNvPr>
          <p:cNvSpPr/>
          <p:nvPr/>
        </p:nvSpPr>
        <p:spPr>
          <a:xfrm rot="5400000">
            <a:off x="3492529" y="4819170"/>
            <a:ext cx="288032" cy="2088231"/>
          </a:xfrm>
          <a:prstGeom prst="rightBrace">
            <a:avLst/>
          </a:prstGeom>
          <a:ln w="19050">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12" name="右大括弧 11">
            <a:extLst>
              <a:ext uri="{FF2B5EF4-FFF2-40B4-BE49-F238E27FC236}">
                <a16:creationId xmlns:a16="http://schemas.microsoft.com/office/drawing/2014/main" id="{B1E0F26E-5191-3FDB-3CE4-2C21FF1CBF1E}"/>
              </a:ext>
            </a:extLst>
          </p:cNvPr>
          <p:cNvSpPr/>
          <p:nvPr/>
        </p:nvSpPr>
        <p:spPr>
          <a:xfrm rot="5400000">
            <a:off x="8362664" y="4814787"/>
            <a:ext cx="288032" cy="2088231"/>
          </a:xfrm>
          <a:prstGeom prst="rightBrace">
            <a:avLst/>
          </a:prstGeom>
          <a:ln w="19050">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13" name="矩形: 按鈕形 12">
            <a:extLst>
              <a:ext uri="{FF2B5EF4-FFF2-40B4-BE49-F238E27FC236}">
                <a16:creationId xmlns:a16="http://schemas.microsoft.com/office/drawing/2014/main" id="{FBEAF2A9-30CE-CDD3-A15B-95504122D1AB}"/>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Tree>
    <p:extLst>
      <p:ext uri="{BB962C8B-B14F-4D97-AF65-F5344CB8AC3E}">
        <p14:creationId xmlns:p14="http://schemas.microsoft.com/office/powerpoint/2010/main" val="128715643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1" grpId="0" animBg="1"/>
      <p:bldP spid="1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51A9A17A-AAA9-3319-9085-31D8CCE1681C}"/>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5" name="文字方塊 4">
            <a:extLst>
              <a:ext uri="{FF2B5EF4-FFF2-40B4-BE49-F238E27FC236}">
                <a16:creationId xmlns:a16="http://schemas.microsoft.com/office/drawing/2014/main" id="{A35C1A11-6400-8A06-B948-9935E432E06E}"/>
              </a:ext>
            </a:extLst>
          </p:cNvPr>
          <p:cNvSpPr txBox="1"/>
          <p:nvPr/>
        </p:nvSpPr>
        <p:spPr>
          <a:xfrm>
            <a:off x="1198662" y="1269554"/>
            <a:ext cx="10009112" cy="1071255"/>
          </a:xfrm>
          <a:prstGeom prst="rect">
            <a:avLst/>
          </a:prstGeom>
          <a:noFill/>
        </p:spPr>
        <p:txBody>
          <a:bodyPr wrap="square" rtlCol="0">
            <a:spAutoFit/>
          </a:bodyPr>
          <a:lstStyle/>
          <a:p>
            <a:pPr>
              <a:lnSpc>
                <a:spcPts val="4000"/>
              </a:lnSpc>
            </a:pPr>
            <a:r>
              <a:rPr lang="en-US" altLang="zh-TW" i="1" dirty="0" err="1">
                <a:solidFill>
                  <a:schemeClr val="bg1"/>
                </a:solidFill>
              </a:rPr>
              <a:t>Dhammacakkappavattana</a:t>
            </a:r>
            <a:r>
              <a:rPr lang="en-US" altLang="zh-TW" i="1" dirty="0">
                <a:solidFill>
                  <a:schemeClr val="bg1"/>
                </a:solidFill>
              </a:rPr>
              <a:t> Sutta </a:t>
            </a:r>
          </a:p>
          <a:p>
            <a:pPr>
              <a:lnSpc>
                <a:spcPts val="4000"/>
              </a:lnSpc>
            </a:pPr>
            <a:r>
              <a:rPr lang="en-US" altLang="zh-CN" i="1" dirty="0">
                <a:solidFill>
                  <a:schemeClr val="bg1"/>
                </a:solidFill>
              </a:rPr>
              <a:t>——</a:t>
            </a:r>
            <a:r>
              <a:rPr lang="en-US" altLang="zh-TW" i="1" dirty="0">
                <a:solidFill>
                  <a:schemeClr val="bg1"/>
                </a:solidFill>
              </a:rPr>
              <a:t>The Setting in Motion of the Wheel of the Dharma Discourse  </a:t>
            </a:r>
            <a:endParaRPr lang="zh-TW" altLang="en-US" i="1" dirty="0">
              <a:solidFill>
                <a:schemeClr val="bg1"/>
              </a:solidFill>
            </a:endParaRPr>
          </a:p>
        </p:txBody>
      </p:sp>
      <p:sp>
        <p:nvSpPr>
          <p:cNvPr id="6" name="文字方塊 5">
            <a:extLst>
              <a:ext uri="{FF2B5EF4-FFF2-40B4-BE49-F238E27FC236}">
                <a16:creationId xmlns:a16="http://schemas.microsoft.com/office/drawing/2014/main" id="{59C0AEDC-2F43-DC21-3B76-C1A87C71A432}"/>
              </a:ext>
            </a:extLst>
          </p:cNvPr>
          <p:cNvSpPr txBox="1"/>
          <p:nvPr/>
        </p:nvSpPr>
        <p:spPr>
          <a:xfrm>
            <a:off x="946634" y="3339937"/>
            <a:ext cx="10009112" cy="2610138"/>
          </a:xfrm>
          <a:prstGeom prst="rect">
            <a:avLst/>
          </a:prstGeom>
          <a:noFill/>
        </p:spPr>
        <p:txBody>
          <a:bodyPr wrap="square" rtlCol="0">
            <a:spAutoFit/>
          </a:bodyPr>
          <a:lstStyle/>
          <a:p>
            <a:pPr>
              <a:lnSpc>
                <a:spcPts val="4000"/>
              </a:lnSpc>
            </a:pPr>
            <a:r>
              <a:rPr lang="en-US" altLang="zh-TW" dirty="0">
                <a:solidFill>
                  <a:schemeClr val="bg1"/>
                </a:solidFill>
              </a:rPr>
              <a:t>“</a:t>
            </a:r>
            <a:r>
              <a:rPr lang="en-US" altLang="zh-TW" b="1" dirty="0">
                <a:solidFill>
                  <a:schemeClr val="bg1"/>
                </a:solidFill>
              </a:rPr>
              <a:t>Now this, monks, is the noble truth of suffering: Birth is suffering, aging is suffering, death is suffering; sorrow, lamentation, pain, distress, &amp; despair are suffering; association with the unbeloved is suffering, separation from the loved is suffering, not getting what is wanted is suffering. In short, the five clinging-aggregates are suffering</a:t>
            </a:r>
            <a:r>
              <a:rPr lang="en-US" altLang="zh-TW" dirty="0">
                <a:solidFill>
                  <a:schemeClr val="bg1"/>
                </a:solidFill>
              </a:rPr>
              <a:t>.”</a:t>
            </a:r>
            <a:endParaRPr lang="zh-TW" altLang="en-US" dirty="0">
              <a:solidFill>
                <a:schemeClr val="bg1"/>
              </a:solidFill>
            </a:endParaRPr>
          </a:p>
        </p:txBody>
      </p:sp>
      <p:sp>
        <p:nvSpPr>
          <p:cNvPr id="3" name="文字方塊 2">
            <a:extLst>
              <a:ext uri="{FF2B5EF4-FFF2-40B4-BE49-F238E27FC236}">
                <a16:creationId xmlns:a16="http://schemas.microsoft.com/office/drawing/2014/main" id="{5039564C-3BC8-FF2C-A4AB-B225862F246C}"/>
              </a:ext>
            </a:extLst>
          </p:cNvPr>
          <p:cNvSpPr txBox="1"/>
          <p:nvPr/>
        </p:nvSpPr>
        <p:spPr>
          <a:xfrm>
            <a:off x="1054646" y="2578763"/>
            <a:ext cx="10081120" cy="461665"/>
          </a:xfrm>
          <a:prstGeom prst="rect">
            <a:avLst/>
          </a:prstGeom>
          <a:noFill/>
        </p:spPr>
        <p:txBody>
          <a:bodyPr wrap="square" rtlCol="0">
            <a:spAutoFit/>
          </a:bodyPr>
          <a:lstStyle/>
          <a:p>
            <a:r>
              <a:rPr lang="en-US" altLang="zh-CN" b="1" dirty="0">
                <a:solidFill>
                  <a:srgbClr val="FFFF00"/>
                </a:solidFill>
              </a:rPr>
              <a:t>The First Noble Truth –dukkha (suffering)</a:t>
            </a:r>
          </a:p>
        </p:txBody>
      </p:sp>
    </p:spTree>
    <p:extLst>
      <p:ext uri="{BB962C8B-B14F-4D97-AF65-F5344CB8AC3E}">
        <p14:creationId xmlns:p14="http://schemas.microsoft.com/office/powerpoint/2010/main" val="1499550389"/>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59888B84-72AC-CC8E-D610-A8B2E39337CC}"/>
              </a:ext>
            </a:extLst>
          </p:cNvPr>
          <p:cNvSpPr txBox="1"/>
          <p:nvPr/>
        </p:nvSpPr>
        <p:spPr>
          <a:xfrm>
            <a:off x="477788" y="1916832"/>
            <a:ext cx="7128357" cy="3223831"/>
          </a:xfrm>
          <a:prstGeom prst="rect">
            <a:avLst/>
          </a:prstGeom>
          <a:noFill/>
        </p:spPr>
        <p:txBody>
          <a:bodyPr wrap="square" rtlCol="0">
            <a:spAutoFit/>
          </a:bodyPr>
          <a:lstStyle/>
          <a:p>
            <a:pPr>
              <a:lnSpc>
                <a:spcPts val="4000"/>
              </a:lnSpc>
              <a:spcAft>
                <a:spcPts val="1200"/>
              </a:spcAft>
            </a:pPr>
            <a:r>
              <a:rPr lang="en-US" altLang="zh-CN" sz="2800" b="1" dirty="0">
                <a:solidFill>
                  <a:srgbClr val="FFFF00"/>
                </a:solidFill>
              </a:rPr>
              <a:t>Three kinds of suffering</a:t>
            </a:r>
            <a:r>
              <a:rPr lang="en-US" altLang="zh-CN" sz="2800" dirty="0">
                <a:solidFill>
                  <a:srgbClr val="FFFF00"/>
                </a:solidFill>
              </a:rPr>
              <a:t>:</a:t>
            </a:r>
          </a:p>
          <a:p>
            <a:pPr>
              <a:lnSpc>
                <a:spcPct val="200000"/>
              </a:lnSpc>
            </a:pPr>
            <a:r>
              <a:rPr lang="en-US" altLang="zh-TW" sz="2800" dirty="0">
                <a:solidFill>
                  <a:srgbClr val="FFFF00"/>
                </a:solidFill>
              </a:rPr>
              <a:t>1. Dukkha-dukkha – the suffering of suffering.</a:t>
            </a:r>
          </a:p>
          <a:p>
            <a:pPr>
              <a:lnSpc>
                <a:spcPct val="200000"/>
              </a:lnSpc>
            </a:pPr>
            <a:r>
              <a:rPr lang="en-US" altLang="zh-TW" sz="2800" dirty="0">
                <a:solidFill>
                  <a:srgbClr val="FFFF00"/>
                </a:solidFill>
              </a:rPr>
              <a:t>2. </a:t>
            </a:r>
            <a:r>
              <a:rPr lang="en-US" altLang="zh-TW" sz="2800" dirty="0" err="1">
                <a:solidFill>
                  <a:srgbClr val="FFFF00"/>
                </a:solidFill>
              </a:rPr>
              <a:t>Viparinama</a:t>
            </a:r>
            <a:r>
              <a:rPr lang="en-US" altLang="zh-TW" sz="2800" dirty="0">
                <a:solidFill>
                  <a:srgbClr val="FFFF00"/>
                </a:solidFill>
              </a:rPr>
              <a:t>-dukkha – the suffering of change.</a:t>
            </a:r>
          </a:p>
          <a:p>
            <a:pPr>
              <a:lnSpc>
                <a:spcPct val="200000"/>
              </a:lnSpc>
            </a:pPr>
            <a:r>
              <a:rPr lang="en-US" altLang="zh-TW" sz="2800" dirty="0">
                <a:solidFill>
                  <a:srgbClr val="FFFF00"/>
                </a:solidFill>
              </a:rPr>
              <a:t>3. </a:t>
            </a:r>
            <a:r>
              <a:rPr lang="en-US" altLang="zh-TW" sz="2800" dirty="0" err="1">
                <a:solidFill>
                  <a:srgbClr val="FFFF00"/>
                </a:solidFill>
              </a:rPr>
              <a:t>Sankhara</a:t>
            </a:r>
            <a:r>
              <a:rPr lang="en-US" altLang="zh-TW" sz="2800" dirty="0">
                <a:solidFill>
                  <a:srgbClr val="FFFF00"/>
                </a:solidFill>
              </a:rPr>
              <a:t>-dukkha – the suffering of existence.</a:t>
            </a:r>
            <a:endParaRPr lang="zh-TW" altLang="en-US" sz="2800" dirty="0">
              <a:solidFill>
                <a:srgbClr val="FFFF00"/>
              </a:solidFill>
            </a:endParaRPr>
          </a:p>
        </p:txBody>
      </p:sp>
      <p:sp>
        <p:nvSpPr>
          <p:cNvPr id="5" name="文字方塊 4">
            <a:extLst>
              <a:ext uri="{FF2B5EF4-FFF2-40B4-BE49-F238E27FC236}">
                <a16:creationId xmlns:a16="http://schemas.microsoft.com/office/drawing/2014/main" id="{0F9C86E1-C4CC-3080-7E91-280D8E499353}"/>
              </a:ext>
            </a:extLst>
          </p:cNvPr>
          <p:cNvSpPr txBox="1"/>
          <p:nvPr/>
        </p:nvSpPr>
        <p:spPr>
          <a:xfrm>
            <a:off x="8542684" y="1916832"/>
            <a:ext cx="3744416" cy="3223831"/>
          </a:xfrm>
          <a:prstGeom prst="rect">
            <a:avLst/>
          </a:prstGeom>
          <a:noFill/>
        </p:spPr>
        <p:txBody>
          <a:bodyPr wrap="square" rtlCol="0">
            <a:spAutoFit/>
          </a:bodyPr>
          <a:lstStyle/>
          <a:p>
            <a:pPr>
              <a:lnSpc>
                <a:spcPts val="4000"/>
              </a:lnSpc>
              <a:spcAft>
                <a:spcPts val="1200"/>
              </a:spcAft>
            </a:pPr>
            <a:r>
              <a:rPr lang="en-US" altLang="zh-CN" sz="2800" b="1" dirty="0">
                <a:solidFill>
                  <a:srgbClr val="92D050"/>
                </a:solidFill>
              </a:rPr>
              <a:t>Three kinds of feeling</a:t>
            </a:r>
            <a:r>
              <a:rPr lang="en-US" altLang="zh-CN" sz="2800" dirty="0">
                <a:solidFill>
                  <a:srgbClr val="92D050"/>
                </a:solidFill>
              </a:rPr>
              <a:t>:</a:t>
            </a:r>
          </a:p>
          <a:p>
            <a:pPr marL="514350" indent="-514350">
              <a:lnSpc>
                <a:spcPct val="200000"/>
              </a:lnSpc>
              <a:buAutoNum type="arabicPeriod"/>
            </a:pPr>
            <a:r>
              <a:rPr lang="en-US" altLang="zh-TW" sz="2800" dirty="0">
                <a:solidFill>
                  <a:srgbClr val="92D050"/>
                </a:solidFill>
              </a:rPr>
              <a:t>Painful feeling</a:t>
            </a:r>
          </a:p>
          <a:p>
            <a:pPr marL="514350" indent="-514350">
              <a:lnSpc>
                <a:spcPct val="200000"/>
              </a:lnSpc>
              <a:buAutoNum type="arabicPeriod"/>
            </a:pPr>
            <a:r>
              <a:rPr lang="en-US" altLang="zh-TW" sz="2800" dirty="0">
                <a:solidFill>
                  <a:srgbClr val="92D050"/>
                </a:solidFill>
              </a:rPr>
              <a:t>Pleasant feeling.</a:t>
            </a:r>
          </a:p>
          <a:p>
            <a:pPr marL="514350" indent="-514350">
              <a:lnSpc>
                <a:spcPct val="200000"/>
              </a:lnSpc>
              <a:buAutoNum type="arabicPeriod"/>
            </a:pPr>
            <a:r>
              <a:rPr lang="en-US" altLang="zh-TW" sz="2800" dirty="0">
                <a:solidFill>
                  <a:srgbClr val="92D050"/>
                </a:solidFill>
              </a:rPr>
              <a:t>Neutral feeling.</a:t>
            </a:r>
            <a:endParaRPr lang="zh-TW" altLang="en-US" sz="2800" dirty="0">
              <a:solidFill>
                <a:srgbClr val="92D050"/>
              </a:solidFill>
            </a:endParaRPr>
          </a:p>
        </p:txBody>
      </p:sp>
      <p:cxnSp>
        <p:nvCxnSpPr>
          <p:cNvPr id="6" name="直線單箭頭接點 5">
            <a:extLst>
              <a:ext uri="{FF2B5EF4-FFF2-40B4-BE49-F238E27FC236}">
                <a16:creationId xmlns:a16="http://schemas.microsoft.com/office/drawing/2014/main" id="{CCB510FF-DDD6-9DA1-B0EB-DFAC3D71F506}"/>
              </a:ext>
            </a:extLst>
          </p:cNvPr>
          <p:cNvCxnSpPr/>
          <p:nvPr/>
        </p:nvCxnSpPr>
        <p:spPr>
          <a:xfrm flipH="1">
            <a:off x="7606145" y="3140968"/>
            <a:ext cx="864096" cy="0"/>
          </a:xfrm>
          <a:prstGeom prst="straightConnector1">
            <a:avLst/>
          </a:prstGeom>
          <a:ln w="19050">
            <a:solidFill>
              <a:srgbClr val="92D050"/>
            </a:solidFill>
            <a:tailEnd type="triangle"/>
          </a:ln>
        </p:spPr>
        <p:style>
          <a:lnRef idx="1">
            <a:schemeClr val="accent1"/>
          </a:lnRef>
          <a:fillRef idx="0">
            <a:schemeClr val="accent1"/>
          </a:fillRef>
          <a:effectRef idx="0">
            <a:schemeClr val="accent1"/>
          </a:effectRef>
          <a:fontRef idx="minor">
            <a:schemeClr val="tx1"/>
          </a:fontRef>
        </p:style>
      </p:cxnSp>
      <p:cxnSp>
        <p:nvCxnSpPr>
          <p:cNvPr id="7" name="直線單箭頭接點 6">
            <a:extLst>
              <a:ext uri="{FF2B5EF4-FFF2-40B4-BE49-F238E27FC236}">
                <a16:creationId xmlns:a16="http://schemas.microsoft.com/office/drawing/2014/main" id="{95BBF226-9ADC-51D9-A80F-81080812FE93}"/>
              </a:ext>
            </a:extLst>
          </p:cNvPr>
          <p:cNvCxnSpPr/>
          <p:nvPr/>
        </p:nvCxnSpPr>
        <p:spPr>
          <a:xfrm flipH="1">
            <a:off x="7606145" y="4005064"/>
            <a:ext cx="864096" cy="0"/>
          </a:xfrm>
          <a:prstGeom prst="straightConnector1">
            <a:avLst/>
          </a:prstGeom>
          <a:ln w="19050">
            <a:solidFill>
              <a:srgbClr val="92D050"/>
            </a:solidFill>
            <a:tailEnd type="triangle"/>
          </a:ln>
        </p:spPr>
        <p:style>
          <a:lnRef idx="1">
            <a:schemeClr val="accent1"/>
          </a:lnRef>
          <a:fillRef idx="0">
            <a:schemeClr val="accent1"/>
          </a:fillRef>
          <a:effectRef idx="0">
            <a:schemeClr val="accent1"/>
          </a:effectRef>
          <a:fontRef idx="minor">
            <a:schemeClr val="tx1"/>
          </a:fontRef>
        </p:style>
      </p:cxnSp>
      <p:cxnSp>
        <p:nvCxnSpPr>
          <p:cNvPr id="8" name="直線單箭頭接點 7">
            <a:extLst>
              <a:ext uri="{FF2B5EF4-FFF2-40B4-BE49-F238E27FC236}">
                <a16:creationId xmlns:a16="http://schemas.microsoft.com/office/drawing/2014/main" id="{4253114D-F1FE-8191-1DAD-1CCD5C812603}"/>
              </a:ext>
            </a:extLst>
          </p:cNvPr>
          <p:cNvCxnSpPr/>
          <p:nvPr/>
        </p:nvCxnSpPr>
        <p:spPr>
          <a:xfrm flipH="1">
            <a:off x="7614964" y="4869160"/>
            <a:ext cx="864096" cy="0"/>
          </a:xfrm>
          <a:prstGeom prst="straightConnector1">
            <a:avLst/>
          </a:prstGeom>
          <a:ln w="19050">
            <a:solidFill>
              <a:srgbClr val="92D050"/>
            </a:solidFill>
            <a:tailEnd type="triangle"/>
          </a:ln>
        </p:spPr>
        <p:style>
          <a:lnRef idx="1">
            <a:schemeClr val="accent1"/>
          </a:lnRef>
          <a:fillRef idx="0">
            <a:schemeClr val="accent1"/>
          </a:fillRef>
          <a:effectRef idx="0">
            <a:schemeClr val="accent1"/>
          </a:effectRef>
          <a:fontRef idx="minor">
            <a:schemeClr val="tx1"/>
          </a:fontRef>
        </p:style>
      </p:cxnSp>
      <p:sp>
        <p:nvSpPr>
          <p:cNvPr id="9" name="矩形: 按鈕形 8">
            <a:extLst>
              <a:ext uri="{FF2B5EF4-FFF2-40B4-BE49-F238E27FC236}">
                <a16:creationId xmlns:a16="http://schemas.microsoft.com/office/drawing/2014/main" id="{C2DFA699-96EC-49B4-CC65-2F1A751A5377}"/>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Tree>
    <p:extLst>
      <p:ext uri="{BB962C8B-B14F-4D97-AF65-F5344CB8AC3E}">
        <p14:creationId xmlns:p14="http://schemas.microsoft.com/office/powerpoint/2010/main" val="178961823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34A30BCE-7887-D9F6-6414-E90B1E84EFEA}"/>
              </a:ext>
            </a:extLst>
          </p:cNvPr>
          <p:cNvSpPr txBox="1"/>
          <p:nvPr/>
        </p:nvSpPr>
        <p:spPr>
          <a:xfrm>
            <a:off x="856031" y="1557586"/>
            <a:ext cx="10009112" cy="571823"/>
          </a:xfrm>
          <a:prstGeom prst="rect">
            <a:avLst/>
          </a:prstGeom>
          <a:noFill/>
        </p:spPr>
        <p:txBody>
          <a:bodyPr wrap="square" rtlCol="0">
            <a:spAutoFit/>
          </a:bodyPr>
          <a:lstStyle/>
          <a:p>
            <a:pPr>
              <a:lnSpc>
                <a:spcPts val="4000"/>
              </a:lnSpc>
              <a:spcAft>
                <a:spcPts val="1800"/>
              </a:spcAft>
            </a:pPr>
            <a:r>
              <a:rPr lang="en-US" altLang="zh-CN" sz="2800" dirty="0">
                <a:solidFill>
                  <a:srgbClr val="FFFF00"/>
                </a:solidFill>
              </a:rPr>
              <a:t>Scientific studies of reincarnation- https://youtu.be/0AtTM9hgCDw</a:t>
            </a:r>
          </a:p>
        </p:txBody>
      </p:sp>
      <p:sp>
        <p:nvSpPr>
          <p:cNvPr id="5" name="文字方塊 4">
            <a:extLst>
              <a:ext uri="{FF2B5EF4-FFF2-40B4-BE49-F238E27FC236}">
                <a16:creationId xmlns:a16="http://schemas.microsoft.com/office/drawing/2014/main" id="{B85323BA-D2C1-D06A-B12A-C467073EDADC}"/>
              </a:ext>
            </a:extLst>
          </p:cNvPr>
          <p:cNvSpPr txBox="1"/>
          <p:nvPr/>
        </p:nvSpPr>
        <p:spPr>
          <a:xfrm>
            <a:off x="1269876" y="2400579"/>
            <a:ext cx="10009112" cy="1597745"/>
          </a:xfrm>
          <a:prstGeom prst="rect">
            <a:avLst/>
          </a:prstGeom>
          <a:noFill/>
        </p:spPr>
        <p:txBody>
          <a:bodyPr wrap="square" rtlCol="0">
            <a:spAutoFit/>
          </a:bodyPr>
          <a:lstStyle/>
          <a:p>
            <a:pPr>
              <a:lnSpc>
                <a:spcPts val="4000"/>
              </a:lnSpc>
            </a:pPr>
            <a:r>
              <a:rPr lang="en-US" altLang="zh-CN" sz="2800" dirty="0">
                <a:solidFill>
                  <a:srgbClr val="FFFF00"/>
                </a:solidFill>
              </a:rPr>
              <a:t>1. Reincarnation research: children’s claims of past-life memories</a:t>
            </a:r>
          </a:p>
          <a:p>
            <a:pPr>
              <a:lnSpc>
                <a:spcPts val="4000"/>
              </a:lnSpc>
            </a:pPr>
            <a:r>
              <a:rPr lang="en-US" altLang="zh-CN" sz="2800" dirty="0">
                <a:solidFill>
                  <a:srgbClr val="FFFF00"/>
                </a:solidFill>
              </a:rPr>
              <a:t>      - Ian </a:t>
            </a:r>
            <a:r>
              <a:rPr lang="en-US" altLang="zh-CN" sz="2800" dirty="0" err="1">
                <a:solidFill>
                  <a:srgbClr val="FFFF00"/>
                </a:solidFill>
              </a:rPr>
              <a:t>Pretyman</a:t>
            </a:r>
            <a:r>
              <a:rPr lang="en-US" altLang="zh-CN" sz="2800" dirty="0">
                <a:solidFill>
                  <a:srgbClr val="FFFF00"/>
                </a:solidFill>
              </a:rPr>
              <a:t> Stevenson, Jim B. Tucker </a:t>
            </a:r>
          </a:p>
          <a:p>
            <a:pPr>
              <a:lnSpc>
                <a:spcPts val="4000"/>
              </a:lnSpc>
              <a:spcAft>
                <a:spcPts val="1800"/>
              </a:spcAft>
            </a:pPr>
            <a:endParaRPr lang="en-US" altLang="zh-CN" sz="2800" dirty="0">
              <a:solidFill>
                <a:srgbClr val="FFFF00"/>
              </a:solidFill>
            </a:endParaRPr>
          </a:p>
        </p:txBody>
      </p:sp>
      <p:sp>
        <p:nvSpPr>
          <p:cNvPr id="6" name="文字方塊 5">
            <a:extLst>
              <a:ext uri="{FF2B5EF4-FFF2-40B4-BE49-F238E27FC236}">
                <a16:creationId xmlns:a16="http://schemas.microsoft.com/office/drawing/2014/main" id="{47F149D0-E6D9-C4B5-AC27-E163ACAEC3FF}"/>
              </a:ext>
            </a:extLst>
          </p:cNvPr>
          <p:cNvSpPr txBox="1"/>
          <p:nvPr/>
        </p:nvSpPr>
        <p:spPr>
          <a:xfrm>
            <a:off x="1269876" y="3727102"/>
            <a:ext cx="10009112" cy="1084784"/>
          </a:xfrm>
          <a:prstGeom prst="rect">
            <a:avLst/>
          </a:prstGeom>
          <a:noFill/>
        </p:spPr>
        <p:txBody>
          <a:bodyPr wrap="square" rtlCol="0">
            <a:spAutoFit/>
          </a:bodyPr>
          <a:lstStyle/>
          <a:p>
            <a:pPr>
              <a:lnSpc>
                <a:spcPts val="4000"/>
              </a:lnSpc>
            </a:pPr>
            <a:r>
              <a:rPr lang="en-US" altLang="zh-CN" sz="2800" dirty="0">
                <a:solidFill>
                  <a:srgbClr val="FFFF00"/>
                </a:solidFill>
              </a:rPr>
              <a:t>2. Near-death experiences studies</a:t>
            </a:r>
          </a:p>
          <a:p>
            <a:pPr>
              <a:lnSpc>
                <a:spcPts val="4000"/>
              </a:lnSpc>
            </a:pPr>
            <a:r>
              <a:rPr lang="en-US" altLang="zh-CN" sz="2800" dirty="0">
                <a:solidFill>
                  <a:srgbClr val="FFFF00"/>
                </a:solidFill>
              </a:rPr>
              <a:t>      - Raymond A. Moody Jr., Jeffrey Long  </a:t>
            </a:r>
          </a:p>
        </p:txBody>
      </p:sp>
      <p:sp>
        <p:nvSpPr>
          <p:cNvPr id="7" name="文字方塊 6">
            <a:extLst>
              <a:ext uri="{FF2B5EF4-FFF2-40B4-BE49-F238E27FC236}">
                <a16:creationId xmlns:a16="http://schemas.microsoft.com/office/drawing/2014/main" id="{64284EC0-6CB3-34CF-6C63-C04AA6D4C27B}"/>
              </a:ext>
            </a:extLst>
          </p:cNvPr>
          <p:cNvSpPr txBox="1"/>
          <p:nvPr/>
        </p:nvSpPr>
        <p:spPr>
          <a:xfrm>
            <a:off x="1269876" y="4970603"/>
            <a:ext cx="10009112" cy="1084784"/>
          </a:xfrm>
          <a:prstGeom prst="rect">
            <a:avLst/>
          </a:prstGeom>
          <a:noFill/>
        </p:spPr>
        <p:txBody>
          <a:bodyPr wrap="square" rtlCol="0">
            <a:spAutoFit/>
          </a:bodyPr>
          <a:lstStyle/>
          <a:p>
            <a:pPr>
              <a:lnSpc>
                <a:spcPts val="4000"/>
              </a:lnSpc>
            </a:pPr>
            <a:r>
              <a:rPr lang="en-US" altLang="zh-CN" sz="2800" dirty="0">
                <a:solidFill>
                  <a:srgbClr val="FFFF00"/>
                </a:solidFill>
              </a:rPr>
              <a:t>3. Past life regression</a:t>
            </a:r>
          </a:p>
          <a:p>
            <a:pPr>
              <a:lnSpc>
                <a:spcPts val="4000"/>
              </a:lnSpc>
            </a:pPr>
            <a:r>
              <a:rPr lang="en-US" altLang="zh-CN" sz="2800" dirty="0">
                <a:solidFill>
                  <a:srgbClr val="FFFF00"/>
                </a:solidFill>
              </a:rPr>
              <a:t>      - Brian L. Weiss</a:t>
            </a:r>
          </a:p>
        </p:txBody>
      </p:sp>
      <p:sp>
        <p:nvSpPr>
          <p:cNvPr id="8" name="矩形: 按鈕形 7">
            <a:extLst>
              <a:ext uri="{FF2B5EF4-FFF2-40B4-BE49-F238E27FC236}">
                <a16:creationId xmlns:a16="http://schemas.microsoft.com/office/drawing/2014/main" id="{76BBFBE2-9898-5E0D-921F-3806DE032F79}"/>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Tree>
    <p:extLst>
      <p:ext uri="{BB962C8B-B14F-4D97-AF65-F5344CB8AC3E}">
        <p14:creationId xmlns:p14="http://schemas.microsoft.com/office/powerpoint/2010/main" val="345083948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CC233836-884E-65BC-012A-1E3C3D2D0FBB}"/>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5" name="文字方塊 4">
            <a:extLst>
              <a:ext uri="{FF2B5EF4-FFF2-40B4-BE49-F238E27FC236}">
                <a16:creationId xmlns:a16="http://schemas.microsoft.com/office/drawing/2014/main" id="{188A03B4-54AE-B083-2454-7F5B1D54A580}"/>
              </a:ext>
            </a:extLst>
          </p:cNvPr>
          <p:cNvSpPr txBox="1"/>
          <p:nvPr/>
        </p:nvSpPr>
        <p:spPr>
          <a:xfrm>
            <a:off x="1033914" y="3069754"/>
            <a:ext cx="10009112" cy="2097177"/>
          </a:xfrm>
          <a:prstGeom prst="rect">
            <a:avLst/>
          </a:prstGeom>
          <a:noFill/>
        </p:spPr>
        <p:txBody>
          <a:bodyPr wrap="square" rtlCol="0">
            <a:spAutoFit/>
          </a:bodyPr>
          <a:lstStyle/>
          <a:p>
            <a:pPr>
              <a:lnSpc>
                <a:spcPts val="4000"/>
              </a:lnSpc>
            </a:pPr>
            <a:r>
              <a:rPr lang="en-US" altLang="zh-TW" dirty="0">
                <a:solidFill>
                  <a:schemeClr val="bg1"/>
                </a:solidFill>
              </a:rPr>
              <a:t>“</a:t>
            </a:r>
            <a:r>
              <a:rPr lang="en-US" altLang="zh-TW" b="1" dirty="0">
                <a:solidFill>
                  <a:schemeClr val="bg1"/>
                </a:solidFill>
              </a:rPr>
              <a:t>And this, monks, is the noble truth of the origin of suffering: the craving that makes for further becoming — accompanied by passion &amp; delight, relishing now here &amp; now there — i.e., craving for sensual pleasure, craving for becoming, craving for non-becoming</a:t>
            </a:r>
            <a:r>
              <a:rPr lang="en-US" altLang="zh-TW" dirty="0">
                <a:solidFill>
                  <a:schemeClr val="bg1"/>
                </a:solidFill>
              </a:rPr>
              <a:t>.”</a:t>
            </a:r>
            <a:endParaRPr lang="zh-TW" altLang="en-US" dirty="0">
              <a:solidFill>
                <a:schemeClr val="bg1"/>
              </a:solidFill>
            </a:endParaRPr>
          </a:p>
        </p:txBody>
      </p:sp>
      <p:sp>
        <p:nvSpPr>
          <p:cNvPr id="3" name="文字方塊 2">
            <a:extLst>
              <a:ext uri="{FF2B5EF4-FFF2-40B4-BE49-F238E27FC236}">
                <a16:creationId xmlns:a16="http://schemas.microsoft.com/office/drawing/2014/main" id="{0BDD672C-A123-C1D1-3AC4-1D9C7050C495}"/>
              </a:ext>
            </a:extLst>
          </p:cNvPr>
          <p:cNvSpPr txBox="1"/>
          <p:nvPr/>
        </p:nvSpPr>
        <p:spPr>
          <a:xfrm>
            <a:off x="1054646" y="1845618"/>
            <a:ext cx="10873208" cy="571823"/>
          </a:xfrm>
          <a:prstGeom prst="rect">
            <a:avLst/>
          </a:prstGeom>
          <a:noFill/>
        </p:spPr>
        <p:txBody>
          <a:bodyPr wrap="square" rtlCol="0">
            <a:spAutoFit/>
          </a:bodyPr>
          <a:lstStyle/>
          <a:p>
            <a:pPr>
              <a:lnSpc>
                <a:spcPts val="4000"/>
              </a:lnSpc>
            </a:pPr>
            <a:r>
              <a:rPr lang="en-US" altLang="zh-CN" b="1" dirty="0">
                <a:solidFill>
                  <a:srgbClr val="FFFF00"/>
                </a:solidFill>
              </a:rPr>
              <a:t>The Second Noble Truth – </a:t>
            </a:r>
            <a:r>
              <a:rPr lang="en-US" altLang="zh-CN" b="1" dirty="0" err="1">
                <a:solidFill>
                  <a:srgbClr val="FFFF00"/>
                </a:solidFill>
              </a:rPr>
              <a:t>samudayan</a:t>
            </a:r>
            <a:r>
              <a:rPr lang="en-US" altLang="zh-CN" b="1" dirty="0">
                <a:solidFill>
                  <a:srgbClr val="FFFF00"/>
                </a:solidFill>
              </a:rPr>
              <a:t> (the origin of suffering)</a:t>
            </a:r>
            <a:endParaRPr lang="zh-TW" altLang="en-US" dirty="0">
              <a:solidFill>
                <a:srgbClr val="FFFF00"/>
              </a:solidFill>
            </a:endParaRPr>
          </a:p>
        </p:txBody>
      </p:sp>
    </p:spTree>
    <p:extLst>
      <p:ext uri="{BB962C8B-B14F-4D97-AF65-F5344CB8AC3E}">
        <p14:creationId xmlns:p14="http://schemas.microsoft.com/office/powerpoint/2010/main" val="2955884842"/>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55C72F7B-67D9-BA9E-2D69-B09A350686E2}"/>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pic>
        <p:nvPicPr>
          <p:cNvPr id="5" name="圖片 4">
            <a:extLst>
              <a:ext uri="{FF2B5EF4-FFF2-40B4-BE49-F238E27FC236}">
                <a16:creationId xmlns:a16="http://schemas.microsoft.com/office/drawing/2014/main" id="{4C8D1D91-19A5-5E89-BBBE-880B3B6796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2558" y="1125538"/>
            <a:ext cx="6729243" cy="4752528"/>
          </a:xfrm>
          <a:prstGeom prst="rect">
            <a:avLst/>
          </a:prstGeom>
        </p:spPr>
      </p:pic>
      <p:sp>
        <p:nvSpPr>
          <p:cNvPr id="6" name="文字方塊 5">
            <a:extLst>
              <a:ext uri="{FF2B5EF4-FFF2-40B4-BE49-F238E27FC236}">
                <a16:creationId xmlns:a16="http://schemas.microsoft.com/office/drawing/2014/main" id="{44E42E15-95ED-7202-7244-A8495B00EB3D}"/>
              </a:ext>
            </a:extLst>
          </p:cNvPr>
          <p:cNvSpPr txBox="1"/>
          <p:nvPr/>
        </p:nvSpPr>
        <p:spPr>
          <a:xfrm>
            <a:off x="7679382" y="2925738"/>
            <a:ext cx="4626520" cy="2088232"/>
          </a:xfrm>
          <a:prstGeom prst="rect">
            <a:avLst/>
          </a:prstGeom>
          <a:noFill/>
        </p:spPr>
        <p:txBody>
          <a:bodyPr wrap="square" rtlCol="0">
            <a:spAutoFit/>
          </a:bodyPr>
          <a:lstStyle/>
          <a:p>
            <a:pPr>
              <a:lnSpc>
                <a:spcPts val="4000"/>
              </a:lnSpc>
            </a:pPr>
            <a:r>
              <a:rPr lang="en-US" altLang="zh-TW" dirty="0">
                <a:solidFill>
                  <a:schemeClr val="bg1"/>
                </a:solidFill>
              </a:rPr>
              <a:t>Humans suffer because of cravings, or tanha, which can be translated as ‘thirst’. Craving keeps humans attached to existence. </a:t>
            </a:r>
            <a:endParaRPr lang="zh-TW" altLang="en-US" dirty="0">
              <a:solidFill>
                <a:schemeClr val="bg1"/>
              </a:solidFill>
            </a:endParaRPr>
          </a:p>
        </p:txBody>
      </p:sp>
      <p:cxnSp>
        <p:nvCxnSpPr>
          <p:cNvPr id="8" name="直線單箭頭接點 7">
            <a:extLst>
              <a:ext uri="{FF2B5EF4-FFF2-40B4-BE49-F238E27FC236}">
                <a16:creationId xmlns:a16="http://schemas.microsoft.com/office/drawing/2014/main" id="{ADDAF586-A338-A725-89B6-69B83DDE805B}"/>
              </a:ext>
            </a:extLst>
          </p:cNvPr>
          <p:cNvCxnSpPr/>
          <p:nvPr/>
        </p:nvCxnSpPr>
        <p:spPr>
          <a:xfrm>
            <a:off x="6239222" y="3357786"/>
            <a:ext cx="1440160" cy="0"/>
          </a:xfrm>
          <a:prstGeom prst="straightConnector1">
            <a:avLst/>
          </a:prstGeom>
          <a:ln w="38100">
            <a:solidFill>
              <a:srgbClr val="00B0F0"/>
            </a:solidFill>
            <a:tailEnd type="stealth" w="lg" len="lg"/>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400175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5D51C8CF-AAA4-2B84-2F28-29825A786E54}"/>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3" name="文字方塊 2">
            <a:extLst>
              <a:ext uri="{FF2B5EF4-FFF2-40B4-BE49-F238E27FC236}">
                <a16:creationId xmlns:a16="http://schemas.microsoft.com/office/drawing/2014/main" id="{078FDB55-A919-AE78-B60A-80D38F5A81B7}"/>
              </a:ext>
            </a:extLst>
          </p:cNvPr>
          <p:cNvSpPr txBox="1"/>
          <p:nvPr/>
        </p:nvSpPr>
        <p:spPr>
          <a:xfrm>
            <a:off x="838622" y="1629594"/>
            <a:ext cx="10009112" cy="4149021"/>
          </a:xfrm>
          <a:prstGeom prst="rect">
            <a:avLst/>
          </a:prstGeom>
          <a:noFill/>
        </p:spPr>
        <p:txBody>
          <a:bodyPr wrap="square" rtlCol="0">
            <a:spAutoFit/>
          </a:bodyPr>
          <a:lstStyle/>
          <a:p>
            <a:pPr>
              <a:lnSpc>
                <a:spcPts val="4000"/>
              </a:lnSpc>
            </a:pPr>
            <a:r>
              <a:rPr lang="en-US" altLang="zh-TW" dirty="0">
                <a:solidFill>
                  <a:schemeClr val="bg1"/>
                </a:solidFill>
              </a:rPr>
              <a:t>There are three types of craving:</a:t>
            </a:r>
          </a:p>
          <a:p>
            <a:pPr>
              <a:lnSpc>
                <a:spcPts val="4000"/>
              </a:lnSpc>
            </a:pPr>
            <a:endParaRPr lang="en-US" altLang="zh-TW" dirty="0">
              <a:solidFill>
                <a:schemeClr val="bg1"/>
              </a:solidFill>
            </a:endParaRPr>
          </a:p>
          <a:p>
            <a:pPr>
              <a:lnSpc>
                <a:spcPts val="4000"/>
              </a:lnSpc>
            </a:pPr>
            <a:r>
              <a:rPr lang="en-US" altLang="zh-TW" dirty="0">
                <a:solidFill>
                  <a:schemeClr val="bg1"/>
                </a:solidFill>
                <a:sym typeface="Wingdings 2" panose="05020102010507070707" pitchFamily="18" charset="2"/>
              </a:rPr>
              <a:t> </a:t>
            </a:r>
            <a:r>
              <a:rPr lang="en-US" altLang="zh-TW" dirty="0">
                <a:solidFill>
                  <a:schemeClr val="bg1"/>
                </a:solidFill>
              </a:rPr>
              <a:t>Kama-tanha (sense-craving): craving for sense objects which provide  			pleasant feeling, or craving for sensory pleasures.</a:t>
            </a:r>
          </a:p>
          <a:p>
            <a:pPr>
              <a:lnSpc>
                <a:spcPts val="4000"/>
              </a:lnSpc>
            </a:pPr>
            <a:r>
              <a:rPr lang="en-US" altLang="zh-TW" dirty="0">
                <a:solidFill>
                  <a:schemeClr val="bg1"/>
                </a:solidFill>
                <a:sym typeface="Wingdings 2" panose="05020102010507070707" pitchFamily="18" charset="2"/>
              </a:rPr>
              <a:t> </a:t>
            </a:r>
            <a:r>
              <a:rPr lang="en-US" altLang="zh-TW" dirty="0">
                <a:solidFill>
                  <a:schemeClr val="bg1"/>
                </a:solidFill>
              </a:rPr>
              <a:t>Bhava-tanha  (craving to be): craving for a fixed identity or existence and not 		accepting that life is impermanent.</a:t>
            </a:r>
          </a:p>
          <a:p>
            <a:pPr>
              <a:lnSpc>
                <a:spcPts val="4000"/>
              </a:lnSpc>
            </a:pPr>
            <a:r>
              <a:rPr lang="en-US" altLang="zh-TW" dirty="0">
                <a:solidFill>
                  <a:schemeClr val="bg1"/>
                </a:solidFill>
                <a:sym typeface="Wingdings 2" panose="05020102010507070707" pitchFamily="18" charset="2"/>
              </a:rPr>
              <a:t> </a:t>
            </a:r>
            <a:r>
              <a:rPr lang="en-US" altLang="zh-TW" dirty="0" err="1">
                <a:solidFill>
                  <a:schemeClr val="bg1"/>
                </a:solidFill>
              </a:rPr>
              <a:t>Vibhava</a:t>
            </a:r>
            <a:r>
              <a:rPr lang="en-US" altLang="zh-TW" dirty="0">
                <a:solidFill>
                  <a:schemeClr val="bg1"/>
                </a:solidFill>
              </a:rPr>
              <a:t>-tanha (craving not to be): craving to not experience of the world, 			and to be nothing.</a:t>
            </a:r>
            <a:endParaRPr lang="zh-TW" altLang="en-US" dirty="0">
              <a:solidFill>
                <a:schemeClr val="bg1"/>
              </a:solidFill>
            </a:endParaRPr>
          </a:p>
        </p:txBody>
      </p:sp>
    </p:spTree>
    <p:extLst>
      <p:ext uri="{BB962C8B-B14F-4D97-AF65-F5344CB8AC3E}">
        <p14:creationId xmlns:p14="http://schemas.microsoft.com/office/powerpoint/2010/main" val="3369725765"/>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A4A64AEF-62F3-F308-B6B0-387118D5C32E}"/>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3" name="文字方塊 2">
            <a:extLst>
              <a:ext uri="{FF2B5EF4-FFF2-40B4-BE49-F238E27FC236}">
                <a16:creationId xmlns:a16="http://schemas.microsoft.com/office/drawing/2014/main" id="{18727A6F-B67E-7A96-5A99-8A3942232D0A}"/>
              </a:ext>
            </a:extLst>
          </p:cNvPr>
          <p:cNvSpPr txBox="1"/>
          <p:nvPr/>
        </p:nvSpPr>
        <p:spPr>
          <a:xfrm>
            <a:off x="946634" y="1701602"/>
            <a:ext cx="10009112" cy="4149021"/>
          </a:xfrm>
          <a:prstGeom prst="rect">
            <a:avLst/>
          </a:prstGeom>
          <a:noFill/>
        </p:spPr>
        <p:txBody>
          <a:bodyPr wrap="square" rtlCol="0">
            <a:spAutoFit/>
          </a:bodyPr>
          <a:lstStyle/>
          <a:p>
            <a:pPr>
              <a:lnSpc>
                <a:spcPts val="4000"/>
              </a:lnSpc>
            </a:pPr>
            <a:r>
              <a:rPr lang="en-US" altLang="zh-TW" dirty="0" err="1">
                <a:solidFill>
                  <a:schemeClr val="bg1"/>
                </a:solidFill>
              </a:rPr>
              <a:t>Taṇhā</a:t>
            </a:r>
            <a:r>
              <a:rPr lang="en-US" altLang="zh-TW" dirty="0">
                <a:solidFill>
                  <a:schemeClr val="bg1"/>
                </a:solidFill>
              </a:rPr>
              <a:t> is related to the three poisons as follows:</a:t>
            </a:r>
          </a:p>
          <a:p>
            <a:pPr>
              <a:lnSpc>
                <a:spcPts val="4000"/>
              </a:lnSpc>
            </a:pPr>
            <a:endParaRPr lang="en-US" altLang="zh-TW" dirty="0">
              <a:solidFill>
                <a:schemeClr val="bg1"/>
              </a:solidFill>
            </a:endParaRPr>
          </a:p>
          <a:p>
            <a:pPr>
              <a:lnSpc>
                <a:spcPts val="4000"/>
              </a:lnSpc>
            </a:pPr>
            <a:r>
              <a:rPr lang="en-US" altLang="zh-TW" dirty="0">
                <a:solidFill>
                  <a:schemeClr val="bg1"/>
                </a:solidFill>
                <a:sym typeface="Wingdings 2" panose="05020102010507070707" pitchFamily="18" charset="2"/>
              </a:rPr>
              <a:t> </a:t>
            </a:r>
            <a:r>
              <a:rPr lang="en-US" altLang="zh-TW" dirty="0">
                <a:solidFill>
                  <a:schemeClr val="bg1"/>
                </a:solidFill>
              </a:rPr>
              <a:t>Avidya or </a:t>
            </a:r>
            <a:r>
              <a:rPr lang="en-US" altLang="zh-TW" dirty="0" err="1">
                <a:solidFill>
                  <a:schemeClr val="bg1"/>
                </a:solidFill>
              </a:rPr>
              <a:t>Moha</a:t>
            </a:r>
            <a:r>
              <a:rPr lang="en-US" altLang="zh-TW" dirty="0">
                <a:solidFill>
                  <a:schemeClr val="bg1"/>
                </a:solidFill>
              </a:rPr>
              <a:t> (</a:t>
            </a:r>
            <a:r>
              <a:rPr lang="en-US" altLang="zh-TW" b="1" u="sng" dirty="0">
                <a:solidFill>
                  <a:schemeClr val="bg1"/>
                </a:solidFill>
              </a:rPr>
              <a:t>ignorance</a:t>
            </a:r>
            <a:r>
              <a:rPr lang="en-US" altLang="zh-TW" dirty="0">
                <a:solidFill>
                  <a:schemeClr val="bg1"/>
                </a:solidFill>
              </a:rPr>
              <a:t>) </a:t>
            </a:r>
            <a:r>
              <a:rPr lang="en-US" altLang="zh-TW" u="sng" dirty="0">
                <a:solidFill>
                  <a:schemeClr val="bg1"/>
                </a:solidFill>
              </a:rPr>
              <a:t>is the root of all mental defilements </a:t>
            </a:r>
            <a:r>
              <a:rPr lang="en-US" altLang="zh-TW" dirty="0">
                <a:solidFill>
                  <a:schemeClr val="bg1"/>
                </a:solidFill>
              </a:rPr>
              <a:t>(</a:t>
            </a:r>
            <a:r>
              <a:rPr lang="en-US" altLang="zh-TW" dirty="0" err="1">
                <a:solidFill>
                  <a:schemeClr val="bg1"/>
                </a:solidFill>
              </a:rPr>
              <a:t>kleshas</a:t>
            </a:r>
            <a:r>
              <a:rPr lang="en-US" altLang="zh-TW" dirty="0">
                <a:solidFill>
                  <a:schemeClr val="bg1"/>
                </a:solidFill>
              </a:rPr>
              <a:t>); hence it is the basis for raga (attachment) and </a:t>
            </a:r>
            <a:r>
              <a:rPr lang="en-US" altLang="zh-TW" dirty="0" err="1">
                <a:solidFill>
                  <a:schemeClr val="bg1"/>
                </a:solidFill>
              </a:rPr>
              <a:t>dosa</a:t>
            </a:r>
            <a:r>
              <a:rPr lang="en-US" altLang="zh-TW" dirty="0">
                <a:solidFill>
                  <a:schemeClr val="bg1"/>
                </a:solidFill>
              </a:rPr>
              <a:t>/</a:t>
            </a:r>
            <a:r>
              <a:rPr lang="en-US" altLang="zh-TW" dirty="0" err="1">
                <a:solidFill>
                  <a:schemeClr val="bg1"/>
                </a:solidFill>
              </a:rPr>
              <a:t>dvesha</a:t>
            </a:r>
            <a:r>
              <a:rPr lang="en-US" altLang="zh-TW" dirty="0">
                <a:solidFill>
                  <a:schemeClr val="bg1"/>
                </a:solidFill>
              </a:rPr>
              <a:t> (aversion), and is also the basis for </a:t>
            </a:r>
            <a:r>
              <a:rPr lang="en-US" altLang="zh-TW" dirty="0" err="1">
                <a:solidFill>
                  <a:schemeClr val="bg1"/>
                </a:solidFill>
              </a:rPr>
              <a:t>taṇhā</a:t>
            </a:r>
            <a:r>
              <a:rPr lang="en-US" altLang="zh-TW" dirty="0">
                <a:solidFill>
                  <a:schemeClr val="bg1"/>
                </a:solidFill>
              </a:rPr>
              <a:t>.</a:t>
            </a:r>
          </a:p>
          <a:p>
            <a:pPr>
              <a:lnSpc>
                <a:spcPts val="4000"/>
              </a:lnSpc>
            </a:pPr>
            <a:r>
              <a:rPr lang="en-US" altLang="zh-TW" dirty="0">
                <a:solidFill>
                  <a:schemeClr val="bg1"/>
                </a:solidFill>
                <a:sym typeface="Wingdings 2" panose="05020102010507070707" pitchFamily="18" charset="2"/>
              </a:rPr>
              <a:t> </a:t>
            </a:r>
            <a:r>
              <a:rPr lang="en-US" altLang="zh-TW" dirty="0">
                <a:solidFill>
                  <a:schemeClr val="bg1"/>
                </a:solidFill>
              </a:rPr>
              <a:t>Raga (</a:t>
            </a:r>
            <a:r>
              <a:rPr lang="en-US" altLang="zh-TW" b="1" u="sng" dirty="0">
                <a:solidFill>
                  <a:schemeClr val="bg1"/>
                </a:solidFill>
              </a:rPr>
              <a:t>attachment</a:t>
            </a:r>
            <a:r>
              <a:rPr lang="en-US" altLang="zh-TW" dirty="0">
                <a:solidFill>
                  <a:schemeClr val="bg1"/>
                </a:solidFill>
              </a:rPr>
              <a:t>) is equivalent to bhava-</a:t>
            </a:r>
            <a:r>
              <a:rPr lang="en-US" altLang="zh-TW" dirty="0" err="1">
                <a:solidFill>
                  <a:schemeClr val="bg1"/>
                </a:solidFill>
              </a:rPr>
              <a:t>taṇhā</a:t>
            </a:r>
            <a:r>
              <a:rPr lang="en-US" altLang="zh-TW" dirty="0">
                <a:solidFill>
                  <a:schemeClr val="bg1"/>
                </a:solidFill>
              </a:rPr>
              <a:t> (craving to be) and </a:t>
            </a:r>
            <a:r>
              <a:rPr lang="en-US" altLang="zh-TW" dirty="0" err="1">
                <a:solidFill>
                  <a:schemeClr val="bg1"/>
                </a:solidFill>
              </a:rPr>
              <a:t>kāma-taṇhā</a:t>
            </a:r>
            <a:r>
              <a:rPr lang="en-US" altLang="zh-TW" dirty="0">
                <a:solidFill>
                  <a:schemeClr val="bg1"/>
                </a:solidFill>
              </a:rPr>
              <a:t> (sense-craving).</a:t>
            </a:r>
          </a:p>
          <a:p>
            <a:pPr>
              <a:lnSpc>
                <a:spcPts val="4000"/>
              </a:lnSpc>
            </a:pPr>
            <a:r>
              <a:rPr lang="en-US" altLang="zh-TW" dirty="0">
                <a:solidFill>
                  <a:schemeClr val="bg1"/>
                </a:solidFill>
                <a:sym typeface="Wingdings 2" panose="05020102010507070707" pitchFamily="18" charset="2"/>
              </a:rPr>
              <a:t> </a:t>
            </a:r>
            <a:r>
              <a:rPr lang="en-US" altLang="zh-TW" dirty="0" err="1">
                <a:solidFill>
                  <a:schemeClr val="bg1"/>
                </a:solidFill>
              </a:rPr>
              <a:t>Dosa</a:t>
            </a:r>
            <a:r>
              <a:rPr lang="en-US" altLang="zh-TW" dirty="0">
                <a:solidFill>
                  <a:schemeClr val="bg1"/>
                </a:solidFill>
              </a:rPr>
              <a:t> (</a:t>
            </a:r>
            <a:r>
              <a:rPr lang="en-US" altLang="zh-TW" b="1" u="sng" dirty="0">
                <a:solidFill>
                  <a:schemeClr val="bg1"/>
                </a:solidFill>
              </a:rPr>
              <a:t>aversion</a:t>
            </a:r>
            <a:r>
              <a:rPr lang="en-US" altLang="zh-TW" dirty="0">
                <a:solidFill>
                  <a:schemeClr val="bg1"/>
                </a:solidFill>
              </a:rPr>
              <a:t>) is equivalent to </a:t>
            </a:r>
            <a:r>
              <a:rPr lang="en-US" altLang="zh-TW" dirty="0" err="1">
                <a:solidFill>
                  <a:schemeClr val="bg1"/>
                </a:solidFill>
              </a:rPr>
              <a:t>vibhava-taṇhā</a:t>
            </a:r>
            <a:r>
              <a:rPr lang="en-US" altLang="zh-TW" dirty="0">
                <a:solidFill>
                  <a:schemeClr val="bg1"/>
                </a:solidFill>
              </a:rPr>
              <a:t> (craving not to be).</a:t>
            </a:r>
            <a:endParaRPr lang="zh-TW" altLang="en-US" dirty="0">
              <a:solidFill>
                <a:schemeClr val="bg1"/>
              </a:solidFill>
            </a:endParaRPr>
          </a:p>
        </p:txBody>
      </p:sp>
    </p:spTree>
    <p:extLst>
      <p:ext uri="{BB962C8B-B14F-4D97-AF65-F5344CB8AC3E}">
        <p14:creationId xmlns:p14="http://schemas.microsoft.com/office/powerpoint/2010/main" val="74721495"/>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50E0296E-1F5C-337E-79A6-77BF67CF9C31}"/>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3" name="文字方塊 2">
            <a:extLst>
              <a:ext uri="{FF2B5EF4-FFF2-40B4-BE49-F238E27FC236}">
                <a16:creationId xmlns:a16="http://schemas.microsoft.com/office/drawing/2014/main" id="{137D296D-5C79-DC79-DC57-5C6503A44EF0}"/>
              </a:ext>
            </a:extLst>
          </p:cNvPr>
          <p:cNvSpPr txBox="1"/>
          <p:nvPr/>
        </p:nvSpPr>
        <p:spPr>
          <a:xfrm>
            <a:off x="694606" y="1125538"/>
            <a:ext cx="10009112" cy="5174943"/>
          </a:xfrm>
          <a:prstGeom prst="rect">
            <a:avLst/>
          </a:prstGeom>
          <a:noFill/>
        </p:spPr>
        <p:txBody>
          <a:bodyPr wrap="square" rtlCol="0">
            <a:spAutoFit/>
          </a:bodyPr>
          <a:lstStyle/>
          <a:p>
            <a:pPr>
              <a:lnSpc>
                <a:spcPts val="3000"/>
              </a:lnSpc>
            </a:pPr>
            <a:r>
              <a:rPr lang="en-US" altLang="zh-TW" dirty="0">
                <a:solidFill>
                  <a:schemeClr val="bg1"/>
                </a:solidFill>
              </a:rPr>
              <a:t>Avidya or </a:t>
            </a:r>
            <a:r>
              <a:rPr lang="en-US" altLang="zh-TW" dirty="0" err="1">
                <a:solidFill>
                  <a:schemeClr val="bg1"/>
                </a:solidFill>
              </a:rPr>
              <a:t>Moha</a:t>
            </a:r>
            <a:r>
              <a:rPr lang="en-US" altLang="zh-TW" dirty="0">
                <a:solidFill>
                  <a:schemeClr val="bg1"/>
                </a:solidFill>
              </a:rPr>
              <a:t> (</a:t>
            </a:r>
            <a:r>
              <a:rPr lang="en-US" altLang="zh-TW" b="1" dirty="0">
                <a:solidFill>
                  <a:schemeClr val="bg1"/>
                </a:solidFill>
              </a:rPr>
              <a:t>ignorance</a:t>
            </a:r>
            <a:r>
              <a:rPr lang="en-US" altLang="zh-TW" dirty="0">
                <a:solidFill>
                  <a:schemeClr val="bg1"/>
                </a:solidFill>
              </a:rPr>
              <a:t>): ignorance of the nature of reality</a:t>
            </a:r>
          </a:p>
          <a:p>
            <a:pPr>
              <a:lnSpc>
                <a:spcPts val="3000"/>
              </a:lnSpc>
            </a:pPr>
            <a:endParaRPr lang="en-US" altLang="zh-TW" sz="1200" dirty="0">
              <a:solidFill>
                <a:schemeClr val="bg1"/>
              </a:solidFill>
            </a:endParaRPr>
          </a:p>
          <a:p>
            <a:pPr>
              <a:lnSpc>
                <a:spcPts val="3000"/>
              </a:lnSpc>
            </a:pPr>
            <a:r>
              <a:rPr lang="en-US" altLang="zh-TW" i="1" dirty="0">
                <a:solidFill>
                  <a:schemeClr val="bg1"/>
                </a:solidFill>
              </a:rPr>
              <a:t>_</a:t>
            </a:r>
            <a:r>
              <a:rPr lang="en-US" altLang="zh-TW" i="1" dirty="0" err="1">
                <a:solidFill>
                  <a:schemeClr val="bg1"/>
                </a:solidFill>
              </a:rPr>
              <a:t>Anguttara</a:t>
            </a:r>
            <a:r>
              <a:rPr lang="en-US" altLang="zh-TW" i="1" dirty="0">
                <a:solidFill>
                  <a:schemeClr val="bg1"/>
                </a:solidFill>
              </a:rPr>
              <a:t> </a:t>
            </a:r>
            <a:r>
              <a:rPr lang="en-US" altLang="zh-TW" i="1" dirty="0" err="1">
                <a:solidFill>
                  <a:schemeClr val="bg1"/>
                </a:solidFill>
              </a:rPr>
              <a:t>Nikaya</a:t>
            </a:r>
            <a:r>
              <a:rPr lang="en-US" altLang="zh-TW" i="1" dirty="0">
                <a:solidFill>
                  <a:schemeClr val="bg1"/>
                </a:solidFill>
              </a:rPr>
              <a:t> 4.49</a:t>
            </a:r>
          </a:p>
          <a:p>
            <a:pPr>
              <a:lnSpc>
                <a:spcPts val="3000"/>
              </a:lnSpc>
            </a:pPr>
            <a:endParaRPr lang="en-US" altLang="zh-TW" dirty="0">
              <a:solidFill>
                <a:schemeClr val="bg1"/>
              </a:solidFill>
            </a:endParaRPr>
          </a:p>
          <a:p>
            <a:pPr>
              <a:lnSpc>
                <a:spcPts val="4000"/>
              </a:lnSpc>
            </a:pPr>
            <a:r>
              <a:rPr lang="en-US" altLang="zh-TW" dirty="0">
                <a:solidFill>
                  <a:schemeClr val="bg1"/>
                </a:solidFill>
              </a:rPr>
              <a:t>“</a:t>
            </a:r>
            <a:r>
              <a:rPr lang="en-US" altLang="zh-TW" b="1" dirty="0">
                <a:solidFill>
                  <a:schemeClr val="bg1"/>
                </a:solidFill>
              </a:rPr>
              <a:t>Monks, there are these four perversions of perception, mind, and view. What four?</a:t>
            </a:r>
          </a:p>
          <a:p>
            <a:pPr>
              <a:lnSpc>
                <a:spcPts val="4000"/>
              </a:lnSpc>
            </a:pPr>
            <a:r>
              <a:rPr lang="en-US" altLang="zh-TW" b="1" dirty="0">
                <a:solidFill>
                  <a:schemeClr val="bg1"/>
                </a:solidFill>
              </a:rPr>
              <a:t>    Taking impermanence as permanence.</a:t>
            </a:r>
          </a:p>
          <a:p>
            <a:pPr>
              <a:lnSpc>
                <a:spcPts val="4000"/>
              </a:lnSpc>
            </a:pPr>
            <a:r>
              <a:rPr lang="en-US" altLang="zh-TW" b="1" dirty="0">
                <a:solidFill>
                  <a:schemeClr val="bg1"/>
                </a:solidFill>
              </a:rPr>
              <a:t>    Taking suffering as happiness.</a:t>
            </a:r>
          </a:p>
          <a:p>
            <a:pPr>
              <a:lnSpc>
                <a:spcPts val="4000"/>
              </a:lnSpc>
            </a:pPr>
            <a:r>
              <a:rPr lang="en-US" altLang="zh-TW" b="1" dirty="0">
                <a:solidFill>
                  <a:schemeClr val="bg1"/>
                </a:solidFill>
              </a:rPr>
              <a:t>    Taking not-self as self.</a:t>
            </a:r>
          </a:p>
          <a:p>
            <a:pPr>
              <a:lnSpc>
                <a:spcPts val="4000"/>
              </a:lnSpc>
            </a:pPr>
            <a:r>
              <a:rPr lang="en-US" altLang="zh-TW" b="1" dirty="0">
                <a:solidFill>
                  <a:schemeClr val="bg1"/>
                </a:solidFill>
              </a:rPr>
              <a:t>    Taking ugliness as beauty. </a:t>
            </a:r>
          </a:p>
          <a:p>
            <a:pPr>
              <a:lnSpc>
                <a:spcPts val="4000"/>
              </a:lnSpc>
            </a:pPr>
            <a:r>
              <a:rPr lang="en-US" altLang="zh-TW" b="1" dirty="0">
                <a:solidFill>
                  <a:schemeClr val="bg1"/>
                </a:solidFill>
              </a:rPr>
              <a:t>These are the four perversions of perception, mind, and view.</a:t>
            </a:r>
            <a:r>
              <a:rPr lang="en-US" altLang="zh-TW" dirty="0">
                <a:solidFill>
                  <a:schemeClr val="bg1"/>
                </a:solidFill>
              </a:rPr>
              <a:t> “</a:t>
            </a:r>
            <a:endParaRPr lang="zh-TW" altLang="en-US" dirty="0">
              <a:solidFill>
                <a:schemeClr val="bg1"/>
              </a:solidFill>
            </a:endParaRPr>
          </a:p>
        </p:txBody>
      </p:sp>
    </p:spTree>
    <p:extLst>
      <p:ext uri="{BB962C8B-B14F-4D97-AF65-F5344CB8AC3E}">
        <p14:creationId xmlns:p14="http://schemas.microsoft.com/office/powerpoint/2010/main" val="720890077"/>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062333D5-A2EC-184E-E88B-E0841628F657}"/>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5" name="文字方塊 4">
            <a:extLst>
              <a:ext uri="{FF2B5EF4-FFF2-40B4-BE49-F238E27FC236}">
                <a16:creationId xmlns:a16="http://schemas.microsoft.com/office/drawing/2014/main" id="{A6655E78-A48F-4DCF-CD31-4A27630C08F5}"/>
              </a:ext>
            </a:extLst>
          </p:cNvPr>
          <p:cNvSpPr txBox="1"/>
          <p:nvPr/>
        </p:nvSpPr>
        <p:spPr>
          <a:xfrm>
            <a:off x="838622" y="1197546"/>
            <a:ext cx="10009112" cy="5046703"/>
          </a:xfrm>
          <a:prstGeom prst="rect">
            <a:avLst/>
          </a:prstGeom>
          <a:noFill/>
        </p:spPr>
        <p:txBody>
          <a:bodyPr wrap="square" rtlCol="0">
            <a:spAutoFit/>
          </a:bodyPr>
          <a:lstStyle/>
          <a:p>
            <a:pPr>
              <a:lnSpc>
                <a:spcPts val="3000"/>
              </a:lnSpc>
            </a:pPr>
            <a:r>
              <a:rPr lang="en-US" altLang="zh-CN" b="1" dirty="0">
                <a:solidFill>
                  <a:schemeClr val="bg1"/>
                </a:solidFill>
              </a:rPr>
              <a:t>T</a:t>
            </a:r>
            <a:r>
              <a:rPr lang="en-US" altLang="zh-TW" b="1" dirty="0">
                <a:solidFill>
                  <a:schemeClr val="bg1"/>
                </a:solidFill>
              </a:rPr>
              <a:t>he five aggregates of clinging </a:t>
            </a:r>
            <a:r>
              <a:rPr lang="en-US" altLang="zh-TW" dirty="0">
                <a:solidFill>
                  <a:schemeClr val="bg1"/>
                </a:solidFill>
              </a:rPr>
              <a:t>(</a:t>
            </a:r>
            <a:r>
              <a:rPr lang="en-US" altLang="zh-TW" dirty="0" err="1">
                <a:solidFill>
                  <a:schemeClr val="bg1"/>
                </a:solidFill>
              </a:rPr>
              <a:t>Pañcupādānakkhandhā</a:t>
            </a:r>
            <a:r>
              <a:rPr lang="en-US" altLang="zh-TW" dirty="0">
                <a:solidFill>
                  <a:schemeClr val="bg1"/>
                </a:solidFill>
              </a:rPr>
              <a:t>), the five material and mental factors that take part in the rise of craving and clinging. They are also explained as the five factors that constitute and explain a sentient being’s person and personality.</a:t>
            </a:r>
          </a:p>
          <a:p>
            <a:pPr>
              <a:lnSpc>
                <a:spcPts val="3000"/>
              </a:lnSpc>
            </a:pPr>
            <a:endParaRPr lang="en-US" altLang="zh-TW" dirty="0">
              <a:solidFill>
                <a:schemeClr val="bg1"/>
              </a:solidFill>
            </a:endParaRPr>
          </a:p>
          <a:p>
            <a:pPr>
              <a:lnSpc>
                <a:spcPts val="4000"/>
              </a:lnSpc>
            </a:pPr>
            <a:r>
              <a:rPr lang="en-US" altLang="zh-TW" dirty="0">
                <a:solidFill>
                  <a:schemeClr val="bg1"/>
                </a:solidFill>
              </a:rPr>
              <a:t>The five aggregates or heaps of clinging are:</a:t>
            </a:r>
          </a:p>
          <a:p>
            <a:pPr>
              <a:lnSpc>
                <a:spcPts val="4000"/>
              </a:lnSpc>
            </a:pPr>
            <a:r>
              <a:rPr lang="en-US" altLang="zh-TW" dirty="0">
                <a:solidFill>
                  <a:schemeClr val="bg1"/>
                </a:solidFill>
              </a:rPr>
              <a:t>    1. material form (or material image, impression) (</a:t>
            </a:r>
            <a:r>
              <a:rPr lang="en-US" altLang="zh-TW" dirty="0" err="1">
                <a:solidFill>
                  <a:schemeClr val="bg1"/>
                </a:solidFill>
              </a:rPr>
              <a:t>rupa</a:t>
            </a:r>
            <a:r>
              <a:rPr lang="en-US" altLang="zh-TW" dirty="0">
                <a:solidFill>
                  <a:schemeClr val="bg1"/>
                </a:solidFill>
              </a:rPr>
              <a:t>)</a:t>
            </a:r>
          </a:p>
          <a:p>
            <a:pPr>
              <a:lnSpc>
                <a:spcPts val="4000"/>
              </a:lnSpc>
            </a:pPr>
            <a:r>
              <a:rPr lang="en-US" altLang="zh-TW" dirty="0">
                <a:solidFill>
                  <a:schemeClr val="bg1"/>
                </a:solidFill>
              </a:rPr>
              <a:t>    2. sensations (or feelings, received from form) (</a:t>
            </a:r>
            <a:r>
              <a:rPr lang="en-US" altLang="zh-TW" dirty="0" err="1">
                <a:solidFill>
                  <a:schemeClr val="bg1"/>
                </a:solidFill>
              </a:rPr>
              <a:t>vedana</a:t>
            </a:r>
            <a:r>
              <a:rPr lang="en-US" altLang="zh-TW" dirty="0">
                <a:solidFill>
                  <a:schemeClr val="bg1"/>
                </a:solidFill>
              </a:rPr>
              <a:t>)</a:t>
            </a:r>
          </a:p>
          <a:p>
            <a:pPr>
              <a:lnSpc>
                <a:spcPts val="4000"/>
              </a:lnSpc>
            </a:pPr>
            <a:r>
              <a:rPr lang="en-US" altLang="zh-TW" dirty="0">
                <a:solidFill>
                  <a:schemeClr val="bg1"/>
                </a:solidFill>
              </a:rPr>
              <a:t>    3. perceptions (</a:t>
            </a:r>
            <a:r>
              <a:rPr lang="en-US" altLang="zh-TW" dirty="0" err="1">
                <a:solidFill>
                  <a:schemeClr val="bg1"/>
                </a:solidFill>
              </a:rPr>
              <a:t>samjna</a:t>
            </a:r>
            <a:r>
              <a:rPr lang="en-US" altLang="zh-TW" dirty="0">
                <a:solidFill>
                  <a:schemeClr val="bg1"/>
                </a:solidFill>
              </a:rPr>
              <a:t>)</a:t>
            </a:r>
          </a:p>
          <a:p>
            <a:pPr>
              <a:lnSpc>
                <a:spcPts val="4000"/>
              </a:lnSpc>
            </a:pPr>
            <a:r>
              <a:rPr lang="en-US" altLang="zh-TW" dirty="0">
                <a:solidFill>
                  <a:schemeClr val="bg1"/>
                </a:solidFill>
              </a:rPr>
              <a:t>    4. mental activity or formations (</a:t>
            </a:r>
            <a:r>
              <a:rPr lang="en-US" altLang="zh-TW" dirty="0" err="1">
                <a:solidFill>
                  <a:schemeClr val="bg1"/>
                </a:solidFill>
              </a:rPr>
              <a:t>sankhara</a:t>
            </a:r>
            <a:r>
              <a:rPr lang="en-US" altLang="zh-TW" dirty="0">
                <a:solidFill>
                  <a:schemeClr val="bg1"/>
                </a:solidFill>
              </a:rPr>
              <a:t>)</a:t>
            </a:r>
          </a:p>
          <a:p>
            <a:pPr>
              <a:lnSpc>
                <a:spcPts val="4000"/>
              </a:lnSpc>
            </a:pPr>
            <a:r>
              <a:rPr lang="en-US" altLang="zh-TW" dirty="0">
                <a:solidFill>
                  <a:schemeClr val="bg1"/>
                </a:solidFill>
              </a:rPr>
              <a:t>    5. consciousness (</a:t>
            </a:r>
            <a:r>
              <a:rPr lang="en-US" altLang="zh-TW" dirty="0" err="1">
                <a:solidFill>
                  <a:schemeClr val="bg1"/>
                </a:solidFill>
              </a:rPr>
              <a:t>vijnana</a:t>
            </a:r>
            <a:r>
              <a:rPr lang="en-US" altLang="zh-TW" dirty="0">
                <a:solidFill>
                  <a:schemeClr val="bg1"/>
                </a:solidFill>
              </a:rPr>
              <a:t>).</a:t>
            </a:r>
            <a:endParaRPr lang="en-US" altLang="zh-TW" b="1" dirty="0">
              <a:solidFill>
                <a:schemeClr val="bg1"/>
              </a:solidFill>
            </a:endParaRPr>
          </a:p>
        </p:txBody>
      </p:sp>
    </p:spTree>
    <p:extLst>
      <p:ext uri="{BB962C8B-B14F-4D97-AF65-F5344CB8AC3E}">
        <p14:creationId xmlns:p14="http://schemas.microsoft.com/office/powerpoint/2010/main" val="2294911748"/>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EDBF8129-8104-4E88-7C6B-5B574604EC2E}"/>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3" name="文字方塊 2">
            <a:extLst>
              <a:ext uri="{FF2B5EF4-FFF2-40B4-BE49-F238E27FC236}">
                <a16:creationId xmlns:a16="http://schemas.microsoft.com/office/drawing/2014/main" id="{4D3D0B25-8172-7A2E-ED45-8F0D7C73E57C}"/>
              </a:ext>
            </a:extLst>
          </p:cNvPr>
          <p:cNvSpPr txBox="1"/>
          <p:nvPr/>
        </p:nvSpPr>
        <p:spPr>
          <a:xfrm>
            <a:off x="766614" y="1269554"/>
            <a:ext cx="10009112" cy="846835"/>
          </a:xfrm>
          <a:prstGeom prst="rect">
            <a:avLst/>
          </a:prstGeom>
          <a:noFill/>
        </p:spPr>
        <p:txBody>
          <a:bodyPr wrap="square" rtlCol="0">
            <a:spAutoFit/>
          </a:bodyPr>
          <a:lstStyle/>
          <a:p>
            <a:pPr>
              <a:lnSpc>
                <a:spcPts val="3000"/>
              </a:lnSpc>
            </a:pPr>
            <a:r>
              <a:rPr lang="en-US" altLang="zh-TW" i="1" dirty="0" err="1">
                <a:solidFill>
                  <a:schemeClr val="bg1"/>
                </a:solidFill>
              </a:rPr>
              <a:t>Visuddhimagga</a:t>
            </a:r>
            <a:r>
              <a:rPr lang="en-US" altLang="zh-TW" dirty="0">
                <a:solidFill>
                  <a:schemeClr val="bg1"/>
                </a:solidFill>
              </a:rPr>
              <a:t> (</a:t>
            </a:r>
            <a:r>
              <a:rPr lang="en-US" altLang="zh-TW" i="1" dirty="0">
                <a:solidFill>
                  <a:schemeClr val="bg1"/>
                </a:solidFill>
              </a:rPr>
              <a:t>Path of Purification</a:t>
            </a:r>
            <a:r>
              <a:rPr lang="en-US" altLang="zh-TW" dirty="0">
                <a:solidFill>
                  <a:schemeClr val="bg1"/>
                </a:solidFill>
              </a:rPr>
              <a:t>): </a:t>
            </a:r>
          </a:p>
          <a:p>
            <a:pPr>
              <a:lnSpc>
                <a:spcPts val="3000"/>
              </a:lnSpc>
            </a:pPr>
            <a:endParaRPr lang="en-US" altLang="zh-TW" dirty="0">
              <a:solidFill>
                <a:schemeClr val="bg1"/>
              </a:solidFill>
            </a:endParaRPr>
          </a:p>
        </p:txBody>
      </p:sp>
      <p:sp>
        <p:nvSpPr>
          <p:cNvPr id="4" name="文字方塊 3">
            <a:extLst>
              <a:ext uri="{FF2B5EF4-FFF2-40B4-BE49-F238E27FC236}">
                <a16:creationId xmlns:a16="http://schemas.microsoft.com/office/drawing/2014/main" id="{1DF9C87E-3BEA-028C-2ECD-0BAE16C289B2}"/>
              </a:ext>
            </a:extLst>
          </p:cNvPr>
          <p:cNvSpPr txBox="1"/>
          <p:nvPr/>
        </p:nvSpPr>
        <p:spPr>
          <a:xfrm>
            <a:off x="473483" y="2000339"/>
            <a:ext cx="3816424" cy="523220"/>
          </a:xfrm>
          <a:prstGeom prst="rect">
            <a:avLst/>
          </a:prstGeom>
          <a:noFill/>
          <a:ln>
            <a:noFill/>
          </a:ln>
        </p:spPr>
        <p:txBody>
          <a:bodyPr wrap="square" rtlCol="0">
            <a:spAutoFit/>
          </a:bodyPr>
          <a:lstStyle/>
          <a:p>
            <a:r>
              <a:rPr lang="en-US" altLang="zh-TW" sz="2800" b="1" dirty="0">
                <a:solidFill>
                  <a:srgbClr val="FFFF00"/>
                </a:solidFill>
              </a:rPr>
              <a:t>The three rounds (</a:t>
            </a:r>
            <a:r>
              <a:rPr lang="en-US" altLang="zh-TW" sz="2800" b="1" dirty="0" err="1">
                <a:solidFill>
                  <a:srgbClr val="FFFF00"/>
                </a:solidFill>
              </a:rPr>
              <a:t>vaṭṭa</a:t>
            </a:r>
            <a:r>
              <a:rPr lang="en-US" altLang="zh-TW" sz="2800" b="1" dirty="0">
                <a:solidFill>
                  <a:srgbClr val="FFFF00"/>
                </a:solidFill>
              </a:rPr>
              <a:t>)</a:t>
            </a:r>
            <a:endParaRPr lang="zh-TW" altLang="en-US" sz="2800" b="1" dirty="0">
              <a:solidFill>
                <a:srgbClr val="FFFF00"/>
              </a:solidFill>
            </a:endParaRPr>
          </a:p>
        </p:txBody>
      </p:sp>
      <p:sp>
        <p:nvSpPr>
          <p:cNvPr id="5" name="文字方塊 4">
            <a:extLst>
              <a:ext uri="{FF2B5EF4-FFF2-40B4-BE49-F238E27FC236}">
                <a16:creationId xmlns:a16="http://schemas.microsoft.com/office/drawing/2014/main" id="{39A6B917-FD31-4BF0-CAAF-88DB19DEC394}"/>
              </a:ext>
            </a:extLst>
          </p:cNvPr>
          <p:cNvSpPr txBox="1"/>
          <p:nvPr/>
        </p:nvSpPr>
        <p:spPr>
          <a:xfrm>
            <a:off x="4870277" y="2965595"/>
            <a:ext cx="3192244" cy="523220"/>
          </a:xfrm>
          <a:prstGeom prst="rect">
            <a:avLst/>
          </a:prstGeom>
          <a:noFill/>
          <a:ln>
            <a:solidFill>
              <a:srgbClr val="FFFF00"/>
            </a:solidFill>
          </a:ln>
        </p:spPr>
        <p:txBody>
          <a:bodyPr wrap="square" rtlCol="0">
            <a:spAutoFit/>
          </a:bodyPr>
          <a:lstStyle/>
          <a:p>
            <a:r>
              <a:rPr lang="en-US" altLang="zh-TW" sz="2800" dirty="0">
                <a:solidFill>
                  <a:srgbClr val="FFFF00"/>
                </a:solidFill>
              </a:rPr>
              <a:t>Mental defilements</a:t>
            </a:r>
            <a:endParaRPr lang="zh-TW" altLang="en-US" sz="2800" dirty="0">
              <a:solidFill>
                <a:srgbClr val="FFFF00"/>
              </a:solidFill>
            </a:endParaRPr>
          </a:p>
        </p:txBody>
      </p:sp>
      <p:sp>
        <p:nvSpPr>
          <p:cNvPr id="6" name="文字方塊 5">
            <a:extLst>
              <a:ext uri="{FF2B5EF4-FFF2-40B4-BE49-F238E27FC236}">
                <a16:creationId xmlns:a16="http://schemas.microsoft.com/office/drawing/2014/main" id="{762F524B-F9B3-F87A-A724-C9EA8C49F90B}"/>
              </a:ext>
            </a:extLst>
          </p:cNvPr>
          <p:cNvSpPr txBox="1"/>
          <p:nvPr/>
        </p:nvSpPr>
        <p:spPr>
          <a:xfrm>
            <a:off x="8062520" y="5750269"/>
            <a:ext cx="2808312" cy="523220"/>
          </a:xfrm>
          <a:prstGeom prst="rect">
            <a:avLst/>
          </a:prstGeom>
          <a:noFill/>
          <a:ln>
            <a:solidFill>
              <a:srgbClr val="FFFF00"/>
            </a:solidFill>
          </a:ln>
        </p:spPr>
        <p:txBody>
          <a:bodyPr wrap="square" rtlCol="0">
            <a:spAutoFit/>
          </a:bodyPr>
          <a:lstStyle/>
          <a:p>
            <a:r>
              <a:rPr lang="en-US" altLang="zh-TW" sz="2800" dirty="0">
                <a:solidFill>
                  <a:srgbClr val="FFFF00"/>
                </a:solidFill>
              </a:rPr>
              <a:t>Actions (karma)</a:t>
            </a:r>
            <a:endParaRPr lang="zh-TW" altLang="en-US" sz="2800" dirty="0">
              <a:solidFill>
                <a:srgbClr val="FFFF00"/>
              </a:solidFill>
            </a:endParaRPr>
          </a:p>
        </p:txBody>
      </p:sp>
      <p:sp>
        <p:nvSpPr>
          <p:cNvPr id="7" name="文字方塊 6">
            <a:extLst>
              <a:ext uri="{FF2B5EF4-FFF2-40B4-BE49-F238E27FC236}">
                <a16:creationId xmlns:a16="http://schemas.microsoft.com/office/drawing/2014/main" id="{3B50BC9A-AC00-1143-DCC1-E5C774D4DF64}"/>
              </a:ext>
            </a:extLst>
          </p:cNvPr>
          <p:cNvSpPr txBox="1"/>
          <p:nvPr/>
        </p:nvSpPr>
        <p:spPr>
          <a:xfrm>
            <a:off x="1701924" y="5750269"/>
            <a:ext cx="2808312" cy="523220"/>
          </a:xfrm>
          <a:prstGeom prst="rect">
            <a:avLst/>
          </a:prstGeom>
          <a:noFill/>
          <a:ln>
            <a:solidFill>
              <a:srgbClr val="FFFF00"/>
            </a:solidFill>
          </a:ln>
        </p:spPr>
        <p:txBody>
          <a:bodyPr wrap="square" rtlCol="0">
            <a:spAutoFit/>
          </a:bodyPr>
          <a:lstStyle/>
          <a:p>
            <a:r>
              <a:rPr lang="en-US" altLang="zh-TW" sz="2800" dirty="0">
                <a:solidFill>
                  <a:srgbClr val="FFFF00"/>
                </a:solidFill>
              </a:rPr>
              <a:t>Results (suffering)</a:t>
            </a:r>
          </a:p>
        </p:txBody>
      </p:sp>
      <p:sp>
        <p:nvSpPr>
          <p:cNvPr id="8" name="箭號: 向右 7">
            <a:extLst>
              <a:ext uri="{FF2B5EF4-FFF2-40B4-BE49-F238E27FC236}">
                <a16:creationId xmlns:a16="http://schemas.microsoft.com/office/drawing/2014/main" id="{AEDDE4BB-D812-9E0A-3C8D-7DDCB8860B81}"/>
              </a:ext>
            </a:extLst>
          </p:cNvPr>
          <p:cNvSpPr/>
          <p:nvPr/>
        </p:nvSpPr>
        <p:spPr>
          <a:xfrm rot="3151554">
            <a:off x="7462663" y="4295506"/>
            <a:ext cx="894162" cy="648072"/>
          </a:xfrm>
          <a:prstGeom prst="rightArrow">
            <a:avLst/>
          </a:prstGeom>
          <a:solidFill>
            <a:schemeClr val="accent1"/>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箭號: 向右 8">
            <a:extLst>
              <a:ext uri="{FF2B5EF4-FFF2-40B4-BE49-F238E27FC236}">
                <a16:creationId xmlns:a16="http://schemas.microsoft.com/office/drawing/2014/main" id="{11D8F435-1EEF-25B7-E2C8-AFDDD5693F16}"/>
              </a:ext>
            </a:extLst>
          </p:cNvPr>
          <p:cNvSpPr/>
          <p:nvPr/>
        </p:nvSpPr>
        <p:spPr>
          <a:xfrm rot="10800000">
            <a:off x="5894153" y="5899930"/>
            <a:ext cx="894162" cy="648072"/>
          </a:xfrm>
          <a:prstGeom prst="rightArrow">
            <a:avLst/>
          </a:prstGeom>
          <a:solidFill>
            <a:schemeClr val="accent1"/>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0" name="箭號: 向右 9">
            <a:extLst>
              <a:ext uri="{FF2B5EF4-FFF2-40B4-BE49-F238E27FC236}">
                <a16:creationId xmlns:a16="http://schemas.microsoft.com/office/drawing/2014/main" id="{6D33472F-FC29-37CE-54B7-50858508917E}"/>
              </a:ext>
            </a:extLst>
          </p:cNvPr>
          <p:cNvSpPr/>
          <p:nvPr/>
        </p:nvSpPr>
        <p:spPr>
          <a:xfrm rot="18471896">
            <a:off x="4786695" y="4295391"/>
            <a:ext cx="894162" cy="648072"/>
          </a:xfrm>
          <a:prstGeom prst="rightArrow">
            <a:avLst/>
          </a:prstGeom>
          <a:solidFill>
            <a:schemeClr val="accent1"/>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1" name="矩形: 圓角 10">
            <a:extLst>
              <a:ext uri="{FF2B5EF4-FFF2-40B4-BE49-F238E27FC236}">
                <a16:creationId xmlns:a16="http://schemas.microsoft.com/office/drawing/2014/main" id="{3EF8FADC-27A3-7885-5AE6-375F298D1B7F}"/>
              </a:ext>
            </a:extLst>
          </p:cNvPr>
          <p:cNvSpPr/>
          <p:nvPr/>
        </p:nvSpPr>
        <p:spPr>
          <a:xfrm rot="2416951">
            <a:off x="4513470" y="3381229"/>
            <a:ext cx="7050320" cy="2534332"/>
          </a:xfrm>
          <a:prstGeom prst="roundRect">
            <a:avLst/>
          </a:pr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2" name="文字方塊 11">
            <a:extLst>
              <a:ext uri="{FF2B5EF4-FFF2-40B4-BE49-F238E27FC236}">
                <a16:creationId xmlns:a16="http://schemas.microsoft.com/office/drawing/2014/main" id="{4168B090-30FE-819B-FA64-81A54CC1EC98}"/>
              </a:ext>
            </a:extLst>
          </p:cNvPr>
          <p:cNvSpPr txBox="1"/>
          <p:nvPr/>
        </p:nvSpPr>
        <p:spPr>
          <a:xfrm>
            <a:off x="8941154" y="2287512"/>
            <a:ext cx="2808312" cy="523220"/>
          </a:xfrm>
          <a:prstGeom prst="rect">
            <a:avLst/>
          </a:prstGeom>
          <a:noFill/>
          <a:ln>
            <a:noFill/>
          </a:ln>
        </p:spPr>
        <p:txBody>
          <a:bodyPr wrap="square" rtlCol="0">
            <a:spAutoFit/>
          </a:bodyPr>
          <a:lstStyle/>
          <a:p>
            <a:r>
              <a:rPr lang="en-US" altLang="zh-TW" sz="2800" dirty="0">
                <a:solidFill>
                  <a:srgbClr val="00B0F0"/>
                </a:solidFill>
              </a:rPr>
              <a:t>Origin of suffering</a:t>
            </a:r>
            <a:endParaRPr lang="zh-TW" altLang="en-US" sz="2800" dirty="0">
              <a:solidFill>
                <a:srgbClr val="00B0F0"/>
              </a:solidFill>
            </a:endParaRPr>
          </a:p>
        </p:txBody>
      </p:sp>
      <p:sp>
        <p:nvSpPr>
          <p:cNvPr id="15" name="矩形: 圓角 14">
            <a:extLst>
              <a:ext uri="{FF2B5EF4-FFF2-40B4-BE49-F238E27FC236}">
                <a16:creationId xmlns:a16="http://schemas.microsoft.com/office/drawing/2014/main" id="{8284B4C1-9A64-B062-24D1-03C537D654B5}"/>
              </a:ext>
            </a:extLst>
          </p:cNvPr>
          <p:cNvSpPr/>
          <p:nvPr/>
        </p:nvSpPr>
        <p:spPr>
          <a:xfrm rot="2416951">
            <a:off x="1076206" y="5149746"/>
            <a:ext cx="4800413" cy="2534332"/>
          </a:xfrm>
          <a:prstGeom prst="roundRect">
            <a:avLst/>
          </a:pr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6" name="文字方塊 15">
            <a:extLst>
              <a:ext uri="{FF2B5EF4-FFF2-40B4-BE49-F238E27FC236}">
                <a16:creationId xmlns:a16="http://schemas.microsoft.com/office/drawing/2014/main" id="{81D4756B-DCE6-4D4A-48A7-27617EAEBC73}"/>
              </a:ext>
            </a:extLst>
          </p:cNvPr>
          <p:cNvSpPr txBox="1"/>
          <p:nvPr/>
        </p:nvSpPr>
        <p:spPr>
          <a:xfrm>
            <a:off x="128445" y="3706684"/>
            <a:ext cx="2808312" cy="523220"/>
          </a:xfrm>
          <a:prstGeom prst="rect">
            <a:avLst/>
          </a:prstGeom>
          <a:noFill/>
          <a:ln>
            <a:noFill/>
          </a:ln>
        </p:spPr>
        <p:txBody>
          <a:bodyPr wrap="square" rtlCol="0">
            <a:spAutoFit/>
          </a:bodyPr>
          <a:lstStyle/>
          <a:p>
            <a:r>
              <a:rPr lang="en-US" altLang="zh-CN" sz="2800" dirty="0">
                <a:solidFill>
                  <a:srgbClr val="00B0F0"/>
                </a:solidFill>
              </a:rPr>
              <a:t>S</a:t>
            </a:r>
            <a:r>
              <a:rPr lang="en-US" altLang="zh-TW" sz="2800" dirty="0">
                <a:solidFill>
                  <a:srgbClr val="00B0F0"/>
                </a:solidFill>
              </a:rPr>
              <a:t>uffering</a:t>
            </a:r>
            <a:endParaRPr lang="zh-TW" altLang="en-US" sz="2800" dirty="0">
              <a:solidFill>
                <a:srgbClr val="00B0F0"/>
              </a:solidFill>
            </a:endParaRPr>
          </a:p>
        </p:txBody>
      </p:sp>
    </p:spTree>
    <p:extLst>
      <p:ext uri="{BB962C8B-B14F-4D97-AF65-F5344CB8AC3E}">
        <p14:creationId xmlns:p14="http://schemas.microsoft.com/office/powerpoint/2010/main" val="97463212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p:bldP spid="15" grpId="0" animBg="1"/>
      <p:bldP spid="16"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686E1B25-A481-4B01-866E-F040B030DEF8}"/>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3" name="文字方塊 2">
            <a:extLst>
              <a:ext uri="{FF2B5EF4-FFF2-40B4-BE49-F238E27FC236}">
                <a16:creationId xmlns:a16="http://schemas.microsoft.com/office/drawing/2014/main" id="{FC9F1B9E-4765-2FBF-4752-BAB91F4F24F7}"/>
              </a:ext>
            </a:extLst>
          </p:cNvPr>
          <p:cNvSpPr txBox="1"/>
          <p:nvPr/>
        </p:nvSpPr>
        <p:spPr>
          <a:xfrm>
            <a:off x="1198662" y="1269554"/>
            <a:ext cx="10009112" cy="1071255"/>
          </a:xfrm>
          <a:prstGeom prst="rect">
            <a:avLst/>
          </a:prstGeom>
          <a:noFill/>
        </p:spPr>
        <p:txBody>
          <a:bodyPr wrap="square" rtlCol="0">
            <a:spAutoFit/>
          </a:bodyPr>
          <a:lstStyle/>
          <a:p>
            <a:pPr>
              <a:lnSpc>
                <a:spcPts val="4000"/>
              </a:lnSpc>
            </a:pPr>
            <a:r>
              <a:rPr lang="en-US" altLang="zh-TW" i="1" dirty="0" err="1">
                <a:solidFill>
                  <a:schemeClr val="bg1"/>
                </a:solidFill>
              </a:rPr>
              <a:t>Dhammacakkappavattana</a:t>
            </a:r>
            <a:r>
              <a:rPr lang="en-US" altLang="zh-TW" i="1" dirty="0">
                <a:solidFill>
                  <a:schemeClr val="bg1"/>
                </a:solidFill>
              </a:rPr>
              <a:t> Sutta </a:t>
            </a:r>
          </a:p>
          <a:p>
            <a:pPr>
              <a:lnSpc>
                <a:spcPts val="4000"/>
              </a:lnSpc>
            </a:pPr>
            <a:r>
              <a:rPr lang="en-US" altLang="zh-CN" i="1" dirty="0">
                <a:solidFill>
                  <a:schemeClr val="bg1"/>
                </a:solidFill>
              </a:rPr>
              <a:t>——</a:t>
            </a:r>
            <a:r>
              <a:rPr lang="en-US" altLang="zh-TW" i="1" dirty="0">
                <a:solidFill>
                  <a:schemeClr val="bg1"/>
                </a:solidFill>
              </a:rPr>
              <a:t>The Setting in Motion of the Wheel of the Dharma Discourse  </a:t>
            </a:r>
            <a:endParaRPr lang="zh-TW" altLang="en-US" i="1" dirty="0">
              <a:solidFill>
                <a:schemeClr val="bg1"/>
              </a:solidFill>
            </a:endParaRPr>
          </a:p>
        </p:txBody>
      </p:sp>
      <p:sp>
        <p:nvSpPr>
          <p:cNvPr id="4" name="文字方塊 3">
            <a:extLst>
              <a:ext uri="{FF2B5EF4-FFF2-40B4-BE49-F238E27FC236}">
                <a16:creationId xmlns:a16="http://schemas.microsoft.com/office/drawing/2014/main" id="{1867DAD1-9BE2-1086-6144-2DFE8BD8362B}"/>
              </a:ext>
            </a:extLst>
          </p:cNvPr>
          <p:cNvSpPr txBox="1"/>
          <p:nvPr/>
        </p:nvSpPr>
        <p:spPr>
          <a:xfrm>
            <a:off x="1090650" y="3338969"/>
            <a:ext cx="10009112" cy="2251065"/>
          </a:xfrm>
          <a:prstGeom prst="rect">
            <a:avLst/>
          </a:prstGeom>
          <a:noFill/>
        </p:spPr>
        <p:txBody>
          <a:bodyPr wrap="square" rtlCol="0">
            <a:spAutoFit/>
          </a:bodyPr>
          <a:lstStyle/>
          <a:p>
            <a:pPr>
              <a:lnSpc>
                <a:spcPct val="150000"/>
              </a:lnSpc>
            </a:pPr>
            <a:r>
              <a:rPr lang="en-US" altLang="zh-TW" dirty="0">
                <a:solidFill>
                  <a:schemeClr val="bg1"/>
                </a:solidFill>
              </a:rPr>
              <a:t>“</a:t>
            </a:r>
            <a:r>
              <a:rPr lang="en-US" altLang="zh-TW" b="1" dirty="0">
                <a:solidFill>
                  <a:schemeClr val="bg1"/>
                </a:solidFill>
              </a:rPr>
              <a:t>And this, monks, is the noble truth of the way of practice leading to the cessation of </a:t>
            </a:r>
            <a:r>
              <a:rPr lang="en-US" altLang="zh-CN" b="1" dirty="0">
                <a:solidFill>
                  <a:schemeClr val="bg1"/>
                </a:solidFill>
              </a:rPr>
              <a:t>suffering</a:t>
            </a:r>
            <a:r>
              <a:rPr lang="en-US" altLang="zh-TW" b="1" dirty="0">
                <a:solidFill>
                  <a:schemeClr val="bg1"/>
                </a:solidFill>
              </a:rPr>
              <a:t>: precisely this Noble Eightfold Path — right view, right resolve, right speech, right action, right livelihood, right effort, right mindfulness, right concentration.”</a:t>
            </a:r>
            <a:endParaRPr lang="zh-TW" altLang="en-US" b="1" dirty="0">
              <a:solidFill>
                <a:schemeClr val="bg1"/>
              </a:solidFill>
            </a:endParaRPr>
          </a:p>
        </p:txBody>
      </p:sp>
      <p:sp>
        <p:nvSpPr>
          <p:cNvPr id="5" name="文字方塊 4">
            <a:extLst>
              <a:ext uri="{FF2B5EF4-FFF2-40B4-BE49-F238E27FC236}">
                <a16:creationId xmlns:a16="http://schemas.microsoft.com/office/drawing/2014/main" id="{4EB13674-2DC1-8C69-EABA-9FE42C5DCCD7}"/>
              </a:ext>
            </a:extLst>
          </p:cNvPr>
          <p:cNvSpPr txBox="1"/>
          <p:nvPr/>
        </p:nvSpPr>
        <p:spPr>
          <a:xfrm>
            <a:off x="1125367" y="2545353"/>
            <a:ext cx="8676964" cy="589072"/>
          </a:xfrm>
          <a:prstGeom prst="rect">
            <a:avLst/>
          </a:prstGeom>
          <a:noFill/>
        </p:spPr>
        <p:txBody>
          <a:bodyPr wrap="square" rtlCol="0">
            <a:spAutoFit/>
          </a:bodyPr>
          <a:lstStyle/>
          <a:p>
            <a:pPr>
              <a:lnSpc>
                <a:spcPct val="150000"/>
              </a:lnSpc>
            </a:pPr>
            <a:r>
              <a:rPr lang="en-US" altLang="zh-CN" b="1" dirty="0">
                <a:solidFill>
                  <a:srgbClr val="FFFF00"/>
                </a:solidFill>
              </a:rPr>
              <a:t>The Fourth Noble Truth – </a:t>
            </a:r>
            <a:r>
              <a:rPr lang="en-US" altLang="zh-CN" b="1" dirty="0" err="1">
                <a:solidFill>
                  <a:srgbClr val="FFFF00"/>
                </a:solidFill>
              </a:rPr>
              <a:t>magga</a:t>
            </a:r>
            <a:r>
              <a:rPr lang="en-US" altLang="zh-CN" b="1" dirty="0">
                <a:solidFill>
                  <a:srgbClr val="FFFF00"/>
                </a:solidFill>
              </a:rPr>
              <a:t> (the path to the end of suffering)</a:t>
            </a:r>
          </a:p>
        </p:txBody>
      </p:sp>
    </p:spTree>
    <p:extLst>
      <p:ext uri="{BB962C8B-B14F-4D97-AF65-F5344CB8AC3E}">
        <p14:creationId xmlns:p14="http://schemas.microsoft.com/office/powerpoint/2010/main" val="70755914"/>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D01010AE-15E1-1C68-08FC-E4763674BC09}"/>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pic>
        <p:nvPicPr>
          <p:cNvPr id="5" name="圖片 4">
            <a:extLst>
              <a:ext uri="{FF2B5EF4-FFF2-40B4-BE49-F238E27FC236}">
                <a16:creationId xmlns:a16="http://schemas.microsoft.com/office/drawing/2014/main" id="{EEB8CEE0-9147-3FB1-294D-9E3594E77D07}"/>
              </a:ext>
            </a:extLst>
          </p:cNvPr>
          <p:cNvPicPr>
            <a:picLocks noChangeAspect="1"/>
          </p:cNvPicPr>
          <p:nvPr/>
        </p:nvPicPr>
        <p:blipFill>
          <a:blip r:embed="rId3"/>
          <a:stretch>
            <a:fillRect/>
          </a:stretch>
        </p:blipFill>
        <p:spPr>
          <a:xfrm>
            <a:off x="2206774" y="1037934"/>
            <a:ext cx="8606678" cy="5821654"/>
          </a:xfrm>
          <a:prstGeom prst="rect">
            <a:avLst/>
          </a:prstGeom>
        </p:spPr>
      </p:pic>
    </p:spTree>
    <p:extLst>
      <p:ext uri="{BB962C8B-B14F-4D97-AF65-F5344CB8AC3E}">
        <p14:creationId xmlns:p14="http://schemas.microsoft.com/office/powerpoint/2010/main" val="3883580180"/>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74405AD7-12E5-2361-11D7-C5251149B2AF}"/>
              </a:ext>
            </a:extLst>
          </p:cNvPr>
          <p:cNvPicPr>
            <a:picLocks noChangeAspect="1"/>
          </p:cNvPicPr>
          <p:nvPr/>
        </p:nvPicPr>
        <p:blipFill>
          <a:blip r:embed="rId3"/>
          <a:stretch>
            <a:fillRect/>
          </a:stretch>
        </p:blipFill>
        <p:spPr>
          <a:xfrm>
            <a:off x="261764" y="1196752"/>
            <a:ext cx="11577899" cy="5348486"/>
          </a:xfrm>
          <a:prstGeom prst="rect">
            <a:avLst/>
          </a:prstGeom>
        </p:spPr>
      </p:pic>
      <p:sp>
        <p:nvSpPr>
          <p:cNvPr id="5" name="矩形: 按鈕形 4">
            <a:extLst>
              <a:ext uri="{FF2B5EF4-FFF2-40B4-BE49-F238E27FC236}">
                <a16:creationId xmlns:a16="http://schemas.microsoft.com/office/drawing/2014/main" id="{F9D47AEA-E745-F4E7-2776-C6C252E3D27A}"/>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Tree>
    <p:extLst>
      <p:ext uri="{BB962C8B-B14F-4D97-AF65-F5344CB8AC3E}">
        <p14:creationId xmlns:p14="http://schemas.microsoft.com/office/powerpoint/2010/main" val="1118905185"/>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矩形: 按鈕形 4">
            <a:extLst>
              <a:ext uri="{FF2B5EF4-FFF2-40B4-BE49-F238E27FC236}">
                <a16:creationId xmlns:a16="http://schemas.microsoft.com/office/drawing/2014/main" id="{13527C2D-688F-4DF4-6719-B84558CB732E}"/>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6" name="文字方塊 5">
            <a:extLst>
              <a:ext uri="{FF2B5EF4-FFF2-40B4-BE49-F238E27FC236}">
                <a16:creationId xmlns:a16="http://schemas.microsoft.com/office/drawing/2014/main" id="{75EDD69B-E4B8-4C21-447A-3C4E12B21374}"/>
              </a:ext>
            </a:extLst>
          </p:cNvPr>
          <p:cNvSpPr txBox="1"/>
          <p:nvPr/>
        </p:nvSpPr>
        <p:spPr>
          <a:xfrm>
            <a:off x="767752" y="1076343"/>
            <a:ext cx="11232110" cy="558294"/>
          </a:xfrm>
          <a:prstGeom prst="rect">
            <a:avLst/>
          </a:prstGeom>
          <a:noFill/>
        </p:spPr>
        <p:txBody>
          <a:bodyPr wrap="square" rtlCol="0">
            <a:spAutoFit/>
          </a:bodyPr>
          <a:lstStyle/>
          <a:p>
            <a:pPr>
              <a:lnSpc>
                <a:spcPts val="4000"/>
              </a:lnSpc>
            </a:pPr>
            <a:r>
              <a:rPr lang="en-US" altLang="zh-TW" b="1" dirty="0">
                <a:solidFill>
                  <a:schemeClr val="bg1"/>
                </a:solidFill>
              </a:rPr>
              <a:t>Seven stages of purification </a:t>
            </a:r>
            <a:r>
              <a:rPr lang="en-US" altLang="zh-TW" sz="1400" dirty="0">
                <a:solidFill>
                  <a:schemeClr val="bg1"/>
                </a:solidFill>
              </a:rPr>
              <a:t>(The Path of Purification; </a:t>
            </a:r>
            <a:r>
              <a:rPr lang="en-US" altLang="zh-TW" sz="1400" dirty="0" err="1">
                <a:solidFill>
                  <a:schemeClr val="bg1"/>
                </a:solidFill>
              </a:rPr>
              <a:t>Visuddhimagga</a:t>
            </a:r>
            <a:r>
              <a:rPr lang="en-US" altLang="zh-TW" sz="1400" dirty="0">
                <a:solidFill>
                  <a:schemeClr val="bg1"/>
                </a:solidFill>
              </a:rPr>
              <a:t>: https://www.urbandharma.org/udharma14/pathpure.html)</a:t>
            </a:r>
            <a:endParaRPr lang="zh-TW" altLang="en-US" sz="1400" dirty="0">
              <a:solidFill>
                <a:schemeClr val="bg1"/>
              </a:solidFill>
            </a:endParaRPr>
          </a:p>
        </p:txBody>
      </p:sp>
      <p:sp>
        <p:nvSpPr>
          <p:cNvPr id="7" name="文字方塊 6">
            <a:extLst>
              <a:ext uri="{FF2B5EF4-FFF2-40B4-BE49-F238E27FC236}">
                <a16:creationId xmlns:a16="http://schemas.microsoft.com/office/drawing/2014/main" id="{51DFBECD-9979-DA9F-090D-F101DADB7704}"/>
              </a:ext>
            </a:extLst>
          </p:cNvPr>
          <p:cNvSpPr txBox="1"/>
          <p:nvPr/>
        </p:nvSpPr>
        <p:spPr>
          <a:xfrm>
            <a:off x="747173" y="1805604"/>
            <a:ext cx="9236465" cy="5174943"/>
          </a:xfrm>
          <a:prstGeom prst="rect">
            <a:avLst/>
          </a:prstGeom>
          <a:noFill/>
        </p:spPr>
        <p:txBody>
          <a:bodyPr wrap="square" rtlCol="0">
            <a:spAutoFit/>
          </a:bodyPr>
          <a:lstStyle/>
          <a:p>
            <a:pPr>
              <a:lnSpc>
                <a:spcPts val="4000"/>
              </a:lnSpc>
            </a:pPr>
            <a:r>
              <a:rPr lang="en-US" altLang="zh-TW" dirty="0">
                <a:solidFill>
                  <a:schemeClr val="bg1"/>
                </a:solidFill>
              </a:rPr>
              <a:t>7. Purification by knowledge and vision (</a:t>
            </a:r>
            <a:r>
              <a:rPr lang="en-US" altLang="zh-TW" dirty="0" err="1">
                <a:solidFill>
                  <a:schemeClr val="bg1"/>
                </a:solidFill>
              </a:rPr>
              <a:t>nanadassana-visuddhi</a:t>
            </a:r>
            <a:r>
              <a:rPr lang="en-US" altLang="zh-TW" dirty="0">
                <a:solidFill>
                  <a:schemeClr val="bg1"/>
                </a:solidFill>
              </a:rPr>
              <a:t>) </a:t>
            </a:r>
          </a:p>
          <a:p>
            <a:pPr>
              <a:lnSpc>
                <a:spcPts val="4000"/>
              </a:lnSpc>
            </a:pPr>
            <a:r>
              <a:rPr lang="en-US" altLang="zh-TW" dirty="0">
                <a:solidFill>
                  <a:schemeClr val="bg1"/>
                </a:solidFill>
              </a:rPr>
              <a:t>6. Purification by knowledge and vision of the course of practice (</a:t>
            </a:r>
            <a:r>
              <a:rPr lang="en-US" altLang="zh-TW" dirty="0" err="1">
                <a:solidFill>
                  <a:schemeClr val="bg1"/>
                </a:solidFill>
              </a:rPr>
              <a:t>patipada</a:t>
            </a:r>
            <a:r>
              <a:rPr lang="en-US" altLang="zh-TW" dirty="0">
                <a:solidFill>
                  <a:schemeClr val="bg1"/>
                </a:solidFill>
              </a:rPr>
              <a:t>–</a:t>
            </a:r>
            <a:r>
              <a:rPr lang="en-US" altLang="zh-TW" dirty="0" err="1">
                <a:solidFill>
                  <a:schemeClr val="bg1"/>
                </a:solidFill>
              </a:rPr>
              <a:t>nanadassana-visuddhi</a:t>
            </a:r>
            <a:r>
              <a:rPr lang="en-US" altLang="zh-TW" dirty="0">
                <a:solidFill>
                  <a:schemeClr val="bg1"/>
                </a:solidFill>
              </a:rPr>
              <a:t>)</a:t>
            </a:r>
          </a:p>
          <a:p>
            <a:pPr>
              <a:lnSpc>
                <a:spcPts val="4000"/>
              </a:lnSpc>
            </a:pPr>
            <a:r>
              <a:rPr lang="en-US" altLang="zh-TW" dirty="0">
                <a:solidFill>
                  <a:schemeClr val="bg1"/>
                </a:solidFill>
              </a:rPr>
              <a:t>5. Purification by knowledge and vision of what is path and not-path (</a:t>
            </a:r>
            <a:r>
              <a:rPr lang="en-US" altLang="zh-TW" dirty="0" err="1">
                <a:solidFill>
                  <a:schemeClr val="bg1"/>
                </a:solidFill>
              </a:rPr>
              <a:t>maggamagga-nanadassana-visuddhi</a:t>
            </a:r>
            <a:r>
              <a:rPr lang="en-US" altLang="zh-TW" dirty="0">
                <a:solidFill>
                  <a:schemeClr val="bg1"/>
                </a:solidFill>
              </a:rPr>
              <a:t>)</a:t>
            </a:r>
          </a:p>
          <a:p>
            <a:pPr>
              <a:lnSpc>
                <a:spcPts val="4000"/>
              </a:lnSpc>
            </a:pPr>
            <a:r>
              <a:rPr lang="en-US" altLang="zh-TW" dirty="0">
                <a:solidFill>
                  <a:schemeClr val="bg1"/>
                </a:solidFill>
              </a:rPr>
              <a:t>4. Purification by overcoming doubt (</a:t>
            </a:r>
            <a:r>
              <a:rPr lang="en-US" altLang="zh-TW" dirty="0" err="1">
                <a:solidFill>
                  <a:schemeClr val="bg1"/>
                </a:solidFill>
              </a:rPr>
              <a:t>kankha-vitarana-visuddhi</a:t>
            </a:r>
            <a:r>
              <a:rPr lang="en-US" altLang="zh-TW" dirty="0">
                <a:solidFill>
                  <a:schemeClr val="bg1"/>
                </a:solidFill>
              </a:rPr>
              <a:t>)</a:t>
            </a:r>
          </a:p>
          <a:p>
            <a:pPr>
              <a:lnSpc>
                <a:spcPts val="4000"/>
              </a:lnSpc>
            </a:pPr>
            <a:r>
              <a:rPr lang="en-US" altLang="zh-TW" dirty="0">
                <a:solidFill>
                  <a:schemeClr val="bg1"/>
                </a:solidFill>
              </a:rPr>
              <a:t>3. Purification of view (</a:t>
            </a:r>
            <a:r>
              <a:rPr lang="en-US" altLang="zh-TW" dirty="0" err="1">
                <a:solidFill>
                  <a:schemeClr val="bg1"/>
                </a:solidFill>
              </a:rPr>
              <a:t>ditthi-visuddhi</a:t>
            </a:r>
            <a:r>
              <a:rPr lang="en-US" altLang="zh-TW" dirty="0">
                <a:solidFill>
                  <a:schemeClr val="bg1"/>
                </a:solidFill>
              </a:rPr>
              <a:t>)</a:t>
            </a:r>
          </a:p>
          <a:p>
            <a:pPr>
              <a:lnSpc>
                <a:spcPts val="4000"/>
              </a:lnSpc>
            </a:pPr>
            <a:r>
              <a:rPr lang="en-US" altLang="zh-TW" dirty="0">
                <a:solidFill>
                  <a:schemeClr val="bg1"/>
                </a:solidFill>
              </a:rPr>
              <a:t>2. Purification of mind (</a:t>
            </a:r>
            <a:r>
              <a:rPr lang="en-US" altLang="zh-TW" dirty="0" err="1">
                <a:solidFill>
                  <a:schemeClr val="bg1"/>
                </a:solidFill>
              </a:rPr>
              <a:t>citta-visuddhi</a:t>
            </a:r>
            <a:r>
              <a:rPr lang="en-US" altLang="zh-TW" dirty="0">
                <a:solidFill>
                  <a:schemeClr val="bg1"/>
                </a:solidFill>
              </a:rPr>
              <a:t>)</a:t>
            </a:r>
          </a:p>
          <a:p>
            <a:pPr>
              <a:lnSpc>
                <a:spcPts val="4000"/>
              </a:lnSpc>
            </a:pPr>
            <a:r>
              <a:rPr lang="en-US" altLang="zh-TW" dirty="0">
                <a:solidFill>
                  <a:schemeClr val="bg1"/>
                </a:solidFill>
              </a:rPr>
              <a:t>1. Purification of conduct (</a:t>
            </a:r>
            <a:r>
              <a:rPr lang="en-US" altLang="zh-TW" dirty="0" err="1">
                <a:solidFill>
                  <a:schemeClr val="bg1"/>
                </a:solidFill>
              </a:rPr>
              <a:t>sīla-visuddhi</a:t>
            </a:r>
            <a:r>
              <a:rPr lang="en-US" altLang="zh-TW" dirty="0">
                <a:solidFill>
                  <a:schemeClr val="bg1"/>
                </a:solidFill>
              </a:rPr>
              <a:t>)</a:t>
            </a:r>
          </a:p>
          <a:p>
            <a:pPr>
              <a:lnSpc>
                <a:spcPts val="4000"/>
              </a:lnSpc>
            </a:pPr>
            <a:endParaRPr lang="zh-TW" altLang="en-US" dirty="0">
              <a:solidFill>
                <a:schemeClr val="bg1"/>
              </a:solidFill>
            </a:endParaRPr>
          </a:p>
        </p:txBody>
      </p:sp>
      <p:sp>
        <p:nvSpPr>
          <p:cNvPr id="8" name="文字方塊 7">
            <a:extLst>
              <a:ext uri="{FF2B5EF4-FFF2-40B4-BE49-F238E27FC236}">
                <a16:creationId xmlns:a16="http://schemas.microsoft.com/office/drawing/2014/main" id="{00B7B774-DE63-1526-C3AA-2A77EA133536}"/>
              </a:ext>
            </a:extLst>
          </p:cNvPr>
          <p:cNvSpPr txBox="1"/>
          <p:nvPr/>
        </p:nvSpPr>
        <p:spPr>
          <a:xfrm>
            <a:off x="8645982" y="5986246"/>
            <a:ext cx="3960440" cy="558294"/>
          </a:xfrm>
          <a:prstGeom prst="rect">
            <a:avLst/>
          </a:prstGeom>
          <a:noFill/>
        </p:spPr>
        <p:txBody>
          <a:bodyPr wrap="square" rtlCol="0">
            <a:spAutoFit/>
          </a:bodyPr>
          <a:lstStyle/>
          <a:p>
            <a:pPr>
              <a:lnSpc>
                <a:spcPts val="4000"/>
              </a:lnSpc>
            </a:pPr>
            <a:r>
              <a:rPr lang="en-US" altLang="zh-CN" dirty="0">
                <a:solidFill>
                  <a:srgbClr val="FFFF00"/>
                </a:solidFill>
              </a:rPr>
              <a:t>——</a:t>
            </a:r>
            <a:r>
              <a:rPr lang="en-US" altLang="zh-TW" dirty="0">
                <a:solidFill>
                  <a:srgbClr val="FFFF00"/>
                </a:solidFill>
              </a:rPr>
              <a:t>Morality training</a:t>
            </a:r>
          </a:p>
        </p:txBody>
      </p:sp>
      <p:sp>
        <p:nvSpPr>
          <p:cNvPr id="9" name="文字方塊 8">
            <a:extLst>
              <a:ext uri="{FF2B5EF4-FFF2-40B4-BE49-F238E27FC236}">
                <a16:creationId xmlns:a16="http://schemas.microsoft.com/office/drawing/2014/main" id="{893F38CF-F05F-D360-0877-DE8C4F1E55A6}"/>
              </a:ext>
            </a:extLst>
          </p:cNvPr>
          <p:cNvSpPr txBox="1"/>
          <p:nvPr/>
        </p:nvSpPr>
        <p:spPr>
          <a:xfrm>
            <a:off x="8615486" y="5427952"/>
            <a:ext cx="3960440" cy="558294"/>
          </a:xfrm>
          <a:prstGeom prst="rect">
            <a:avLst/>
          </a:prstGeom>
          <a:noFill/>
        </p:spPr>
        <p:txBody>
          <a:bodyPr wrap="square" rtlCol="0">
            <a:spAutoFit/>
          </a:bodyPr>
          <a:lstStyle/>
          <a:p>
            <a:pPr>
              <a:lnSpc>
                <a:spcPts val="4000"/>
              </a:lnSpc>
            </a:pPr>
            <a:r>
              <a:rPr lang="en-US" altLang="zh-CN" dirty="0">
                <a:solidFill>
                  <a:srgbClr val="FFFF00"/>
                </a:solidFill>
              </a:rPr>
              <a:t>——Concentration </a:t>
            </a:r>
            <a:r>
              <a:rPr lang="en-US" altLang="zh-TW" dirty="0">
                <a:solidFill>
                  <a:srgbClr val="FFFF00"/>
                </a:solidFill>
              </a:rPr>
              <a:t>training</a:t>
            </a:r>
          </a:p>
        </p:txBody>
      </p:sp>
      <p:sp>
        <p:nvSpPr>
          <p:cNvPr id="10" name="右大括弧 9">
            <a:extLst>
              <a:ext uri="{FF2B5EF4-FFF2-40B4-BE49-F238E27FC236}">
                <a16:creationId xmlns:a16="http://schemas.microsoft.com/office/drawing/2014/main" id="{FB338CD5-B0B3-DE26-729F-522227E2FC2C}"/>
              </a:ext>
            </a:extLst>
          </p:cNvPr>
          <p:cNvSpPr/>
          <p:nvPr/>
        </p:nvSpPr>
        <p:spPr>
          <a:xfrm>
            <a:off x="9263558" y="2007700"/>
            <a:ext cx="288032" cy="3438318"/>
          </a:xfrm>
          <a:prstGeom prst="rightBrace">
            <a:avLst/>
          </a:prstGeom>
          <a:ln>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11" name="文字方塊 10">
            <a:extLst>
              <a:ext uri="{FF2B5EF4-FFF2-40B4-BE49-F238E27FC236}">
                <a16:creationId xmlns:a16="http://schemas.microsoft.com/office/drawing/2014/main" id="{6769F167-1ADD-FBA1-D9FC-5C97E5A555E9}"/>
              </a:ext>
            </a:extLst>
          </p:cNvPr>
          <p:cNvSpPr txBox="1"/>
          <p:nvPr/>
        </p:nvSpPr>
        <p:spPr>
          <a:xfrm>
            <a:off x="9695606" y="3405569"/>
            <a:ext cx="3960440" cy="558294"/>
          </a:xfrm>
          <a:prstGeom prst="rect">
            <a:avLst/>
          </a:prstGeom>
          <a:noFill/>
        </p:spPr>
        <p:txBody>
          <a:bodyPr wrap="square" rtlCol="0">
            <a:spAutoFit/>
          </a:bodyPr>
          <a:lstStyle/>
          <a:p>
            <a:pPr>
              <a:lnSpc>
                <a:spcPts val="4000"/>
              </a:lnSpc>
            </a:pPr>
            <a:r>
              <a:rPr lang="en-US" altLang="zh-CN" dirty="0">
                <a:solidFill>
                  <a:srgbClr val="FFFF00"/>
                </a:solidFill>
              </a:rPr>
              <a:t>Wisdom </a:t>
            </a:r>
            <a:r>
              <a:rPr lang="en-US" altLang="zh-TW" dirty="0">
                <a:solidFill>
                  <a:srgbClr val="FFFF00"/>
                </a:solidFill>
              </a:rPr>
              <a:t>training</a:t>
            </a:r>
          </a:p>
        </p:txBody>
      </p:sp>
    </p:spTree>
    <p:extLst>
      <p:ext uri="{BB962C8B-B14F-4D97-AF65-F5344CB8AC3E}">
        <p14:creationId xmlns:p14="http://schemas.microsoft.com/office/powerpoint/2010/main" val="13516878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animBg="1"/>
      <p:bldP spid="11"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5928912C-2FDB-1F54-0770-4AEC1668E014}"/>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3" name="文字方塊 2">
            <a:extLst>
              <a:ext uri="{FF2B5EF4-FFF2-40B4-BE49-F238E27FC236}">
                <a16:creationId xmlns:a16="http://schemas.microsoft.com/office/drawing/2014/main" id="{F9FDB1BF-4E6E-D305-2B98-9048EFECE5F5}"/>
              </a:ext>
            </a:extLst>
          </p:cNvPr>
          <p:cNvSpPr txBox="1"/>
          <p:nvPr/>
        </p:nvSpPr>
        <p:spPr>
          <a:xfrm>
            <a:off x="694606" y="1341562"/>
            <a:ext cx="10009112" cy="4918462"/>
          </a:xfrm>
          <a:prstGeom prst="rect">
            <a:avLst/>
          </a:prstGeom>
          <a:noFill/>
        </p:spPr>
        <p:txBody>
          <a:bodyPr wrap="square" rtlCol="0">
            <a:spAutoFit/>
          </a:bodyPr>
          <a:lstStyle/>
          <a:p>
            <a:pPr>
              <a:lnSpc>
                <a:spcPts val="3000"/>
              </a:lnSpc>
            </a:pPr>
            <a:r>
              <a:rPr lang="en-US" altLang="zh-TW" i="1" dirty="0" err="1">
                <a:solidFill>
                  <a:schemeClr val="bg1"/>
                </a:solidFill>
              </a:rPr>
              <a:t>Anguttara</a:t>
            </a:r>
            <a:r>
              <a:rPr lang="en-US" altLang="zh-TW" i="1" dirty="0">
                <a:solidFill>
                  <a:schemeClr val="bg1"/>
                </a:solidFill>
              </a:rPr>
              <a:t> </a:t>
            </a:r>
            <a:r>
              <a:rPr lang="en-US" altLang="zh-TW" i="1" dirty="0" err="1">
                <a:solidFill>
                  <a:schemeClr val="bg1"/>
                </a:solidFill>
              </a:rPr>
              <a:t>Nikaya</a:t>
            </a:r>
            <a:r>
              <a:rPr lang="en-US" altLang="zh-TW" i="1" dirty="0">
                <a:solidFill>
                  <a:schemeClr val="bg1"/>
                </a:solidFill>
              </a:rPr>
              <a:t> 4.49</a:t>
            </a:r>
          </a:p>
          <a:p>
            <a:pPr>
              <a:lnSpc>
                <a:spcPts val="3000"/>
              </a:lnSpc>
            </a:pPr>
            <a:endParaRPr lang="en-US" altLang="zh-TW" dirty="0">
              <a:solidFill>
                <a:schemeClr val="bg1"/>
              </a:solidFill>
            </a:endParaRPr>
          </a:p>
          <a:p>
            <a:pPr>
              <a:lnSpc>
                <a:spcPts val="4000"/>
              </a:lnSpc>
            </a:pPr>
            <a:r>
              <a:rPr lang="en-US" altLang="zh-TW" dirty="0">
                <a:solidFill>
                  <a:schemeClr val="bg1"/>
                </a:solidFill>
              </a:rPr>
              <a:t>“</a:t>
            </a:r>
            <a:r>
              <a:rPr lang="en-US" altLang="zh-TW" b="1" dirty="0">
                <a:solidFill>
                  <a:schemeClr val="bg1"/>
                </a:solidFill>
              </a:rPr>
              <a:t>There are these four corrections of perception, mind, and view. What four?</a:t>
            </a:r>
          </a:p>
          <a:p>
            <a:pPr>
              <a:lnSpc>
                <a:spcPts val="4000"/>
              </a:lnSpc>
            </a:pPr>
            <a:endParaRPr lang="en-US" altLang="zh-TW" b="1" dirty="0">
              <a:solidFill>
                <a:schemeClr val="bg1"/>
              </a:solidFill>
            </a:endParaRPr>
          </a:p>
          <a:p>
            <a:pPr>
              <a:lnSpc>
                <a:spcPts val="4000"/>
              </a:lnSpc>
            </a:pPr>
            <a:r>
              <a:rPr lang="en-US" altLang="zh-TW" b="1" dirty="0">
                <a:solidFill>
                  <a:schemeClr val="bg1"/>
                </a:solidFill>
              </a:rPr>
              <a:t>    Taking impermanence as impermanence.</a:t>
            </a:r>
          </a:p>
          <a:p>
            <a:pPr>
              <a:lnSpc>
                <a:spcPts val="4000"/>
              </a:lnSpc>
            </a:pPr>
            <a:r>
              <a:rPr lang="en-US" altLang="zh-TW" b="1" dirty="0">
                <a:solidFill>
                  <a:schemeClr val="bg1"/>
                </a:solidFill>
              </a:rPr>
              <a:t>    Taking suffering as suffering.</a:t>
            </a:r>
          </a:p>
          <a:p>
            <a:pPr>
              <a:lnSpc>
                <a:spcPts val="4000"/>
              </a:lnSpc>
            </a:pPr>
            <a:r>
              <a:rPr lang="en-US" altLang="zh-TW" b="1" dirty="0">
                <a:solidFill>
                  <a:schemeClr val="bg1"/>
                </a:solidFill>
              </a:rPr>
              <a:t>    Taking not-self as not-self.</a:t>
            </a:r>
          </a:p>
          <a:p>
            <a:pPr>
              <a:lnSpc>
                <a:spcPts val="4000"/>
              </a:lnSpc>
            </a:pPr>
            <a:r>
              <a:rPr lang="en-US" altLang="zh-TW" b="1" dirty="0">
                <a:solidFill>
                  <a:schemeClr val="bg1"/>
                </a:solidFill>
              </a:rPr>
              <a:t>    Taking ugliness as ugliness. </a:t>
            </a:r>
          </a:p>
          <a:p>
            <a:pPr>
              <a:lnSpc>
                <a:spcPts val="4000"/>
              </a:lnSpc>
            </a:pPr>
            <a:endParaRPr lang="en-US" altLang="zh-TW" b="1" dirty="0">
              <a:solidFill>
                <a:schemeClr val="bg1"/>
              </a:solidFill>
            </a:endParaRPr>
          </a:p>
          <a:p>
            <a:pPr>
              <a:lnSpc>
                <a:spcPts val="4000"/>
              </a:lnSpc>
            </a:pPr>
            <a:r>
              <a:rPr lang="en-US" altLang="zh-TW" b="1" dirty="0">
                <a:solidFill>
                  <a:schemeClr val="bg1"/>
                </a:solidFill>
              </a:rPr>
              <a:t>These are the four corrections of perception, mind, and view. </a:t>
            </a:r>
            <a:r>
              <a:rPr lang="en-US" altLang="zh-TW" dirty="0">
                <a:solidFill>
                  <a:schemeClr val="bg1"/>
                </a:solidFill>
              </a:rPr>
              <a:t>“</a:t>
            </a:r>
            <a:endParaRPr lang="zh-TW" altLang="en-US" dirty="0">
              <a:solidFill>
                <a:schemeClr val="bg1"/>
              </a:solidFill>
            </a:endParaRPr>
          </a:p>
        </p:txBody>
      </p:sp>
    </p:spTree>
    <p:extLst>
      <p:ext uri="{BB962C8B-B14F-4D97-AF65-F5344CB8AC3E}">
        <p14:creationId xmlns:p14="http://schemas.microsoft.com/office/powerpoint/2010/main" val="1917565860"/>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4FCE4CFE-756F-4920-3006-516AC6E70FAD}"/>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5" name="文字方塊 4">
            <a:extLst>
              <a:ext uri="{FF2B5EF4-FFF2-40B4-BE49-F238E27FC236}">
                <a16:creationId xmlns:a16="http://schemas.microsoft.com/office/drawing/2014/main" id="{91846745-0EFC-6477-223C-8E2E03301CBB}"/>
              </a:ext>
            </a:extLst>
          </p:cNvPr>
          <p:cNvSpPr txBox="1"/>
          <p:nvPr/>
        </p:nvSpPr>
        <p:spPr>
          <a:xfrm>
            <a:off x="473483" y="1579361"/>
            <a:ext cx="3816424" cy="523220"/>
          </a:xfrm>
          <a:prstGeom prst="rect">
            <a:avLst/>
          </a:prstGeom>
          <a:noFill/>
          <a:ln>
            <a:noFill/>
          </a:ln>
        </p:spPr>
        <p:txBody>
          <a:bodyPr wrap="square" rtlCol="0">
            <a:spAutoFit/>
          </a:bodyPr>
          <a:lstStyle/>
          <a:p>
            <a:r>
              <a:rPr lang="en-US" altLang="zh-TW" sz="2800" b="1" dirty="0">
                <a:solidFill>
                  <a:srgbClr val="FFFF00"/>
                </a:solidFill>
              </a:rPr>
              <a:t>The three rounds (</a:t>
            </a:r>
            <a:r>
              <a:rPr lang="en-US" altLang="zh-TW" sz="2800" b="1" dirty="0" err="1">
                <a:solidFill>
                  <a:srgbClr val="FFFF00"/>
                </a:solidFill>
              </a:rPr>
              <a:t>vaṭṭa</a:t>
            </a:r>
            <a:r>
              <a:rPr lang="en-US" altLang="zh-TW" sz="2800" b="1" dirty="0">
                <a:solidFill>
                  <a:srgbClr val="FFFF00"/>
                </a:solidFill>
              </a:rPr>
              <a:t>)</a:t>
            </a:r>
            <a:endParaRPr lang="zh-TW" altLang="en-US" sz="2800" b="1" dirty="0">
              <a:solidFill>
                <a:srgbClr val="FFFF00"/>
              </a:solidFill>
            </a:endParaRPr>
          </a:p>
        </p:txBody>
      </p:sp>
      <p:sp>
        <p:nvSpPr>
          <p:cNvPr id="6" name="文字方塊 5">
            <a:extLst>
              <a:ext uri="{FF2B5EF4-FFF2-40B4-BE49-F238E27FC236}">
                <a16:creationId xmlns:a16="http://schemas.microsoft.com/office/drawing/2014/main" id="{E8C43F8E-A850-4ED5-BF39-CB6B730679F1}"/>
              </a:ext>
            </a:extLst>
          </p:cNvPr>
          <p:cNvSpPr txBox="1"/>
          <p:nvPr/>
        </p:nvSpPr>
        <p:spPr>
          <a:xfrm>
            <a:off x="4870277" y="2544617"/>
            <a:ext cx="3192244" cy="523220"/>
          </a:xfrm>
          <a:prstGeom prst="rect">
            <a:avLst/>
          </a:prstGeom>
          <a:noFill/>
          <a:ln>
            <a:solidFill>
              <a:srgbClr val="FFFF00"/>
            </a:solidFill>
          </a:ln>
        </p:spPr>
        <p:txBody>
          <a:bodyPr wrap="square" rtlCol="0">
            <a:spAutoFit/>
          </a:bodyPr>
          <a:lstStyle/>
          <a:p>
            <a:r>
              <a:rPr lang="en-US" altLang="zh-TW" sz="2800" dirty="0">
                <a:solidFill>
                  <a:srgbClr val="FFFF00"/>
                </a:solidFill>
              </a:rPr>
              <a:t>Mental defilements</a:t>
            </a:r>
            <a:endParaRPr lang="zh-TW" altLang="en-US" sz="2800" dirty="0">
              <a:solidFill>
                <a:srgbClr val="FFFF00"/>
              </a:solidFill>
            </a:endParaRPr>
          </a:p>
        </p:txBody>
      </p:sp>
      <p:sp>
        <p:nvSpPr>
          <p:cNvPr id="7" name="文字方塊 6">
            <a:extLst>
              <a:ext uri="{FF2B5EF4-FFF2-40B4-BE49-F238E27FC236}">
                <a16:creationId xmlns:a16="http://schemas.microsoft.com/office/drawing/2014/main" id="{EFA93BB3-F34B-FA5B-8DA0-D1EA2A7B810B}"/>
              </a:ext>
            </a:extLst>
          </p:cNvPr>
          <p:cNvSpPr txBox="1"/>
          <p:nvPr/>
        </p:nvSpPr>
        <p:spPr>
          <a:xfrm>
            <a:off x="8062520" y="5329291"/>
            <a:ext cx="2808312" cy="523220"/>
          </a:xfrm>
          <a:prstGeom prst="rect">
            <a:avLst/>
          </a:prstGeom>
          <a:noFill/>
          <a:ln>
            <a:solidFill>
              <a:srgbClr val="FFFF00"/>
            </a:solidFill>
          </a:ln>
        </p:spPr>
        <p:txBody>
          <a:bodyPr wrap="square" rtlCol="0">
            <a:spAutoFit/>
          </a:bodyPr>
          <a:lstStyle/>
          <a:p>
            <a:r>
              <a:rPr lang="en-US" altLang="zh-TW" sz="2800" dirty="0">
                <a:solidFill>
                  <a:srgbClr val="FFFF00"/>
                </a:solidFill>
              </a:rPr>
              <a:t>Actions (karma)</a:t>
            </a:r>
            <a:endParaRPr lang="zh-TW" altLang="en-US" sz="2800" dirty="0">
              <a:solidFill>
                <a:srgbClr val="FFFF00"/>
              </a:solidFill>
            </a:endParaRPr>
          </a:p>
        </p:txBody>
      </p:sp>
      <p:sp>
        <p:nvSpPr>
          <p:cNvPr id="8" name="文字方塊 7">
            <a:extLst>
              <a:ext uri="{FF2B5EF4-FFF2-40B4-BE49-F238E27FC236}">
                <a16:creationId xmlns:a16="http://schemas.microsoft.com/office/drawing/2014/main" id="{49CA94C4-E654-76E3-C3D3-685C5AD7B7B3}"/>
              </a:ext>
            </a:extLst>
          </p:cNvPr>
          <p:cNvSpPr txBox="1"/>
          <p:nvPr/>
        </p:nvSpPr>
        <p:spPr>
          <a:xfrm>
            <a:off x="1701924" y="5329291"/>
            <a:ext cx="2808312" cy="523220"/>
          </a:xfrm>
          <a:prstGeom prst="rect">
            <a:avLst/>
          </a:prstGeom>
          <a:noFill/>
          <a:ln>
            <a:solidFill>
              <a:srgbClr val="FFFF00"/>
            </a:solidFill>
          </a:ln>
        </p:spPr>
        <p:txBody>
          <a:bodyPr wrap="square" rtlCol="0">
            <a:spAutoFit/>
          </a:bodyPr>
          <a:lstStyle/>
          <a:p>
            <a:r>
              <a:rPr lang="en-US" altLang="zh-TW" sz="2800" dirty="0">
                <a:solidFill>
                  <a:srgbClr val="FFFF00"/>
                </a:solidFill>
              </a:rPr>
              <a:t>Results (suffering)</a:t>
            </a:r>
          </a:p>
        </p:txBody>
      </p:sp>
      <p:sp>
        <p:nvSpPr>
          <p:cNvPr id="9" name="箭號: 向右 8">
            <a:extLst>
              <a:ext uri="{FF2B5EF4-FFF2-40B4-BE49-F238E27FC236}">
                <a16:creationId xmlns:a16="http://schemas.microsoft.com/office/drawing/2014/main" id="{0A7CA5F9-3D65-7CBB-A8C7-018E1BCCF997}"/>
              </a:ext>
            </a:extLst>
          </p:cNvPr>
          <p:cNvSpPr/>
          <p:nvPr/>
        </p:nvSpPr>
        <p:spPr>
          <a:xfrm rot="3151554">
            <a:off x="7462663" y="3874528"/>
            <a:ext cx="894162" cy="648072"/>
          </a:xfrm>
          <a:prstGeom prst="rightArrow">
            <a:avLst/>
          </a:prstGeom>
          <a:solidFill>
            <a:schemeClr val="accent1"/>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0" name="箭號: 向右 9">
            <a:extLst>
              <a:ext uri="{FF2B5EF4-FFF2-40B4-BE49-F238E27FC236}">
                <a16:creationId xmlns:a16="http://schemas.microsoft.com/office/drawing/2014/main" id="{CB7C1928-9B2A-7622-6DC8-D3C4066F5BDC}"/>
              </a:ext>
            </a:extLst>
          </p:cNvPr>
          <p:cNvSpPr/>
          <p:nvPr/>
        </p:nvSpPr>
        <p:spPr>
          <a:xfrm rot="10800000">
            <a:off x="5894153" y="5478952"/>
            <a:ext cx="894162" cy="648072"/>
          </a:xfrm>
          <a:prstGeom prst="rightArrow">
            <a:avLst/>
          </a:prstGeom>
          <a:solidFill>
            <a:schemeClr val="accent1"/>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1" name="箭號: 向右 10">
            <a:extLst>
              <a:ext uri="{FF2B5EF4-FFF2-40B4-BE49-F238E27FC236}">
                <a16:creationId xmlns:a16="http://schemas.microsoft.com/office/drawing/2014/main" id="{D911F762-EC65-F63C-C0A0-6B2C56919DC6}"/>
              </a:ext>
            </a:extLst>
          </p:cNvPr>
          <p:cNvSpPr/>
          <p:nvPr/>
        </p:nvSpPr>
        <p:spPr>
          <a:xfrm rot="18471896">
            <a:off x="4786695" y="3874413"/>
            <a:ext cx="894162" cy="648072"/>
          </a:xfrm>
          <a:prstGeom prst="rightArrow">
            <a:avLst/>
          </a:prstGeom>
          <a:solidFill>
            <a:schemeClr val="accent1"/>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6" name="閃電 15">
            <a:extLst>
              <a:ext uri="{FF2B5EF4-FFF2-40B4-BE49-F238E27FC236}">
                <a16:creationId xmlns:a16="http://schemas.microsoft.com/office/drawing/2014/main" id="{AF7A0185-1FB3-F883-31B3-0732B9E36946}"/>
              </a:ext>
            </a:extLst>
          </p:cNvPr>
          <p:cNvSpPr/>
          <p:nvPr/>
        </p:nvSpPr>
        <p:spPr>
          <a:xfrm rot="20178433">
            <a:off x="3704452" y="3057188"/>
            <a:ext cx="1611567" cy="1838967"/>
          </a:xfrm>
          <a:prstGeom prst="lightningBol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7" name="文字方塊 16">
            <a:extLst>
              <a:ext uri="{FF2B5EF4-FFF2-40B4-BE49-F238E27FC236}">
                <a16:creationId xmlns:a16="http://schemas.microsoft.com/office/drawing/2014/main" id="{66DCD669-AF2D-D409-254A-6A2EBD85733D}"/>
              </a:ext>
            </a:extLst>
          </p:cNvPr>
          <p:cNvSpPr txBox="1"/>
          <p:nvPr/>
        </p:nvSpPr>
        <p:spPr>
          <a:xfrm>
            <a:off x="6225741" y="755388"/>
            <a:ext cx="5904656" cy="523220"/>
          </a:xfrm>
          <a:prstGeom prst="rect">
            <a:avLst/>
          </a:prstGeom>
          <a:noFill/>
          <a:ln>
            <a:noFill/>
          </a:ln>
        </p:spPr>
        <p:txBody>
          <a:bodyPr wrap="square" rtlCol="0">
            <a:spAutoFit/>
          </a:bodyPr>
          <a:lstStyle/>
          <a:p>
            <a:r>
              <a:rPr lang="en-US" altLang="zh-TW" sz="2800" dirty="0">
                <a:solidFill>
                  <a:srgbClr val="00B0F0"/>
                </a:solidFill>
              </a:rPr>
              <a:t>The path leading to the end of suffering</a:t>
            </a:r>
            <a:endParaRPr lang="zh-TW" altLang="en-US" sz="2800" dirty="0">
              <a:solidFill>
                <a:srgbClr val="00B0F0"/>
              </a:solidFill>
            </a:endParaRPr>
          </a:p>
        </p:txBody>
      </p:sp>
      <p:sp>
        <p:nvSpPr>
          <p:cNvPr id="18" name="文字方塊 17">
            <a:extLst>
              <a:ext uri="{FF2B5EF4-FFF2-40B4-BE49-F238E27FC236}">
                <a16:creationId xmlns:a16="http://schemas.microsoft.com/office/drawing/2014/main" id="{AA077155-FF7A-69D1-53F4-9CCCCE9E543B}"/>
              </a:ext>
            </a:extLst>
          </p:cNvPr>
          <p:cNvSpPr txBox="1"/>
          <p:nvPr/>
        </p:nvSpPr>
        <p:spPr>
          <a:xfrm>
            <a:off x="8831510" y="1834549"/>
            <a:ext cx="3630145" cy="523220"/>
          </a:xfrm>
          <a:prstGeom prst="rect">
            <a:avLst/>
          </a:prstGeom>
          <a:noFill/>
          <a:ln>
            <a:noFill/>
          </a:ln>
        </p:spPr>
        <p:txBody>
          <a:bodyPr wrap="square" rtlCol="0">
            <a:spAutoFit/>
          </a:bodyPr>
          <a:lstStyle/>
          <a:p>
            <a:r>
              <a:rPr lang="en-US" altLang="zh-TW" sz="2800" dirty="0">
                <a:solidFill>
                  <a:srgbClr val="00B0F0"/>
                </a:solidFill>
              </a:rPr>
              <a:t>The end of suffering</a:t>
            </a:r>
            <a:endParaRPr lang="zh-TW" altLang="en-US" sz="2800" dirty="0">
              <a:solidFill>
                <a:srgbClr val="00B0F0"/>
              </a:solidFill>
            </a:endParaRPr>
          </a:p>
        </p:txBody>
      </p:sp>
      <p:cxnSp>
        <p:nvCxnSpPr>
          <p:cNvPr id="20" name="直線單箭頭接點 19">
            <a:extLst>
              <a:ext uri="{FF2B5EF4-FFF2-40B4-BE49-F238E27FC236}">
                <a16:creationId xmlns:a16="http://schemas.microsoft.com/office/drawing/2014/main" id="{45B0AB73-2166-98F7-65C8-322EE12D5EE6}"/>
              </a:ext>
            </a:extLst>
          </p:cNvPr>
          <p:cNvCxnSpPr>
            <a:cxnSpLocks/>
          </p:cNvCxnSpPr>
          <p:nvPr/>
        </p:nvCxnSpPr>
        <p:spPr>
          <a:xfrm>
            <a:off x="10487694" y="1341562"/>
            <a:ext cx="0" cy="360040"/>
          </a:xfrm>
          <a:prstGeom prst="straightConnector1">
            <a:avLst/>
          </a:prstGeom>
          <a:ln w="63500">
            <a:solidFill>
              <a:schemeClr val="bg1"/>
            </a:solidFill>
            <a:tailEnd type="stealt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23275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7" grpId="0"/>
      <p:bldP spid="18"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8033A2D5-1467-6A0C-6B61-72DAE4658F24}"/>
              </a:ext>
            </a:extLst>
          </p:cNvPr>
          <p:cNvSpPr txBox="1"/>
          <p:nvPr/>
        </p:nvSpPr>
        <p:spPr>
          <a:xfrm>
            <a:off x="766614" y="3719907"/>
            <a:ext cx="10873208" cy="1597745"/>
          </a:xfrm>
          <a:prstGeom prst="rect">
            <a:avLst/>
          </a:prstGeom>
          <a:noFill/>
        </p:spPr>
        <p:txBody>
          <a:bodyPr wrap="square" rtlCol="0">
            <a:spAutoFit/>
          </a:bodyPr>
          <a:lstStyle/>
          <a:p>
            <a:pPr>
              <a:lnSpc>
                <a:spcPts val="4000"/>
              </a:lnSpc>
            </a:pPr>
            <a:r>
              <a:rPr lang="en-US" altLang="zh-CN" sz="2800" dirty="0">
                <a:solidFill>
                  <a:schemeClr val="bg1"/>
                </a:solidFill>
              </a:rPr>
              <a:t>‘</a:t>
            </a:r>
            <a:r>
              <a:rPr lang="en-US" altLang="zh-CN" sz="2800" b="1" dirty="0">
                <a:solidFill>
                  <a:schemeClr val="bg1"/>
                </a:solidFill>
              </a:rPr>
              <a:t>Now this, bhikkhus, is the noble truth of the cessation of suffering: it is the </a:t>
            </a:r>
            <a:r>
              <a:rPr lang="en-US" altLang="zh-CN" sz="2800" b="1" dirty="0" err="1">
                <a:solidFill>
                  <a:schemeClr val="bg1"/>
                </a:solidFill>
              </a:rPr>
              <a:t>remainderless</a:t>
            </a:r>
            <a:r>
              <a:rPr lang="en-US" altLang="zh-CN" sz="2800" b="1" dirty="0">
                <a:solidFill>
                  <a:schemeClr val="bg1"/>
                </a:solidFill>
              </a:rPr>
              <a:t> fading away and cessation of that same craving, the giving up and relinquishing of it, freedom from it, non-reliance on it.</a:t>
            </a:r>
            <a:endParaRPr lang="zh-TW" altLang="en-US" sz="2800" b="1" dirty="0">
              <a:solidFill>
                <a:schemeClr val="bg1"/>
              </a:solidFill>
            </a:endParaRPr>
          </a:p>
        </p:txBody>
      </p:sp>
      <p:sp>
        <p:nvSpPr>
          <p:cNvPr id="6" name="矩形: 按鈕形 5">
            <a:extLst>
              <a:ext uri="{FF2B5EF4-FFF2-40B4-BE49-F238E27FC236}">
                <a16:creationId xmlns:a16="http://schemas.microsoft.com/office/drawing/2014/main" id="{96C52CDD-2362-3872-D085-F4022AC9F622}"/>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7" name="文字方塊 6">
            <a:extLst>
              <a:ext uri="{FF2B5EF4-FFF2-40B4-BE49-F238E27FC236}">
                <a16:creationId xmlns:a16="http://schemas.microsoft.com/office/drawing/2014/main" id="{114664FC-08B1-0AFC-DA62-17602FD576CA}"/>
              </a:ext>
            </a:extLst>
          </p:cNvPr>
          <p:cNvSpPr txBox="1"/>
          <p:nvPr/>
        </p:nvSpPr>
        <p:spPr>
          <a:xfrm>
            <a:off x="1198662" y="1269554"/>
            <a:ext cx="10009112" cy="1071255"/>
          </a:xfrm>
          <a:prstGeom prst="rect">
            <a:avLst/>
          </a:prstGeom>
          <a:noFill/>
        </p:spPr>
        <p:txBody>
          <a:bodyPr wrap="square" rtlCol="0">
            <a:spAutoFit/>
          </a:bodyPr>
          <a:lstStyle/>
          <a:p>
            <a:pPr>
              <a:lnSpc>
                <a:spcPts val="4000"/>
              </a:lnSpc>
            </a:pPr>
            <a:r>
              <a:rPr lang="en-US" altLang="zh-TW" i="1" dirty="0" err="1">
                <a:solidFill>
                  <a:schemeClr val="bg1"/>
                </a:solidFill>
              </a:rPr>
              <a:t>Dhammacakkappavattana</a:t>
            </a:r>
            <a:r>
              <a:rPr lang="en-US" altLang="zh-TW" i="1" dirty="0">
                <a:solidFill>
                  <a:schemeClr val="bg1"/>
                </a:solidFill>
              </a:rPr>
              <a:t> Sutta </a:t>
            </a:r>
          </a:p>
          <a:p>
            <a:pPr>
              <a:lnSpc>
                <a:spcPts val="4000"/>
              </a:lnSpc>
            </a:pPr>
            <a:r>
              <a:rPr lang="en-US" altLang="zh-CN" i="1" dirty="0">
                <a:solidFill>
                  <a:schemeClr val="bg1"/>
                </a:solidFill>
              </a:rPr>
              <a:t>——</a:t>
            </a:r>
            <a:r>
              <a:rPr lang="en-US" altLang="zh-TW" i="1" dirty="0">
                <a:solidFill>
                  <a:schemeClr val="bg1"/>
                </a:solidFill>
              </a:rPr>
              <a:t>The Setting in Motion of the Wheel of the Dharma Discourse  </a:t>
            </a:r>
            <a:endParaRPr lang="zh-TW" altLang="en-US" i="1" dirty="0">
              <a:solidFill>
                <a:schemeClr val="bg1"/>
              </a:solidFill>
            </a:endParaRPr>
          </a:p>
        </p:txBody>
      </p:sp>
      <p:sp>
        <p:nvSpPr>
          <p:cNvPr id="8" name="文字方塊 7">
            <a:extLst>
              <a:ext uri="{FF2B5EF4-FFF2-40B4-BE49-F238E27FC236}">
                <a16:creationId xmlns:a16="http://schemas.microsoft.com/office/drawing/2014/main" id="{5A2548C7-0F21-D3E0-B2A4-904966B662AE}"/>
              </a:ext>
            </a:extLst>
          </p:cNvPr>
          <p:cNvSpPr txBox="1"/>
          <p:nvPr/>
        </p:nvSpPr>
        <p:spPr>
          <a:xfrm>
            <a:off x="811667" y="2654270"/>
            <a:ext cx="11378746" cy="589072"/>
          </a:xfrm>
          <a:prstGeom prst="rect">
            <a:avLst/>
          </a:prstGeom>
          <a:noFill/>
        </p:spPr>
        <p:txBody>
          <a:bodyPr wrap="square" rtlCol="0">
            <a:spAutoFit/>
          </a:bodyPr>
          <a:lstStyle/>
          <a:p>
            <a:pPr>
              <a:lnSpc>
                <a:spcPct val="150000"/>
              </a:lnSpc>
            </a:pPr>
            <a:r>
              <a:rPr lang="en-US" altLang="zh-CN" b="1" dirty="0">
                <a:solidFill>
                  <a:srgbClr val="FFFF00"/>
                </a:solidFill>
              </a:rPr>
              <a:t>The Third Noble Truth – </a:t>
            </a:r>
            <a:r>
              <a:rPr lang="en-US" altLang="zh-CN" b="1" dirty="0" err="1">
                <a:solidFill>
                  <a:srgbClr val="FFFF00"/>
                </a:solidFill>
              </a:rPr>
              <a:t>nirodha</a:t>
            </a:r>
            <a:r>
              <a:rPr lang="en-US" altLang="zh-CN" b="1" dirty="0">
                <a:solidFill>
                  <a:srgbClr val="FFFF00"/>
                </a:solidFill>
              </a:rPr>
              <a:t> (the end of suffering)</a:t>
            </a:r>
            <a:r>
              <a:rPr lang="en-US" altLang="zh-CN" dirty="0">
                <a:solidFill>
                  <a:srgbClr val="FFFF00"/>
                </a:solidFill>
              </a:rPr>
              <a:t> </a:t>
            </a:r>
            <a:endParaRPr lang="zh-TW" altLang="en-US" dirty="0">
              <a:solidFill>
                <a:srgbClr val="FFFF00"/>
              </a:solidFill>
            </a:endParaRPr>
          </a:p>
        </p:txBody>
      </p:sp>
    </p:spTree>
    <p:extLst>
      <p:ext uri="{BB962C8B-B14F-4D97-AF65-F5344CB8AC3E}">
        <p14:creationId xmlns:p14="http://schemas.microsoft.com/office/powerpoint/2010/main" val="4030588619"/>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148A67B4-5D7A-44A1-98CD-69C2EC66C05B}"/>
              </a:ext>
            </a:extLst>
          </p:cNvPr>
          <p:cNvSpPr txBox="1"/>
          <p:nvPr/>
        </p:nvSpPr>
        <p:spPr>
          <a:xfrm>
            <a:off x="549868" y="1197255"/>
            <a:ext cx="11378746" cy="4897182"/>
          </a:xfrm>
          <a:prstGeom prst="rect">
            <a:avLst/>
          </a:prstGeom>
          <a:noFill/>
        </p:spPr>
        <p:txBody>
          <a:bodyPr wrap="square" rtlCol="0">
            <a:spAutoFit/>
          </a:bodyPr>
          <a:lstStyle/>
          <a:p>
            <a:pPr>
              <a:lnSpc>
                <a:spcPct val="150000"/>
              </a:lnSpc>
            </a:pPr>
            <a:r>
              <a:rPr lang="en-US" altLang="zh-CN" sz="2800" b="1" dirty="0">
                <a:solidFill>
                  <a:schemeClr val="bg1"/>
                </a:solidFill>
              </a:rPr>
              <a:t>The Third Noble Truth – </a:t>
            </a:r>
            <a:r>
              <a:rPr lang="en-US" altLang="zh-CN" sz="2800" b="1" dirty="0" err="1">
                <a:solidFill>
                  <a:schemeClr val="bg1"/>
                </a:solidFill>
              </a:rPr>
              <a:t>nirodha</a:t>
            </a:r>
            <a:endParaRPr lang="en-US" altLang="zh-CN" sz="2800" b="1" dirty="0">
              <a:solidFill>
                <a:schemeClr val="bg1"/>
              </a:solidFill>
            </a:endParaRPr>
          </a:p>
          <a:p>
            <a:pPr>
              <a:lnSpc>
                <a:spcPct val="150000"/>
              </a:lnSpc>
              <a:spcBef>
                <a:spcPts val="1800"/>
              </a:spcBef>
            </a:pPr>
            <a:r>
              <a:rPr lang="en-US" altLang="zh-CN" sz="2800" b="1" dirty="0">
                <a:solidFill>
                  <a:schemeClr val="bg1"/>
                </a:solidFill>
              </a:rPr>
              <a:t>Nirvana</a:t>
            </a:r>
            <a:r>
              <a:rPr lang="en-US" altLang="zh-CN" sz="2800" dirty="0">
                <a:solidFill>
                  <a:schemeClr val="bg1"/>
                </a:solidFill>
              </a:rPr>
              <a:t> (Pali: nibbana) is ‘blowing out’ or ‘quenching’ of the activities of the worldly mind and its related suffering. Nirvana is the goal of the Buddhist path and marks the release from worldly suffering and rebirths in </a:t>
            </a:r>
            <a:r>
              <a:rPr lang="en-US" altLang="zh-CN" sz="2800" dirty="0" err="1">
                <a:solidFill>
                  <a:schemeClr val="bg1"/>
                </a:solidFill>
              </a:rPr>
              <a:t>saṃsāra</a:t>
            </a:r>
            <a:r>
              <a:rPr lang="en-US" altLang="zh-CN" sz="2800" dirty="0">
                <a:solidFill>
                  <a:schemeClr val="bg1"/>
                </a:solidFill>
              </a:rPr>
              <a:t>. Nirvana has commonly been interpreted as the extinction of the ‘three fires’, or ‘three poisons’, greed, hatred and ignorance. When these fires are extinguished, release from the cycle of rebirth (</a:t>
            </a:r>
            <a:r>
              <a:rPr lang="en-US" altLang="zh-CN" sz="2800" dirty="0" err="1">
                <a:solidFill>
                  <a:schemeClr val="bg1"/>
                </a:solidFill>
              </a:rPr>
              <a:t>saṃsāra</a:t>
            </a:r>
            <a:r>
              <a:rPr lang="en-US" altLang="zh-CN" sz="2800" dirty="0">
                <a:solidFill>
                  <a:schemeClr val="bg1"/>
                </a:solidFill>
              </a:rPr>
              <a:t>) is attained.  </a:t>
            </a:r>
            <a:endParaRPr lang="zh-TW" altLang="en-US" sz="2800" dirty="0">
              <a:solidFill>
                <a:schemeClr val="bg1"/>
              </a:solidFill>
            </a:endParaRPr>
          </a:p>
        </p:txBody>
      </p:sp>
      <p:sp>
        <p:nvSpPr>
          <p:cNvPr id="2" name="矩形: 按鈕形 1">
            <a:extLst>
              <a:ext uri="{FF2B5EF4-FFF2-40B4-BE49-F238E27FC236}">
                <a16:creationId xmlns:a16="http://schemas.microsoft.com/office/drawing/2014/main" id="{F3C4D819-495E-E07A-75F7-19353DBD327B}"/>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Tree>
    <p:extLst>
      <p:ext uri="{BB962C8B-B14F-4D97-AF65-F5344CB8AC3E}">
        <p14:creationId xmlns:p14="http://schemas.microsoft.com/office/powerpoint/2010/main" val="134784847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91277"/>
    </mc:Choice>
    <mc:Fallback xmlns="">
      <p:transition spd="slow" advTm="91277"/>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91F40360-6DC6-40C1-8047-2E5EBB84561E}"/>
              </a:ext>
            </a:extLst>
          </p:cNvPr>
          <p:cNvSpPr txBox="1"/>
          <p:nvPr/>
        </p:nvSpPr>
        <p:spPr>
          <a:xfrm>
            <a:off x="910630" y="1413570"/>
            <a:ext cx="10586555" cy="4676120"/>
          </a:xfrm>
          <a:prstGeom prst="rect">
            <a:avLst/>
          </a:prstGeom>
          <a:noFill/>
        </p:spPr>
        <p:txBody>
          <a:bodyPr wrap="square" rtlCol="0">
            <a:spAutoFit/>
          </a:bodyPr>
          <a:lstStyle/>
          <a:p>
            <a:pPr>
              <a:lnSpc>
                <a:spcPts val="4000"/>
              </a:lnSpc>
            </a:pPr>
            <a:r>
              <a:rPr lang="en-US" altLang="zh-TW" sz="2800" dirty="0">
                <a:solidFill>
                  <a:schemeClr val="bg1"/>
                </a:solidFill>
              </a:rPr>
              <a:t>Nirvana is regarded as an uncompounded or unconditioned (</a:t>
            </a:r>
            <a:r>
              <a:rPr lang="en-US" altLang="zh-TW" sz="2800" dirty="0" err="1">
                <a:solidFill>
                  <a:schemeClr val="bg1"/>
                </a:solidFill>
              </a:rPr>
              <a:t>asankhata</a:t>
            </a:r>
            <a:r>
              <a:rPr lang="en-US" altLang="zh-TW" sz="2800" dirty="0">
                <a:solidFill>
                  <a:schemeClr val="bg1"/>
                </a:solidFill>
              </a:rPr>
              <a:t>) dhamma (phenomenon) which is ‘transmundane’ and which is beyond our normal dualistic conceptions.</a:t>
            </a:r>
            <a:endParaRPr lang="zh-TW" altLang="en-US" sz="2800" i="1" dirty="0">
              <a:solidFill>
                <a:schemeClr val="bg1"/>
              </a:solidFill>
            </a:endParaRPr>
          </a:p>
          <a:p>
            <a:pPr>
              <a:lnSpc>
                <a:spcPts val="4000"/>
              </a:lnSpc>
            </a:pPr>
            <a:endParaRPr lang="en-US" altLang="zh-TW" sz="2800" dirty="0">
              <a:solidFill>
                <a:schemeClr val="bg1"/>
              </a:solidFill>
            </a:endParaRPr>
          </a:p>
          <a:p>
            <a:pPr>
              <a:lnSpc>
                <a:spcPts val="4000"/>
              </a:lnSpc>
            </a:pPr>
            <a:r>
              <a:rPr lang="en-US" altLang="zh-TW" sz="2800" dirty="0">
                <a:solidFill>
                  <a:schemeClr val="bg1"/>
                </a:solidFill>
              </a:rPr>
              <a:t>Nirvana is the highest state of profound well-being a human is capable of attaining. The mind awakens from delusion, is liberated from bondage, is cleansed of all its defilements, becomes entirely at peace, experiences the complete cessation of suffering, and is no longer reborn. </a:t>
            </a:r>
          </a:p>
        </p:txBody>
      </p:sp>
      <p:sp>
        <p:nvSpPr>
          <p:cNvPr id="2" name="矩形: 按鈕形 1">
            <a:extLst>
              <a:ext uri="{FF2B5EF4-FFF2-40B4-BE49-F238E27FC236}">
                <a16:creationId xmlns:a16="http://schemas.microsoft.com/office/drawing/2014/main" id="{2AAC3B6C-AC21-26AD-B27F-FF4D835A742E}"/>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Tree>
    <p:extLst>
      <p:ext uri="{BB962C8B-B14F-4D97-AF65-F5344CB8AC3E}">
        <p14:creationId xmlns:p14="http://schemas.microsoft.com/office/powerpoint/2010/main" val="160828194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789292"/>
    </mc:Choice>
    <mc:Fallback xmlns="">
      <p:transition spd="slow" advTm="789292"/>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FDA7B6E2-E574-48B0-A0DE-7587FBF6FF06}"/>
              </a:ext>
            </a:extLst>
          </p:cNvPr>
          <p:cNvSpPr txBox="1"/>
          <p:nvPr/>
        </p:nvSpPr>
        <p:spPr>
          <a:xfrm>
            <a:off x="621885" y="990025"/>
            <a:ext cx="4933190" cy="571897"/>
          </a:xfrm>
          <a:prstGeom prst="rect">
            <a:avLst/>
          </a:prstGeom>
          <a:noFill/>
        </p:spPr>
        <p:txBody>
          <a:bodyPr wrap="square" rtlCol="0">
            <a:spAutoFit/>
          </a:bodyPr>
          <a:lstStyle/>
          <a:p>
            <a:pPr>
              <a:lnSpc>
                <a:spcPts val="4000"/>
              </a:lnSpc>
            </a:pPr>
            <a:r>
              <a:rPr lang="en-US" altLang="zh-TW" sz="2800" dirty="0">
                <a:solidFill>
                  <a:schemeClr val="bg1"/>
                </a:solidFill>
              </a:rPr>
              <a:t>There are two stages in nirvana:</a:t>
            </a:r>
            <a:endParaRPr lang="zh-TW" altLang="en-US" sz="2800" i="1" dirty="0">
              <a:solidFill>
                <a:schemeClr val="bg1"/>
              </a:solidFill>
            </a:endParaRPr>
          </a:p>
        </p:txBody>
      </p:sp>
      <p:sp>
        <p:nvSpPr>
          <p:cNvPr id="6" name="文字方塊 5">
            <a:extLst>
              <a:ext uri="{FF2B5EF4-FFF2-40B4-BE49-F238E27FC236}">
                <a16:creationId xmlns:a16="http://schemas.microsoft.com/office/drawing/2014/main" id="{8B9A3F6C-EAAD-4836-939B-EF2D93BDC15A}"/>
              </a:ext>
            </a:extLst>
          </p:cNvPr>
          <p:cNvSpPr txBox="1"/>
          <p:nvPr/>
        </p:nvSpPr>
        <p:spPr>
          <a:xfrm>
            <a:off x="621885" y="1845412"/>
            <a:ext cx="11180698" cy="2624009"/>
          </a:xfrm>
          <a:prstGeom prst="rect">
            <a:avLst/>
          </a:prstGeom>
          <a:noFill/>
        </p:spPr>
        <p:txBody>
          <a:bodyPr wrap="square" rtlCol="0">
            <a:spAutoFit/>
          </a:bodyPr>
          <a:lstStyle/>
          <a:p>
            <a:pPr marL="514401" indent="-514401">
              <a:lnSpc>
                <a:spcPts val="4000"/>
              </a:lnSpc>
              <a:buAutoNum type="arabicPeriod"/>
            </a:pPr>
            <a:r>
              <a:rPr lang="en-US" altLang="zh-TW" sz="2800" b="1" dirty="0">
                <a:solidFill>
                  <a:schemeClr val="bg1"/>
                </a:solidFill>
              </a:rPr>
              <a:t>Nirvana with remainder:</a:t>
            </a:r>
            <a:r>
              <a:rPr lang="en-US" altLang="zh-TW" sz="2800" dirty="0">
                <a:solidFill>
                  <a:schemeClr val="bg1"/>
                </a:solidFill>
              </a:rPr>
              <a:t>  Nirvana is attained during one's life, when the fires are extinguished. There is still the ‘residue’ of the five aggregates, which however is not ‘burning’. Nirvana-in-this-life is believed to result in a transformed mind with qualities such as happiness, freedom of negative mental states, peacefulness and non-reactiveness.</a:t>
            </a:r>
          </a:p>
        </p:txBody>
      </p:sp>
      <p:sp>
        <p:nvSpPr>
          <p:cNvPr id="7" name="文字方塊 6">
            <a:extLst>
              <a:ext uri="{FF2B5EF4-FFF2-40B4-BE49-F238E27FC236}">
                <a16:creationId xmlns:a16="http://schemas.microsoft.com/office/drawing/2014/main" id="{3E740C5E-B7FE-4DCB-9B4F-1AEF589A66CF}"/>
              </a:ext>
            </a:extLst>
          </p:cNvPr>
          <p:cNvSpPr txBox="1"/>
          <p:nvPr/>
        </p:nvSpPr>
        <p:spPr>
          <a:xfrm>
            <a:off x="626303" y="4729714"/>
            <a:ext cx="11018659" cy="1084925"/>
          </a:xfrm>
          <a:prstGeom prst="rect">
            <a:avLst/>
          </a:prstGeom>
          <a:noFill/>
        </p:spPr>
        <p:txBody>
          <a:bodyPr wrap="square" rtlCol="0">
            <a:spAutoFit/>
          </a:bodyPr>
          <a:lstStyle/>
          <a:p>
            <a:pPr marL="514401" indent="-514401">
              <a:lnSpc>
                <a:spcPts val="4000"/>
              </a:lnSpc>
              <a:buFont typeface="+mj-lt"/>
              <a:buAutoNum type="arabicPeriod" startAt="2"/>
            </a:pPr>
            <a:r>
              <a:rPr lang="en-US" altLang="zh-TW" sz="2800" b="1" dirty="0">
                <a:solidFill>
                  <a:schemeClr val="bg1"/>
                </a:solidFill>
              </a:rPr>
              <a:t>Nirvana without remainder:</a:t>
            </a:r>
            <a:r>
              <a:rPr lang="en-US" altLang="zh-TW" sz="2800" dirty="0">
                <a:solidFill>
                  <a:schemeClr val="bg1"/>
                </a:solidFill>
              </a:rPr>
              <a:t>   This is the final nirvana, or </a:t>
            </a:r>
            <a:r>
              <a:rPr lang="en-US" altLang="zh-TW" sz="2800" dirty="0" err="1">
                <a:solidFill>
                  <a:schemeClr val="bg1"/>
                </a:solidFill>
              </a:rPr>
              <a:t>parinirvana</a:t>
            </a:r>
            <a:r>
              <a:rPr lang="en-US" altLang="zh-TW" sz="2800" dirty="0">
                <a:solidFill>
                  <a:schemeClr val="bg1"/>
                </a:solidFill>
              </a:rPr>
              <a:t> or "blowing out" at the moment of death, when there is no fuel left.</a:t>
            </a:r>
          </a:p>
        </p:txBody>
      </p:sp>
      <p:sp>
        <p:nvSpPr>
          <p:cNvPr id="8" name="文字方塊 7">
            <a:extLst>
              <a:ext uri="{FF2B5EF4-FFF2-40B4-BE49-F238E27FC236}">
                <a16:creationId xmlns:a16="http://schemas.microsoft.com/office/drawing/2014/main" id="{710B90ED-8F12-4C3C-BE1F-13F75EA7D2E4}"/>
              </a:ext>
            </a:extLst>
          </p:cNvPr>
          <p:cNvSpPr txBox="1"/>
          <p:nvPr/>
        </p:nvSpPr>
        <p:spPr>
          <a:xfrm>
            <a:off x="909955" y="6038869"/>
            <a:ext cx="7057703" cy="544836"/>
          </a:xfrm>
          <a:prstGeom prst="rect">
            <a:avLst/>
          </a:prstGeom>
          <a:noFill/>
        </p:spPr>
        <p:txBody>
          <a:bodyPr wrap="square" rtlCol="0">
            <a:spAutoFit/>
          </a:bodyPr>
          <a:lstStyle/>
          <a:p>
            <a:pPr>
              <a:lnSpc>
                <a:spcPts val="4000"/>
              </a:lnSpc>
            </a:pPr>
            <a:r>
              <a:rPr lang="en-US" altLang="zh-TW" sz="2000" b="1" dirty="0">
                <a:solidFill>
                  <a:schemeClr val="bg1"/>
                </a:solidFill>
              </a:rPr>
              <a:t>Nirvana</a:t>
            </a:r>
            <a:r>
              <a:rPr lang="en-US" altLang="zh-TW" sz="2000" dirty="0">
                <a:solidFill>
                  <a:schemeClr val="bg1"/>
                </a:solidFill>
              </a:rPr>
              <a:t>: https://en.wikipedia.org/wiki/Nirvana_(Buddhism)</a:t>
            </a:r>
          </a:p>
        </p:txBody>
      </p:sp>
      <p:sp>
        <p:nvSpPr>
          <p:cNvPr id="2" name="矩形: 按鈕形 1">
            <a:extLst>
              <a:ext uri="{FF2B5EF4-FFF2-40B4-BE49-F238E27FC236}">
                <a16:creationId xmlns:a16="http://schemas.microsoft.com/office/drawing/2014/main" id="{96FB709B-B57D-3124-4F51-879427C31854}"/>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Tree>
    <p:custDataLst>
      <p:tags r:id="rId2"/>
    </p:custDataLst>
    <p:extLst>
      <p:ext uri="{BB962C8B-B14F-4D97-AF65-F5344CB8AC3E}">
        <p14:creationId xmlns:p14="http://schemas.microsoft.com/office/powerpoint/2010/main" val="299143578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97669"/>
    </mc:Choice>
    <mc:Fallback xmlns="">
      <p:transition spd="slow" advTm="9766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1624CD95-18CF-33E6-81BC-5307C50DF347}"/>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pic>
        <p:nvPicPr>
          <p:cNvPr id="3" name="圖片 2">
            <a:extLst>
              <a:ext uri="{FF2B5EF4-FFF2-40B4-BE49-F238E27FC236}">
                <a16:creationId xmlns:a16="http://schemas.microsoft.com/office/drawing/2014/main" id="{BC5A716D-C90D-A232-DCBD-65661469ACD5}"/>
              </a:ext>
            </a:extLst>
          </p:cNvPr>
          <p:cNvPicPr>
            <a:picLocks noChangeAspect="1"/>
          </p:cNvPicPr>
          <p:nvPr/>
        </p:nvPicPr>
        <p:blipFill>
          <a:blip r:embed="rId3"/>
          <a:stretch>
            <a:fillRect/>
          </a:stretch>
        </p:blipFill>
        <p:spPr>
          <a:xfrm>
            <a:off x="1137443" y="1197546"/>
            <a:ext cx="9915525" cy="5438775"/>
          </a:xfrm>
          <a:prstGeom prst="rect">
            <a:avLst/>
          </a:prstGeom>
        </p:spPr>
      </p:pic>
    </p:spTree>
    <p:extLst>
      <p:ext uri="{BB962C8B-B14F-4D97-AF65-F5344CB8AC3E}">
        <p14:creationId xmlns:p14="http://schemas.microsoft.com/office/powerpoint/2010/main" val="2902584467"/>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265EFFE1-BB61-54FB-76EB-352A95C69527}"/>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2" name="文字方塊 1">
            <a:extLst>
              <a:ext uri="{FF2B5EF4-FFF2-40B4-BE49-F238E27FC236}">
                <a16:creationId xmlns:a16="http://schemas.microsoft.com/office/drawing/2014/main" id="{408894C5-5163-6851-404B-5F9C5D9E8015}"/>
              </a:ext>
            </a:extLst>
          </p:cNvPr>
          <p:cNvSpPr txBox="1"/>
          <p:nvPr/>
        </p:nvSpPr>
        <p:spPr>
          <a:xfrm>
            <a:off x="946634" y="1557586"/>
            <a:ext cx="10009112" cy="3574505"/>
          </a:xfrm>
          <a:prstGeom prst="rect">
            <a:avLst/>
          </a:prstGeom>
          <a:noFill/>
        </p:spPr>
        <p:txBody>
          <a:bodyPr wrap="square" rtlCol="0">
            <a:spAutoFit/>
          </a:bodyPr>
          <a:lstStyle/>
          <a:p>
            <a:pPr>
              <a:lnSpc>
                <a:spcPts val="3000"/>
              </a:lnSpc>
            </a:pPr>
            <a:r>
              <a:rPr lang="en-US" altLang="zh-TW" i="1" dirty="0" err="1">
                <a:solidFill>
                  <a:schemeClr val="bg1"/>
                </a:solidFill>
              </a:rPr>
              <a:t>Anattalakkhana</a:t>
            </a:r>
            <a:r>
              <a:rPr lang="en-US" altLang="zh-TW" i="1" dirty="0">
                <a:solidFill>
                  <a:schemeClr val="bg1"/>
                </a:solidFill>
              </a:rPr>
              <a:t> Sutta</a:t>
            </a:r>
            <a:r>
              <a:rPr lang="en-US" altLang="zh-TW" sz="1400" i="1" dirty="0">
                <a:solidFill>
                  <a:schemeClr val="bg1"/>
                </a:solidFill>
              </a:rPr>
              <a:t>(3)</a:t>
            </a:r>
            <a:r>
              <a:rPr lang="en-US" altLang="zh-TW" i="1" dirty="0">
                <a:solidFill>
                  <a:schemeClr val="bg1"/>
                </a:solidFill>
              </a:rPr>
              <a:t>: The Characteristic of </a:t>
            </a:r>
            <a:r>
              <a:rPr lang="en-US" altLang="zh-TW" i="1" dirty="0" err="1">
                <a:solidFill>
                  <a:schemeClr val="bg1"/>
                </a:solidFill>
              </a:rPr>
              <a:t>Nonself</a:t>
            </a:r>
            <a:endParaRPr lang="en-US" altLang="zh-TW" i="1" dirty="0">
              <a:solidFill>
                <a:schemeClr val="bg1"/>
              </a:solidFill>
            </a:endParaRPr>
          </a:p>
          <a:p>
            <a:pPr>
              <a:lnSpc>
                <a:spcPts val="3000"/>
              </a:lnSpc>
            </a:pPr>
            <a:endParaRPr lang="en-US" altLang="zh-TW" dirty="0">
              <a:solidFill>
                <a:schemeClr val="bg1"/>
              </a:solidFill>
            </a:endParaRPr>
          </a:p>
          <a:p>
            <a:pPr>
              <a:lnSpc>
                <a:spcPct val="150000"/>
              </a:lnSpc>
            </a:pPr>
            <a:r>
              <a:rPr lang="en-US" altLang="zh-TW" b="1" dirty="0">
                <a:solidFill>
                  <a:schemeClr val="bg1"/>
                </a:solidFill>
              </a:rPr>
              <a:t>“Bhikkhus, form is </a:t>
            </a:r>
            <a:r>
              <a:rPr lang="en-US" altLang="zh-TW" b="1" dirty="0" err="1">
                <a:solidFill>
                  <a:schemeClr val="bg1"/>
                </a:solidFill>
              </a:rPr>
              <a:t>nonself</a:t>
            </a:r>
            <a:r>
              <a:rPr lang="en-US" altLang="zh-TW" b="1" dirty="0">
                <a:solidFill>
                  <a:schemeClr val="bg1"/>
                </a:solidFill>
              </a:rPr>
              <a:t>. For if, bhikkhus, form were self, this form would not lead to affliction, and it would be possible to have it of form: ‘Let my form be thus; let my form not be thus.’ But because form is </a:t>
            </a:r>
            <a:r>
              <a:rPr lang="en-US" altLang="zh-TW" b="1" dirty="0" err="1">
                <a:solidFill>
                  <a:schemeClr val="bg1"/>
                </a:solidFill>
              </a:rPr>
              <a:t>nonself</a:t>
            </a:r>
            <a:r>
              <a:rPr lang="en-US" altLang="zh-TW" b="1" dirty="0">
                <a:solidFill>
                  <a:schemeClr val="bg1"/>
                </a:solidFill>
              </a:rPr>
              <a:t>, form leads to affliction, and it is not possible to have it of form: ‘Let my form be thus; let my form not be thus.’</a:t>
            </a:r>
            <a:endParaRPr lang="zh-TW" altLang="en-US" b="1" dirty="0">
              <a:solidFill>
                <a:schemeClr val="bg1"/>
              </a:solidFill>
            </a:endParaRPr>
          </a:p>
        </p:txBody>
      </p:sp>
      <p:sp>
        <p:nvSpPr>
          <p:cNvPr id="3" name="文字方塊 1">
            <a:extLst>
              <a:ext uri="{FF2B5EF4-FFF2-40B4-BE49-F238E27FC236}">
                <a16:creationId xmlns:a16="http://schemas.microsoft.com/office/drawing/2014/main" id="{4B6F0B1B-8A40-485E-7DDF-C114B0422FD9}"/>
              </a:ext>
            </a:extLst>
          </p:cNvPr>
          <p:cNvSpPr txBox="1"/>
          <p:nvPr/>
        </p:nvSpPr>
        <p:spPr>
          <a:xfrm>
            <a:off x="622598" y="5518026"/>
            <a:ext cx="12817424" cy="826508"/>
          </a:xfrm>
          <a:prstGeom prst="rect">
            <a:avLst/>
          </a:prstGeom>
          <a:noFill/>
        </p:spPr>
        <p:txBody>
          <a:bodyPr wrap="square" rtlCol="0">
            <a:spAutoFit/>
          </a:bodyPr>
          <a:lstStyle/>
          <a:p>
            <a:pPr>
              <a:lnSpc>
                <a:spcPts val="3000"/>
              </a:lnSpc>
            </a:pPr>
            <a:r>
              <a:rPr lang="en-GB" altLang="zh-TW" sz="1800" dirty="0">
                <a:solidFill>
                  <a:schemeClr val="bg1"/>
                </a:solidFill>
              </a:rPr>
              <a:t>(3) </a:t>
            </a:r>
            <a:r>
              <a:rPr lang="en-GB" altLang="zh-TW" sz="1800" dirty="0" err="1">
                <a:solidFill>
                  <a:schemeClr val="bg1"/>
                </a:solidFill>
              </a:rPr>
              <a:t>Samyutta</a:t>
            </a:r>
            <a:r>
              <a:rPr lang="en-GB" altLang="zh-TW" sz="1800" dirty="0">
                <a:solidFill>
                  <a:schemeClr val="bg1"/>
                </a:solidFill>
              </a:rPr>
              <a:t> </a:t>
            </a:r>
            <a:r>
              <a:rPr lang="en-GB" altLang="zh-TW" sz="1800" dirty="0" err="1">
                <a:solidFill>
                  <a:schemeClr val="bg1"/>
                </a:solidFill>
              </a:rPr>
              <a:t>Nikkaya</a:t>
            </a:r>
            <a:r>
              <a:rPr lang="en-GB" altLang="zh-TW" sz="1800" dirty="0">
                <a:solidFill>
                  <a:schemeClr val="bg1"/>
                </a:solidFill>
              </a:rPr>
              <a:t> 22.59</a:t>
            </a:r>
          </a:p>
          <a:p>
            <a:pPr>
              <a:lnSpc>
                <a:spcPts val="3000"/>
              </a:lnSpc>
            </a:pPr>
            <a:r>
              <a:rPr lang="en-GB" altLang="zh-TW" sz="1800" dirty="0">
                <a:solidFill>
                  <a:schemeClr val="bg1"/>
                </a:solidFill>
              </a:rPr>
              <a:t>_https://suttacentral.net/sn22.59/</a:t>
            </a:r>
            <a:r>
              <a:rPr lang="en-GB" altLang="zh-TW" sz="1800" dirty="0" err="1">
                <a:solidFill>
                  <a:schemeClr val="bg1"/>
                </a:solidFill>
              </a:rPr>
              <a:t>en</a:t>
            </a:r>
            <a:r>
              <a:rPr lang="en-GB" altLang="zh-TW" sz="1800" dirty="0">
                <a:solidFill>
                  <a:schemeClr val="bg1"/>
                </a:solidFill>
              </a:rPr>
              <a:t>/</a:t>
            </a:r>
            <a:r>
              <a:rPr lang="en-GB" altLang="zh-TW" sz="1800" dirty="0" err="1">
                <a:solidFill>
                  <a:schemeClr val="bg1"/>
                </a:solidFill>
              </a:rPr>
              <a:t>sujato?layout</a:t>
            </a:r>
            <a:r>
              <a:rPr lang="en-GB" altLang="zh-TW" sz="1800" dirty="0">
                <a:solidFill>
                  <a:schemeClr val="bg1"/>
                </a:solidFill>
              </a:rPr>
              <a:t>=</a:t>
            </a:r>
            <a:r>
              <a:rPr lang="en-GB" altLang="zh-TW" sz="1800" dirty="0" err="1">
                <a:solidFill>
                  <a:schemeClr val="bg1"/>
                </a:solidFill>
              </a:rPr>
              <a:t>plain&amp;reference</a:t>
            </a:r>
            <a:r>
              <a:rPr lang="en-GB" altLang="zh-TW" sz="1800" dirty="0">
                <a:solidFill>
                  <a:schemeClr val="bg1"/>
                </a:solidFill>
              </a:rPr>
              <a:t>=</a:t>
            </a:r>
            <a:r>
              <a:rPr lang="en-GB" altLang="zh-TW" sz="1800" dirty="0" err="1">
                <a:solidFill>
                  <a:schemeClr val="bg1"/>
                </a:solidFill>
              </a:rPr>
              <a:t>none&amp;notes</a:t>
            </a:r>
            <a:r>
              <a:rPr lang="en-GB" altLang="zh-TW" sz="1800" dirty="0">
                <a:solidFill>
                  <a:schemeClr val="bg1"/>
                </a:solidFill>
              </a:rPr>
              <a:t>=</a:t>
            </a:r>
            <a:r>
              <a:rPr lang="en-GB" altLang="zh-TW" sz="1800" dirty="0" err="1">
                <a:solidFill>
                  <a:schemeClr val="bg1"/>
                </a:solidFill>
              </a:rPr>
              <a:t>asterisk&amp;highlight</a:t>
            </a:r>
            <a:r>
              <a:rPr lang="en-GB" altLang="zh-TW" sz="1800" dirty="0">
                <a:solidFill>
                  <a:schemeClr val="bg1"/>
                </a:solidFill>
              </a:rPr>
              <a:t>=</a:t>
            </a:r>
            <a:r>
              <a:rPr lang="en-GB" altLang="zh-TW" sz="1800" dirty="0" err="1">
                <a:solidFill>
                  <a:schemeClr val="bg1"/>
                </a:solidFill>
              </a:rPr>
              <a:t>false&amp;script</a:t>
            </a:r>
            <a:r>
              <a:rPr lang="en-GB" altLang="zh-TW" sz="1800" dirty="0">
                <a:solidFill>
                  <a:schemeClr val="bg1"/>
                </a:solidFill>
              </a:rPr>
              <a:t>=</a:t>
            </a:r>
            <a:r>
              <a:rPr lang="en-GB" altLang="zh-TW" sz="1800" dirty="0" err="1">
                <a:solidFill>
                  <a:schemeClr val="bg1"/>
                </a:solidFill>
              </a:rPr>
              <a:t>latin</a:t>
            </a:r>
            <a:endParaRPr lang="zh-TW" altLang="en-US" sz="1800" dirty="0">
              <a:solidFill>
                <a:schemeClr val="bg1"/>
              </a:solidFill>
            </a:endParaRPr>
          </a:p>
        </p:txBody>
      </p:sp>
    </p:spTree>
    <p:extLst>
      <p:ext uri="{BB962C8B-B14F-4D97-AF65-F5344CB8AC3E}">
        <p14:creationId xmlns:p14="http://schemas.microsoft.com/office/powerpoint/2010/main" val="1910779587"/>
      </p:ext>
    </p:extLst>
  </p:cSld>
  <p:clrMapOvr>
    <a:overrideClrMapping bg1="lt1" tx1="dk1" bg2="lt2" tx2="dk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1ABB2724-44E9-EA89-C8B0-01D323B8C1F3}"/>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2" name="文字方塊 1">
            <a:extLst>
              <a:ext uri="{FF2B5EF4-FFF2-40B4-BE49-F238E27FC236}">
                <a16:creationId xmlns:a16="http://schemas.microsoft.com/office/drawing/2014/main" id="{AA8C1AFC-6B54-AD9E-B76F-BD27A33552D4}"/>
              </a:ext>
            </a:extLst>
          </p:cNvPr>
          <p:cNvSpPr txBox="1"/>
          <p:nvPr/>
        </p:nvSpPr>
        <p:spPr>
          <a:xfrm>
            <a:off x="946634" y="1557586"/>
            <a:ext cx="10009112" cy="3913059"/>
          </a:xfrm>
          <a:prstGeom prst="rect">
            <a:avLst/>
          </a:prstGeom>
          <a:noFill/>
        </p:spPr>
        <p:txBody>
          <a:bodyPr wrap="square" rtlCol="0">
            <a:spAutoFit/>
          </a:bodyPr>
          <a:lstStyle/>
          <a:p>
            <a:pPr>
              <a:lnSpc>
                <a:spcPct val="150000"/>
              </a:lnSpc>
            </a:pPr>
            <a:r>
              <a:rPr lang="en-US" altLang="zh-TW" b="1" dirty="0">
                <a:solidFill>
                  <a:schemeClr val="bg1"/>
                </a:solidFill>
              </a:rPr>
              <a:t>“Feeling is </a:t>
            </a:r>
            <a:r>
              <a:rPr lang="en-US" altLang="zh-TW" b="1" dirty="0" err="1">
                <a:solidFill>
                  <a:schemeClr val="bg1"/>
                </a:solidFill>
              </a:rPr>
              <a:t>nonself</a:t>
            </a:r>
            <a:r>
              <a:rPr lang="en-US" altLang="zh-TW" b="1" dirty="0">
                <a:solidFill>
                  <a:schemeClr val="bg1"/>
                </a:solidFill>
              </a:rPr>
              <a:t>…. … Perception is </a:t>
            </a:r>
            <a:r>
              <a:rPr lang="en-US" altLang="zh-TW" b="1" dirty="0" err="1">
                <a:solidFill>
                  <a:schemeClr val="bg1"/>
                </a:solidFill>
              </a:rPr>
              <a:t>nonself</a:t>
            </a:r>
            <a:r>
              <a:rPr lang="en-US" altLang="zh-TW" b="1" dirty="0">
                <a:solidFill>
                  <a:schemeClr val="bg1"/>
                </a:solidFill>
              </a:rPr>
              <a:t>…. Volitional formations are </a:t>
            </a:r>
            <a:r>
              <a:rPr lang="en-US" altLang="zh-TW" b="1" dirty="0" err="1">
                <a:solidFill>
                  <a:schemeClr val="bg1"/>
                </a:solidFill>
              </a:rPr>
              <a:t>nonself</a:t>
            </a:r>
            <a:r>
              <a:rPr lang="en-US" altLang="zh-TW" b="1" dirty="0">
                <a:solidFill>
                  <a:schemeClr val="bg1"/>
                </a:solidFill>
              </a:rPr>
              <a:t>…. Consciousness is </a:t>
            </a:r>
            <a:r>
              <a:rPr lang="en-US" altLang="zh-TW" b="1" dirty="0" err="1">
                <a:solidFill>
                  <a:schemeClr val="bg1"/>
                </a:solidFill>
              </a:rPr>
              <a:t>nonself</a:t>
            </a:r>
            <a:r>
              <a:rPr lang="en-US" altLang="zh-TW" b="1" dirty="0">
                <a:solidFill>
                  <a:schemeClr val="bg1"/>
                </a:solidFill>
              </a:rPr>
              <a:t>. For if, bhikkhus, consciousness were self, this consciousness would not lead to affliction, and it would be possible to have it of consciousness: ‘Let my consciousness be thus; let my consciousness not be thus.’ But because consciousness is </a:t>
            </a:r>
            <a:r>
              <a:rPr lang="en-US" altLang="zh-TW" b="1" dirty="0" err="1">
                <a:solidFill>
                  <a:schemeClr val="bg1"/>
                </a:solidFill>
              </a:rPr>
              <a:t>nonself</a:t>
            </a:r>
            <a:r>
              <a:rPr lang="en-US" altLang="zh-TW" b="1" dirty="0">
                <a:solidFill>
                  <a:schemeClr val="bg1"/>
                </a:solidFill>
              </a:rPr>
              <a:t>, consciousness leads to affliction, and it is not possible to have it of consciousness: ‘Let my consciousness be thus; let my consciousness not be thus.’</a:t>
            </a:r>
            <a:endParaRPr lang="zh-TW" altLang="en-US" b="1" dirty="0">
              <a:solidFill>
                <a:schemeClr val="bg1"/>
              </a:solidFill>
            </a:endParaRPr>
          </a:p>
        </p:txBody>
      </p:sp>
    </p:spTree>
    <p:extLst>
      <p:ext uri="{BB962C8B-B14F-4D97-AF65-F5344CB8AC3E}">
        <p14:creationId xmlns:p14="http://schemas.microsoft.com/office/powerpoint/2010/main" val="773259740"/>
      </p:ext>
    </p:extLst>
  </p:cSld>
  <p:clrMapOvr>
    <a:overrideClrMapping bg1="lt1" tx1="dk1" bg2="lt2" tx2="dk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EB3B308F-E0B5-2D31-E1F7-2679802550D4}"/>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2" name="文字方塊 1">
            <a:extLst>
              <a:ext uri="{FF2B5EF4-FFF2-40B4-BE49-F238E27FC236}">
                <a16:creationId xmlns:a16="http://schemas.microsoft.com/office/drawing/2014/main" id="{DAEFF734-92D2-FCC0-C723-187C8C8CC1E5}"/>
              </a:ext>
            </a:extLst>
          </p:cNvPr>
          <p:cNvSpPr txBox="1"/>
          <p:nvPr/>
        </p:nvSpPr>
        <p:spPr>
          <a:xfrm>
            <a:off x="1270670" y="1917626"/>
            <a:ext cx="10009112" cy="2805063"/>
          </a:xfrm>
          <a:prstGeom prst="rect">
            <a:avLst/>
          </a:prstGeom>
          <a:noFill/>
        </p:spPr>
        <p:txBody>
          <a:bodyPr wrap="square" rtlCol="0">
            <a:spAutoFit/>
          </a:bodyPr>
          <a:lstStyle/>
          <a:p>
            <a:pPr>
              <a:lnSpc>
                <a:spcPct val="150000"/>
              </a:lnSpc>
            </a:pPr>
            <a:r>
              <a:rPr lang="en-US" altLang="zh-TW" b="1" dirty="0">
                <a:solidFill>
                  <a:schemeClr val="bg1"/>
                </a:solidFill>
              </a:rPr>
              <a:t>“What do you think, bhikkhus, is form permanent or impermanent?”—“Impermanent, venerable sir.”—“Is what is impermanent suffering or happiness?”—“Suffering, venerable sir.”—“Is what is impermanent, suffering, and subject to change fit to be regarded thus: ‘This is mine, this I am, this is my self’?”—“No, venerable sir.”</a:t>
            </a:r>
            <a:endParaRPr lang="zh-TW" altLang="en-US" b="1" dirty="0">
              <a:solidFill>
                <a:schemeClr val="bg1"/>
              </a:solidFill>
            </a:endParaRPr>
          </a:p>
        </p:txBody>
      </p:sp>
    </p:spTree>
    <p:extLst>
      <p:ext uri="{BB962C8B-B14F-4D97-AF65-F5344CB8AC3E}">
        <p14:creationId xmlns:p14="http://schemas.microsoft.com/office/powerpoint/2010/main" val="3368754773"/>
      </p:ext>
    </p:extLst>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3793B69D-235A-3292-CF44-7EA6070181A0}"/>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2" name="文字方塊 1">
            <a:extLst>
              <a:ext uri="{FF2B5EF4-FFF2-40B4-BE49-F238E27FC236}">
                <a16:creationId xmlns:a16="http://schemas.microsoft.com/office/drawing/2014/main" id="{A98C5AB4-6DCE-4829-18C2-7296FA741343}"/>
              </a:ext>
            </a:extLst>
          </p:cNvPr>
          <p:cNvSpPr txBox="1"/>
          <p:nvPr/>
        </p:nvSpPr>
        <p:spPr>
          <a:xfrm>
            <a:off x="1270670" y="1473264"/>
            <a:ext cx="10009112" cy="3913059"/>
          </a:xfrm>
          <a:prstGeom prst="rect">
            <a:avLst/>
          </a:prstGeom>
          <a:noFill/>
        </p:spPr>
        <p:txBody>
          <a:bodyPr wrap="square" rtlCol="0">
            <a:spAutoFit/>
          </a:bodyPr>
          <a:lstStyle/>
          <a:p>
            <a:pPr>
              <a:lnSpc>
                <a:spcPct val="150000"/>
              </a:lnSpc>
            </a:pPr>
            <a:r>
              <a:rPr lang="en-US" altLang="zh-TW" b="1" dirty="0">
                <a:solidFill>
                  <a:schemeClr val="bg1"/>
                </a:solidFill>
              </a:rPr>
              <a:t>“Is feeling permanent or impermanent?… Is perception permanent or impermanent?… Are volitional formations permanent or impermanent?… Is consciousness permanent or impermanent?”—“Impermanent, venerable sir.”—“Is what is impermanent suffering or happiness?”— “Suffering, venerable sir.”—“Is what is impermanent, suffering, and subject to change fit to be regarded thus: ‘This is mine, this I am, this is my self’?”—“No, venerable sir.”</a:t>
            </a:r>
            <a:endParaRPr lang="zh-TW" altLang="en-US" b="1" dirty="0">
              <a:solidFill>
                <a:schemeClr val="bg1"/>
              </a:solidFill>
            </a:endParaRPr>
          </a:p>
        </p:txBody>
      </p:sp>
    </p:spTree>
    <p:extLst>
      <p:ext uri="{BB962C8B-B14F-4D97-AF65-F5344CB8AC3E}">
        <p14:creationId xmlns:p14="http://schemas.microsoft.com/office/powerpoint/2010/main" val="680898511"/>
      </p:ext>
    </p:extLst>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5F9F89FA-F659-6BA7-6422-4378566C562A}"/>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2" name="文字方塊 1">
            <a:extLst>
              <a:ext uri="{FF2B5EF4-FFF2-40B4-BE49-F238E27FC236}">
                <a16:creationId xmlns:a16="http://schemas.microsoft.com/office/drawing/2014/main" id="{A3F6348D-3CA7-1F13-E625-DBC032A596E0}"/>
              </a:ext>
            </a:extLst>
          </p:cNvPr>
          <p:cNvSpPr txBox="1"/>
          <p:nvPr/>
        </p:nvSpPr>
        <p:spPr>
          <a:xfrm>
            <a:off x="1198662" y="1917626"/>
            <a:ext cx="10009112" cy="2251065"/>
          </a:xfrm>
          <a:prstGeom prst="rect">
            <a:avLst/>
          </a:prstGeom>
          <a:noFill/>
        </p:spPr>
        <p:txBody>
          <a:bodyPr wrap="square" rtlCol="0">
            <a:spAutoFit/>
          </a:bodyPr>
          <a:lstStyle/>
          <a:p>
            <a:pPr>
              <a:lnSpc>
                <a:spcPct val="150000"/>
              </a:lnSpc>
            </a:pPr>
            <a:r>
              <a:rPr lang="en-US" altLang="zh-TW" b="1" dirty="0">
                <a:solidFill>
                  <a:schemeClr val="bg1"/>
                </a:solidFill>
              </a:rPr>
              <a:t>“Therefore, bhikkhus, any kind of form whatsoever, whether past, future, or present, internal or external, gross or subtle, inferior or superior, far or near, all form should be seen as it really is with correct wisdom thus: ‘This is not mine, this I am not, this is not my self.’</a:t>
            </a:r>
            <a:endParaRPr lang="zh-TW" altLang="en-US" b="1" dirty="0">
              <a:solidFill>
                <a:schemeClr val="bg1"/>
              </a:solidFill>
            </a:endParaRPr>
          </a:p>
        </p:txBody>
      </p:sp>
    </p:spTree>
    <p:extLst>
      <p:ext uri="{BB962C8B-B14F-4D97-AF65-F5344CB8AC3E}">
        <p14:creationId xmlns:p14="http://schemas.microsoft.com/office/powerpoint/2010/main" val="3110150061"/>
      </p:ext>
    </p:extLst>
  </p:cSld>
  <p:clrMapOvr>
    <a:overrideClrMapping bg1="lt1" tx1="dk1" bg2="lt2" tx2="dk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6C0AB1A7-7C0A-4BFC-A367-D1BBDF33B859}"/>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5" name="文字方塊 4">
            <a:extLst>
              <a:ext uri="{FF2B5EF4-FFF2-40B4-BE49-F238E27FC236}">
                <a16:creationId xmlns:a16="http://schemas.microsoft.com/office/drawing/2014/main" id="{D23EF076-C22B-EDC9-5F53-174DB2872429}"/>
              </a:ext>
            </a:extLst>
          </p:cNvPr>
          <p:cNvSpPr txBox="1"/>
          <p:nvPr/>
        </p:nvSpPr>
        <p:spPr>
          <a:xfrm>
            <a:off x="1198662" y="1917626"/>
            <a:ext cx="10009112" cy="3359061"/>
          </a:xfrm>
          <a:prstGeom prst="rect">
            <a:avLst/>
          </a:prstGeom>
          <a:noFill/>
        </p:spPr>
        <p:txBody>
          <a:bodyPr wrap="square" rtlCol="0">
            <a:spAutoFit/>
          </a:bodyPr>
          <a:lstStyle/>
          <a:p>
            <a:pPr>
              <a:lnSpc>
                <a:spcPct val="150000"/>
              </a:lnSpc>
            </a:pPr>
            <a:r>
              <a:rPr lang="en-US" altLang="zh-TW" b="1" dirty="0">
                <a:solidFill>
                  <a:schemeClr val="bg1"/>
                </a:solidFill>
              </a:rPr>
              <a:t>“Any kind of feeling whatsoever … Any kind of perception whatsoever … Any kind of volitional formations whatsoever … Any kind of consciousness whatsoever, whether past, future, or present, internal or external, gross or subtle, inferior or superior, far or near, all consciousness should be seen as it really is with correct wisdom thus: ‘This is not mine, this I am not, this is not my self.’</a:t>
            </a:r>
            <a:endParaRPr lang="zh-TW" altLang="en-US" b="1" dirty="0">
              <a:solidFill>
                <a:schemeClr val="bg1"/>
              </a:solidFill>
            </a:endParaRPr>
          </a:p>
        </p:txBody>
      </p:sp>
    </p:spTree>
    <p:extLst>
      <p:ext uri="{BB962C8B-B14F-4D97-AF65-F5344CB8AC3E}">
        <p14:creationId xmlns:p14="http://schemas.microsoft.com/office/powerpoint/2010/main" val="3746469838"/>
      </p:ext>
    </p:extLst>
  </p:cSld>
  <p:clrMapOvr>
    <a:overrideClrMapping bg1="lt1" tx1="dk1" bg2="lt2" tx2="dk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AECB38C3-C2B9-C9C4-4C14-B4387A995F23}"/>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5" name="文字方塊 4">
            <a:extLst>
              <a:ext uri="{FF2B5EF4-FFF2-40B4-BE49-F238E27FC236}">
                <a16:creationId xmlns:a16="http://schemas.microsoft.com/office/drawing/2014/main" id="{96B28A10-A88C-0244-958F-43A7CB4F6BDB}"/>
              </a:ext>
            </a:extLst>
          </p:cNvPr>
          <p:cNvSpPr txBox="1"/>
          <p:nvPr/>
        </p:nvSpPr>
        <p:spPr>
          <a:xfrm>
            <a:off x="1198662" y="1701602"/>
            <a:ext cx="10009112" cy="3913059"/>
          </a:xfrm>
          <a:prstGeom prst="rect">
            <a:avLst/>
          </a:prstGeom>
          <a:noFill/>
        </p:spPr>
        <p:txBody>
          <a:bodyPr wrap="square" rtlCol="0">
            <a:spAutoFit/>
          </a:bodyPr>
          <a:lstStyle/>
          <a:p>
            <a:pPr>
              <a:lnSpc>
                <a:spcPct val="150000"/>
              </a:lnSpc>
            </a:pPr>
            <a:r>
              <a:rPr lang="en-US" altLang="zh-TW" b="1" dirty="0">
                <a:solidFill>
                  <a:schemeClr val="bg1"/>
                </a:solidFill>
              </a:rPr>
              <a:t>“Seeing thus, bhikkhus, the instructed noble disciple experiences revulsion towards form, revulsion towards feeling, revulsion towards perception, revulsion towards volitional formations, revulsion towards consciousness. Experiencing revulsion, he becomes dispassionate. Through dispassion his mind is liberated. When it is liberated there comes the knowledge: ‘It’s liberated.’ He understands: ‘Destroyed is birth, the holy life has been lived, what had to be done has been done, there is no more for this state of being.’”</a:t>
            </a:r>
            <a:endParaRPr lang="zh-TW" altLang="en-US" b="1" dirty="0">
              <a:solidFill>
                <a:schemeClr val="bg1"/>
              </a:solidFill>
            </a:endParaRPr>
          </a:p>
        </p:txBody>
      </p:sp>
    </p:spTree>
    <p:extLst>
      <p:ext uri="{BB962C8B-B14F-4D97-AF65-F5344CB8AC3E}">
        <p14:creationId xmlns:p14="http://schemas.microsoft.com/office/powerpoint/2010/main" val="965352486"/>
      </p:ext>
    </p:extLst>
  </p:cSld>
  <p:clrMapOvr>
    <a:overrideClrMapping bg1="lt1" tx1="dk1" bg2="lt2" tx2="dk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991DE7CB-73F6-F044-FD1E-0A34C5B81182}"/>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5" name="文字方塊 4">
            <a:extLst>
              <a:ext uri="{FF2B5EF4-FFF2-40B4-BE49-F238E27FC236}">
                <a16:creationId xmlns:a16="http://schemas.microsoft.com/office/drawing/2014/main" id="{B2C6A4E5-59E2-4C40-418F-DD3F770DD692}"/>
              </a:ext>
            </a:extLst>
          </p:cNvPr>
          <p:cNvSpPr txBox="1"/>
          <p:nvPr/>
        </p:nvSpPr>
        <p:spPr>
          <a:xfrm>
            <a:off x="1198662" y="1989634"/>
            <a:ext cx="10009112" cy="2251065"/>
          </a:xfrm>
          <a:prstGeom prst="rect">
            <a:avLst/>
          </a:prstGeom>
          <a:noFill/>
        </p:spPr>
        <p:txBody>
          <a:bodyPr wrap="square" rtlCol="0">
            <a:spAutoFit/>
          </a:bodyPr>
          <a:lstStyle/>
          <a:p>
            <a:pPr>
              <a:lnSpc>
                <a:spcPct val="150000"/>
              </a:lnSpc>
            </a:pPr>
            <a:r>
              <a:rPr lang="en-US" altLang="zh-TW" b="1" dirty="0">
                <a:solidFill>
                  <a:schemeClr val="bg1"/>
                </a:solidFill>
              </a:rPr>
              <a:t>That is what the Blessed One said. Elated, those bhikkhus delighted in the Blessed One’s statement. And while this discourse was being spoken, the minds of the bhikkhus of the group of five were liberated from the taints by </a:t>
            </a:r>
            <a:r>
              <a:rPr lang="en-US" altLang="zh-TW" b="1" dirty="0" err="1">
                <a:solidFill>
                  <a:schemeClr val="bg1"/>
                </a:solidFill>
              </a:rPr>
              <a:t>nonclinging</a:t>
            </a:r>
            <a:r>
              <a:rPr lang="en-US" altLang="zh-TW" b="1" dirty="0">
                <a:solidFill>
                  <a:schemeClr val="bg1"/>
                </a:solidFill>
              </a:rPr>
              <a:t>.</a:t>
            </a:r>
            <a:endParaRPr lang="zh-TW" altLang="en-US" b="1" dirty="0">
              <a:solidFill>
                <a:schemeClr val="bg1"/>
              </a:solidFill>
            </a:endParaRPr>
          </a:p>
        </p:txBody>
      </p:sp>
    </p:spTree>
    <p:extLst>
      <p:ext uri="{BB962C8B-B14F-4D97-AF65-F5344CB8AC3E}">
        <p14:creationId xmlns:p14="http://schemas.microsoft.com/office/powerpoint/2010/main" val="373362874"/>
      </p:ext>
    </p:extLst>
  </p:cSld>
  <p:clrMapOvr>
    <a:overrideClrMapping bg1="lt1" tx1="dk1" bg2="lt2" tx2="dk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790E3AA5-2E1C-C93E-5A22-2BE41DEA00B3}"/>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5" name="文字方塊 4">
            <a:extLst>
              <a:ext uri="{FF2B5EF4-FFF2-40B4-BE49-F238E27FC236}">
                <a16:creationId xmlns:a16="http://schemas.microsoft.com/office/drawing/2014/main" id="{70A6F477-8424-3ADA-D4C0-A67C3424798F}"/>
              </a:ext>
            </a:extLst>
          </p:cNvPr>
          <p:cNvSpPr txBox="1"/>
          <p:nvPr/>
        </p:nvSpPr>
        <p:spPr>
          <a:xfrm>
            <a:off x="694606" y="1557586"/>
            <a:ext cx="10009112" cy="3574505"/>
          </a:xfrm>
          <a:prstGeom prst="rect">
            <a:avLst/>
          </a:prstGeom>
          <a:noFill/>
        </p:spPr>
        <p:txBody>
          <a:bodyPr wrap="square" rtlCol="0">
            <a:spAutoFit/>
          </a:bodyPr>
          <a:lstStyle/>
          <a:p>
            <a:pPr>
              <a:lnSpc>
                <a:spcPts val="3000"/>
              </a:lnSpc>
            </a:pPr>
            <a:r>
              <a:rPr lang="en-US" altLang="zh-TW" i="1" dirty="0">
                <a:solidFill>
                  <a:schemeClr val="bg1"/>
                </a:solidFill>
              </a:rPr>
              <a:t>Dhammapada 153-154, </a:t>
            </a:r>
            <a:r>
              <a:rPr lang="en-US" altLang="zh-TW" i="1" dirty="0" err="1">
                <a:solidFill>
                  <a:schemeClr val="bg1"/>
                </a:solidFill>
              </a:rPr>
              <a:t>Jaravaggo</a:t>
            </a:r>
            <a:endParaRPr lang="en-US" altLang="zh-TW" i="1" dirty="0">
              <a:solidFill>
                <a:schemeClr val="bg1"/>
              </a:solidFill>
            </a:endParaRPr>
          </a:p>
          <a:p>
            <a:pPr>
              <a:lnSpc>
                <a:spcPts val="3000"/>
              </a:lnSpc>
            </a:pPr>
            <a:endParaRPr lang="en-US" altLang="zh-TW" dirty="0">
              <a:solidFill>
                <a:schemeClr val="bg1"/>
              </a:solidFill>
            </a:endParaRPr>
          </a:p>
          <a:p>
            <a:pPr>
              <a:lnSpc>
                <a:spcPct val="150000"/>
              </a:lnSpc>
            </a:pPr>
            <a:r>
              <a:rPr lang="en-US" altLang="zh-TW" dirty="0">
                <a:solidFill>
                  <a:schemeClr val="bg1"/>
                </a:solidFill>
              </a:rPr>
              <a:t>-“</a:t>
            </a:r>
            <a:r>
              <a:rPr lang="en-US" altLang="zh-TW" b="1" dirty="0">
                <a:solidFill>
                  <a:schemeClr val="bg1"/>
                </a:solidFill>
              </a:rPr>
              <a:t>I have taken countless births running in search of the creator of this house [body], but all I achieved was misery in every birth. O creator of this house, now you have been seen. All your building materials (</a:t>
            </a:r>
            <a:r>
              <a:rPr lang="en-US" altLang="zh-TW" b="1" dirty="0" err="1">
                <a:solidFill>
                  <a:schemeClr val="bg1"/>
                </a:solidFill>
              </a:rPr>
              <a:t>sankhāras</a:t>
            </a:r>
            <a:r>
              <a:rPr lang="en-US" altLang="zh-TW" b="1" dirty="0">
                <a:solidFill>
                  <a:schemeClr val="bg1"/>
                </a:solidFill>
              </a:rPr>
              <a:t>) have been destroyed; another house (birth) can no longer be built by you. The mind has become totally purified, all </a:t>
            </a:r>
            <a:r>
              <a:rPr lang="en-US" altLang="zh-TW" b="1" dirty="0" err="1">
                <a:solidFill>
                  <a:schemeClr val="bg1"/>
                </a:solidFill>
              </a:rPr>
              <a:t>sankhāras</a:t>
            </a:r>
            <a:r>
              <a:rPr lang="en-US" altLang="zh-TW" b="1" dirty="0">
                <a:solidFill>
                  <a:schemeClr val="bg1"/>
                </a:solidFill>
              </a:rPr>
              <a:t> and cravings are removed</a:t>
            </a:r>
            <a:r>
              <a:rPr lang="en-US" altLang="zh-TW" dirty="0">
                <a:solidFill>
                  <a:schemeClr val="bg1"/>
                </a:solidFill>
              </a:rPr>
              <a:t>”.</a:t>
            </a:r>
            <a:endParaRPr lang="en-US" altLang="zh-TW" b="1" dirty="0">
              <a:solidFill>
                <a:schemeClr val="bg1"/>
              </a:solidFill>
            </a:endParaRPr>
          </a:p>
        </p:txBody>
      </p:sp>
    </p:spTree>
    <p:extLst>
      <p:ext uri="{BB962C8B-B14F-4D97-AF65-F5344CB8AC3E}">
        <p14:creationId xmlns:p14="http://schemas.microsoft.com/office/powerpoint/2010/main" val="812111572"/>
      </p:ext>
    </p:extLst>
  </p:cSld>
  <p:clrMapOvr>
    <a:overrideClrMapping bg1="lt1" tx1="dk1" bg2="lt2" tx2="dk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F5077BF9-F06D-E2E8-0B4C-5C6036F3A1E2}"/>
              </a:ext>
            </a:extLst>
          </p:cNvPr>
          <p:cNvSpPr/>
          <p:nvPr/>
        </p:nvSpPr>
        <p:spPr>
          <a:xfrm>
            <a:off x="622598" y="333450"/>
            <a:ext cx="5328592" cy="576064"/>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TW" dirty="0"/>
          </a:p>
          <a:p>
            <a:pPr algn="ctr"/>
            <a:r>
              <a:rPr lang="en-US" altLang="zh-TW" dirty="0"/>
              <a:t>Early Buddhist Teaching on 'Non-Self'</a:t>
            </a:r>
          </a:p>
          <a:p>
            <a:pPr algn="ctr"/>
            <a:endParaRPr lang="zh-TW" altLang="en-US" dirty="0"/>
          </a:p>
        </p:txBody>
      </p:sp>
      <p:sp>
        <p:nvSpPr>
          <p:cNvPr id="2" name="文字方塊 1">
            <a:extLst>
              <a:ext uri="{FF2B5EF4-FFF2-40B4-BE49-F238E27FC236}">
                <a16:creationId xmlns:a16="http://schemas.microsoft.com/office/drawing/2014/main" id="{87CFF19E-DB55-DBFB-7403-9A469EFD25FE}"/>
              </a:ext>
            </a:extLst>
          </p:cNvPr>
          <p:cNvSpPr txBox="1"/>
          <p:nvPr/>
        </p:nvSpPr>
        <p:spPr>
          <a:xfrm>
            <a:off x="1126654" y="1701602"/>
            <a:ext cx="8928992" cy="2866619"/>
          </a:xfrm>
          <a:prstGeom prst="rect">
            <a:avLst/>
          </a:prstGeom>
          <a:noFill/>
        </p:spPr>
        <p:txBody>
          <a:bodyPr wrap="square" rtlCol="0">
            <a:spAutoFit/>
          </a:bodyPr>
          <a:lstStyle/>
          <a:p>
            <a:pPr>
              <a:lnSpc>
                <a:spcPct val="150000"/>
              </a:lnSpc>
            </a:pPr>
            <a:r>
              <a:rPr lang="en-US" altLang="zh-CN" b="1" dirty="0">
                <a:solidFill>
                  <a:schemeClr val="bg1"/>
                </a:solidFill>
              </a:rPr>
              <a:t>Two truths</a:t>
            </a:r>
            <a:r>
              <a:rPr lang="en-US" altLang="zh-CN" dirty="0">
                <a:solidFill>
                  <a:schemeClr val="bg1"/>
                </a:solidFill>
              </a:rPr>
              <a:t>:</a:t>
            </a:r>
          </a:p>
          <a:p>
            <a:pPr>
              <a:lnSpc>
                <a:spcPct val="150000"/>
              </a:lnSpc>
              <a:spcBef>
                <a:spcPts val="2400"/>
              </a:spcBef>
            </a:pPr>
            <a:r>
              <a:rPr lang="en-US" altLang="zh-TW" dirty="0" err="1">
                <a:solidFill>
                  <a:schemeClr val="bg1"/>
                </a:solidFill>
              </a:rPr>
              <a:t>Samuti</a:t>
            </a:r>
            <a:r>
              <a:rPr lang="en-US" altLang="zh-TW" dirty="0">
                <a:solidFill>
                  <a:schemeClr val="bg1"/>
                </a:solidFill>
              </a:rPr>
              <a:t>: Conventional truth; common consent, general opinion, convention.</a:t>
            </a:r>
          </a:p>
          <a:p>
            <a:pPr>
              <a:lnSpc>
                <a:spcPct val="150000"/>
              </a:lnSpc>
              <a:spcBef>
                <a:spcPts val="2400"/>
              </a:spcBef>
            </a:pPr>
            <a:r>
              <a:rPr lang="en-US" altLang="zh-TW" dirty="0" err="1">
                <a:solidFill>
                  <a:schemeClr val="bg1"/>
                </a:solidFill>
              </a:rPr>
              <a:t>Paramattha</a:t>
            </a:r>
            <a:r>
              <a:rPr lang="en-US" altLang="zh-TW" dirty="0">
                <a:solidFill>
                  <a:schemeClr val="bg1"/>
                </a:solidFill>
              </a:rPr>
              <a:t>: Ultimate truth; higher truth.</a:t>
            </a:r>
            <a:endParaRPr lang="zh-TW" altLang="en-US" dirty="0">
              <a:solidFill>
                <a:schemeClr val="bg1"/>
              </a:solidFill>
            </a:endParaRPr>
          </a:p>
        </p:txBody>
      </p:sp>
    </p:spTree>
    <p:extLst>
      <p:ext uri="{BB962C8B-B14F-4D97-AF65-F5344CB8AC3E}">
        <p14:creationId xmlns:p14="http://schemas.microsoft.com/office/powerpoint/2010/main" val="3061104918"/>
      </p:ext>
    </p:extLst>
  </p:cSld>
  <p:clrMapOvr>
    <a:overrideClrMapping bg1="lt1" tx1="dk1" bg2="lt2" tx2="dk2" accent1="accent1" accent2="accent2" accent3="accent3" accent4="accent4" accent5="accent5" accent6="accent6" hlink="hlink" folHlink="folHlink"/>
  </p:clrMapOvr>
</p:sld>
</file>

<file path=ppt/tags/tag1.xml><?xml version="1.0" encoding="utf-8"?>
<p:tagLst xmlns:a="http://schemas.openxmlformats.org/drawingml/2006/main" xmlns:r="http://schemas.openxmlformats.org/officeDocument/2006/relationships" xmlns:p="http://schemas.openxmlformats.org/presentationml/2006/main">
  <p:tag name="TIMING" val="|5.7|67.3|23.2"/>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31686</TotalTime>
  <Words>3182</Words>
  <Application>Microsoft Office PowerPoint</Application>
  <PresentationFormat>自訂</PresentationFormat>
  <Paragraphs>254</Paragraphs>
  <Slides>41</Slides>
  <Notes>1</Notes>
  <HiddenSlides>0</HiddenSlides>
  <MMClips>0</MMClips>
  <ScaleCrop>false</ScaleCrop>
  <HeadingPairs>
    <vt:vector size="6" baseType="variant">
      <vt:variant>
        <vt:lpstr>使用字型</vt:lpstr>
      </vt:variant>
      <vt:variant>
        <vt:i4>2</vt:i4>
      </vt:variant>
      <vt:variant>
        <vt:lpstr>佈景主題</vt:lpstr>
      </vt:variant>
      <vt:variant>
        <vt:i4>1</vt:i4>
      </vt:variant>
      <vt:variant>
        <vt:lpstr>投影片標題</vt:lpstr>
      </vt:variant>
      <vt:variant>
        <vt:i4>41</vt:i4>
      </vt:variant>
    </vt:vector>
  </HeadingPairs>
  <TitlesOfParts>
    <vt:vector size="44" baseType="lpstr">
      <vt:lpstr>Calibri</vt:lpstr>
      <vt:lpstr>Arial</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739</cp:revision>
  <dcterms:created xsi:type="dcterms:W3CDTF">2019-12-17T19:51:00Z</dcterms:created>
  <dcterms:modified xsi:type="dcterms:W3CDTF">2023-10-30T12:05:05Z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