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mp4" ContentType="video/mp4"/>
  <Default Extension="emf" ContentType="image/x-emf"/>
  <Default Extension="rels" ContentType="application/vnd.openxmlformats-package.relationships+xml"/>
  <Default Extension="gif" ContentType="image/gif"/>
  <Default Extension="png" ContentType="image/png"/>
  <Default Extension="wmf" ContentType="image/x-w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289" r:id="rId2"/>
    <p:sldId id="328" r:id="rId3"/>
    <p:sldId id="290" r:id="rId4"/>
    <p:sldId id="291" r:id="rId5"/>
    <p:sldId id="292" r:id="rId6"/>
    <p:sldId id="293" r:id="rId7"/>
    <p:sldId id="296" r:id="rId8"/>
    <p:sldId id="297" r:id="rId9"/>
    <p:sldId id="257" r:id="rId10"/>
    <p:sldId id="258" r:id="rId11"/>
    <p:sldId id="259" r:id="rId12"/>
    <p:sldId id="260" r:id="rId13"/>
    <p:sldId id="261" r:id="rId14"/>
    <p:sldId id="262" r:id="rId15"/>
    <p:sldId id="263" r:id="rId16"/>
    <p:sldId id="264" r:id="rId17"/>
    <p:sldId id="265" r:id="rId18"/>
    <p:sldId id="266" r:id="rId19"/>
    <p:sldId id="267" r:id="rId20"/>
    <p:sldId id="268" r:id="rId21"/>
    <p:sldId id="269" r:id="rId22"/>
    <p:sldId id="270" r:id="rId23"/>
    <p:sldId id="271" r:id="rId24"/>
    <p:sldId id="272" r:id="rId25"/>
    <p:sldId id="273" r:id="rId26"/>
    <p:sldId id="274" r:id="rId27"/>
    <p:sldId id="275" r:id="rId28"/>
    <p:sldId id="276" r:id="rId29"/>
    <p:sldId id="277" r:id="rId30"/>
    <p:sldId id="278" r:id="rId31"/>
    <p:sldId id="279" r:id="rId32"/>
    <p:sldId id="280" r:id="rId33"/>
    <p:sldId id="281" r:id="rId34"/>
    <p:sldId id="282" r:id="rId35"/>
    <p:sldId id="283" r:id="rId36"/>
    <p:sldId id="284" r:id="rId37"/>
    <p:sldId id="286" r:id="rId38"/>
    <p:sldId id="288" r:id="rId39"/>
  </p:sldIdLst>
  <p:sldSz cx="12192000" cy="6858000"/>
  <p:notesSz cx="6875463" cy="100028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D3E552C6-1066-4A29-BCD0-89C458CB5152}">
          <p14:sldIdLst>
            <p14:sldId id="289"/>
            <p14:sldId id="328"/>
            <p14:sldId id="290"/>
            <p14:sldId id="291"/>
            <p14:sldId id="292"/>
            <p14:sldId id="293"/>
            <p14:sldId id="296"/>
            <p14:sldId id="297"/>
          </p14:sldIdLst>
        </p14:section>
        <p14:section name="Rhan 1" id="{DD4AAF94-85F5-4B2E-8247-77FE0E75EE5A}">
          <p14:sldIdLst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  <p14:sldId id="270"/>
            <p14:sldId id="271"/>
            <p14:sldId id="272"/>
            <p14:sldId id="273"/>
            <p14:sldId id="274"/>
            <p14:sldId id="27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284"/>
            <p14:sldId id="286"/>
            <p14:sldId id="28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80" autoAdjust="0"/>
    <p:restoredTop sz="74957" autoAdjust="0"/>
  </p:normalViewPr>
  <p:slideViewPr>
    <p:cSldViewPr snapToGrid="0">
      <p:cViewPr varScale="1">
        <p:scale>
          <a:sx n="72" d="100"/>
          <a:sy n="72" d="100"/>
        </p:scale>
        <p:origin x="161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647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microsoft.com/office/2015/10/relationships/revisionInfo" Target="revisionInfo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notesMaster" Target="notesMasters/notesMaster1.xml"/><Relationship Id="rId41" Type="http://schemas.openxmlformats.org/officeDocument/2006/relationships/presProps" Target="presProps.xml"/><Relationship Id="rId42" Type="http://schemas.openxmlformats.org/officeDocument/2006/relationships/viewProps" Target="viewProps.xml"/><Relationship Id="rId43" Type="http://schemas.openxmlformats.org/officeDocument/2006/relationships/theme" Target="theme/theme1.xml"/><Relationship Id="rId4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9367" cy="501879"/>
          </a:xfrm>
          <a:prstGeom prst="rect">
            <a:avLst/>
          </a:prstGeom>
        </p:spPr>
        <p:txBody>
          <a:bodyPr vert="horz" lIns="96442" tIns="48221" rIns="96442" bIns="48221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4505" y="0"/>
            <a:ext cx="2979367" cy="501879"/>
          </a:xfrm>
          <a:prstGeom prst="rect">
            <a:avLst/>
          </a:prstGeom>
        </p:spPr>
        <p:txBody>
          <a:bodyPr vert="horz" lIns="96442" tIns="48221" rIns="96442" bIns="48221" rtlCol="0"/>
          <a:lstStyle>
            <a:lvl1pPr algn="r">
              <a:defRPr sz="1300"/>
            </a:lvl1pPr>
          </a:lstStyle>
          <a:p>
            <a:fld id="{F3E5BFCB-BC77-44EC-AEB7-0D49FF8B9F6C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8150" y="1250950"/>
            <a:ext cx="5999163" cy="33750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442" tIns="48221" rIns="96442" bIns="48221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7547" y="4813866"/>
            <a:ext cx="5500370" cy="3938617"/>
          </a:xfrm>
          <a:prstGeom prst="rect">
            <a:avLst/>
          </a:prstGeom>
        </p:spPr>
        <p:txBody>
          <a:bodyPr vert="horz" lIns="96442" tIns="48221" rIns="96442" bIns="48221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00961"/>
            <a:ext cx="2979367" cy="501878"/>
          </a:xfrm>
          <a:prstGeom prst="rect">
            <a:avLst/>
          </a:prstGeom>
        </p:spPr>
        <p:txBody>
          <a:bodyPr vert="horz" lIns="96442" tIns="48221" rIns="96442" bIns="48221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4505" y="9500961"/>
            <a:ext cx="2979367" cy="501878"/>
          </a:xfrm>
          <a:prstGeom prst="rect">
            <a:avLst/>
          </a:prstGeom>
        </p:spPr>
        <p:txBody>
          <a:bodyPr vert="horz" lIns="96442" tIns="48221" rIns="96442" bIns="48221" rtlCol="0" anchor="b"/>
          <a:lstStyle>
            <a:lvl1pPr algn="r">
              <a:defRPr sz="1300"/>
            </a:lvl1pPr>
          </a:lstStyle>
          <a:p>
            <a:fld id="{9921B625-7F27-43D2-AD0D-022541345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568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Llun - http://cliparting.com/free-magnifying-glass-clipart-15344/ (25/9/17)</a:t>
            </a:r>
          </a:p>
          <a:p>
            <a:r>
              <a:rPr lang="cy-GB" dirty="0"/>
              <a:t>Gosod y dasg gan ddefnyddio meim a phrops yn unig (dim Saesneg!). Mae ganddynt un munud nes i’r bar lenwi i drafod ystyr y geiriau ac adolygu gyda phartner.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1B625-7F27-43D2-AD0D-022541345A0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0115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Highlighter splat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1B625-7F27-43D2-AD0D-022541345A0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3875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Fideo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esbonio’r</a:t>
            </a:r>
            <a:r>
              <a:rPr lang="en-US" dirty="0"/>
              <a:t> </a:t>
            </a:r>
            <a:r>
              <a:rPr lang="en-US" dirty="0" err="1"/>
              <a:t>deuseiniaid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3930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Gem i ymarfer deall yr wyddor / sillafu Cymraeg a chyflwyno enwau Cymraeg ar gyfer gwahanol lefydd yn y byd. Myfyrwyr i wrando ac ysgrifennu enw’r lle ar eu BGB. Yna, datgelu’r sillafu cywir, a gweld os fedran weithio mas pa le y cyfeirir ato, cyn dangos y llun i gadarnhau.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1B625-7F27-43D2-AD0D-022541345A0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8169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Holi os oes unrhyw wledydd eraill mae’r dosbarth eisiau gwybod (dibynnu ar eu cefndir). Ymarfer holi ac ateb.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6032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Fedran nhw gofio beth sydd o dan y sblatiau inc?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1883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4418">
              <a:defRPr/>
            </a:pPr>
            <a:r>
              <a:rPr lang="cy-GB" dirty="0"/>
              <a:t>Fedran nhw gofio beth sydd o dan y sblatiau inc?</a:t>
            </a: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9132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Dechrau bod yn ymwybodol o enwau Cymraeg ar gyfer gwahanol drefi. Sut byddai ynganu enwau’r trefi yma yn Gymraeg? Pa mor dda maent yn adnabod trefi Cymru?! - beth yw’r enw Cymraeg am Swansea / Brecon / Newtown / Carmarthen / Cardiff? Dewis unigolion i holi ac ateb ei gilydd yn ol ble mae’r llinnell goch yn ymddangos. Eu gwneud yn ymwybodol bod geiriau ‘C’ yn treiglo i ‘G’ ar ol ‘o’ – fedran nhw ddatrys sut i ddweud eu bod yn byw yng Nghaerfyrddin / Nghaerdydd / Nghasnewydd?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1998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Astudio’r</a:t>
            </a:r>
            <a:r>
              <a:rPr lang="en-GB" dirty="0"/>
              <a:t> </a:t>
            </a:r>
            <a:r>
              <a:rPr lang="en-GB" dirty="0" err="1"/>
              <a:t>enwau</a:t>
            </a:r>
            <a:r>
              <a:rPr lang="en-GB" dirty="0"/>
              <a:t> – pa rai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fenywaidd</a:t>
            </a:r>
            <a:r>
              <a:rPr lang="en-GB" dirty="0"/>
              <a:t> a </a:t>
            </a:r>
            <a:r>
              <a:rPr lang="en-GB" dirty="0" err="1"/>
              <a:t>pha</a:t>
            </a:r>
            <a:r>
              <a:rPr lang="en-GB" dirty="0"/>
              <a:t> </a:t>
            </a:r>
            <a:r>
              <a:rPr lang="en-GB" dirty="0" err="1"/>
              <a:t>rai’n</a:t>
            </a:r>
            <a:r>
              <a:rPr lang="en-GB" dirty="0"/>
              <a:t> </a:t>
            </a:r>
            <a:r>
              <a:rPr lang="en-GB" dirty="0" err="1"/>
              <a:t>wrywaidd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tyb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?</a:t>
            </a:r>
            <a:r>
              <a:rPr lang="en-GB" baseline="0" dirty="0"/>
              <a:t> </a:t>
            </a:r>
            <a:r>
              <a:rPr lang="en-GB" baseline="0" dirty="0" err="1"/>
              <a:t>Pryd</a:t>
            </a:r>
            <a:r>
              <a:rPr lang="en-GB" baseline="0" dirty="0"/>
              <a:t> </a:t>
            </a:r>
            <a:r>
              <a:rPr lang="en-GB" baseline="0" dirty="0" err="1"/>
              <a:t>fydden</a:t>
            </a:r>
            <a:r>
              <a:rPr lang="en-GB" baseline="0" dirty="0"/>
              <a:t> </a:t>
            </a:r>
            <a:r>
              <a:rPr lang="en-GB" baseline="0" dirty="0" err="1"/>
              <a:t>ni’n</a:t>
            </a:r>
            <a:r>
              <a:rPr lang="en-GB" baseline="0" dirty="0"/>
              <a:t> </a:t>
            </a:r>
            <a:r>
              <a:rPr lang="en-GB" baseline="0" dirty="0" err="1"/>
              <a:t>defnyddio</a:t>
            </a:r>
            <a:r>
              <a:rPr lang="en-GB" baseline="0" dirty="0"/>
              <a:t> </a:t>
            </a:r>
            <a:r>
              <a:rPr lang="en-GB" baseline="0" dirty="0" err="1"/>
              <a:t>cwestiynau</a:t>
            </a:r>
            <a:r>
              <a:rPr lang="en-GB" baseline="0" dirty="0"/>
              <a:t> a) a b), a </a:t>
            </a:r>
            <a:r>
              <a:rPr lang="en-GB" baseline="0" dirty="0" err="1"/>
              <a:t>phryd</a:t>
            </a:r>
            <a:r>
              <a:rPr lang="en-GB" baseline="0" dirty="0"/>
              <a:t> </a:t>
            </a:r>
            <a:r>
              <a:rPr lang="en-GB" baseline="0" dirty="0" err="1"/>
              <a:t>fydden</a:t>
            </a:r>
            <a:r>
              <a:rPr lang="en-GB" baseline="0" dirty="0"/>
              <a:t> </a:t>
            </a:r>
            <a:r>
              <a:rPr lang="en-GB" baseline="0" dirty="0" err="1"/>
              <a:t>ni’n</a:t>
            </a:r>
            <a:r>
              <a:rPr lang="en-GB" baseline="0" dirty="0"/>
              <a:t> </a:t>
            </a:r>
            <a:r>
              <a:rPr lang="en-GB" baseline="0" dirty="0" err="1"/>
              <a:t>defnyddio</a:t>
            </a:r>
            <a:r>
              <a:rPr lang="en-GB" baseline="0" dirty="0"/>
              <a:t> </a:t>
            </a:r>
            <a:r>
              <a:rPr lang="en-GB" baseline="0" dirty="0" err="1"/>
              <a:t>cwestiynau</a:t>
            </a:r>
            <a:r>
              <a:rPr lang="en-GB" baseline="0" dirty="0"/>
              <a:t> c)? Beth </a:t>
            </a:r>
            <a:r>
              <a:rPr lang="en-GB" baseline="0" dirty="0" err="1"/>
              <a:t>yw’r</a:t>
            </a:r>
            <a:r>
              <a:rPr lang="en-GB" baseline="0" dirty="0"/>
              <a:t> </a:t>
            </a:r>
            <a:r>
              <a:rPr lang="en-GB" baseline="0" dirty="0" err="1"/>
              <a:t>fersiwn</a:t>
            </a:r>
            <a:r>
              <a:rPr lang="en-GB" baseline="0" dirty="0"/>
              <a:t> </a:t>
            </a:r>
            <a:r>
              <a:rPr lang="en-GB" baseline="0" dirty="0" err="1"/>
              <a:t>ffurfiol</a:t>
            </a:r>
            <a:r>
              <a:rPr lang="en-GB" baseline="0" dirty="0"/>
              <a:t> o </a:t>
            </a:r>
            <a:r>
              <a:rPr lang="en-GB" baseline="0" dirty="0" err="1"/>
              <a:t>gwestiwn</a:t>
            </a:r>
            <a:r>
              <a:rPr lang="en-GB" baseline="0" dirty="0"/>
              <a:t> b)? (</a:t>
            </a:r>
            <a:r>
              <a:rPr lang="en-GB" baseline="0" dirty="0" err="1"/>
              <a:t>Adolygu’r</a:t>
            </a:r>
            <a:r>
              <a:rPr lang="en-GB" baseline="0" dirty="0"/>
              <a:t> </a:t>
            </a:r>
            <a:r>
              <a:rPr lang="en-GB" baseline="0" dirty="0" err="1"/>
              <a:t>rheolau</a:t>
            </a:r>
            <a:r>
              <a:rPr lang="en-GB" baseline="0" dirty="0"/>
              <a:t>)</a:t>
            </a:r>
          </a:p>
          <a:p>
            <a:r>
              <a:rPr lang="en-GB" baseline="0" dirty="0" err="1"/>
              <a:t>Modelu’r</a:t>
            </a:r>
            <a:r>
              <a:rPr lang="en-GB" baseline="0" dirty="0"/>
              <a:t> </a:t>
            </a:r>
            <a:r>
              <a:rPr lang="en-GB" baseline="0" dirty="0" err="1"/>
              <a:t>gêm</a:t>
            </a:r>
            <a:r>
              <a:rPr lang="en-GB" baseline="0" dirty="0"/>
              <a:t> </a:t>
            </a:r>
            <a:r>
              <a:rPr lang="en-GB" baseline="0" dirty="0" err="1"/>
              <a:t>ddyfalu</a:t>
            </a:r>
            <a:r>
              <a:rPr lang="en-GB" baseline="0" dirty="0"/>
              <a:t> </a:t>
            </a:r>
            <a:r>
              <a:rPr lang="en-GB" baseline="0" dirty="0" err="1"/>
              <a:t>gyda’r</a:t>
            </a:r>
            <a:r>
              <a:rPr lang="en-GB" baseline="0" dirty="0"/>
              <a:t> </a:t>
            </a:r>
            <a:r>
              <a:rPr lang="en-GB" baseline="0" dirty="0" err="1"/>
              <a:t>dosbarth</a:t>
            </a:r>
            <a:r>
              <a:rPr lang="en-GB" baseline="0" dirty="0"/>
              <a:t> </a:t>
            </a:r>
            <a:r>
              <a:rPr lang="en-GB" baseline="0" dirty="0" err="1"/>
              <a:t>gyfan</a:t>
            </a:r>
            <a:r>
              <a:rPr lang="en-GB" baseline="0" dirty="0"/>
              <a:t>.</a:t>
            </a:r>
          </a:p>
          <a:p>
            <a:r>
              <a:rPr lang="en-GB" baseline="0" dirty="0"/>
              <a:t>Gwaith </a:t>
            </a:r>
            <a:r>
              <a:rPr lang="en-GB" baseline="0" dirty="0" err="1"/>
              <a:t>pâr</a:t>
            </a:r>
            <a:r>
              <a:rPr lang="en-GB" baseline="0" dirty="0"/>
              <a:t> – </a:t>
            </a:r>
            <a:r>
              <a:rPr lang="en-GB" baseline="0" dirty="0" err="1"/>
              <a:t>chwarae</a:t>
            </a:r>
            <a:r>
              <a:rPr lang="en-GB" baseline="0" dirty="0"/>
              <a:t> </a:t>
            </a:r>
            <a:r>
              <a:rPr lang="en-GB" baseline="0" dirty="0" err="1"/>
              <a:t>mewn</a:t>
            </a:r>
            <a:r>
              <a:rPr lang="en-GB" baseline="0" dirty="0"/>
              <a:t> </a:t>
            </a:r>
            <a:r>
              <a:rPr lang="en-GB" baseline="0" dirty="0" err="1"/>
              <a:t>parau</a:t>
            </a:r>
            <a:r>
              <a:rPr lang="en-GB" baseline="0" dirty="0"/>
              <a:t> am </a:t>
            </a:r>
            <a:r>
              <a:rPr lang="en-GB" baseline="0" dirty="0" err="1"/>
              <a:t>ychydig</a:t>
            </a:r>
            <a:r>
              <a:rPr lang="en-GB" baseline="0" dirty="0"/>
              <a:t> </a:t>
            </a:r>
            <a:r>
              <a:rPr lang="en-GB" baseline="0" dirty="0" err="1"/>
              <a:t>funudau</a:t>
            </a:r>
            <a:r>
              <a:rPr lang="en-GB" baseline="0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5184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Ymarfer</a:t>
            </a:r>
            <a:r>
              <a:rPr lang="en-GB" dirty="0"/>
              <a:t> –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symudiadau</a:t>
            </a:r>
            <a:r>
              <a:rPr lang="en-GB" dirty="0"/>
              <a:t> a </a:t>
            </a:r>
            <a:r>
              <a:rPr lang="en-GB" dirty="0" err="1"/>
              <a:t>thôn</a:t>
            </a:r>
            <a:r>
              <a:rPr lang="en-GB" dirty="0"/>
              <a:t> </a:t>
            </a:r>
            <a:r>
              <a:rPr lang="en-GB" dirty="0" err="1"/>
              <a:t>llais</a:t>
            </a:r>
            <a:r>
              <a:rPr lang="en-GB" dirty="0"/>
              <a:t> </a:t>
            </a:r>
            <a:r>
              <a:rPr lang="en-GB" dirty="0" err="1"/>
              <a:t>priodol</a:t>
            </a:r>
            <a:r>
              <a:rPr lang="en-GB" dirty="0"/>
              <a:t>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9972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436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Modelu’r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pâr</a:t>
            </a:r>
            <a:r>
              <a:rPr lang="en-GB" baseline="0" dirty="0"/>
              <a:t> – </a:t>
            </a:r>
          </a:p>
          <a:p>
            <a:r>
              <a:rPr lang="en-GB" baseline="0" dirty="0"/>
              <a:t>A – </a:t>
            </a:r>
            <a:r>
              <a:rPr lang="en-GB" baseline="0" dirty="0" err="1"/>
              <a:t>Sut</a:t>
            </a:r>
            <a:r>
              <a:rPr lang="en-GB" baseline="0" dirty="0"/>
              <a:t> </a:t>
            </a:r>
            <a:r>
              <a:rPr lang="en-GB" baseline="0" dirty="0" err="1"/>
              <a:t>wyt</a:t>
            </a:r>
            <a:r>
              <a:rPr lang="en-GB" baseline="0" dirty="0"/>
              <a:t> </a:t>
            </a:r>
            <a:r>
              <a:rPr lang="en-GB" baseline="0" dirty="0" err="1"/>
              <a:t>ti</a:t>
            </a:r>
            <a:r>
              <a:rPr lang="en-GB" baseline="0" dirty="0"/>
              <a:t>? / </a:t>
            </a:r>
            <a:r>
              <a:rPr lang="en-GB" baseline="0" dirty="0" err="1"/>
              <a:t>Sut</a:t>
            </a:r>
            <a:r>
              <a:rPr lang="en-GB" baseline="0" dirty="0"/>
              <a:t> </a:t>
            </a:r>
            <a:r>
              <a:rPr lang="en-GB" baseline="0" dirty="0" err="1"/>
              <a:t>ydych</a:t>
            </a:r>
            <a:r>
              <a:rPr lang="en-GB" baseline="0" dirty="0"/>
              <a:t> chi? (</a:t>
            </a:r>
            <a:r>
              <a:rPr lang="en-GB" baseline="0" dirty="0" err="1"/>
              <a:t>Dewis</a:t>
            </a:r>
            <a:r>
              <a:rPr lang="en-GB" baseline="0" dirty="0"/>
              <a:t> un)</a:t>
            </a:r>
          </a:p>
          <a:p>
            <a:r>
              <a:rPr lang="en-GB" baseline="0" dirty="0"/>
              <a:t>B (</a:t>
            </a:r>
            <a:r>
              <a:rPr lang="en-GB" baseline="0" dirty="0" err="1"/>
              <a:t>edrych</a:t>
            </a:r>
            <a:r>
              <a:rPr lang="en-GB" baseline="0" dirty="0"/>
              <a:t> </a:t>
            </a:r>
            <a:r>
              <a:rPr lang="en-GB" baseline="0" dirty="0" err="1"/>
              <a:t>ar</a:t>
            </a:r>
            <a:r>
              <a:rPr lang="en-GB" baseline="0" dirty="0"/>
              <a:t> y </a:t>
            </a:r>
            <a:r>
              <a:rPr lang="en-GB" baseline="0" dirty="0" err="1"/>
              <a:t>llygaid</a:t>
            </a:r>
            <a:r>
              <a:rPr lang="en-GB" baseline="0" dirty="0"/>
              <a:t> a </a:t>
            </a:r>
            <a:r>
              <a:rPr lang="en-GB" baseline="0" dirty="0" err="1"/>
              <a:t>phenderfynu</a:t>
            </a:r>
            <a:r>
              <a:rPr lang="en-GB" baseline="0" dirty="0"/>
              <a:t> </a:t>
            </a:r>
            <a:r>
              <a:rPr lang="en-GB" baseline="0" dirty="0" err="1"/>
              <a:t>ar</a:t>
            </a:r>
            <a:r>
              <a:rPr lang="en-GB" baseline="0" dirty="0"/>
              <a:t>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emosiwn</a:t>
            </a:r>
            <a:r>
              <a:rPr lang="en-GB" baseline="0" dirty="0"/>
              <a:t>) – </a:t>
            </a:r>
            <a:r>
              <a:rPr lang="en-GB" baseline="0" dirty="0" err="1"/>
              <a:t>Dw</a:t>
            </a:r>
            <a:r>
              <a:rPr lang="en-GB" baseline="0" dirty="0"/>
              <a:t> </a:t>
            </a:r>
            <a:r>
              <a:rPr lang="en-GB" baseline="0" dirty="0" err="1"/>
              <a:t>i’n</a:t>
            </a:r>
            <a:r>
              <a:rPr lang="en-GB" baseline="0" dirty="0"/>
              <a:t> </a:t>
            </a:r>
            <a:r>
              <a:rPr lang="en-GB" baseline="0" dirty="0" err="1"/>
              <a:t>dda</a:t>
            </a:r>
            <a:r>
              <a:rPr lang="en-GB" baseline="0" dirty="0"/>
              <a:t> </a:t>
            </a:r>
            <a:r>
              <a:rPr lang="en-GB" baseline="0" dirty="0" err="1"/>
              <a:t>iawn</a:t>
            </a:r>
            <a:r>
              <a:rPr lang="en-GB" baseline="0" dirty="0"/>
              <a:t>, </a:t>
            </a:r>
            <a:r>
              <a:rPr lang="en-GB" baseline="0" dirty="0" err="1"/>
              <a:t>diolch</a:t>
            </a:r>
            <a:r>
              <a:rPr lang="en-GB" baseline="0" dirty="0"/>
              <a:t>!</a:t>
            </a:r>
          </a:p>
          <a:p>
            <a:r>
              <a:rPr lang="en-GB" baseline="0" dirty="0" err="1"/>
              <a:t>Dangos</a:t>
            </a:r>
            <a:r>
              <a:rPr lang="en-GB" baseline="0" dirty="0"/>
              <a:t> y </a:t>
            </a:r>
            <a:r>
              <a:rPr lang="en-GB" baseline="0" dirty="0" err="1"/>
              <a:t>sleid</a:t>
            </a:r>
            <a:r>
              <a:rPr lang="en-GB" baseline="0" dirty="0"/>
              <a:t> </a:t>
            </a:r>
            <a:r>
              <a:rPr lang="en-GB" baseline="0" dirty="0" err="1"/>
              <a:t>nesaf</a:t>
            </a:r>
            <a:r>
              <a:rPr lang="en-GB" baseline="0" dirty="0"/>
              <a:t> </a:t>
            </a:r>
            <a:r>
              <a:rPr lang="en-GB" baseline="0" dirty="0" err="1"/>
              <a:t>i</a:t>
            </a:r>
            <a:r>
              <a:rPr lang="en-GB" baseline="0" dirty="0"/>
              <a:t> </a:t>
            </a:r>
            <a:r>
              <a:rPr lang="en-GB" baseline="0" dirty="0" err="1"/>
              <a:t>gadarhnau’r</a:t>
            </a:r>
            <a:r>
              <a:rPr lang="en-GB" baseline="0" dirty="0"/>
              <a:t> </a:t>
            </a:r>
            <a:r>
              <a:rPr lang="en-GB" baseline="0" dirty="0" err="1"/>
              <a:t>ateb</a:t>
            </a:r>
            <a:r>
              <a:rPr lang="en-GB" baseline="0" dirty="0"/>
              <a:t>. </a:t>
            </a:r>
            <a:r>
              <a:rPr lang="en-GB" baseline="0" dirty="0" err="1"/>
              <a:t>Parau</a:t>
            </a:r>
            <a:r>
              <a:rPr lang="en-GB" baseline="0" dirty="0"/>
              <a:t> i </a:t>
            </a:r>
            <a:r>
              <a:rPr lang="en-GB" baseline="0" dirty="0" err="1"/>
              <a:t>newid</a:t>
            </a:r>
            <a:r>
              <a:rPr lang="en-GB" baseline="0" dirty="0"/>
              <a:t> </a:t>
            </a:r>
            <a:r>
              <a:rPr lang="en-GB" baseline="0" dirty="0" err="1"/>
              <a:t>rôl</a:t>
            </a:r>
            <a:r>
              <a:rPr lang="en-GB" baseline="0" dirty="0"/>
              <a:t>. </a:t>
            </a:r>
            <a:r>
              <a:rPr lang="en-GB" baseline="0" dirty="0" err="1"/>
              <a:t>Sicrhau</a:t>
            </a:r>
            <a:r>
              <a:rPr lang="en-GB" baseline="0" dirty="0"/>
              <a:t> </a:t>
            </a:r>
            <a:r>
              <a:rPr lang="en-GB" baseline="0" dirty="0" err="1"/>
              <a:t>eu</a:t>
            </a:r>
            <a:r>
              <a:rPr lang="en-GB" baseline="0" dirty="0"/>
              <a:t> bod </a:t>
            </a:r>
            <a:r>
              <a:rPr lang="en-GB" baseline="0" dirty="0" err="1"/>
              <a:t>gwybod</a:t>
            </a:r>
            <a:r>
              <a:rPr lang="en-GB" baseline="0" dirty="0"/>
              <a:t> </a:t>
            </a:r>
            <a:r>
              <a:rPr lang="en-GB" baseline="0" dirty="0" err="1"/>
              <a:t>i</a:t>
            </a:r>
            <a:r>
              <a:rPr lang="en-GB" baseline="0" dirty="0"/>
              <a:t> </a:t>
            </a:r>
            <a:r>
              <a:rPr lang="en-GB" baseline="0" dirty="0" err="1"/>
              <a:t>amrywio’r</a:t>
            </a:r>
            <a:r>
              <a:rPr lang="en-GB" baseline="0" dirty="0"/>
              <a:t> </a:t>
            </a:r>
            <a:r>
              <a:rPr lang="en-GB" baseline="0" dirty="0" err="1"/>
              <a:t>cwestiwn</a:t>
            </a:r>
            <a:r>
              <a:rPr lang="en-GB" baseline="0" dirty="0"/>
              <a:t> (</a:t>
            </a:r>
            <a:r>
              <a:rPr lang="en-GB" baseline="0" dirty="0" err="1"/>
              <a:t>ti</a:t>
            </a:r>
            <a:r>
              <a:rPr lang="en-GB" baseline="0" dirty="0"/>
              <a:t>/chi) </a:t>
            </a:r>
            <a:r>
              <a:rPr lang="en-GB" baseline="0" dirty="0" err="1"/>
              <a:t>i</a:t>
            </a:r>
            <a:r>
              <a:rPr lang="en-GB" baseline="0" dirty="0"/>
              <a:t> </a:t>
            </a:r>
            <a:r>
              <a:rPr lang="en-GB" baseline="0" dirty="0" err="1"/>
              <a:t>ymarfer</a:t>
            </a:r>
            <a:r>
              <a:rPr lang="en-GB" baseline="0" dirty="0"/>
              <a:t> y </a:t>
            </a:r>
            <a:r>
              <a:rPr lang="en-GB" baseline="0" dirty="0" err="1"/>
              <a:t>ddau</a:t>
            </a:r>
            <a:r>
              <a:rPr lang="en-GB" baseline="0" dirty="0"/>
              <a:t> </a:t>
            </a:r>
            <a:r>
              <a:rPr lang="en-GB" baseline="0" dirty="0" err="1"/>
              <a:t>ffurf</a:t>
            </a:r>
            <a:r>
              <a:rPr lang="en-GB" baseline="0" dirty="0"/>
              <a:t>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65060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56669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darllen</a:t>
            </a:r>
            <a:r>
              <a:rPr lang="en-GB" dirty="0"/>
              <a:t> a </a:t>
            </a:r>
            <a:r>
              <a:rPr lang="en-GB" dirty="0" err="1"/>
              <a:t>deall</a:t>
            </a:r>
            <a:r>
              <a:rPr lang="en-GB" dirty="0"/>
              <a:t> – </a:t>
            </a:r>
            <a:r>
              <a:rPr lang="en-GB" dirty="0" err="1"/>
              <a:t>byrddau</a:t>
            </a:r>
            <a:r>
              <a:rPr lang="en-GB" dirty="0"/>
              <a:t> </a:t>
            </a:r>
            <a:r>
              <a:rPr lang="en-GB" dirty="0" err="1"/>
              <a:t>gwyn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lafar</a:t>
            </a:r>
            <a:r>
              <a:rPr lang="en-GB" baseline="0" dirty="0"/>
              <a:t>.</a:t>
            </a:r>
          </a:p>
          <a:p>
            <a:pPr marL="241104" indent="-241104">
              <a:buAutoNum type="arabicPeriod"/>
            </a:pPr>
            <a:r>
              <a:rPr lang="en-GB" baseline="0" dirty="0"/>
              <a:t>Who asks ‘What is your name?’ – </a:t>
            </a:r>
            <a:r>
              <a:rPr lang="en-GB" baseline="0" dirty="0" err="1"/>
              <a:t>Lowri</a:t>
            </a:r>
            <a:endParaRPr lang="en-GB" baseline="0" dirty="0"/>
          </a:p>
          <a:p>
            <a:pPr marL="241104" indent="-241104" defTabSz="964418">
              <a:buFontTx/>
              <a:buAutoNum type="arabicPeriod"/>
              <a:defRPr/>
            </a:pPr>
            <a:r>
              <a:rPr lang="en-GB" baseline="0" dirty="0"/>
              <a:t>Who uses a slightly more formal greeting? – Sara</a:t>
            </a:r>
          </a:p>
          <a:p>
            <a:pPr marL="241104" indent="-241104">
              <a:buAutoNum type="arabicPeriod"/>
            </a:pPr>
            <a:r>
              <a:rPr lang="en-GB" baseline="0" dirty="0"/>
              <a:t>With who does </a:t>
            </a:r>
            <a:r>
              <a:rPr lang="en-GB" baseline="0" dirty="0" err="1"/>
              <a:t>Lowri</a:t>
            </a:r>
            <a:r>
              <a:rPr lang="en-GB" baseline="0" dirty="0"/>
              <a:t> live? – Her friend (</a:t>
            </a:r>
            <a:r>
              <a:rPr lang="en-GB" baseline="0" dirty="0" err="1"/>
              <a:t>Sioned</a:t>
            </a:r>
            <a:r>
              <a:rPr lang="en-GB" baseline="0" dirty="0"/>
              <a:t>)</a:t>
            </a:r>
          </a:p>
          <a:p>
            <a:pPr marL="241104" indent="-241104">
              <a:buAutoNum type="arabicPeriod"/>
            </a:pPr>
            <a:r>
              <a:rPr lang="en-GB" baseline="0" dirty="0"/>
              <a:t>Who lives with their family? – Cadi</a:t>
            </a:r>
          </a:p>
          <a:p>
            <a:pPr marL="241104" indent="-241104" defTabSz="964418">
              <a:buFontTx/>
              <a:buAutoNum type="arabicPeriod"/>
              <a:defRPr/>
            </a:pPr>
            <a:r>
              <a:rPr lang="en-GB" baseline="0" dirty="0"/>
              <a:t>Who asks ‘Where do you come from?’ – Sara</a:t>
            </a:r>
          </a:p>
          <a:p>
            <a:pPr marL="241104" indent="-241104" defTabSz="964418">
              <a:buFontTx/>
              <a:buAutoNum type="arabicPeriod"/>
              <a:defRPr/>
            </a:pPr>
            <a:r>
              <a:rPr lang="en-GB" baseline="0" dirty="0"/>
              <a:t>What is the meaning of Cadi’s first question? – How are you?</a:t>
            </a:r>
          </a:p>
          <a:p>
            <a:pPr marL="241104" indent="-241104" defTabSz="964418">
              <a:buFontTx/>
              <a:buAutoNum type="arabicPeriod"/>
              <a:defRPr/>
            </a:pPr>
            <a:r>
              <a:rPr lang="en-GB" baseline="0" dirty="0"/>
              <a:t>Who is not Welsh? – Sara</a:t>
            </a:r>
          </a:p>
          <a:p>
            <a:pPr marL="241104" indent="-241104">
              <a:buAutoNum type="arabicPeriod"/>
            </a:pPr>
            <a:r>
              <a:rPr lang="en-GB" baseline="0" dirty="0"/>
              <a:t>What do you think the meaning of Cadi’s second question is? – What about you?  </a:t>
            </a:r>
          </a:p>
          <a:p>
            <a:r>
              <a:rPr lang="en-GB" baseline="0" dirty="0" err="1"/>
              <a:t>Yna</a:t>
            </a:r>
            <a:r>
              <a:rPr lang="en-GB" baseline="0" dirty="0"/>
              <a:t>, </a:t>
            </a:r>
            <a:r>
              <a:rPr lang="en-GB" baseline="0" dirty="0" err="1"/>
              <a:t>gofyn</a:t>
            </a:r>
            <a:r>
              <a:rPr lang="en-GB" baseline="0" dirty="0"/>
              <a:t> </a:t>
            </a:r>
            <a:r>
              <a:rPr lang="en-GB" baseline="0" dirty="0" err="1"/>
              <a:t>iddynt</a:t>
            </a:r>
            <a:r>
              <a:rPr lang="en-GB" baseline="0" dirty="0"/>
              <a:t> </a:t>
            </a:r>
            <a:r>
              <a:rPr lang="en-GB" baseline="0" dirty="0" err="1"/>
              <a:t>ddefnyddio</a:t>
            </a:r>
            <a:r>
              <a:rPr lang="en-GB" baseline="0" dirty="0"/>
              <a:t> </a:t>
            </a:r>
            <a:r>
              <a:rPr lang="en-GB" baseline="0" dirty="0" err="1"/>
              <a:t>cliwiau</a:t>
            </a:r>
            <a:r>
              <a:rPr lang="en-GB" baseline="0" dirty="0"/>
              <a:t> </a:t>
            </a:r>
            <a:r>
              <a:rPr lang="en-GB" baseline="0" dirty="0" err="1"/>
              <a:t>cyd-destun</a:t>
            </a:r>
            <a:r>
              <a:rPr lang="en-GB" baseline="0" dirty="0"/>
              <a:t> </a:t>
            </a:r>
            <a:r>
              <a:rPr lang="en-GB" baseline="0" dirty="0" err="1"/>
              <a:t>i</a:t>
            </a:r>
            <a:r>
              <a:rPr lang="en-GB" baseline="0" dirty="0"/>
              <a:t> </a:t>
            </a:r>
            <a:r>
              <a:rPr lang="en-GB" baseline="0" dirty="0" err="1"/>
              <a:t>ganfod</a:t>
            </a:r>
            <a:r>
              <a:rPr lang="en-GB" baseline="0" dirty="0"/>
              <a:t> y geiriau </a:t>
            </a:r>
            <a:r>
              <a:rPr lang="en-GB" baseline="0" dirty="0" err="1"/>
              <a:t>Cymraeg</a:t>
            </a:r>
            <a:r>
              <a:rPr lang="en-GB" baseline="0" dirty="0"/>
              <a:t> </a:t>
            </a:r>
            <a:r>
              <a:rPr lang="en-GB" baseline="0" dirty="0" err="1"/>
              <a:t>bach</a:t>
            </a:r>
            <a:r>
              <a:rPr lang="en-GB" baseline="0" dirty="0"/>
              <a:t> </a:t>
            </a:r>
            <a:r>
              <a:rPr lang="en-GB" baseline="0" dirty="0" err="1"/>
              <a:t>defnyddiol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y </a:t>
            </a:r>
            <a:r>
              <a:rPr lang="en-GB" baseline="0" dirty="0" err="1"/>
              <a:t>bocs</a:t>
            </a:r>
            <a:r>
              <a:rPr lang="en-GB" baseline="0" dirty="0"/>
              <a:t> </a:t>
            </a:r>
            <a:r>
              <a:rPr lang="en-GB" baseline="0" dirty="0" err="1"/>
              <a:t>melyn</a:t>
            </a:r>
            <a:r>
              <a:rPr lang="en-GB" baseline="0" dirty="0"/>
              <a:t>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80846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Cwpwl o funudau i ymarfer sgwrsio’n rhydd gyda phartner</a:t>
            </a:r>
            <a:r>
              <a:rPr lang="cy-GB" baseline="0" dirty="0"/>
              <a:t>.  Gallant ddefnyddio’r ‘Dweud mwy’ os hoffen nhw, a nodi ei bod efallai’n bosib – os ydynt yn glyfar iawn! - datrys sut i holi’r cwestiwn ‘What do you love?’ trwy edrych yn ofalus ar y cwestiynau sydd ar y sgrin (e.e. BETH o ‘Beth yw dy enw?’ a WYT TI’N o ‘O ble wyt ti’n dod?’ a’r CARU o’r ‘Dwi’n caru’...! Dewis un neu ddau bâr i berfformio’u sgyrsiau.</a:t>
            </a: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53960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baseline="0" dirty="0" err="1"/>
              <a:t>Dewis</a:t>
            </a:r>
            <a:r>
              <a:rPr lang="en-GB" baseline="0" dirty="0"/>
              <a:t> </a:t>
            </a:r>
            <a:r>
              <a:rPr lang="en-GB" baseline="0" dirty="0" err="1"/>
              <a:t>rhif</a:t>
            </a:r>
            <a:r>
              <a:rPr lang="en-GB" baseline="0" dirty="0"/>
              <a:t> </a:t>
            </a:r>
            <a:r>
              <a:rPr lang="en-GB" baseline="0" dirty="0" err="1"/>
              <a:t>ar</a:t>
            </a:r>
            <a:r>
              <a:rPr lang="en-GB" baseline="0" dirty="0"/>
              <a:t> hap </a:t>
            </a:r>
            <a:r>
              <a:rPr lang="en-GB" baseline="0" dirty="0" err="1"/>
              <a:t>neu</a:t>
            </a:r>
            <a:r>
              <a:rPr lang="en-GB" baseline="0" dirty="0"/>
              <a:t> </a:t>
            </a:r>
            <a:r>
              <a:rPr lang="en-GB" baseline="0" dirty="0" err="1"/>
              <a:t>daflu</a:t>
            </a:r>
            <a:r>
              <a:rPr lang="en-GB" baseline="0" dirty="0"/>
              <a:t> </a:t>
            </a:r>
            <a:r>
              <a:rPr lang="en-GB" baseline="0" dirty="0" err="1"/>
              <a:t>deis</a:t>
            </a:r>
            <a:r>
              <a:rPr lang="en-GB" baseline="0" dirty="0"/>
              <a:t>. Gall y </a:t>
            </a:r>
            <a:r>
              <a:rPr lang="en-GB" baseline="0" dirty="0" err="1"/>
              <a:t>bocsys</a:t>
            </a:r>
            <a:r>
              <a:rPr lang="en-GB" baseline="0" dirty="0"/>
              <a:t> </a:t>
            </a:r>
            <a:r>
              <a:rPr lang="en-GB" baseline="0" dirty="0" err="1"/>
              <a:t>gael</a:t>
            </a:r>
            <a:r>
              <a:rPr lang="en-GB" baseline="0" dirty="0"/>
              <a:t> </a:t>
            </a:r>
            <a:r>
              <a:rPr lang="en-GB" baseline="0" dirty="0" err="1"/>
              <a:t>eu</a:t>
            </a:r>
            <a:r>
              <a:rPr lang="en-GB" baseline="0" dirty="0"/>
              <a:t> </a:t>
            </a:r>
            <a:r>
              <a:rPr lang="en-GB" baseline="0" dirty="0" err="1"/>
              <a:t>datgelu</a:t>
            </a:r>
            <a:r>
              <a:rPr lang="en-GB" baseline="0" dirty="0"/>
              <a:t> </a:t>
            </a:r>
            <a:r>
              <a:rPr lang="en-GB" baseline="0" dirty="0" err="1"/>
              <a:t>mewn</a:t>
            </a:r>
            <a:r>
              <a:rPr lang="en-GB" baseline="0" dirty="0"/>
              <a:t> </a:t>
            </a:r>
            <a:r>
              <a:rPr lang="en-GB" baseline="0" dirty="0" err="1"/>
              <a:t>unrhyw</a:t>
            </a:r>
            <a:r>
              <a:rPr lang="en-GB" baseline="0" dirty="0"/>
              <a:t> </a:t>
            </a:r>
            <a:r>
              <a:rPr lang="en-GB" baseline="0" dirty="0" err="1"/>
              <a:t>drefn</a:t>
            </a:r>
            <a:r>
              <a:rPr lang="en-GB" baseline="0" dirty="0"/>
              <a:t> </a:t>
            </a:r>
            <a:r>
              <a:rPr lang="en-GB" baseline="0" dirty="0" err="1"/>
              <a:t>trwy</a:t>
            </a:r>
            <a:r>
              <a:rPr lang="en-GB" baseline="0" dirty="0"/>
              <a:t> </a:t>
            </a:r>
            <a:r>
              <a:rPr lang="en-GB" baseline="0" dirty="0" err="1"/>
              <a:t>glicio</a:t>
            </a:r>
            <a:r>
              <a:rPr lang="en-GB" baseline="0" dirty="0"/>
              <a:t> </a:t>
            </a:r>
            <a:r>
              <a:rPr lang="en-GB" baseline="0" dirty="0" err="1"/>
              <a:t>ar</a:t>
            </a:r>
            <a:r>
              <a:rPr lang="en-GB" baseline="0" dirty="0"/>
              <a:t> y </a:t>
            </a:r>
            <a:r>
              <a:rPr lang="en-GB" baseline="0" dirty="0" err="1"/>
              <a:t>bocs</a:t>
            </a:r>
            <a:r>
              <a:rPr lang="en-GB" baseline="0" dirty="0"/>
              <a:t> </a:t>
            </a:r>
            <a:r>
              <a:rPr lang="en-GB" baseline="0" dirty="0" err="1"/>
              <a:t>hwnnw</a:t>
            </a:r>
            <a:r>
              <a:rPr lang="en-GB" baseline="0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35C541-28E2-4AD1-9CC1-B0E6964491F6}" type="slidenum">
              <a:rPr lang="en-GB" smtClean="0"/>
              <a:pPr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6546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CDEEE47-1C4B-4821-9CDE-D2166EF977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DEB1F0C7-A499-45C2-BBD0-2B51B85E0C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5A08CDA1-78A9-4C19-A85B-2C8DD3351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41F9C-7832-468C-8BDC-E426E530CCE6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F5D0FD1B-677D-4525-B1D7-975428F5C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A9FE3948-DC5B-456F-9975-85A68B241C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BFBF6-9F31-4E26-ADDF-D28420E7A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545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D1A4691-41AE-4A77-8112-D6225F5BF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D97E8AE-85BA-4B64-8A6C-E3CC0DCC5C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AE9905E5-2B11-403E-824F-4A37BA5BC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41F9C-7832-468C-8BDC-E426E530CCE6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E9B2C0FD-EE0E-40C2-B5D5-2080394DF6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6B9BCDB5-DF27-4551-B97A-B39F8FB08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BFBF6-9F31-4E26-ADDF-D28420E7A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6805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ABCE95A-6B8B-473E-B632-8ABD6135B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73175FC2-184D-4BA3-A17A-45A2CBDE5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7E307D2E-8AAF-4F36-8FF8-A5D920E552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41F9C-7832-468C-8BDC-E426E530CCE6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ED356842-D87D-4EFF-84F5-F2C72E45CD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25007E08-0FB1-4F83-B28D-20F8A32D6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BFBF6-9F31-4E26-ADDF-D28420E7A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202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A601905-9DD3-4228-856E-D220627F4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C1D1EFF-C92A-48F3-BC7A-695035FF68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0B12BBBF-547B-495B-ABD7-FAE646E1EC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3356A595-32F1-4D9A-B3C1-905751242A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41F9C-7832-468C-8BDC-E426E530CCE6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25F404CB-D602-47EF-BE9C-73D322E94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C6214DB7-13CD-4E9F-81CD-2AC8AC370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BFBF6-9F31-4E26-ADDF-D28420E7A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8463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C0D372F-6ED8-4A25-B0FA-EF96E52F8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C09A7122-6B70-42AB-9B5F-043E7C97B1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9C2F9860-8472-49F9-A1EA-50E86DDEF2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E8817DA4-3633-4752-B558-81AB5ED3AF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1E5D5C35-793C-4F6D-8C5D-0F3431E4CF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A4C015A3-F297-41BB-A792-4494A4683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41F9C-7832-468C-8BDC-E426E530CCE6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CBEB6C92-3ECE-4072-8DE4-DF3BF50073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43C04750-FA79-4482-8708-8AEE07348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BFBF6-9F31-4E26-ADDF-D28420E7A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806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DF8BE25-813E-4BA2-A8C4-E33AFF9E0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28D7FF6D-5AAB-4F88-A086-8DBCC5FAF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41F9C-7832-468C-8BDC-E426E530CCE6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09F72A53-F551-4E47-B060-D18A19C347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52EC4A60-D53B-4593-852C-3162B49BB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BFBF6-9F31-4E26-ADDF-D28420E7A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910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81F47718-10EC-4436-B8A8-2A9BD63720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41F9C-7832-468C-8BDC-E426E530CCE6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8885A129-9A0C-40FA-A785-2B4D57E8F3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4A757082-218E-4274-B9E7-BDA364D63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BFBF6-9F31-4E26-ADDF-D28420E7A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475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05CA4EC-5519-4701-A8A0-B5EB133E1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C9DF4A0-6E48-4266-88AD-7E7F135433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617698BB-E013-4164-A52E-7D2229BCA5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3541DB41-E1E0-45CB-89A5-EB3DF0872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41F9C-7832-468C-8BDC-E426E530CCE6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2CCAAB65-FF29-4DBD-9A09-D2B681CE1B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3B9BF318-7D87-4A3A-A709-58A91170A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BFBF6-9F31-4E26-ADDF-D28420E7A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881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64E9BB4-2461-458A-BBF7-E7B30DC64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4651FC72-2FB0-45C8-9ECF-2EE3EC7E4A0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82BA2340-BA8C-4963-BA42-794845B95B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4C7CCE50-331D-4D12-BB67-A2275C5437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41F9C-7832-468C-8BDC-E426E530CCE6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4A38D709-D1BB-4192-A4C8-A30E5ACED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9FD18E82-6348-4EE5-8217-F237A8661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BFBF6-9F31-4E26-ADDF-D28420E7A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7851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9C11CAB-4789-4804-8CE9-F3062A00D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CE37A69F-C529-4277-A72A-EEA9AE2045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022290B0-D3D8-4B9F-A4F9-A982921A0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41F9C-7832-468C-8BDC-E426E530CCE6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35FDEC9D-D561-42D9-BFF8-58E1F0183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CB931B5E-0102-4DFB-BDBC-E796F7962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BFBF6-9F31-4E26-ADDF-D28420E7A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3429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8D7DC7DE-9C67-4B38-BA3F-68A6FF714E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12F68FAD-AFDC-476C-ADF0-94FF3F0512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45A134A6-6336-4734-B4D6-B5E3C690ED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41F9C-7832-468C-8BDC-E426E530CCE6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EBB01BED-3F12-4C21-AF7E-92A33A8BF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F28D4D35-F928-423E-B488-DFF455316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BFBF6-9F31-4E26-ADDF-D28420E7A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163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107E1DAA-4F10-409A-B06A-DEFDAFC51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BB9B1654-39C6-4236-B7BE-31B0D26E15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0D42A18A-6FA7-44FD-8536-7AF94EAEAE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041F9C-7832-468C-8BDC-E426E530CCE6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5CF28F9E-BD53-44CB-86D9-AEDA211E25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4C7195E-BFE5-4C26-97A4-1891D82D1B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EBFBF6-9F31-4E26-ADDF-D28420E7A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711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emf"/><Relationship Id="rId3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3.emf"/><Relationship Id="rId3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emf"/><Relationship Id="rId3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3.xml"/><Relationship Id="rId5" Type="http://schemas.openxmlformats.org/officeDocument/2006/relationships/image" Target="../media/image2.png"/><Relationship Id="rId6" Type="http://schemas.openxmlformats.org/officeDocument/2006/relationships/image" Target="../media/image7.png"/><Relationship Id="rId1" Type="http://schemas.microsoft.com/office/2007/relationships/media" Target="../media/media1.mp4"/><Relationship Id="rId2" Type="http://schemas.openxmlformats.org/officeDocument/2006/relationships/video" Target="../media/media1.mp4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4" Type="http://schemas.openxmlformats.org/officeDocument/2006/relationships/image" Target="../media/image9.jpeg"/><Relationship Id="rId5" Type="http://schemas.openxmlformats.org/officeDocument/2006/relationships/image" Target="../media/image10.jpeg"/><Relationship Id="rId6" Type="http://schemas.openxmlformats.org/officeDocument/2006/relationships/image" Target="../media/image11.jpeg"/><Relationship Id="rId7" Type="http://schemas.openxmlformats.org/officeDocument/2006/relationships/image" Target="../media/image12.jpeg"/><Relationship Id="rId8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9.jpeg"/><Relationship Id="rId12" Type="http://schemas.openxmlformats.org/officeDocument/2006/relationships/image" Target="../media/image20.jpe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png"/><Relationship Id="rId4" Type="http://schemas.openxmlformats.org/officeDocument/2006/relationships/hyperlink" Target="http://www.google.co.uk/url?sa=i&amp;rct=j&amp;q=&amp;esrc=s&amp;source=images&amp;cd=&amp;cad=rja&amp;uact=8&amp;docid=ixc8c92oiAHjzM&amp;tbnid=L2ucrDQQHgGY1M:&amp;ved=0CAUQjRw&amp;url=http://www.agefotostock.com/en/Stock-Images/Royalty-Free/PNX-ky348038&amp;ei=PO7LU-isE5DY0QWpyoHYBw&amp;bvm=bv.71198958,d.ZGU&amp;psig=AFQjCNFi8xNHxlw32P-2AN86YaN2rpRVVg&amp;ust=1405960121000567" TargetMode="External"/><Relationship Id="rId5" Type="http://schemas.openxmlformats.org/officeDocument/2006/relationships/image" Target="../media/image14.jpeg"/><Relationship Id="rId6" Type="http://schemas.openxmlformats.org/officeDocument/2006/relationships/hyperlink" Target="http://www.google.co.uk/url?sa=i&amp;rct=j&amp;q=&amp;esrc=s&amp;source=images&amp;cd=&amp;cad=rja&amp;uact=8&amp;docid=5PV4iGUVwMs4oM&amp;tbnid=hILceGEcBKg8TM:&amp;ved=0CAUQjRw&amp;url=http://www.gettyimages.com/detail/photo/man-holding-st-georges-cross-flag-in-the-air-royalty-free-image/134573986&amp;ei=Fe_LU_iPDKqa1AXZqYDIDQ&amp;bvm=bv.71198958,d.ZGU&amp;psig=AFQjCNFR920ZXxApV1e0DRK3FGVSqq95aA&amp;ust=1405960322049423" TargetMode="External"/><Relationship Id="rId7" Type="http://schemas.openxmlformats.org/officeDocument/2006/relationships/image" Target="../media/image15.jpeg"/><Relationship Id="rId8" Type="http://schemas.openxmlformats.org/officeDocument/2006/relationships/image" Target="../media/image16.jpeg"/><Relationship Id="rId9" Type="http://schemas.openxmlformats.org/officeDocument/2006/relationships/image" Target="../media/image17.jpeg"/><Relationship Id="rId10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9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23.png"/><Relationship Id="rId15" Type="http://schemas.openxmlformats.org/officeDocument/2006/relationships/image" Target="../media/image20.jpe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.png"/><Relationship Id="rId4" Type="http://schemas.openxmlformats.org/officeDocument/2006/relationships/hyperlink" Target="http://www.google.co.uk/url?sa=i&amp;rct=j&amp;q=&amp;esrc=s&amp;source=images&amp;cd=&amp;cad=rja&amp;uact=8&amp;docid=ixc8c92oiAHjzM&amp;tbnid=L2ucrDQQHgGY1M:&amp;ved=0CAUQjRw&amp;url=http://www.agefotostock.com/en/Stock-Images/Royalty-Free/PNX-ky348038&amp;ei=PO7LU-isE5DY0QWpyoHYBw&amp;bvm=bv.71198958,d.ZGU&amp;psig=AFQjCNFi8xNHxlw32P-2AN86YaN2rpRVVg&amp;ust=1405960121000567" TargetMode="External"/><Relationship Id="rId5" Type="http://schemas.openxmlformats.org/officeDocument/2006/relationships/image" Target="../media/image14.jpeg"/><Relationship Id="rId6" Type="http://schemas.openxmlformats.org/officeDocument/2006/relationships/hyperlink" Target="http://www.google.co.uk/url?sa=i&amp;rct=j&amp;q=&amp;esrc=s&amp;source=images&amp;cd=&amp;cad=rja&amp;uact=8&amp;docid=5PV4iGUVwMs4oM&amp;tbnid=hILceGEcBKg8TM:&amp;ved=0CAUQjRw&amp;url=http://www.gettyimages.com/detail/photo/man-holding-st-georges-cross-flag-in-the-air-royalty-free-image/134573986&amp;ei=Fe_LU_iPDKqa1AXZqYDIDQ&amp;bvm=bv.71198958,d.ZGU&amp;psig=AFQjCNFR920ZXxApV1e0DRK3FGVSqq95aA&amp;ust=1405960322049423" TargetMode="External"/><Relationship Id="rId7" Type="http://schemas.openxmlformats.org/officeDocument/2006/relationships/image" Target="../media/image15.jpeg"/><Relationship Id="rId8" Type="http://schemas.openxmlformats.org/officeDocument/2006/relationships/image" Target="../media/image16.jpeg"/><Relationship Id="rId9" Type="http://schemas.openxmlformats.org/officeDocument/2006/relationships/image" Target="../media/image17.jpeg"/><Relationship Id="rId10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9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23.png"/><Relationship Id="rId15" Type="http://schemas.openxmlformats.org/officeDocument/2006/relationships/image" Target="../media/image20.jpe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.png"/><Relationship Id="rId4" Type="http://schemas.openxmlformats.org/officeDocument/2006/relationships/hyperlink" Target="http://www.google.co.uk/url?sa=i&amp;rct=j&amp;q=&amp;esrc=s&amp;source=images&amp;cd=&amp;cad=rja&amp;uact=8&amp;docid=ixc8c92oiAHjzM&amp;tbnid=L2ucrDQQHgGY1M:&amp;ved=0CAUQjRw&amp;url=http://www.agefotostock.com/en/Stock-Images/Royalty-Free/PNX-ky348038&amp;ei=PO7LU-isE5DY0QWpyoHYBw&amp;bvm=bv.71198958,d.ZGU&amp;psig=AFQjCNFi8xNHxlw32P-2AN86YaN2rpRVVg&amp;ust=1405960121000567" TargetMode="External"/><Relationship Id="rId5" Type="http://schemas.openxmlformats.org/officeDocument/2006/relationships/image" Target="../media/image14.jpeg"/><Relationship Id="rId6" Type="http://schemas.openxmlformats.org/officeDocument/2006/relationships/hyperlink" Target="http://www.google.co.uk/url?sa=i&amp;rct=j&amp;q=&amp;esrc=s&amp;source=images&amp;cd=&amp;cad=rja&amp;uact=8&amp;docid=5PV4iGUVwMs4oM&amp;tbnid=hILceGEcBKg8TM:&amp;ved=0CAUQjRw&amp;url=http://www.gettyimages.com/detail/photo/man-holding-st-georges-cross-flag-in-the-air-royalty-free-image/134573986&amp;ei=Fe_LU_iPDKqa1AXZqYDIDQ&amp;bvm=bv.71198958,d.ZGU&amp;psig=AFQjCNFR920ZXxApV1e0DRK3FGVSqq95aA&amp;ust=1405960322049423" TargetMode="External"/><Relationship Id="rId7" Type="http://schemas.openxmlformats.org/officeDocument/2006/relationships/image" Target="../media/image15.jpeg"/><Relationship Id="rId8" Type="http://schemas.openxmlformats.org/officeDocument/2006/relationships/image" Target="../media/image16.jpeg"/><Relationship Id="rId9" Type="http://schemas.openxmlformats.org/officeDocument/2006/relationships/image" Target="../media/image17.jpeg"/><Relationship Id="rId10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24.gif"/><Relationship Id="rId5" Type="http://schemas.openxmlformats.org/officeDocument/2006/relationships/image" Target="../media/image19.jpe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11" Type="http://schemas.openxmlformats.org/officeDocument/2006/relationships/image" Target="../media/image34.jpeg"/><Relationship Id="rId12" Type="http://schemas.openxmlformats.org/officeDocument/2006/relationships/image" Target="../media/image35.jpg"/><Relationship Id="rId13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26.jpg"/><Relationship Id="rId4" Type="http://schemas.openxmlformats.org/officeDocument/2006/relationships/image" Target="../media/image27.jpg"/><Relationship Id="rId5" Type="http://schemas.openxmlformats.org/officeDocument/2006/relationships/image" Target="../media/image28.jpeg"/><Relationship Id="rId6" Type="http://schemas.openxmlformats.org/officeDocument/2006/relationships/image" Target="../media/image29.jpeg"/><Relationship Id="rId7" Type="http://schemas.openxmlformats.org/officeDocument/2006/relationships/image" Target="../media/image30.jpeg"/><Relationship Id="rId8" Type="http://schemas.openxmlformats.org/officeDocument/2006/relationships/image" Target="../media/image31.jpeg"/><Relationship Id="rId9" Type="http://schemas.openxmlformats.org/officeDocument/2006/relationships/image" Target="../media/image32.jpeg"/><Relationship Id="rId10" Type="http://schemas.openxmlformats.org/officeDocument/2006/relationships/image" Target="../media/image3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4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jpeg"/><Relationship Id="rId3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9.jpeg"/><Relationship Id="rId3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9.jpeg"/><Relationship Id="rId3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0.jpeg"/><Relationship Id="rId3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0.jpeg"/><Relationship Id="rId3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.jpg"/><Relationship Id="rId3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.jpg"/><Relationship Id="rId3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1.jpeg"/><Relationship Id="rId3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1.jpeg"/><Relationship Id="rId3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4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2.jpeg"/><Relationship Id="rId3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3.jpeg"/><Relationship Id="rId3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3.jpeg"/><Relationship Id="rId3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4.jpeg"/><Relationship Id="rId3" Type="http://schemas.openxmlformats.org/officeDocument/2006/relationships/image" Target="../media/image2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4.jpeg"/><Relationship Id="rId3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7.jpg"/><Relationship Id="rId3" Type="http://schemas.openxmlformats.org/officeDocument/2006/relationships/image" Target="../media/image2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7.jpg"/><Relationship Id="rId3" Type="http://schemas.openxmlformats.org/officeDocument/2006/relationships/image" Target="../media/image2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5.jp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5.jpg"/><Relationship Id="rId3" Type="http://schemas.openxmlformats.org/officeDocument/2006/relationships/image" Target="../media/image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4" Type="http://schemas.openxmlformats.org/officeDocument/2006/relationships/image" Target="../media/image37.jpeg"/><Relationship Id="rId5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4" Type="http://schemas.openxmlformats.org/officeDocument/2006/relationships/image" Target="../media/image25.png"/><Relationship Id="rId5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wmf"/><Relationship Id="rId4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26" t="12992" r="28186" b="13354"/>
          <a:stretch/>
        </p:blipFill>
        <p:spPr>
          <a:xfrm rot="16200000">
            <a:off x="4532646" y="-1392948"/>
            <a:ext cx="3251200" cy="845311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ECFC8F17-05D4-466E-9C57-4D04B028DE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217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35" t="37588" r="31449" b="37573"/>
          <a:stretch/>
        </p:blipFill>
        <p:spPr>
          <a:xfrm rot="16200000">
            <a:off x="2821025" y="889474"/>
            <a:ext cx="732568" cy="40132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165" t="32630" r="43448" b="33666"/>
          <a:stretch/>
        </p:blipFill>
        <p:spPr>
          <a:xfrm rot="16200000">
            <a:off x="8462300" y="375177"/>
            <a:ext cx="886468" cy="504179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875935" y="3571188"/>
            <a:ext cx="8535097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Adolygu</a:t>
            </a:r>
            <a:r>
              <a:rPr lang="en-GB" sz="2800" dirty="0"/>
              <a:t> </a:t>
            </a:r>
            <a:r>
              <a:rPr lang="en-GB" sz="2800" dirty="0" err="1"/>
              <a:t>Yr</a:t>
            </a:r>
            <a:r>
              <a:rPr lang="en-GB" sz="2800" dirty="0"/>
              <a:t> </a:t>
            </a:r>
            <a:r>
              <a:rPr lang="en-GB" sz="2800" dirty="0" err="1"/>
              <a:t>Wyddor</a:t>
            </a:r>
            <a:r>
              <a:rPr lang="en-GB" sz="2800" dirty="0"/>
              <a:t>, </a:t>
            </a:r>
            <a:r>
              <a:rPr lang="en-GB" sz="2800" dirty="0" err="1"/>
              <a:t>ynganu</a:t>
            </a:r>
            <a:r>
              <a:rPr lang="en-GB" sz="2800" dirty="0"/>
              <a:t> </a:t>
            </a:r>
            <a:r>
              <a:rPr lang="en-GB" sz="2800" i="1" dirty="0"/>
              <a:t>(</a:t>
            </a:r>
            <a:r>
              <a:rPr lang="en-GB" sz="2800" i="1" dirty="0" err="1"/>
              <a:t>pronounciation</a:t>
            </a:r>
            <a:r>
              <a:rPr lang="en-GB" sz="2800" i="1" dirty="0"/>
              <a:t>)</a:t>
            </a:r>
          </a:p>
          <a:p>
            <a:r>
              <a:rPr lang="cy-GB" sz="2800" dirty="0"/>
              <a:t/>
            </a:r>
            <a:br>
              <a:rPr lang="cy-GB" sz="2800" dirty="0"/>
            </a:br>
            <a:r>
              <a:rPr lang="cy-GB" sz="2800" dirty="0"/>
              <a:t>Cyflwyno ein hunain </a:t>
            </a:r>
            <a:r>
              <a:rPr lang="cy-GB" sz="2800" i="1" dirty="0"/>
              <a:t>(Introducing ourselves)</a:t>
            </a:r>
            <a:endParaRPr lang="en-GB" sz="2800" i="1" dirty="0"/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ECFC8F17-05D4-466E-9C57-4D04B028DE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3187308" y="389684"/>
            <a:ext cx="473507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Wythnos 3:</a:t>
            </a:r>
          </a:p>
          <a:p>
            <a:pPr algn="ctr"/>
            <a:r>
              <a:rPr lang="cy-GB" sz="540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y 3ydd o Hydref</a:t>
            </a:r>
            <a:endParaRPr lang="cy-GB" sz="54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4274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0F0FC73-365F-4F68-833C-010DBBD2E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7270278" cy="1676603"/>
          </a:xfrm>
        </p:spPr>
        <p:txBody>
          <a:bodyPr>
            <a:normAutofit/>
          </a:bodyPr>
          <a:lstStyle/>
          <a:p>
            <a:r>
              <a:rPr lang="cy-GB" sz="5000" b="1" dirty="0"/>
              <a:t>TASG SBARDUN - STARTER</a:t>
            </a:r>
            <a:endParaRPr lang="en-GB" sz="5000" b="1" dirty="0"/>
          </a:p>
        </p:txBody>
      </p:sp>
      <p:sp>
        <p:nvSpPr>
          <p:cNvPr id="1031" name="Content Placeholder 1030"/>
          <p:cNvSpPr>
            <a:spLocks noGrp="1"/>
          </p:cNvSpPr>
          <p:nvPr>
            <p:ph idx="1"/>
          </p:nvPr>
        </p:nvSpPr>
        <p:spPr>
          <a:xfrm>
            <a:off x="648655" y="3176632"/>
            <a:ext cx="7583647" cy="1294701"/>
          </a:xfrm>
          <a:solidFill>
            <a:srgbClr val="FFFF00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800" dirty="0" err="1"/>
              <a:t>Gyda</a:t>
            </a:r>
            <a:r>
              <a:rPr lang="en-US" sz="3800" dirty="0"/>
              <a:t> </a:t>
            </a:r>
            <a:r>
              <a:rPr lang="en-US" sz="3800" dirty="0" err="1"/>
              <a:t>phartner</a:t>
            </a:r>
            <a:r>
              <a:rPr lang="en-US" sz="3800" dirty="0"/>
              <a:t>, </a:t>
            </a:r>
            <a:r>
              <a:rPr lang="en-US" sz="3800" dirty="0" err="1"/>
              <a:t>edrychwch</a:t>
            </a:r>
            <a:r>
              <a:rPr lang="en-US" sz="3800" dirty="0"/>
              <a:t> </a:t>
            </a:r>
            <a:r>
              <a:rPr lang="en-US" sz="3800" dirty="0" err="1"/>
              <a:t>ar</a:t>
            </a:r>
            <a:r>
              <a:rPr lang="en-US" sz="3800" dirty="0"/>
              <a:t> y </a:t>
            </a:r>
            <a:r>
              <a:rPr lang="en-US" sz="3800" dirty="0" err="1"/>
              <a:t>rhestr</a:t>
            </a:r>
            <a:r>
              <a:rPr lang="en-US" sz="3800" dirty="0"/>
              <a:t>. </a:t>
            </a:r>
          </a:p>
          <a:p>
            <a:pPr marL="0" indent="0" algn="ctr">
              <a:buNone/>
            </a:pPr>
            <a:r>
              <a:rPr lang="en-US" sz="3800" dirty="0"/>
              <a:t>Beth </a:t>
            </a:r>
            <a:r>
              <a:rPr lang="en-US" sz="3800" dirty="0" err="1"/>
              <a:t>yw</a:t>
            </a:r>
            <a:r>
              <a:rPr lang="en-US" sz="3800" dirty="0"/>
              <a:t> </a:t>
            </a:r>
            <a:r>
              <a:rPr lang="en-US" sz="3800" dirty="0" err="1"/>
              <a:t>ystyr</a:t>
            </a:r>
            <a:r>
              <a:rPr lang="en-US" sz="3800" dirty="0"/>
              <a:t> y geiriau?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4D80A2C2-4B57-408C-ACD3-8A0D40675543}"/>
              </a:ext>
            </a:extLst>
          </p:cNvPr>
          <p:cNvSpPr/>
          <p:nvPr/>
        </p:nvSpPr>
        <p:spPr>
          <a:xfrm>
            <a:off x="648655" y="4859783"/>
            <a:ext cx="7583647" cy="4341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FB9886F9-1576-4CC4-8742-B08FECD05B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1030" name="Picture 6" descr="Related image">
            <a:extLst>
              <a:ext uri="{FF2B5EF4-FFF2-40B4-BE49-F238E27FC236}">
                <a16:creationId xmlns="" xmlns:a16="http://schemas.microsoft.com/office/drawing/2014/main" id="{0D9C8664-7472-4344-8D6C-51A924E218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57" t="6331" r="28199" b="8147"/>
          <a:stretch/>
        </p:blipFill>
        <p:spPr bwMode="auto">
          <a:xfrm>
            <a:off x="8331200" y="518954"/>
            <a:ext cx="3860799" cy="4969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1091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9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ED81F8F-1A16-4790-B0E7-74F718D44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0398"/>
            <a:ext cx="10515600" cy="1325563"/>
          </a:xfrm>
        </p:spPr>
        <p:txBody>
          <a:bodyPr/>
          <a:lstStyle/>
          <a:p>
            <a:pPr algn="ctr"/>
            <a:r>
              <a:rPr lang="cy-GB" b="1" dirty="0"/>
              <a:t>GÊM ADOLYGU – REVISION GAME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64F673E-E0C5-4734-8DA6-CA2D4E9227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1145" y="1289173"/>
            <a:ext cx="7760855" cy="5093154"/>
          </a:xfrm>
        </p:spPr>
        <p:txBody>
          <a:bodyPr>
            <a:noAutofit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cy-GB" dirty="0"/>
              <a:t>Shwmai!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y-GB" dirty="0"/>
              <a:t>Caerfyrddin 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y-GB" dirty="0"/>
              <a:t>Noswaith dda 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y-GB" dirty="0"/>
              <a:t>Prynhawn</a:t>
            </a:r>
            <a:r>
              <a:rPr lang="en-GB" dirty="0"/>
              <a:t> da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y-GB" dirty="0"/>
              <a:t>Caerdydd </a:t>
            </a:r>
            <a:endParaRPr lang="en-GB" dirty="0"/>
          </a:p>
          <a:p>
            <a:pPr marL="0" indent="0">
              <a:spcBef>
                <a:spcPts val="600"/>
              </a:spcBef>
              <a:buNone/>
            </a:pPr>
            <a:r>
              <a:rPr lang="cy-GB" dirty="0"/>
              <a:t>B</a:t>
            </a:r>
            <a:r>
              <a:rPr lang="en-GB" dirty="0"/>
              <a:t>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dy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di? / Beth </a:t>
            </a:r>
            <a:r>
              <a:rPr lang="en-GB" dirty="0" err="1"/>
              <a:t>yw’ch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chi?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y-GB" dirty="0"/>
              <a:t>Bore</a:t>
            </a:r>
            <a:r>
              <a:rPr lang="en-GB"/>
              <a:t> da</a:t>
            </a:r>
            <a:endParaRPr lang="en-GB" dirty="0"/>
          </a:p>
          <a:p>
            <a:pPr marL="0" indent="0">
              <a:spcBef>
                <a:spcPts val="600"/>
              </a:spcBef>
              <a:buNone/>
            </a:pPr>
            <a:r>
              <a:rPr lang="cy-GB" dirty="0"/>
              <a:t>H</a:t>
            </a:r>
            <a:r>
              <a:rPr lang="en-GB" dirty="0" err="1"/>
              <a:t>wyl</a:t>
            </a:r>
            <a:r>
              <a:rPr lang="en-GB" dirty="0"/>
              <a:t> </a:t>
            </a:r>
            <a:r>
              <a:rPr lang="en-GB" dirty="0" err="1"/>
              <a:t>fawr</a:t>
            </a:r>
            <a:r>
              <a:rPr lang="en-GB" dirty="0"/>
              <a:t>! / </a:t>
            </a:r>
            <a:r>
              <a:rPr lang="cy-GB" dirty="0"/>
              <a:t>D</a:t>
            </a:r>
            <a:r>
              <a:rPr lang="en-GB" dirty="0"/>
              <a:t>a </a:t>
            </a:r>
            <a:r>
              <a:rPr lang="en-GB" dirty="0" err="1"/>
              <a:t>boch</a:t>
            </a:r>
            <a:r>
              <a:rPr lang="en-GB" dirty="0"/>
              <a:t>!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y-GB" dirty="0"/>
              <a:t>D</a:t>
            </a:r>
            <a:r>
              <a:rPr lang="en-GB" dirty="0" err="1"/>
              <a:t>afydd</a:t>
            </a:r>
            <a:r>
              <a:rPr lang="en-GB" dirty="0"/>
              <a:t> </a:t>
            </a:r>
            <a:r>
              <a:rPr lang="en-GB" dirty="0" err="1"/>
              <a:t>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.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y-GB" dirty="0"/>
              <a:t>Abertawe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69F8EFC5-8157-4674-A8E8-1C30E29CAA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67071"/>
            <a:ext cx="12192000" cy="1175657"/>
          </a:xfrm>
          <a:prstGeom prst="rect">
            <a:avLst/>
          </a:prstGeom>
        </p:spPr>
      </p:pic>
      <p:pic>
        <p:nvPicPr>
          <p:cNvPr id="1026" name="Picture 2" descr="Image result for HIGHLIGHTER">
            <a:extLst>
              <a:ext uri="{FF2B5EF4-FFF2-40B4-BE49-F238E27FC236}">
                <a16:creationId xmlns="" xmlns:a16="http://schemas.microsoft.com/office/drawing/2014/main" id="{6A27D781-BE15-458A-A2F3-371DB60531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307493" y="1710322"/>
            <a:ext cx="4750569" cy="356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7889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B860F05-4A52-45FC-B34F-B23185156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sz="4800" b="1" dirty="0"/>
              <a:t>Sut mae ynganu...? – How do you pronounce...?</a:t>
            </a:r>
            <a:endParaRPr lang="en-GB" sz="48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="" xmlns:a16="http://schemas.microsoft.com/office/drawing/2014/main" id="{0BB230D1-C24C-46CE-AEA0-8CE5ACC297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19" t="31906" r="41131" b="60712"/>
          <a:stretch/>
        </p:blipFill>
        <p:spPr>
          <a:xfrm>
            <a:off x="2334604" y="2006373"/>
            <a:ext cx="7323289" cy="215163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FF71170A-0D93-468E-8DAB-8ABB69F47F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8860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3" name="llafariaid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08546" y="64656"/>
            <a:ext cx="9780055" cy="5535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8337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2622878" y="2052932"/>
          <a:ext cx="6286338" cy="3465395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47723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047723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1047723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1047723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  <a:gridCol w="1047723">
                  <a:extLst>
                    <a:ext uri="{9D8B030D-6E8A-4147-A177-3AD203B41FA5}">
                      <a16:colId xmlns="" xmlns:a16="http://schemas.microsoft.com/office/drawing/2014/main" val="20004"/>
                    </a:ext>
                  </a:extLst>
                </a:gridCol>
                <a:gridCol w="1047723">
                  <a:extLst>
                    <a:ext uri="{9D8B030D-6E8A-4147-A177-3AD203B41FA5}">
                      <a16:colId xmlns="" xmlns:a16="http://schemas.microsoft.com/office/drawing/2014/main" val="2040701174"/>
                    </a:ext>
                  </a:extLst>
                </a:gridCol>
              </a:tblGrid>
              <a:tr h="693079"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en-US" sz="4000" b="1" dirty="0">
                        <a:solidFill>
                          <a:srgbClr val="FF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err="1"/>
                        <a:t>b</a:t>
                      </a:r>
                      <a:endParaRPr lang="en-US" sz="4000" b="1" dirty="0">
                        <a:solidFill>
                          <a:srgbClr val="00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err="1"/>
                        <a:t>c</a:t>
                      </a:r>
                      <a:endParaRPr lang="en-US" sz="4000" b="1" dirty="0">
                        <a:solidFill>
                          <a:srgbClr val="00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err="1">
                          <a:solidFill>
                            <a:srgbClr val="0070C0"/>
                          </a:solidFill>
                        </a:rPr>
                        <a:t>ch</a:t>
                      </a:r>
                      <a:endParaRPr lang="en-US" sz="40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/>
                        <a:t>d</a:t>
                      </a:r>
                      <a:endParaRPr lang="en-US" sz="4000" b="1" dirty="0">
                        <a:solidFill>
                          <a:srgbClr val="00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000" b="1" dirty="0" err="1">
                          <a:solidFill>
                            <a:srgbClr val="0070C0"/>
                          </a:solidFill>
                        </a:rPr>
                        <a:t>dd</a:t>
                      </a:r>
                      <a:endParaRPr lang="en-US" sz="40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693079"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err="1">
                          <a:solidFill>
                            <a:srgbClr val="FF0000"/>
                          </a:solidFill>
                        </a:rPr>
                        <a:t>e</a:t>
                      </a:r>
                      <a:endParaRPr lang="en-US" sz="4000" b="1" dirty="0">
                        <a:solidFill>
                          <a:srgbClr val="FF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err="1"/>
                        <a:t>f</a:t>
                      </a:r>
                      <a:endParaRPr lang="en-US" sz="40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>
                          <a:solidFill>
                            <a:srgbClr val="0070C0"/>
                          </a:solidFill>
                        </a:rPr>
                        <a:t>ff</a:t>
                      </a:r>
                      <a:endParaRPr lang="en-US" sz="40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err="1"/>
                        <a:t>g</a:t>
                      </a:r>
                      <a:endParaRPr lang="en-US" sz="4000" b="1" dirty="0">
                        <a:solidFill>
                          <a:srgbClr val="00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err="1">
                          <a:solidFill>
                            <a:srgbClr val="0070C0"/>
                          </a:solidFill>
                        </a:rPr>
                        <a:t>ng</a:t>
                      </a:r>
                      <a:endParaRPr lang="en-US" sz="40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err="1"/>
                        <a:t>h</a:t>
                      </a:r>
                      <a:endParaRPr lang="en-US" sz="40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693079"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err="1">
                          <a:solidFill>
                            <a:srgbClr val="FF0000"/>
                          </a:solidFill>
                        </a:rPr>
                        <a:t>i</a:t>
                      </a:r>
                      <a:endParaRPr lang="en-US" sz="4000" b="1" dirty="0">
                        <a:solidFill>
                          <a:srgbClr val="FF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err="1"/>
                        <a:t>j</a:t>
                      </a:r>
                      <a:endParaRPr lang="en-US" sz="40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err="1"/>
                        <a:t>l</a:t>
                      </a:r>
                      <a:endParaRPr lang="en-US" sz="40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err="1">
                          <a:solidFill>
                            <a:srgbClr val="0070C0"/>
                          </a:solidFill>
                        </a:rPr>
                        <a:t>ll</a:t>
                      </a:r>
                      <a:endParaRPr lang="en-US" sz="40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err="1"/>
                        <a:t>m</a:t>
                      </a:r>
                      <a:endParaRPr lang="en-US" sz="40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err="1"/>
                        <a:t>n</a:t>
                      </a:r>
                      <a:endParaRPr lang="en-US" sz="40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693079"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err="1">
                          <a:solidFill>
                            <a:srgbClr val="FF0000"/>
                          </a:solidFill>
                        </a:rPr>
                        <a:t>o</a:t>
                      </a:r>
                      <a:endParaRPr lang="en-US" sz="4000" b="1" dirty="0">
                        <a:solidFill>
                          <a:srgbClr val="FF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err="1"/>
                        <a:t>p</a:t>
                      </a:r>
                      <a:endParaRPr lang="en-US" sz="40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>
                          <a:solidFill>
                            <a:srgbClr val="0070C0"/>
                          </a:solidFill>
                        </a:rPr>
                        <a:t>ph</a:t>
                      </a:r>
                      <a:endParaRPr lang="en-US" sz="40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err="1"/>
                        <a:t>r</a:t>
                      </a:r>
                      <a:endParaRPr lang="en-US" sz="40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err="1">
                          <a:solidFill>
                            <a:srgbClr val="0070C0"/>
                          </a:solidFill>
                        </a:rPr>
                        <a:t>rh</a:t>
                      </a:r>
                      <a:endParaRPr lang="en-US" sz="40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err="1"/>
                        <a:t>s</a:t>
                      </a:r>
                      <a:endParaRPr lang="en-US" sz="40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693079"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>
                          <a:latin typeface="Century Gothic" panose="020B0502020202020204" pitchFamily="34" charset="0"/>
                          <a:cs typeface="Comic Sans MS"/>
                        </a:rPr>
                        <a:t>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err="1">
                          <a:solidFill>
                            <a:srgbClr val="0070C0"/>
                          </a:solidFill>
                        </a:rPr>
                        <a:t>th</a:t>
                      </a:r>
                      <a:endParaRPr lang="en-US" sz="40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err="1">
                          <a:solidFill>
                            <a:srgbClr val="FF0000"/>
                          </a:solidFill>
                        </a:rPr>
                        <a:t>u</a:t>
                      </a:r>
                      <a:endParaRPr lang="en-US" sz="4000" b="1" dirty="0">
                        <a:solidFill>
                          <a:srgbClr val="FF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err="1">
                          <a:solidFill>
                            <a:srgbClr val="FF0000"/>
                          </a:solidFill>
                        </a:rPr>
                        <a:t>w</a:t>
                      </a:r>
                      <a:endParaRPr lang="en-US" sz="4000" b="1" dirty="0">
                        <a:solidFill>
                          <a:srgbClr val="FF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err="1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US" sz="4000" b="1" dirty="0">
                        <a:solidFill>
                          <a:srgbClr val="FF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en-US" sz="40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6" name="Title 4"/>
          <p:cNvSpPr txBox="1">
            <a:spLocks/>
          </p:cNvSpPr>
          <p:nvPr/>
        </p:nvSpPr>
        <p:spPr>
          <a:xfrm>
            <a:off x="2651372" y="459012"/>
            <a:ext cx="6229350" cy="857250"/>
          </a:xfrm>
          <a:prstGeom prst="rect">
            <a:avLst/>
          </a:prstGeom>
        </p:spPr>
        <p:txBody>
          <a:bodyPr>
            <a:no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 err="1">
                <a:cs typeface="Comic Sans MS"/>
              </a:rPr>
              <a:t>Yr</a:t>
            </a:r>
            <a:r>
              <a:rPr lang="en-US" b="1" dirty="0">
                <a:cs typeface="Comic Sans MS"/>
              </a:rPr>
              <a:t> </a:t>
            </a:r>
            <a:r>
              <a:rPr lang="en-US" b="1" dirty="0" err="1">
                <a:cs typeface="Comic Sans MS"/>
              </a:rPr>
              <a:t>Wyddor</a:t>
            </a:r>
            <a:r>
              <a:rPr lang="en-US" b="1" dirty="0">
                <a:cs typeface="Comic Sans MS"/>
              </a:rPr>
              <a:t> </a:t>
            </a:r>
            <a:r>
              <a:rPr lang="en-US" b="1" dirty="0" err="1">
                <a:cs typeface="Comic Sans MS"/>
              </a:rPr>
              <a:t>Gymraeg</a:t>
            </a:r>
            <a:r>
              <a:rPr lang="en-US" b="1" dirty="0">
                <a:cs typeface="Comic Sans MS"/>
              </a:rPr>
              <a:t/>
            </a:r>
            <a:br>
              <a:rPr lang="en-US" b="1" dirty="0">
                <a:cs typeface="Comic Sans MS"/>
              </a:rPr>
            </a:br>
            <a:r>
              <a:rPr lang="en-US" b="1" i="1" dirty="0">
                <a:solidFill>
                  <a:srgbClr val="000000"/>
                </a:solidFill>
                <a:cs typeface="Comic Sans MS"/>
              </a:rPr>
              <a:t>The Welsh Alphabet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711169" y="2308752"/>
            <a:ext cx="18527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** Consonants</a:t>
            </a:r>
          </a:p>
          <a:p>
            <a:r>
              <a:rPr lang="en-US" sz="1600" b="1" dirty="0">
                <a:solidFill>
                  <a:srgbClr val="FF0000"/>
                </a:solidFill>
              </a:rPr>
              <a:t>** Vowels</a:t>
            </a:r>
          </a:p>
          <a:p>
            <a:r>
              <a:rPr lang="en-US" sz="1600" b="1" dirty="0">
                <a:solidFill>
                  <a:srgbClr val="0000FF"/>
                </a:solidFill>
              </a:rPr>
              <a:t>** Double letters</a:t>
            </a:r>
            <a:endParaRPr lang="en-US" sz="1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9007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whiteboard">
            <a:extLst>
              <a:ext uri="{FF2B5EF4-FFF2-40B4-BE49-F238E27FC236}">
                <a16:creationId xmlns="" xmlns:a16="http://schemas.microsoft.com/office/drawing/2014/main" id="{6A57EDE7-D2C9-4BFA-BCA6-19D27ABF73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849" y="1027906"/>
            <a:ext cx="5797550" cy="579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807C9746-5998-4421-B0A0-03B70C6AF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BLE YN Y BYD...? – WHERE IN THE WORLD...?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2706832-716D-47EF-ACDF-08781FAE56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600" y="1825625"/>
            <a:ext cx="5156200" cy="47071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4000" dirty="0"/>
              <a:t>1. Llanelli </a:t>
            </a:r>
          </a:p>
          <a:p>
            <a:pPr marL="0" indent="0">
              <a:buNone/>
            </a:pPr>
            <a:endParaRPr lang="cy-GB" sz="1500" dirty="0"/>
          </a:p>
          <a:p>
            <a:pPr marL="0" indent="0">
              <a:buNone/>
            </a:pPr>
            <a:r>
              <a:rPr lang="cy-GB" sz="4000" dirty="0"/>
              <a:t>2. Llundain </a:t>
            </a:r>
          </a:p>
          <a:p>
            <a:pPr marL="0" indent="0">
              <a:buNone/>
            </a:pPr>
            <a:endParaRPr lang="cy-GB" sz="1500" dirty="0"/>
          </a:p>
          <a:p>
            <a:pPr marL="0" indent="0">
              <a:buNone/>
            </a:pPr>
            <a:r>
              <a:rPr lang="cy-GB" sz="4000" dirty="0"/>
              <a:t>3. Rhufain</a:t>
            </a:r>
          </a:p>
          <a:p>
            <a:pPr marL="0" indent="0">
              <a:buNone/>
            </a:pPr>
            <a:endParaRPr lang="cy-GB" sz="1500" dirty="0"/>
          </a:p>
          <a:p>
            <a:pPr marL="0" indent="0">
              <a:buNone/>
            </a:pPr>
            <a:r>
              <a:rPr lang="cy-GB" sz="4000" dirty="0"/>
              <a:t>4. Dulyn </a:t>
            </a:r>
          </a:p>
          <a:p>
            <a:pPr marL="0" indent="0">
              <a:buNone/>
            </a:pPr>
            <a:endParaRPr lang="cy-GB" sz="1500" dirty="0"/>
          </a:p>
          <a:p>
            <a:pPr marL="0" indent="0">
              <a:buNone/>
            </a:pPr>
            <a:r>
              <a:rPr lang="cy-GB" sz="4000" dirty="0"/>
              <a:t>5. Efrog Newydd</a:t>
            </a:r>
            <a:endParaRPr lang="en-GB" sz="4000" dirty="0"/>
          </a:p>
        </p:txBody>
      </p:sp>
      <p:pic>
        <p:nvPicPr>
          <p:cNvPr id="2052" name="Picture 4" descr="Image result for parc y scarlets">
            <a:extLst>
              <a:ext uri="{FF2B5EF4-FFF2-40B4-BE49-F238E27FC236}">
                <a16:creationId xmlns="" xmlns:a16="http://schemas.microsoft.com/office/drawing/2014/main" id="{FAB4211E-F793-4073-BD67-CD339BC3C6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2051" y="1457057"/>
            <a:ext cx="1701749" cy="957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london">
            <a:extLst>
              <a:ext uri="{FF2B5EF4-FFF2-40B4-BE49-F238E27FC236}">
                <a16:creationId xmlns="" xmlns:a16="http://schemas.microsoft.com/office/drawing/2014/main" id="{A9833152-200F-4AB4-BC07-9418D31AF9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8349" y="2413345"/>
            <a:ext cx="2055125" cy="1154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Image result for rome">
            <a:extLst>
              <a:ext uri="{FF2B5EF4-FFF2-40B4-BE49-F238E27FC236}">
                <a16:creationId xmlns="" xmlns:a16="http://schemas.microsoft.com/office/drawing/2014/main" id="{11DDD04F-E47F-44B9-907C-DEFFE625C6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9206" y="3567747"/>
            <a:ext cx="1895451" cy="1061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Image result for dublin">
            <a:extLst>
              <a:ext uri="{FF2B5EF4-FFF2-40B4-BE49-F238E27FC236}">
                <a16:creationId xmlns="" xmlns:a16="http://schemas.microsoft.com/office/drawing/2014/main" id="{01DBD2B4-DF05-4093-A5AF-F080EAFD36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673"/>
          <a:stretch/>
        </p:blipFill>
        <p:spPr bwMode="auto">
          <a:xfrm>
            <a:off x="9943506" y="4629496"/>
            <a:ext cx="2512793" cy="1121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Image result for new york">
            <a:extLst>
              <a:ext uri="{FF2B5EF4-FFF2-40B4-BE49-F238E27FC236}">
                <a16:creationId xmlns="" xmlns:a16="http://schemas.microsoft.com/office/drawing/2014/main" id="{A705CCD9-52C1-4724-8CCA-23586F247D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5314" y="5746468"/>
            <a:ext cx="2169736" cy="1084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BB749534-9E00-4962-838E-C5AF955A3CFA}"/>
              </a:ext>
            </a:extLst>
          </p:cNvPr>
          <p:cNvSpPr/>
          <p:nvPr/>
        </p:nvSpPr>
        <p:spPr>
          <a:xfrm>
            <a:off x="6742545" y="1825625"/>
            <a:ext cx="1717964" cy="58772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3BFB715A-F337-4789-9535-66648E083CAC}"/>
              </a:ext>
            </a:extLst>
          </p:cNvPr>
          <p:cNvSpPr/>
          <p:nvPr/>
        </p:nvSpPr>
        <p:spPr>
          <a:xfrm>
            <a:off x="6767911" y="2781589"/>
            <a:ext cx="1895798" cy="58772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="" xmlns:a16="http://schemas.microsoft.com/office/drawing/2014/main" id="{6AE3306C-76A4-4B62-B4E0-C84BA21C0D6C}"/>
              </a:ext>
            </a:extLst>
          </p:cNvPr>
          <p:cNvSpPr/>
          <p:nvPr/>
        </p:nvSpPr>
        <p:spPr>
          <a:xfrm>
            <a:off x="6742545" y="3804761"/>
            <a:ext cx="1717964" cy="58772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="" xmlns:a16="http://schemas.microsoft.com/office/drawing/2014/main" id="{25617689-6BC3-43C8-A4C4-54D197C22DDE}"/>
              </a:ext>
            </a:extLst>
          </p:cNvPr>
          <p:cNvSpPr/>
          <p:nvPr/>
        </p:nvSpPr>
        <p:spPr>
          <a:xfrm>
            <a:off x="6767911" y="4896254"/>
            <a:ext cx="1717964" cy="58772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="" xmlns:a16="http://schemas.microsoft.com/office/drawing/2014/main" id="{2FFE73DC-58D2-4C09-85AC-F597E943D0EC}"/>
              </a:ext>
            </a:extLst>
          </p:cNvPr>
          <p:cNvSpPr/>
          <p:nvPr/>
        </p:nvSpPr>
        <p:spPr>
          <a:xfrm>
            <a:off x="6806009" y="5903082"/>
            <a:ext cx="2846041" cy="58772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794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="" xmlns:a16="http://schemas.microsoft.com/office/drawing/2014/main" id="{04BD44E6-9E60-4FF6-96E4-DA18F49805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="" xmlns:a16="http://schemas.microsoft.com/office/drawing/2014/main" id="{DA3F06EC-853D-428A-9BF5-D046D5F05235}"/>
              </a:ext>
            </a:extLst>
          </p:cNvPr>
          <p:cNvSpPr txBox="1">
            <a:spLocks/>
          </p:cNvSpPr>
          <p:nvPr/>
        </p:nvSpPr>
        <p:spPr>
          <a:xfrm>
            <a:off x="963969" y="44650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O BLE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WYT</a:t>
            </a:r>
            <a:r>
              <a:rPr lang="en-GB" b="1" dirty="0"/>
              <a:t>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</a:t>
            </a:r>
            <a:r>
              <a:rPr lang="en-GB" b="1" dirty="0"/>
              <a:t>’N DOD?</a:t>
            </a:r>
            <a:br>
              <a:rPr lang="en-GB" b="1" dirty="0"/>
            </a:br>
            <a:r>
              <a:rPr lang="en-GB" b="1" dirty="0"/>
              <a:t>O BLE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YDYCH</a:t>
            </a:r>
            <a:r>
              <a:rPr lang="en-GB" b="1" dirty="0"/>
              <a:t>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</a:t>
            </a:r>
            <a:r>
              <a:rPr lang="en-GB" b="1" dirty="0"/>
              <a:t>’N DOD?</a:t>
            </a:r>
          </a:p>
        </p:txBody>
      </p:sp>
      <p:pic>
        <p:nvPicPr>
          <p:cNvPr id="15" name="Picture 14" descr="http://www.agefotostock.com/previewimage/bajaage/e0fc8b67ad9df77e9a8e17f00cf68d86/PNX-ky348013.jpg">
            <a:hlinkClick r:id="rId4"/>
            <a:extLst>
              <a:ext uri="{FF2B5EF4-FFF2-40B4-BE49-F238E27FC236}">
                <a16:creationId xmlns="" xmlns:a16="http://schemas.microsoft.com/office/drawing/2014/main" id="{4480F565-8F0D-4BEB-8D12-F06787D1A0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/>
          <a:srcRect l="5109" r="8055" b="39945"/>
          <a:stretch/>
        </p:blipFill>
        <p:spPr bwMode="auto">
          <a:xfrm>
            <a:off x="9193569" y="1505142"/>
            <a:ext cx="2016224" cy="20162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7" name="Picture 18" descr="http://cache1.asset-cache.net/gc/134573986-man-holding-st-georges-cross-flag-in-the-air-gettyimages.jpg?v=1&amp;c=IWSAsset&amp;k=2&amp;d=0oiEynyQ2WmankkAfxREZO3w5k7Lun%2B0UZYwwu%2BR1Vc28sIt8OQUq3555pxivYcl">
            <a:hlinkClick r:id="rId6"/>
            <a:extLst>
              <a:ext uri="{FF2B5EF4-FFF2-40B4-BE49-F238E27FC236}">
                <a16:creationId xmlns="" xmlns:a16="http://schemas.microsoft.com/office/drawing/2014/main" id="{6996C90C-8118-4BF7-A9D4-D44E01EB3F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 r="46320" b="19480"/>
          <a:stretch>
            <a:fillRect/>
          </a:stretch>
        </p:blipFill>
        <p:spPr bwMode="auto">
          <a:xfrm>
            <a:off x="6529274" y="1498316"/>
            <a:ext cx="2016224" cy="20162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9698" name="Picture 2" descr="Image result for person with italian flag">
            <a:extLst>
              <a:ext uri="{FF2B5EF4-FFF2-40B4-BE49-F238E27FC236}">
                <a16:creationId xmlns="" xmlns:a16="http://schemas.microsoft.com/office/drawing/2014/main" id="{40D80C64-589B-491A-9385-11F7F798ED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97" t="-2864" r="30820"/>
          <a:stretch/>
        </p:blipFill>
        <p:spPr bwMode="auto">
          <a:xfrm>
            <a:off x="3720962" y="3742357"/>
            <a:ext cx="2147122" cy="198505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00DEC277-3542-4DE2-8EC1-D4B6B0AD62EB}"/>
              </a:ext>
            </a:extLst>
          </p:cNvPr>
          <p:cNvSpPr txBox="1"/>
          <p:nvPr/>
        </p:nvSpPr>
        <p:spPr>
          <a:xfrm>
            <a:off x="3868806" y="5490342"/>
            <a:ext cx="1864550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</a:t>
            </a:r>
            <a:r>
              <a:rPr lang="en-GB" sz="2200" b="1" dirty="0" err="1">
                <a:solidFill>
                  <a:schemeClr val="bg1"/>
                </a:solidFill>
              </a:rPr>
              <a:t>o’r</a:t>
            </a:r>
            <a:r>
              <a:rPr lang="en-GB" sz="2200" b="1" dirty="0">
                <a:solidFill>
                  <a:schemeClr val="bg1"/>
                </a:solidFill>
              </a:rPr>
              <a:t> </a:t>
            </a:r>
            <a:r>
              <a:rPr lang="en-GB" sz="2200" b="1" dirty="0" err="1">
                <a:solidFill>
                  <a:schemeClr val="bg1"/>
                </a:solidFill>
              </a:rPr>
              <a:t>Eidal</a:t>
            </a:r>
            <a:endParaRPr lang="en-GB" sz="2200" b="1" dirty="0">
              <a:solidFill>
                <a:schemeClr val="bg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988B5546-0B87-463F-B60A-A7474FFAB0D4}"/>
              </a:ext>
            </a:extLst>
          </p:cNvPr>
          <p:cNvSpPr txBox="1"/>
          <p:nvPr/>
        </p:nvSpPr>
        <p:spPr>
          <a:xfrm>
            <a:off x="9290991" y="3306504"/>
            <a:ext cx="1728192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...o </a:t>
            </a:r>
            <a:r>
              <a:rPr lang="en-GB" sz="2200" b="1" dirty="0" err="1">
                <a:solidFill>
                  <a:schemeClr val="bg1"/>
                </a:solidFill>
              </a:rPr>
              <a:t>Ffrainc</a:t>
            </a:r>
            <a:endParaRPr lang="en-GB" sz="2200" b="1" dirty="0">
              <a:solidFill>
                <a:schemeClr val="bg1"/>
              </a:solidFill>
            </a:endParaRPr>
          </a:p>
        </p:txBody>
      </p:sp>
      <p:pic>
        <p:nvPicPr>
          <p:cNvPr id="29700" name="Picture 4" descr="Related image">
            <a:extLst>
              <a:ext uri="{FF2B5EF4-FFF2-40B4-BE49-F238E27FC236}">
                <a16:creationId xmlns="" xmlns:a16="http://schemas.microsoft.com/office/drawing/2014/main" id="{AA05B631-E422-4CEE-8FC4-AEFC42B041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78"/>
          <a:stretch/>
        </p:blipFill>
        <p:spPr bwMode="auto">
          <a:xfrm>
            <a:off x="6529274" y="3737390"/>
            <a:ext cx="2016224" cy="199228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C05BE2AB-107F-4E0A-9298-B1D097146EB8}"/>
              </a:ext>
            </a:extLst>
          </p:cNvPr>
          <p:cNvSpPr txBox="1"/>
          <p:nvPr/>
        </p:nvSpPr>
        <p:spPr>
          <a:xfrm>
            <a:off x="6601281" y="5495687"/>
            <a:ext cx="1872208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...o </a:t>
            </a:r>
            <a:r>
              <a:rPr lang="en-GB" sz="2200" b="1" dirty="0" err="1">
                <a:solidFill>
                  <a:schemeClr val="bg1"/>
                </a:solidFill>
              </a:rPr>
              <a:t>Awstralia</a:t>
            </a:r>
            <a:endParaRPr lang="en-GB" sz="2200" b="1" dirty="0">
              <a:solidFill>
                <a:schemeClr val="bg1"/>
              </a:solidFill>
            </a:endParaRPr>
          </a:p>
        </p:txBody>
      </p:sp>
      <p:pic>
        <p:nvPicPr>
          <p:cNvPr id="29702" name="Picture 6" descr="Image result for person with bangladesh flag">
            <a:extLst>
              <a:ext uri="{FF2B5EF4-FFF2-40B4-BE49-F238E27FC236}">
                <a16:creationId xmlns="" xmlns:a16="http://schemas.microsoft.com/office/drawing/2014/main" id="{349D578F-6C59-40E9-A4C3-9F6E79991A2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05" r="2111" b="22042"/>
          <a:stretch/>
        </p:blipFill>
        <p:spPr bwMode="auto">
          <a:xfrm>
            <a:off x="9193569" y="3737391"/>
            <a:ext cx="2016224" cy="199228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30999141-880A-4152-AE83-866A80B14427}"/>
              </a:ext>
            </a:extLst>
          </p:cNvPr>
          <p:cNvSpPr txBox="1"/>
          <p:nvPr/>
        </p:nvSpPr>
        <p:spPr>
          <a:xfrm>
            <a:off x="6793013" y="3299097"/>
            <a:ext cx="1488744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...o </a:t>
            </a:r>
            <a:r>
              <a:rPr lang="en-GB" sz="2200" b="1" dirty="0" err="1">
                <a:solidFill>
                  <a:schemeClr val="bg1"/>
                </a:solidFill>
              </a:rPr>
              <a:t>Loegr</a:t>
            </a:r>
            <a:endParaRPr lang="en-GB" sz="2200" b="1" dirty="0">
              <a:solidFill>
                <a:schemeClr val="bg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0F8AC6FA-65FB-47FF-B72E-C3101A252117}"/>
              </a:ext>
            </a:extLst>
          </p:cNvPr>
          <p:cNvSpPr txBox="1"/>
          <p:nvPr/>
        </p:nvSpPr>
        <p:spPr>
          <a:xfrm>
            <a:off x="9236131" y="5495687"/>
            <a:ext cx="1931099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...o </a:t>
            </a:r>
            <a:r>
              <a:rPr lang="en-GB" sz="2200" b="1" dirty="0" err="1">
                <a:solidFill>
                  <a:schemeClr val="bg1"/>
                </a:solidFill>
              </a:rPr>
              <a:t>Fangladesh</a:t>
            </a:r>
            <a:endParaRPr lang="en-GB" sz="2200" b="1" dirty="0">
              <a:solidFill>
                <a:schemeClr val="bg1"/>
              </a:solidFill>
            </a:endParaRPr>
          </a:p>
        </p:txBody>
      </p:sp>
      <p:pic>
        <p:nvPicPr>
          <p:cNvPr id="29704" name="Picture 8" descr="Image result for orange person">
            <a:extLst>
              <a:ext uri="{FF2B5EF4-FFF2-40B4-BE49-F238E27FC236}">
                <a16:creationId xmlns="" xmlns:a16="http://schemas.microsoft.com/office/drawing/2014/main" id="{8F9C5BA4-B1A9-452B-879E-FA970C3ECB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11" y="3193421"/>
            <a:ext cx="24384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al Callout 8">
            <a:extLst>
              <a:ext uri="{FF2B5EF4-FFF2-40B4-BE49-F238E27FC236}">
                <a16:creationId xmlns="" xmlns:a16="http://schemas.microsoft.com/office/drawing/2014/main" id="{4BD46511-BCE3-4540-A813-520F07F54B55}"/>
              </a:ext>
            </a:extLst>
          </p:cNvPr>
          <p:cNvSpPr/>
          <p:nvPr/>
        </p:nvSpPr>
        <p:spPr bwMode="auto">
          <a:xfrm>
            <a:off x="1410241" y="1589501"/>
            <a:ext cx="1864450" cy="1380043"/>
          </a:xfrm>
          <a:prstGeom prst="wedgeEllipseCallout">
            <a:avLst>
              <a:gd name="adj1" fmla="val -32153"/>
              <a:gd name="adj2" fmla="val 95220"/>
            </a:avLst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i’n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dod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...</a:t>
            </a:r>
          </a:p>
        </p:txBody>
      </p:sp>
      <p:pic>
        <p:nvPicPr>
          <p:cNvPr id="81922" name="Picture 2" descr="Related image">
            <a:extLst>
              <a:ext uri="{FF2B5EF4-FFF2-40B4-BE49-F238E27FC236}">
                <a16:creationId xmlns="" xmlns:a16="http://schemas.microsoft.com/office/drawing/2014/main" id="{6603E1DA-9C1B-413F-9BC3-196E1E71C0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7" r="8228"/>
          <a:stretch/>
        </p:blipFill>
        <p:spPr bwMode="auto">
          <a:xfrm>
            <a:off x="3647621" y="1515217"/>
            <a:ext cx="2306919" cy="200614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="" xmlns:a16="http://schemas.microsoft.com/office/drawing/2014/main" id="{FF24DB84-7EDC-44A4-ACE5-8DE845807355}"/>
              </a:ext>
            </a:extLst>
          </p:cNvPr>
          <p:cNvSpPr txBox="1"/>
          <p:nvPr/>
        </p:nvSpPr>
        <p:spPr>
          <a:xfrm>
            <a:off x="3902894" y="3307466"/>
            <a:ext cx="1796371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...o </a:t>
            </a:r>
            <a:r>
              <a:rPr lang="en-GB" sz="2200" b="1" dirty="0" err="1">
                <a:solidFill>
                  <a:schemeClr val="bg1"/>
                </a:solidFill>
              </a:rPr>
              <a:t>Iwerddon</a:t>
            </a:r>
            <a:endParaRPr lang="en-GB" sz="2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8230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0" grpId="0" animBg="1"/>
      <p:bldP spid="26" grpId="0" animBg="1"/>
      <p:bldP spid="22" grpId="0" animBg="1"/>
      <p:bldP spid="24" grpId="0" animBg="1"/>
      <p:bldP spid="2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="" xmlns:a16="http://schemas.microsoft.com/office/drawing/2014/main" id="{04BD44E6-9E60-4FF6-96E4-DA18F49805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="" xmlns:a16="http://schemas.microsoft.com/office/drawing/2014/main" id="{DA3F06EC-853D-428A-9BF5-D046D5F05235}"/>
              </a:ext>
            </a:extLst>
          </p:cNvPr>
          <p:cNvSpPr txBox="1">
            <a:spLocks/>
          </p:cNvSpPr>
          <p:nvPr/>
        </p:nvSpPr>
        <p:spPr>
          <a:xfrm>
            <a:off x="963969" y="44650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O BLE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WYT</a:t>
            </a:r>
            <a:r>
              <a:rPr lang="en-GB" b="1" dirty="0"/>
              <a:t>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</a:t>
            </a:r>
            <a:r>
              <a:rPr lang="en-GB" b="1" dirty="0"/>
              <a:t>’N DOD?</a:t>
            </a:r>
            <a:br>
              <a:rPr lang="en-GB" b="1" dirty="0"/>
            </a:br>
            <a:r>
              <a:rPr lang="en-GB" b="1" dirty="0"/>
              <a:t>O BLE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YDYCH</a:t>
            </a:r>
            <a:r>
              <a:rPr lang="en-GB" b="1" dirty="0"/>
              <a:t>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</a:t>
            </a:r>
            <a:r>
              <a:rPr lang="en-GB" b="1" dirty="0"/>
              <a:t>’N DOD?</a:t>
            </a:r>
          </a:p>
        </p:txBody>
      </p:sp>
      <p:pic>
        <p:nvPicPr>
          <p:cNvPr id="15" name="Picture 14" descr="http://www.agefotostock.com/previewimage/bajaage/e0fc8b67ad9df77e9a8e17f00cf68d86/PNX-ky348013.jpg">
            <a:hlinkClick r:id="rId4"/>
            <a:extLst>
              <a:ext uri="{FF2B5EF4-FFF2-40B4-BE49-F238E27FC236}">
                <a16:creationId xmlns="" xmlns:a16="http://schemas.microsoft.com/office/drawing/2014/main" id="{4480F565-8F0D-4BEB-8D12-F06787D1A0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/>
          <a:srcRect l="5109" r="8055" b="39945"/>
          <a:stretch/>
        </p:blipFill>
        <p:spPr bwMode="auto">
          <a:xfrm>
            <a:off x="9193569" y="1505142"/>
            <a:ext cx="2016224" cy="20162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7" name="Picture 18" descr="http://cache1.asset-cache.net/gc/134573986-man-holding-st-georges-cross-flag-in-the-air-gettyimages.jpg?v=1&amp;c=IWSAsset&amp;k=2&amp;d=0oiEynyQ2WmankkAfxREZO3w5k7Lun%2B0UZYwwu%2BR1Vc28sIt8OQUq3555pxivYcl">
            <a:hlinkClick r:id="rId6"/>
            <a:extLst>
              <a:ext uri="{FF2B5EF4-FFF2-40B4-BE49-F238E27FC236}">
                <a16:creationId xmlns="" xmlns:a16="http://schemas.microsoft.com/office/drawing/2014/main" id="{6996C90C-8118-4BF7-A9D4-D44E01EB3F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 r="46320" b="19480"/>
          <a:stretch>
            <a:fillRect/>
          </a:stretch>
        </p:blipFill>
        <p:spPr bwMode="auto">
          <a:xfrm>
            <a:off x="6529274" y="1498316"/>
            <a:ext cx="2016224" cy="20162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9698" name="Picture 2" descr="Image result for person with italian flag">
            <a:extLst>
              <a:ext uri="{FF2B5EF4-FFF2-40B4-BE49-F238E27FC236}">
                <a16:creationId xmlns="" xmlns:a16="http://schemas.microsoft.com/office/drawing/2014/main" id="{40D80C64-589B-491A-9385-11F7F798ED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97" t="-2864" r="30820"/>
          <a:stretch/>
        </p:blipFill>
        <p:spPr bwMode="auto">
          <a:xfrm>
            <a:off x="3720962" y="3742357"/>
            <a:ext cx="2147122" cy="198505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00DEC277-3542-4DE2-8EC1-D4B6B0AD62EB}"/>
              </a:ext>
            </a:extLst>
          </p:cNvPr>
          <p:cNvSpPr txBox="1"/>
          <p:nvPr/>
        </p:nvSpPr>
        <p:spPr>
          <a:xfrm>
            <a:off x="3868806" y="5490342"/>
            <a:ext cx="1864550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</a:t>
            </a:r>
            <a:r>
              <a:rPr lang="en-GB" sz="2200" b="1" dirty="0" err="1">
                <a:solidFill>
                  <a:schemeClr val="bg1"/>
                </a:solidFill>
              </a:rPr>
              <a:t>o’r</a:t>
            </a:r>
            <a:r>
              <a:rPr lang="en-GB" sz="2200" b="1" dirty="0">
                <a:solidFill>
                  <a:schemeClr val="bg1"/>
                </a:solidFill>
              </a:rPr>
              <a:t> </a:t>
            </a:r>
            <a:r>
              <a:rPr lang="en-GB" sz="2200" b="1" dirty="0" err="1">
                <a:solidFill>
                  <a:schemeClr val="bg1"/>
                </a:solidFill>
              </a:rPr>
              <a:t>Eidal</a:t>
            </a:r>
            <a:endParaRPr lang="en-GB" sz="2200" b="1" dirty="0">
              <a:solidFill>
                <a:schemeClr val="bg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988B5546-0B87-463F-B60A-A7474FFAB0D4}"/>
              </a:ext>
            </a:extLst>
          </p:cNvPr>
          <p:cNvSpPr txBox="1"/>
          <p:nvPr/>
        </p:nvSpPr>
        <p:spPr>
          <a:xfrm>
            <a:off x="9290991" y="3306504"/>
            <a:ext cx="1728192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...o </a:t>
            </a:r>
            <a:r>
              <a:rPr lang="en-GB" sz="2200" b="1" dirty="0" err="1">
                <a:solidFill>
                  <a:schemeClr val="bg1"/>
                </a:solidFill>
              </a:rPr>
              <a:t>Ffrainc</a:t>
            </a:r>
            <a:endParaRPr lang="en-GB" sz="2200" b="1" dirty="0">
              <a:solidFill>
                <a:schemeClr val="bg1"/>
              </a:solidFill>
            </a:endParaRPr>
          </a:p>
        </p:txBody>
      </p:sp>
      <p:pic>
        <p:nvPicPr>
          <p:cNvPr id="29700" name="Picture 4" descr="Related image">
            <a:extLst>
              <a:ext uri="{FF2B5EF4-FFF2-40B4-BE49-F238E27FC236}">
                <a16:creationId xmlns="" xmlns:a16="http://schemas.microsoft.com/office/drawing/2014/main" id="{AA05B631-E422-4CEE-8FC4-AEFC42B041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78"/>
          <a:stretch/>
        </p:blipFill>
        <p:spPr bwMode="auto">
          <a:xfrm>
            <a:off x="6529274" y="3737390"/>
            <a:ext cx="2016224" cy="199228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C05BE2AB-107F-4E0A-9298-B1D097146EB8}"/>
              </a:ext>
            </a:extLst>
          </p:cNvPr>
          <p:cNvSpPr txBox="1"/>
          <p:nvPr/>
        </p:nvSpPr>
        <p:spPr>
          <a:xfrm>
            <a:off x="6601281" y="5495687"/>
            <a:ext cx="1872208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...o </a:t>
            </a:r>
            <a:r>
              <a:rPr lang="en-GB" sz="2200" b="1" dirty="0" err="1">
                <a:solidFill>
                  <a:schemeClr val="bg1"/>
                </a:solidFill>
              </a:rPr>
              <a:t>Awstralia</a:t>
            </a:r>
            <a:endParaRPr lang="en-GB" sz="2200" b="1" dirty="0">
              <a:solidFill>
                <a:schemeClr val="bg1"/>
              </a:solidFill>
            </a:endParaRPr>
          </a:p>
        </p:txBody>
      </p:sp>
      <p:pic>
        <p:nvPicPr>
          <p:cNvPr id="29702" name="Picture 6" descr="Image result for person with bangladesh flag">
            <a:extLst>
              <a:ext uri="{FF2B5EF4-FFF2-40B4-BE49-F238E27FC236}">
                <a16:creationId xmlns="" xmlns:a16="http://schemas.microsoft.com/office/drawing/2014/main" id="{349D578F-6C59-40E9-A4C3-9F6E79991A2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05" r="2111" b="22042"/>
          <a:stretch/>
        </p:blipFill>
        <p:spPr bwMode="auto">
          <a:xfrm>
            <a:off x="9193569" y="3737391"/>
            <a:ext cx="2016224" cy="199228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30999141-880A-4152-AE83-866A80B14427}"/>
              </a:ext>
            </a:extLst>
          </p:cNvPr>
          <p:cNvSpPr txBox="1"/>
          <p:nvPr/>
        </p:nvSpPr>
        <p:spPr>
          <a:xfrm>
            <a:off x="6793013" y="3299097"/>
            <a:ext cx="1488744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...o </a:t>
            </a:r>
            <a:r>
              <a:rPr lang="en-GB" sz="2200" b="1" dirty="0" err="1">
                <a:solidFill>
                  <a:schemeClr val="bg1"/>
                </a:solidFill>
              </a:rPr>
              <a:t>Loegr</a:t>
            </a:r>
            <a:endParaRPr lang="en-GB" sz="2200" b="1" dirty="0">
              <a:solidFill>
                <a:schemeClr val="bg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0F8AC6FA-65FB-47FF-B72E-C3101A252117}"/>
              </a:ext>
            </a:extLst>
          </p:cNvPr>
          <p:cNvSpPr txBox="1"/>
          <p:nvPr/>
        </p:nvSpPr>
        <p:spPr>
          <a:xfrm>
            <a:off x="9236131" y="5495687"/>
            <a:ext cx="1931099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...o </a:t>
            </a:r>
            <a:r>
              <a:rPr lang="en-GB" sz="2200" b="1" dirty="0" err="1">
                <a:solidFill>
                  <a:schemeClr val="bg1"/>
                </a:solidFill>
              </a:rPr>
              <a:t>Fangladesh</a:t>
            </a:r>
            <a:endParaRPr lang="en-GB" sz="2200" b="1" dirty="0">
              <a:solidFill>
                <a:schemeClr val="bg1"/>
              </a:solidFill>
            </a:endParaRPr>
          </a:p>
        </p:txBody>
      </p:sp>
      <p:pic>
        <p:nvPicPr>
          <p:cNvPr id="29704" name="Picture 8" descr="Image result for orange person">
            <a:extLst>
              <a:ext uri="{FF2B5EF4-FFF2-40B4-BE49-F238E27FC236}">
                <a16:creationId xmlns="" xmlns:a16="http://schemas.microsoft.com/office/drawing/2014/main" id="{8F9C5BA4-B1A9-452B-879E-FA970C3ECB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11" y="3193421"/>
            <a:ext cx="24384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al Callout 8">
            <a:extLst>
              <a:ext uri="{FF2B5EF4-FFF2-40B4-BE49-F238E27FC236}">
                <a16:creationId xmlns="" xmlns:a16="http://schemas.microsoft.com/office/drawing/2014/main" id="{4BD46511-BCE3-4540-A813-520F07F54B55}"/>
              </a:ext>
            </a:extLst>
          </p:cNvPr>
          <p:cNvSpPr/>
          <p:nvPr/>
        </p:nvSpPr>
        <p:spPr bwMode="auto">
          <a:xfrm>
            <a:off x="1410241" y="1589501"/>
            <a:ext cx="1864450" cy="1380043"/>
          </a:xfrm>
          <a:prstGeom prst="wedgeEllipseCallout">
            <a:avLst>
              <a:gd name="adj1" fmla="val -32153"/>
              <a:gd name="adj2" fmla="val 95220"/>
            </a:avLst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i’n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dod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...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="" xmlns:a16="http://schemas.microsoft.com/office/drawing/2014/main" id="{DCD75D7D-890C-4ECC-91EB-39EC7109FEAC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456" y="-223019"/>
            <a:ext cx="2403570" cy="1894815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="" xmlns:a16="http://schemas.microsoft.com/office/drawing/2014/main" id="{C763A672-97EF-4C16-9D28-BB10683B29B0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4371" y="1558785"/>
            <a:ext cx="1408059" cy="1377582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="" xmlns:a16="http://schemas.microsoft.com/office/drawing/2014/main" id="{389BA2A8-F916-4DF2-BD57-A6549161AF1E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849425">
            <a:off x="7382721" y="3121121"/>
            <a:ext cx="952654" cy="751009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="" xmlns:a16="http://schemas.microsoft.com/office/drawing/2014/main" id="{664BAEF7-3135-4766-B78F-B45A2C0369BB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849425">
            <a:off x="4083047" y="5256316"/>
            <a:ext cx="952654" cy="751009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="" xmlns:a16="http://schemas.microsoft.com/office/drawing/2014/main" id="{B02B1271-AB5A-4C0C-A171-AFE8C89694AC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849425">
            <a:off x="9809256" y="2995064"/>
            <a:ext cx="952654" cy="751009"/>
          </a:xfrm>
          <a:prstGeom prst="rect">
            <a:avLst/>
          </a:prstGeom>
        </p:spPr>
      </p:pic>
      <p:pic>
        <p:nvPicPr>
          <p:cNvPr id="37" name="Picture 2" descr="Related image">
            <a:extLst>
              <a:ext uri="{FF2B5EF4-FFF2-40B4-BE49-F238E27FC236}">
                <a16:creationId xmlns="" xmlns:a16="http://schemas.microsoft.com/office/drawing/2014/main" id="{AC304048-19B3-41EE-9470-3039ABBEDB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7" r="8228"/>
          <a:stretch/>
        </p:blipFill>
        <p:spPr bwMode="auto">
          <a:xfrm>
            <a:off x="3647621" y="1515217"/>
            <a:ext cx="2306919" cy="200614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TextBox 37">
            <a:extLst>
              <a:ext uri="{FF2B5EF4-FFF2-40B4-BE49-F238E27FC236}">
                <a16:creationId xmlns="" xmlns:a16="http://schemas.microsoft.com/office/drawing/2014/main" id="{61885C84-EC6C-498E-AF08-D3633297646F}"/>
              </a:ext>
            </a:extLst>
          </p:cNvPr>
          <p:cNvSpPr txBox="1"/>
          <p:nvPr/>
        </p:nvSpPr>
        <p:spPr>
          <a:xfrm>
            <a:off x="3902894" y="3307466"/>
            <a:ext cx="1796371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...o </a:t>
            </a:r>
            <a:r>
              <a:rPr lang="en-GB" sz="2200" b="1" dirty="0" err="1">
                <a:solidFill>
                  <a:schemeClr val="bg1"/>
                </a:solidFill>
              </a:rPr>
              <a:t>Iwerddon</a:t>
            </a:r>
            <a:endParaRPr lang="en-GB" sz="2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9038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="" xmlns:a16="http://schemas.microsoft.com/office/drawing/2014/main" id="{04BD44E6-9E60-4FF6-96E4-DA18F49805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="" xmlns:a16="http://schemas.microsoft.com/office/drawing/2014/main" id="{DA3F06EC-853D-428A-9BF5-D046D5F05235}"/>
              </a:ext>
            </a:extLst>
          </p:cNvPr>
          <p:cNvSpPr txBox="1">
            <a:spLocks/>
          </p:cNvSpPr>
          <p:nvPr/>
        </p:nvSpPr>
        <p:spPr>
          <a:xfrm>
            <a:off x="963969" y="44650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O BLE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WYT</a:t>
            </a:r>
            <a:r>
              <a:rPr lang="en-GB" b="1" dirty="0"/>
              <a:t>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</a:t>
            </a:r>
            <a:r>
              <a:rPr lang="en-GB" b="1" dirty="0"/>
              <a:t>’N DOD?</a:t>
            </a:r>
            <a:br>
              <a:rPr lang="en-GB" b="1" dirty="0"/>
            </a:br>
            <a:r>
              <a:rPr lang="en-GB" b="1" dirty="0"/>
              <a:t>O BLE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YDYCH</a:t>
            </a:r>
            <a:r>
              <a:rPr lang="en-GB" b="1" dirty="0"/>
              <a:t>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</a:t>
            </a:r>
            <a:r>
              <a:rPr lang="en-GB" b="1" dirty="0"/>
              <a:t>’N DOD?</a:t>
            </a:r>
          </a:p>
        </p:txBody>
      </p:sp>
      <p:pic>
        <p:nvPicPr>
          <p:cNvPr id="15" name="Picture 14" descr="http://www.agefotostock.com/previewimage/bajaage/e0fc8b67ad9df77e9a8e17f00cf68d86/PNX-ky348013.jpg">
            <a:hlinkClick r:id="rId4"/>
            <a:extLst>
              <a:ext uri="{FF2B5EF4-FFF2-40B4-BE49-F238E27FC236}">
                <a16:creationId xmlns="" xmlns:a16="http://schemas.microsoft.com/office/drawing/2014/main" id="{4480F565-8F0D-4BEB-8D12-F06787D1A0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/>
          <a:srcRect l="5109" r="8055" b="39945"/>
          <a:stretch/>
        </p:blipFill>
        <p:spPr bwMode="auto">
          <a:xfrm>
            <a:off x="9193569" y="1505142"/>
            <a:ext cx="2016224" cy="20162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7" name="Picture 18" descr="http://cache1.asset-cache.net/gc/134573986-man-holding-st-georges-cross-flag-in-the-air-gettyimages.jpg?v=1&amp;c=IWSAsset&amp;k=2&amp;d=0oiEynyQ2WmankkAfxREZO3w5k7Lun%2B0UZYwwu%2BR1Vc28sIt8OQUq3555pxivYcl">
            <a:hlinkClick r:id="rId6"/>
            <a:extLst>
              <a:ext uri="{FF2B5EF4-FFF2-40B4-BE49-F238E27FC236}">
                <a16:creationId xmlns="" xmlns:a16="http://schemas.microsoft.com/office/drawing/2014/main" id="{6996C90C-8118-4BF7-A9D4-D44E01EB3F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 r="46320" b="19480"/>
          <a:stretch>
            <a:fillRect/>
          </a:stretch>
        </p:blipFill>
        <p:spPr bwMode="auto">
          <a:xfrm>
            <a:off x="6529274" y="1498316"/>
            <a:ext cx="2016224" cy="20162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9698" name="Picture 2" descr="Image result for person with italian flag">
            <a:extLst>
              <a:ext uri="{FF2B5EF4-FFF2-40B4-BE49-F238E27FC236}">
                <a16:creationId xmlns="" xmlns:a16="http://schemas.microsoft.com/office/drawing/2014/main" id="{40D80C64-589B-491A-9385-11F7F798ED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97" t="-2864" r="30820"/>
          <a:stretch/>
        </p:blipFill>
        <p:spPr bwMode="auto">
          <a:xfrm>
            <a:off x="3720962" y="3742357"/>
            <a:ext cx="2147122" cy="198505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00DEC277-3542-4DE2-8EC1-D4B6B0AD62EB}"/>
              </a:ext>
            </a:extLst>
          </p:cNvPr>
          <p:cNvSpPr txBox="1"/>
          <p:nvPr/>
        </p:nvSpPr>
        <p:spPr>
          <a:xfrm>
            <a:off x="3868806" y="5490342"/>
            <a:ext cx="1864550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</a:t>
            </a:r>
            <a:r>
              <a:rPr lang="en-GB" sz="2200" b="1" dirty="0" err="1">
                <a:solidFill>
                  <a:schemeClr val="bg1"/>
                </a:solidFill>
              </a:rPr>
              <a:t>o’r</a:t>
            </a:r>
            <a:r>
              <a:rPr lang="en-GB" sz="2200" b="1" dirty="0">
                <a:solidFill>
                  <a:schemeClr val="bg1"/>
                </a:solidFill>
              </a:rPr>
              <a:t> </a:t>
            </a:r>
            <a:r>
              <a:rPr lang="en-GB" sz="2200" b="1" dirty="0" err="1">
                <a:solidFill>
                  <a:schemeClr val="bg1"/>
                </a:solidFill>
              </a:rPr>
              <a:t>Eidal</a:t>
            </a:r>
            <a:endParaRPr lang="en-GB" sz="2200" b="1" dirty="0">
              <a:solidFill>
                <a:schemeClr val="bg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988B5546-0B87-463F-B60A-A7474FFAB0D4}"/>
              </a:ext>
            </a:extLst>
          </p:cNvPr>
          <p:cNvSpPr txBox="1"/>
          <p:nvPr/>
        </p:nvSpPr>
        <p:spPr>
          <a:xfrm>
            <a:off x="9290991" y="3306504"/>
            <a:ext cx="1728192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...o </a:t>
            </a:r>
            <a:r>
              <a:rPr lang="en-GB" sz="2200" b="1" dirty="0" err="1">
                <a:solidFill>
                  <a:schemeClr val="bg1"/>
                </a:solidFill>
              </a:rPr>
              <a:t>Ffrainc</a:t>
            </a:r>
            <a:endParaRPr lang="en-GB" sz="2200" b="1" dirty="0">
              <a:solidFill>
                <a:schemeClr val="bg1"/>
              </a:solidFill>
            </a:endParaRPr>
          </a:p>
        </p:txBody>
      </p:sp>
      <p:pic>
        <p:nvPicPr>
          <p:cNvPr id="29700" name="Picture 4" descr="Related image">
            <a:extLst>
              <a:ext uri="{FF2B5EF4-FFF2-40B4-BE49-F238E27FC236}">
                <a16:creationId xmlns="" xmlns:a16="http://schemas.microsoft.com/office/drawing/2014/main" id="{AA05B631-E422-4CEE-8FC4-AEFC42B041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78"/>
          <a:stretch/>
        </p:blipFill>
        <p:spPr bwMode="auto">
          <a:xfrm>
            <a:off x="6529274" y="3737390"/>
            <a:ext cx="2016224" cy="199228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C05BE2AB-107F-4E0A-9298-B1D097146EB8}"/>
              </a:ext>
            </a:extLst>
          </p:cNvPr>
          <p:cNvSpPr txBox="1"/>
          <p:nvPr/>
        </p:nvSpPr>
        <p:spPr>
          <a:xfrm>
            <a:off x="6601281" y="5495687"/>
            <a:ext cx="1872208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...o </a:t>
            </a:r>
            <a:r>
              <a:rPr lang="en-GB" sz="2200" b="1" dirty="0" err="1">
                <a:solidFill>
                  <a:schemeClr val="bg1"/>
                </a:solidFill>
              </a:rPr>
              <a:t>Awstralia</a:t>
            </a:r>
            <a:endParaRPr lang="en-GB" sz="2200" b="1" dirty="0">
              <a:solidFill>
                <a:schemeClr val="bg1"/>
              </a:solidFill>
            </a:endParaRPr>
          </a:p>
        </p:txBody>
      </p:sp>
      <p:pic>
        <p:nvPicPr>
          <p:cNvPr id="29702" name="Picture 6" descr="Image result for person with bangladesh flag">
            <a:extLst>
              <a:ext uri="{FF2B5EF4-FFF2-40B4-BE49-F238E27FC236}">
                <a16:creationId xmlns="" xmlns:a16="http://schemas.microsoft.com/office/drawing/2014/main" id="{349D578F-6C59-40E9-A4C3-9F6E79991A2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05" r="2111" b="22042"/>
          <a:stretch/>
        </p:blipFill>
        <p:spPr bwMode="auto">
          <a:xfrm>
            <a:off x="9193569" y="3737391"/>
            <a:ext cx="2016224" cy="199228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30999141-880A-4152-AE83-866A80B14427}"/>
              </a:ext>
            </a:extLst>
          </p:cNvPr>
          <p:cNvSpPr txBox="1"/>
          <p:nvPr/>
        </p:nvSpPr>
        <p:spPr>
          <a:xfrm>
            <a:off x="6793013" y="3299097"/>
            <a:ext cx="1488744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...o </a:t>
            </a:r>
            <a:r>
              <a:rPr lang="en-GB" sz="2200" b="1" dirty="0" err="1">
                <a:solidFill>
                  <a:schemeClr val="bg1"/>
                </a:solidFill>
              </a:rPr>
              <a:t>Loegr</a:t>
            </a:r>
            <a:endParaRPr lang="en-GB" sz="2200" b="1" dirty="0">
              <a:solidFill>
                <a:schemeClr val="bg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0F8AC6FA-65FB-47FF-B72E-C3101A252117}"/>
              </a:ext>
            </a:extLst>
          </p:cNvPr>
          <p:cNvSpPr txBox="1"/>
          <p:nvPr/>
        </p:nvSpPr>
        <p:spPr>
          <a:xfrm>
            <a:off x="9236131" y="5495687"/>
            <a:ext cx="1931099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...o </a:t>
            </a:r>
            <a:r>
              <a:rPr lang="en-GB" sz="2200" b="1" dirty="0" err="1">
                <a:solidFill>
                  <a:schemeClr val="bg1"/>
                </a:solidFill>
              </a:rPr>
              <a:t>Fangladesh</a:t>
            </a:r>
            <a:endParaRPr lang="en-GB" sz="2200" b="1" dirty="0">
              <a:solidFill>
                <a:schemeClr val="bg1"/>
              </a:solidFill>
            </a:endParaRPr>
          </a:p>
        </p:txBody>
      </p:sp>
      <p:pic>
        <p:nvPicPr>
          <p:cNvPr id="29704" name="Picture 8" descr="Image result for orange person">
            <a:extLst>
              <a:ext uri="{FF2B5EF4-FFF2-40B4-BE49-F238E27FC236}">
                <a16:creationId xmlns="" xmlns:a16="http://schemas.microsoft.com/office/drawing/2014/main" id="{8F9C5BA4-B1A9-452B-879E-FA970C3ECB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11" y="3193421"/>
            <a:ext cx="24384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al Callout 8">
            <a:extLst>
              <a:ext uri="{FF2B5EF4-FFF2-40B4-BE49-F238E27FC236}">
                <a16:creationId xmlns="" xmlns:a16="http://schemas.microsoft.com/office/drawing/2014/main" id="{4BD46511-BCE3-4540-A813-520F07F54B55}"/>
              </a:ext>
            </a:extLst>
          </p:cNvPr>
          <p:cNvSpPr/>
          <p:nvPr/>
        </p:nvSpPr>
        <p:spPr bwMode="auto">
          <a:xfrm>
            <a:off x="1410241" y="1589501"/>
            <a:ext cx="1864450" cy="1380043"/>
          </a:xfrm>
          <a:prstGeom prst="wedgeEllipseCallout">
            <a:avLst>
              <a:gd name="adj1" fmla="val -32153"/>
              <a:gd name="adj2" fmla="val 95220"/>
            </a:avLst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i’n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dod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...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="" xmlns:a16="http://schemas.microsoft.com/office/drawing/2014/main" id="{DCD75D7D-890C-4ECC-91EB-39EC7109FEAC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2583" y="-223019"/>
            <a:ext cx="2403570" cy="1894815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="" xmlns:a16="http://schemas.microsoft.com/office/drawing/2014/main" id="{C763A672-97EF-4C16-9D28-BB10683B29B0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5079" y="1605217"/>
            <a:ext cx="1408059" cy="1377582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="" xmlns:a16="http://schemas.microsoft.com/office/drawing/2014/main" id="{664BAEF7-3135-4766-B78F-B45A2C0369BB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849425">
            <a:off x="9125835" y="5330279"/>
            <a:ext cx="952654" cy="751009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="" xmlns:a16="http://schemas.microsoft.com/office/drawing/2014/main" id="{B02B1271-AB5A-4C0C-A171-AFE8C89694AC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849425">
            <a:off x="6761821" y="5330279"/>
            <a:ext cx="952654" cy="751009"/>
          </a:xfrm>
          <a:prstGeom prst="rect">
            <a:avLst/>
          </a:prstGeom>
        </p:spPr>
      </p:pic>
      <p:pic>
        <p:nvPicPr>
          <p:cNvPr id="25" name="Picture 2" descr="Related image">
            <a:extLst>
              <a:ext uri="{FF2B5EF4-FFF2-40B4-BE49-F238E27FC236}">
                <a16:creationId xmlns="" xmlns:a16="http://schemas.microsoft.com/office/drawing/2014/main" id="{DBB3CB90-FE0F-406B-824E-69A092A3BE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7" r="8228"/>
          <a:stretch/>
        </p:blipFill>
        <p:spPr bwMode="auto">
          <a:xfrm>
            <a:off x="3647621" y="1515217"/>
            <a:ext cx="2306919" cy="200614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021CC18E-B539-48A6-8379-782AD843D7BF}"/>
              </a:ext>
            </a:extLst>
          </p:cNvPr>
          <p:cNvSpPr txBox="1"/>
          <p:nvPr/>
        </p:nvSpPr>
        <p:spPr>
          <a:xfrm>
            <a:off x="3902894" y="3307466"/>
            <a:ext cx="1796371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...o </a:t>
            </a:r>
            <a:r>
              <a:rPr lang="en-GB" sz="2200" b="1" dirty="0" err="1">
                <a:solidFill>
                  <a:schemeClr val="bg1"/>
                </a:solidFill>
              </a:rPr>
              <a:t>Iwerddon</a:t>
            </a:r>
            <a:endParaRPr lang="en-GB" sz="2200" b="1" dirty="0">
              <a:solidFill>
                <a:schemeClr val="bg1"/>
              </a:solidFill>
            </a:endParaRPr>
          </a:p>
        </p:txBody>
      </p:sp>
      <p:pic>
        <p:nvPicPr>
          <p:cNvPr id="34" name="Picture 33">
            <a:extLst>
              <a:ext uri="{FF2B5EF4-FFF2-40B4-BE49-F238E27FC236}">
                <a16:creationId xmlns="" xmlns:a16="http://schemas.microsoft.com/office/drawing/2014/main" id="{389BA2A8-F916-4DF2-BD57-A6549161AF1E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849425">
            <a:off x="4086956" y="3062209"/>
            <a:ext cx="952654" cy="751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0196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05240B95-99D9-431D-9265-1A7EE6C785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="" xmlns:a16="http://schemas.microsoft.com/office/drawing/2014/main" id="{619B17F6-7312-4FB3-9021-1C5051634295}"/>
              </a:ext>
            </a:extLst>
          </p:cNvPr>
          <p:cNvSpPr txBox="1">
            <a:spLocks/>
          </p:cNvSpPr>
          <p:nvPr/>
        </p:nvSpPr>
        <p:spPr>
          <a:xfrm>
            <a:off x="963969" y="44650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BLE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WYT</a:t>
            </a:r>
            <a:r>
              <a:rPr lang="en-GB" b="1" dirty="0"/>
              <a:t>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</a:t>
            </a:r>
            <a:r>
              <a:rPr lang="en-GB" b="1" dirty="0"/>
              <a:t>’N BYW?</a:t>
            </a:r>
            <a:br>
              <a:rPr lang="en-GB" b="1" dirty="0"/>
            </a:br>
            <a:r>
              <a:rPr lang="en-GB" b="1" dirty="0"/>
              <a:t>BLE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YDYCH</a:t>
            </a:r>
            <a:r>
              <a:rPr lang="en-GB" b="1" dirty="0"/>
              <a:t>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</a:t>
            </a:r>
            <a:r>
              <a:rPr lang="en-GB" b="1" dirty="0"/>
              <a:t>’N BYW?</a:t>
            </a:r>
          </a:p>
        </p:txBody>
      </p:sp>
      <p:pic>
        <p:nvPicPr>
          <p:cNvPr id="1026" name="Picture 2" descr="Related image">
            <a:extLst>
              <a:ext uri="{FF2B5EF4-FFF2-40B4-BE49-F238E27FC236}">
                <a16:creationId xmlns="" xmlns:a16="http://schemas.microsoft.com/office/drawing/2014/main" id="{EB9283A5-BA58-49DB-A18A-E5BFE0F805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647" y="509958"/>
            <a:ext cx="4797179" cy="5305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: Rounded Corners 6">
            <a:extLst>
              <a:ext uri="{FF2B5EF4-FFF2-40B4-BE49-F238E27FC236}">
                <a16:creationId xmlns="" xmlns:a16="http://schemas.microsoft.com/office/drawing/2014/main" id="{1D9BC77F-1A6F-4B3E-88B8-93A64D6F709A}"/>
              </a:ext>
            </a:extLst>
          </p:cNvPr>
          <p:cNvSpPr/>
          <p:nvPr/>
        </p:nvSpPr>
        <p:spPr>
          <a:xfrm>
            <a:off x="6239388" y="1269507"/>
            <a:ext cx="2167765" cy="3199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...y</a:t>
            </a:r>
            <a:r>
              <a:rPr lang="cy-GB" b="1" dirty="0">
                <a:solidFill>
                  <a:schemeClr val="tx1"/>
                </a:solidFill>
              </a:rPr>
              <a:t>ng</a:t>
            </a:r>
            <a:r>
              <a:rPr lang="cy-GB" dirty="0">
                <a:solidFill>
                  <a:schemeClr val="tx1"/>
                </a:solidFill>
              </a:rPr>
              <a:t> </a:t>
            </a:r>
            <a:r>
              <a:rPr lang="cy-GB" b="1" dirty="0">
                <a:solidFill>
                  <a:schemeClr val="tx1"/>
                </a:solidFill>
              </a:rPr>
              <a:t>Ngh</a:t>
            </a:r>
            <a:r>
              <a:rPr lang="cy-GB" dirty="0">
                <a:solidFill>
                  <a:schemeClr val="tx1"/>
                </a:solidFill>
              </a:rPr>
              <a:t>aernarfon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="" xmlns:a16="http://schemas.microsoft.com/office/drawing/2014/main" id="{16A7DB10-FD93-448A-9C6E-6B666A8D4080}"/>
              </a:ext>
            </a:extLst>
          </p:cNvPr>
          <p:cNvSpPr/>
          <p:nvPr/>
        </p:nvSpPr>
        <p:spPr>
          <a:xfrm>
            <a:off x="5956867" y="4395926"/>
            <a:ext cx="2256457" cy="3199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...y</a:t>
            </a:r>
            <a:r>
              <a:rPr lang="cy-GB" b="1" dirty="0">
                <a:solidFill>
                  <a:schemeClr val="tx1"/>
                </a:solidFill>
              </a:rPr>
              <a:t>ng</a:t>
            </a:r>
            <a:r>
              <a:rPr lang="cy-GB" dirty="0">
                <a:solidFill>
                  <a:schemeClr val="tx1"/>
                </a:solidFill>
              </a:rPr>
              <a:t> </a:t>
            </a:r>
            <a:r>
              <a:rPr lang="cy-GB" b="1" dirty="0">
                <a:solidFill>
                  <a:schemeClr val="tx1"/>
                </a:solidFill>
              </a:rPr>
              <a:t>Ngh</a:t>
            </a:r>
            <a:r>
              <a:rPr lang="cy-GB" dirty="0">
                <a:solidFill>
                  <a:schemeClr val="tx1"/>
                </a:solidFill>
              </a:rPr>
              <a:t>aerfyrddin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="" xmlns:a16="http://schemas.microsoft.com/office/drawing/2014/main" id="{6420CDDD-1E4D-4DDA-B890-9FA4A3AF5A61}"/>
              </a:ext>
            </a:extLst>
          </p:cNvPr>
          <p:cNvSpPr/>
          <p:nvPr/>
        </p:nvSpPr>
        <p:spPr>
          <a:xfrm>
            <a:off x="10047763" y="5283693"/>
            <a:ext cx="1977982" cy="3199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...y</a:t>
            </a:r>
            <a:r>
              <a:rPr lang="cy-GB" b="1" dirty="0">
                <a:solidFill>
                  <a:schemeClr val="tx1"/>
                </a:solidFill>
              </a:rPr>
              <a:t>ng</a:t>
            </a:r>
            <a:r>
              <a:rPr lang="cy-GB" dirty="0">
                <a:solidFill>
                  <a:schemeClr val="tx1"/>
                </a:solidFill>
              </a:rPr>
              <a:t> </a:t>
            </a:r>
            <a:r>
              <a:rPr lang="cy-GB" b="1" dirty="0">
                <a:solidFill>
                  <a:schemeClr val="tx1"/>
                </a:solidFill>
              </a:rPr>
              <a:t>Ngh</a:t>
            </a:r>
            <a:r>
              <a:rPr lang="cy-GB" dirty="0">
                <a:solidFill>
                  <a:schemeClr val="tx1"/>
                </a:solidFill>
              </a:rPr>
              <a:t>aerdydd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="" xmlns:a16="http://schemas.microsoft.com/office/drawing/2014/main" id="{C589F32C-C75A-4912-A8A4-1A69029F1C99}"/>
              </a:ext>
            </a:extLst>
          </p:cNvPr>
          <p:cNvSpPr/>
          <p:nvPr/>
        </p:nvSpPr>
        <p:spPr>
          <a:xfrm>
            <a:off x="10387844" y="4660427"/>
            <a:ext cx="1637901" cy="591537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...y</a:t>
            </a:r>
            <a:r>
              <a:rPr lang="cy-GB" b="1" dirty="0">
                <a:solidFill>
                  <a:schemeClr val="tx1"/>
                </a:solidFill>
              </a:rPr>
              <a:t>ng</a:t>
            </a:r>
            <a:r>
              <a:rPr lang="cy-GB" dirty="0">
                <a:solidFill>
                  <a:schemeClr val="tx1"/>
                </a:solidFill>
              </a:rPr>
              <a:t> </a:t>
            </a:r>
            <a:r>
              <a:rPr lang="cy-GB" b="1" dirty="0">
                <a:solidFill>
                  <a:schemeClr val="tx1"/>
                </a:solidFill>
              </a:rPr>
              <a:t>Ngh</a:t>
            </a:r>
            <a:r>
              <a:rPr lang="cy-GB" dirty="0">
                <a:solidFill>
                  <a:schemeClr val="tx1"/>
                </a:solidFill>
              </a:rPr>
              <a:t>asnewydd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4" name="Picture 8" descr="Image result for orange person">
            <a:extLst>
              <a:ext uri="{FF2B5EF4-FFF2-40B4-BE49-F238E27FC236}">
                <a16:creationId xmlns="" xmlns:a16="http://schemas.microsoft.com/office/drawing/2014/main" id="{0AEBC988-CDE6-4316-BF3F-D8010D2D25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0203" y="3193421"/>
            <a:ext cx="24384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val Callout 8">
            <a:extLst>
              <a:ext uri="{FF2B5EF4-FFF2-40B4-BE49-F238E27FC236}">
                <a16:creationId xmlns="" xmlns:a16="http://schemas.microsoft.com/office/drawing/2014/main" id="{6DD55147-3256-47D8-97EB-C0B0A71DD669}"/>
              </a:ext>
            </a:extLst>
          </p:cNvPr>
          <p:cNvSpPr/>
          <p:nvPr/>
        </p:nvSpPr>
        <p:spPr bwMode="auto">
          <a:xfrm>
            <a:off x="3058932" y="1589501"/>
            <a:ext cx="2325867" cy="1380043"/>
          </a:xfrm>
          <a:prstGeom prst="wedgeEllipseCallout">
            <a:avLst>
              <a:gd name="adj1" fmla="val -32153"/>
              <a:gd name="adj2" fmla="val 95220"/>
            </a:avLst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i’n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byw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yn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…</a:t>
            </a:r>
          </a:p>
        </p:txBody>
      </p:sp>
      <p:sp>
        <p:nvSpPr>
          <p:cNvPr id="4" name="Cross 3">
            <a:extLst>
              <a:ext uri="{FF2B5EF4-FFF2-40B4-BE49-F238E27FC236}">
                <a16:creationId xmlns="" xmlns:a16="http://schemas.microsoft.com/office/drawing/2014/main" id="{321F7CFB-6861-4C4C-A4FE-BC8184B83D46}"/>
              </a:ext>
            </a:extLst>
          </p:cNvPr>
          <p:cNvSpPr/>
          <p:nvPr/>
        </p:nvSpPr>
        <p:spPr>
          <a:xfrm rot="18881703">
            <a:off x="4281766" y="2344244"/>
            <a:ext cx="433262" cy="452582"/>
          </a:xfrm>
          <a:prstGeom prst="plus">
            <a:avLst>
              <a:gd name="adj" fmla="val 44186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6" name="Straight Connector 15">
            <a:extLst>
              <a:ext uri="{FF2B5EF4-FFF2-40B4-BE49-F238E27FC236}">
                <a16:creationId xmlns="" xmlns:a16="http://schemas.microsoft.com/office/drawing/2014/main" id="{55C9AC2D-DB7C-43AA-8DBC-406210C7AFA7}"/>
              </a:ext>
            </a:extLst>
          </p:cNvPr>
          <p:cNvCxnSpPr/>
          <p:nvPr/>
        </p:nvCxnSpPr>
        <p:spPr>
          <a:xfrm>
            <a:off x="7527636" y="3278909"/>
            <a:ext cx="109912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="" xmlns:a16="http://schemas.microsoft.com/office/drawing/2014/main" id="{1D10439C-E943-4C8B-8729-578C604151A2}"/>
              </a:ext>
            </a:extLst>
          </p:cNvPr>
          <p:cNvCxnSpPr>
            <a:cxnSpLocks/>
          </p:cNvCxnSpPr>
          <p:nvPr/>
        </p:nvCxnSpPr>
        <p:spPr>
          <a:xfrm>
            <a:off x="7823200" y="5219637"/>
            <a:ext cx="84732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="" xmlns:a16="http://schemas.microsoft.com/office/drawing/2014/main" id="{BE984E42-494E-4B2B-9AE8-8175B2DE2596}"/>
              </a:ext>
            </a:extLst>
          </p:cNvPr>
          <p:cNvCxnSpPr>
            <a:cxnSpLocks/>
          </p:cNvCxnSpPr>
          <p:nvPr/>
        </p:nvCxnSpPr>
        <p:spPr>
          <a:xfrm>
            <a:off x="10367117" y="1888837"/>
            <a:ext cx="74422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="" xmlns:a16="http://schemas.microsoft.com/office/drawing/2014/main" id="{4D506A1E-317D-4388-8B38-70400D96CCB3}"/>
              </a:ext>
            </a:extLst>
          </p:cNvPr>
          <p:cNvCxnSpPr/>
          <p:nvPr/>
        </p:nvCxnSpPr>
        <p:spPr>
          <a:xfrm>
            <a:off x="9721272" y="3162943"/>
            <a:ext cx="109912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="" xmlns:a16="http://schemas.microsoft.com/office/drawing/2014/main" id="{74214D7C-E4F2-4D89-9DAA-CEEF19B59CE0}"/>
              </a:ext>
            </a:extLst>
          </p:cNvPr>
          <p:cNvCxnSpPr>
            <a:cxnSpLocks/>
          </p:cNvCxnSpPr>
          <p:nvPr/>
        </p:nvCxnSpPr>
        <p:spPr>
          <a:xfrm>
            <a:off x="8530672" y="1283361"/>
            <a:ext cx="77034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="" xmlns:a16="http://schemas.microsoft.com/office/drawing/2014/main" id="{2FC7063F-FCF6-448B-985E-C7914675127C}"/>
              </a:ext>
            </a:extLst>
          </p:cNvPr>
          <p:cNvCxnSpPr>
            <a:cxnSpLocks/>
          </p:cNvCxnSpPr>
          <p:nvPr/>
        </p:nvCxnSpPr>
        <p:spPr>
          <a:xfrm>
            <a:off x="9721272" y="4604499"/>
            <a:ext cx="1017959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087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  <p:bldP spid="15" grpId="0" animBg="1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D9424FA3-5410-4ADA-8D7D-40960D7029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7106"/>
            <a:ext cx="12192000" cy="1175657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="" xmlns:a16="http://schemas.microsoft.com/office/drawing/2014/main" id="{0AA60AB6-F585-4F80-8400-F33EDD6B8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GÊM SIARAD! – SPEAKING GAME!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38200" y="1441423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en-GB" sz="2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Shwmai</a:t>
            </a:r>
            <a:r>
              <a:rPr lang="en-GB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  <a:r>
              <a:rPr lang="en-GB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Aled</a:t>
            </a:r>
            <a:r>
              <a:rPr lang="en-GB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dw</a:t>
            </a:r>
            <a:r>
              <a:rPr lang="en-GB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en-GB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Bore da. </a:t>
            </a:r>
            <a:r>
              <a:rPr lang="en-GB" sz="2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Siwan</a:t>
            </a:r>
            <a:r>
              <a:rPr lang="en-GB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dw</a:t>
            </a:r>
            <a:r>
              <a:rPr lang="en-GB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en-GB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</a:t>
            </a:r>
            <a:r>
              <a:rPr lang="en-GB" sz="2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Prynhawn</a:t>
            </a:r>
            <a:r>
              <a:rPr lang="en-GB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da! Gruffudd </a:t>
            </a:r>
            <a:r>
              <a:rPr lang="en-GB" sz="2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dw</a:t>
            </a:r>
            <a:r>
              <a:rPr lang="en-GB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en-GB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</a:t>
            </a:r>
            <a:r>
              <a:rPr lang="en-GB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Noswaith</a:t>
            </a:r>
            <a:r>
              <a:rPr lang="en-GB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dda</a:t>
            </a:r>
            <a:r>
              <a:rPr lang="en-GB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 </a:t>
            </a:r>
            <a:r>
              <a:rPr lang="en-GB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Meleri</a:t>
            </a:r>
            <a:r>
              <a:rPr lang="en-GB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dw</a:t>
            </a:r>
            <a:r>
              <a:rPr lang="en-GB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en-GB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en-GB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2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 Beth </a:t>
            </a:r>
            <a:r>
              <a:rPr lang="en-GB" sz="2800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yw</a:t>
            </a:r>
            <a:r>
              <a:rPr lang="en-GB" sz="2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</a:t>
            </a:r>
            <a:r>
              <a:rPr lang="en-GB" sz="2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enw</a:t>
            </a:r>
            <a:r>
              <a:rPr lang="en-GB" sz="2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</a:t>
            </a:r>
            <a:r>
              <a:rPr lang="en-GB" sz="2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 </a:t>
            </a:r>
            <a:r>
              <a:rPr lang="en-GB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</a:t>
            </a:r>
            <a:r>
              <a:rPr lang="en-GB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ble</a:t>
            </a:r>
            <a:r>
              <a:rPr lang="en-GB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wyt</a:t>
            </a:r>
            <a:r>
              <a:rPr lang="en-GB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</a:t>
            </a:r>
            <a:r>
              <a:rPr lang="en-GB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’n</a:t>
            </a:r>
            <a:r>
              <a:rPr lang="en-GB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dod</a:t>
            </a:r>
            <a:r>
              <a:rPr lang="en-GB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en-GB" sz="2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  Beth </a:t>
            </a:r>
            <a:r>
              <a:rPr lang="en-GB" sz="2800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yw</a:t>
            </a:r>
            <a:r>
              <a:rPr lang="en-GB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’</a:t>
            </a:r>
            <a:r>
              <a:rPr lang="en-GB" dirty="0" err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</a:t>
            </a:r>
            <a:r>
              <a:rPr lang="en-GB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enw</a:t>
            </a:r>
            <a:r>
              <a:rPr lang="en-GB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</a:t>
            </a:r>
            <a:r>
              <a:rPr lang="en-GB" sz="2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</a:p>
          <a:p>
            <a:pPr marL="0" indent="0">
              <a:buNone/>
            </a:pPr>
            <a:r>
              <a:rPr lang="en-GB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</a:t>
            </a:r>
            <a:r>
              <a:rPr lang="en-GB" sz="2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en-GB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Dw</a:t>
            </a:r>
            <a:r>
              <a:rPr lang="en-GB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i’n</a:t>
            </a:r>
            <a:r>
              <a:rPr lang="en-GB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byw</a:t>
            </a:r>
            <a:r>
              <a:rPr lang="en-GB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</a:t>
            </a:r>
            <a:r>
              <a:rPr lang="en-GB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Abertawe.</a:t>
            </a:r>
            <a:endParaRPr lang="en-GB" sz="2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 descr="speakin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5173" y="475282"/>
            <a:ext cx="1219200" cy="960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4"/>
          <p:cNvSpPr txBox="1">
            <a:spLocks noChangeArrowheads="1"/>
          </p:cNvSpPr>
          <p:nvPr/>
        </p:nvSpPr>
        <p:spPr bwMode="auto">
          <a:xfrm>
            <a:off x="6104279" y="3137613"/>
            <a:ext cx="3114892" cy="923330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>
                <a:latin typeface="Trebuchet MS" panose="020B0603020202020204" pitchFamily="34" charset="0"/>
              </a:rPr>
              <a:t>0% = Dim!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>
                <a:latin typeface="Trebuchet MS" panose="020B0603020202020204" pitchFamily="34" charset="0"/>
              </a:rPr>
              <a:t>50% = Hanner cant y cant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>
                <a:latin typeface="Trebuchet MS" panose="020B0603020202020204" pitchFamily="34" charset="0"/>
              </a:rPr>
              <a:t>100% = Cant y cant!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29710" y="2766986"/>
            <a:ext cx="1372682" cy="70788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000" dirty="0">
                <a:latin typeface="Trebuchet MS" panose="020B0603020202020204" pitchFamily="34" charset="0"/>
              </a:rPr>
              <a:t>O </a:t>
            </a:r>
            <a:r>
              <a:rPr lang="en-GB" sz="2000" dirty="0" err="1">
                <a:latin typeface="Trebuchet MS" panose="020B0603020202020204" pitchFamily="34" charset="0"/>
              </a:rPr>
              <a:t>ddifri</a:t>
            </a:r>
            <a:r>
              <a:rPr lang="en-GB" sz="2000" dirty="0">
                <a:latin typeface="Trebuchet MS" panose="020B0603020202020204" pitchFamily="34" charset="0"/>
              </a:rPr>
              <a:t>’?!</a:t>
            </a:r>
          </a:p>
          <a:p>
            <a:pPr>
              <a:defRPr/>
            </a:pPr>
            <a:r>
              <a:rPr lang="cy-GB" sz="2000" dirty="0">
                <a:latin typeface="Trebuchet MS" panose="020B0603020202020204" pitchFamily="34" charset="0"/>
              </a:rPr>
              <a:t>N</a:t>
            </a:r>
            <a:r>
              <a:rPr lang="en-GB" sz="2000" dirty="0">
                <a:latin typeface="Trebuchet MS" panose="020B0603020202020204" pitchFamily="34" charset="0"/>
              </a:rPr>
              <a:t>a!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529710" y="3733804"/>
            <a:ext cx="1372682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000" dirty="0" err="1">
                <a:latin typeface="Trebuchet MS" panose="020B0603020202020204" pitchFamily="34" charset="0"/>
              </a:rPr>
              <a:t>Gwych</a:t>
            </a:r>
            <a:r>
              <a:rPr lang="en-GB" sz="2000" dirty="0">
                <a:latin typeface="Trebuchet MS" panose="020B0603020202020204" pitchFamily="34" charset="0"/>
              </a:rPr>
              <a:t>!</a:t>
            </a:r>
          </a:p>
          <a:p>
            <a:pPr>
              <a:defRPr/>
            </a:pPr>
            <a:r>
              <a:rPr lang="en-GB" sz="2000" dirty="0">
                <a:latin typeface="Trebuchet MS" panose="020B0603020202020204" pitchFamily="34" charset="0"/>
              </a:rPr>
              <a:t>Da </a:t>
            </a:r>
            <a:r>
              <a:rPr lang="en-GB" sz="2000" dirty="0" err="1">
                <a:latin typeface="Trebuchet MS" panose="020B0603020202020204" pitchFamily="34" charset="0"/>
              </a:rPr>
              <a:t>iawn</a:t>
            </a:r>
            <a:r>
              <a:rPr lang="en-GB" sz="2000" dirty="0">
                <a:latin typeface="Trebuchet MS" panose="020B0603020202020204" pitchFamily="34" charset="0"/>
              </a:rPr>
              <a:t>!</a:t>
            </a:r>
          </a:p>
        </p:txBody>
      </p:sp>
      <p:cxnSp>
        <p:nvCxnSpPr>
          <p:cNvPr id="11" name="Straight Arrow Connector 10"/>
          <p:cNvCxnSpPr>
            <a:cxnSpLocks/>
          </p:cNvCxnSpPr>
          <p:nvPr/>
        </p:nvCxnSpPr>
        <p:spPr>
          <a:xfrm flipV="1">
            <a:off x="9232441" y="3120930"/>
            <a:ext cx="1234332" cy="19854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cxnSpLocks/>
          </p:cNvCxnSpPr>
          <p:nvPr/>
        </p:nvCxnSpPr>
        <p:spPr>
          <a:xfrm>
            <a:off x="9232441" y="3889875"/>
            <a:ext cx="1234332" cy="168449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8084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SUT </a:t>
            </a:r>
            <a:r>
              <a:rPr lang="en-GB" b="1" dirty="0">
                <a:solidFill>
                  <a:srgbClr val="FF0000"/>
                </a:solidFill>
              </a:rPr>
              <a:t>WYT TI</a:t>
            </a:r>
            <a:r>
              <a:rPr lang="en-GB" b="1" dirty="0"/>
              <a:t>? </a:t>
            </a:r>
            <a:br>
              <a:rPr lang="en-GB" b="1" dirty="0"/>
            </a:br>
            <a:r>
              <a:rPr lang="en-GB" b="1" dirty="0"/>
              <a:t>SUT </a:t>
            </a:r>
            <a:r>
              <a:rPr lang="en-GB" b="1" dirty="0">
                <a:solidFill>
                  <a:srgbClr val="FF0000"/>
                </a:solidFill>
              </a:rPr>
              <a:t>YDYCH CHI</a:t>
            </a:r>
            <a:r>
              <a:rPr lang="en-GB" b="1" dirty="0"/>
              <a:t>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48000" y="1752601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Dw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i’n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dda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iawn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, </a:t>
            </a:r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diolch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!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028950" y="3087470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>
                <a:solidFill>
                  <a:srgbClr val="EC7728"/>
                </a:solidFill>
                <a:latin typeface="Calibri" panose="020F0502020204030204" pitchFamily="34" charset="0"/>
              </a:rPr>
              <a:t>Dw</a:t>
            </a:r>
            <a:r>
              <a:rPr lang="en-GB" sz="3600" b="1" dirty="0">
                <a:solidFill>
                  <a:srgbClr val="EC7728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EC7728"/>
                </a:solidFill>
                <a:latin typeface="Calibri" panose="020F0502020204030204" pitchFamily="34" charset="0"/>
              </a:rPr>
              <a:t>i’n</a:t>
            </a:r>
            <a:r>
              <a:rPr lang="en-GB" sz="3600" b="1" dirty="0">
                <a:solidFill>
                  <a:srgbClr val="EC7728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EC7728"/>
                </a:solidFill>
                <a:latin typeface="Calibri" panose="020F0502020204030204" pitchFamily="34" charset="0"/>
              </a:rPr>
              <a:t>weddol</a:t>
            </a:r>
            <a:r>
              <a:rPr lang="en-GB" sz="3600" b="1" dirty="0">
                <a:solidFill>
                  <a:srgbClr val="FF9933"/>
                </a:solidFill>
                <a:latin typeface="Calibri" panose="020F0502020204030204" pitchFamily="34" charset="0"/>
              </a:rPr>
              <a:t>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028950" y="4458385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>
                <a:solidFill>
                  <a:srgbClr val="FF0000"/>
                </a:solidFill>
                <a:latin typeface="Calibri" panose="020F0502020204030204" pitchFamily="34" charset="0"/>
              </a:rPr>
              <a:t>Dw</a:t>
            </a:r>
            <a:r>
              <a:rPr lang="en-GB" sz="3600" b="1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FF0000"/>
                </a:solidFill>
                <a:latin typeface="Calibri" panose="020F0502020204030204" pitchFamily="34" charset="0"/>
              </a:rPr>
              <a:t>i’n</a:t>
            </a:r>
            <a:r>
              <a:rPr lang="en-GB" sz="3600" b="1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FF0000"/>
                </a:solidFill>
                <a:latin typeface="Calibri" panose="020F0502020204030204" pitchFamily="34" charset="0"/>
              </a:rPr>
              <a:t>ofnadwy</a:t>
            </a:r>
            <a:r>
              <a:rPr lang="en-GB" sz="3600" b="1" dirty="0">
                <a:solidFill>
                  <a:srgbClr val="FF0000"/>
                </a:solidFill>
                <a:latin typeface="Calibri" panose="020F0502020204030204" pitchFamily="34" charset="0"/>
              </a:rPr>
              <a:t>!</a:t>
            </a:r>
          </a:p>
        </p:txBody>
      </p:sp>
      <p:sp>
        <p:nvSpPr>
          <p:cNvPr id="13" name="Rectangle 12"/>
          <p:cNvSpPr/>
          <p:nvPr/>
        </p:nvSpPr>
        <p:spPr>
          <a:xfrm>
            <a:off x="8007150" y="1372850"/>
            <a:ext cx="1136850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800" b="1" dirty="0">
                <a:solidFill>
                  <a:srgbClr val="006600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7927875" y="2667000"/>
            <a:ext cx="1136850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800" b="1" dirty="0">
                <a:solidFill>
                  <a:srgbClr val="EC7728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</a:t>
            </a:r>
            <a:endParaRPr lang="en-GB" dirty="0">
              <a:solidFill>
                <a:srgbClr val="EC7728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7927875" y="4114800"/>
            <a:ext cx="1136850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800" b="1" dirty="0">
                <a:solidFill>
                  <a:srgbClr val="FF0000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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48CA0344-B116-48EA-9AD6-8B2B013514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964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11" t="42051" r="14207" b="46134"/>
          <a:stretch/>
        </p:blipFill>
        <p:spPr>
          <a:xfrm>
            <a:off x="1512668" y="3876077"/>
            <a:ext cx="4428330" cy="1051245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24" t="23615" r="6863" b="62034"/>
          <a:stretch/>
        </p:blipFill>
        <p:spPr>
          <a:xfrm>
            <a:off x="6202363" y="3876995"/>
            <a:ext cx="4465637" cy="1046326"/>
          </a:xfrm>
          <a:prstGeom prst="rect">
            <a:avLst/>
          </a:prstGeom>
        </p:spPr>
      </p:pic>
      <p:pic>
        <p:nvPicPr>
          <p:cNvPr id="7170" name="Picture 4" descr="MPj04311530000[1]"/>
          <p:cNvPicPr>
            <a:picLocks noChangeAspect="1" noChangeArrowheads="1"/>
          </p:cNvPicPr>
          <p:nvPr/>
        </p:nvPicPr>
        <p:blipFill>
          <a:blip r:embed="rId5" cstate="print"/>
          <a:srcRect l="45685" t="10204" r="22409" b="81177"/>
          <a:stretch>
            <a:fillRect/>
          </a:stretch>
        </p:blipFill>
        <p:spPr bwMode="auto">
          <a:xfrm>
            <a:off x="1524000" y="32256"/>
            <a:ext cx="4424363" cy="11964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5" descr="6427_IraqSoldierCrying"/>
          <p:cNvPicPr>
            <a:picLocks noChangeAspect="1" noChangeArrowheads="1"/>
          </p:cNvPicPr>
          <p:nvPr/>
        </p:nvPicPr>
        <p:blipFill>
          <a:blip r:embed="rId6" cstate="print"/>
          <a:srcRect l="37233" r="7527" b="77464"/>
          <a:stretch>
            <a:fillRect/>
          </a:stretch>
        </p:blipFill>
        <p:spPr bwMode="auto">
          <a:xfrm>
            <a:off x="1524000" y="1275923"/>
            <a:ext cx="4427538" cy="120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6" descr="MPj04222220000[1]"/>
          <p:cNvPicPr>
            <a:picLocks noChangeAspect="1" noChangeArrowheads="1"/>
          </p:cNvPicPr>
          <p:nvPr/>
        </p:nvPicPr>
        <p:blipFill rotWithShape="1">
          <a:blip r:embed="rId7" cstate="print"/>
          <a:srcRect l="19492" t="28286" r="52168" b="60427"/>
          <a:stretch/>
        </p:blipFill>
        <p:spPr bwMode="auto">
          <a:xfrm>
            <a:off x="1512668" y="2526292"/>
            <a:ext cx="4428330" cy="131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7" descr="MPj04388750000[1]"/>
          <p:cNvPicPr>
            <a:picLocks noChangeAspect="1" noChangeArrowheads="1"/>
          </p:cNvPicPr>
          <p:nvPr/>
        </p:nvPicPr>
        <p:blipFill>
          <a:blip r:embed="rId8" cstate="print"/>
          <a:srcRect l="67619" t="50684" r="11014" b="41058"/>
          <a:stretch>
            <a:fillRect/>
          </a:stretch>
        </p:blipFill>
        <p:spPr bwMode="auto">
          <a:xfrm>
            <a:off x="1524000" y="4960219"/>
            <a:ext cx="4416998" cy="1138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8" descr="MPj04387130000[1]"/>
          <p:cNvPicPr>
            <a:picLocks noChangeAspect="1" noChangeArrowheads="1"/>
          </p:cNvPicPr>
          <p:nvPr/>
        </p:nvPicPr>
        <p:blipFill>
          <a:blip r:embed="rId9" cstate="print"/>
          <a:srcRect l="33411" t="20526" r="34721" b="73778"/>
          <a:stretch>
            <a:fillRect/>
          </a:stretch>
        </p:blipFill>
        <p:spPr bwMode="auto">
          <a:xfrm>
            <a:off x="6202364" y="1"/>
            <a:ext cx="4465637" cy="119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5" name="Picture 9" descr="MPj04002940000[1]"/>
          <p:cNvPicPr>
            <a:picLocks noChangeAspect="1" noChangeArrowheads="1"/>
          </p:cNvPicPr>
          <p:nvPr/>
        </p:nvPicPr>
        <p:blipFill rotWithShape="1">
          <a:blip r:embed="rId10" cstate="print"/>
          <a:srcRect l="35636" t="34662" r="32752" b="52344"/>
          <a:stretch/>
        </p:blipFill>
        <p:spPr bwMode="auto">
          <a:xfrm>
            <a:off x="6203951" y="1255749"/>
            <a:ext cx="4464050" cy="12240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6" name="Picture 10" descr="MPj04393260000[1]"/>
          <p:cNvPicPr>
            <a:picLocks noChangeAspect="1" noChangeArrowheads="1"/>
          </p:cNvPicPr>
          <p:nvPr/>
        </p:nvPicPr>
        <p:blipFill rotWithShape="1">
          <a:blip r:embed="rId11" cstate="print"/>
          <a:srcRect l="52419" t="18411" r="27498" b="74036"/>
          <a:stretch/>
        </p:blipFill>
        <p:spPr bwMode="auto">
          <a:xfrm>
            <a:off x="6203951" y="2538166"/>
            <a:ext cx="4468408" cy="13050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80" name="Oval 14"/>
          <p:cNvSpPr>
            <a:spLocks noChangeArrowheads="1"/>
          </p:cNvSpPr>
          <p:nvPr/>
        </p:nvSpPr>
        <p:spPr bwMode="auto">
          <a:xfrm>
            <a:off x="5394326" y="81397"/>
            <a:ext cx="431800" cy="4318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7181" name="Oval 15"/>
          <p:cNvSpPr>
            <a:spLocks noChangeArrowheads="1"/>
          </p:cNvSpPr>
          <p:nvPr/>
        </p:nvSpPr>
        <p:spPr bwMode="auto">
          <a:xfrm>
            <a:off x="5394326" y="1316831"/>
            <a:ext cx="431800" cy="4318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7182" name="Oval 16"/>
          <p:cNvSpPr>
            <a:spLocks noChangeArrowheads="1"/>
          </p:cNvSpPr>
          <p:nvPr/>
        </p:nvSpPr>
        <p:spPr bwMode="auto">
          <a:xfrm>
            <a:off x="5402663" y="2565400"/>
            <a:ext cx="431800" cy="4318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7184" name="Oval 18"/>
          <p:cNvSpPr>
            <a:spLocks noChangeArrowheads="1"/>
          </p:cNvSpPr>
          <p:nvPr/>
        </p:nvSpPr>
        <p:spPr bwMode="auto">
          <a:xfrm>
            <a:off x="5399056" y="5097830"/>
            <a:ext cx="431800" cy="4318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7185" name="Oval 19"/>
          <p:cNvSpPr>
            <a:spLocks noChangeArrowheads="1"/>
          </p:cNvSpPr>
          <p:nvPr/>
        </p:nvSpPr>
        <p:spPr bwMode="auto">
          <a:xfrm>
            <a:off x="10093326" y="81397"/>
            <a:ext cx="431800" cy="4318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7186" name="Oval 20"/>
          <p:cNvSpPr>
            <a:spLocks noChangeArrowheads="1"/>
          </p:cNvSpPr>
          <p:nvPr/>
        </p:nvSpPr>
        <p:spPr bwMode="auto">
          <a:xfrm>
            <a:off x="10093326" y="1341438"/>
            <a:ext cx="431800" cy="4318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7187" name="Oval 21"/>
          <p:cNvSpPr>
            <a:spLocks noChangeArrowheads="1"/>
          </p:cNvSpPr>
          <p:nvPr/>
        </p:nvSpPr>
        <p:spPr bwMode="auto">
          <a:xfrm>
            <a:off x="10093325" y="2622658"/>
            <a:ext cx="431800" cy="4318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8</a:t>
            </a:r>
          </a:p>
        </p:txBody>
      </p:sp>
      <p:sp>
        <p:nvSpPr>
          <p:cNvPr id="7188" name="Oval 22"/>
          <p:cNvSpPr>
            <a:spLocks noChangeArrowheads="1"/>
          </p:cNvSpPr>
          <p:nvPr/>
        </p:nvSpPr>
        <p:spPr bwMode="auto">
          <a:xfrm>
            <a:off x="10093326" y="3927672"/>
            <a:ext cx="431800" cy="4318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9</a:t>
            </a:r>
          </a:p>
        </p:txBody>
      </p:sp>
      <p:sp>
        <p:nvSpPr>
          <p:cNvPr id="7183" name="Oval 17"/>
          <p:cNvSpPr>
            <a:spLocks noChangeArrowheads="1"/>
          </p:cNvSpPr>
          <p:nvPr/>
        </p:nvSpPr>
        <p:spPr bwMode="auto">
          <a:xfrm>
            <a:off x="5396445" y="3941308"/>
            <a:ext cx="431800" cy="4318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4</a:t>
            </a:r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871" t="35487" r="41531" b="58697"/>
          <a:stretch/>
        </p:blipFill>
        <p:spPr>
          <a:xfrm>
            <a:off x="6202363" y="4960219"/>
            <a:ext cx="4469996" cy="1112593"/>
          </a:xfrm>
          <a:prstGeom prst="rect">
            <a:avLst/>
          </a:prstGeom>
        </p:spPr>
      </p:pic>
      <p:sp>
        <p:nvSpPr>
          <p:cNvPr id="7189" name="Oval 23"/>
          <p:cNvSpPr>
            <a:spLocks noChangeArrowheads="1"/>
          </p:cNvSpPr>
          <p:nvPr/>
        </p:nvSpPr>
        <p:spPr bwMode="auto">
          <a:xfrm>
            <a:off x="10093326" y="5047545"/>
            <a:ext cx="431800" cy="4318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10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="" xmlns:a16="http://schemas.microsoft.com/office/drawing/2014/main" id="{69B46B2A-0CAB-4987-8864-F10D24A09816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76813"/>
            <a:ext cx="12192000" cy="1175657"/>
          </a:xfrm>
          <a:prstGeom prst="rect">
            <a:avLst/>
          </a:prstGeom>
        </p:spPr>
      </p:pic>
      <p:sp>
        <p:nvSpPr>
          <p:cNvPr id="52248" name="Rectangle 24"/>
          <p:cNvSpPr>
            <a:spLocks noChangeArrowheads="1"/>
          </p:cNvSpPr>
          <p:nvPr/>
        </p:nvSpPr>
        <p:spPr bwMode="auto">
          <a:xfrm>
            <a:off x="2460625" y="1223780"/>
            <a:ext cx="7270750" cy="4032250"/>
          </a:xfrm>
          <a:prstGeom prst="rect">
            <a:avLst/>
          </a:prstGeom>
          <a:solidFill>
            <a:srgbClr val="EAF77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3600" dirty="0" err="1"/>
              <a:t>Edrychwch</a:t>
            </a:r>
            <a:r>
              <a:rPr lang="en-GB" sz="3600" dirty="0"/>
              <a:t> </a:t>
            </a:r>
            <a:r>
              <a:rPr lang="en-GB" sz="3600" dirty="0" err="1"/>
              <a:t>ar</a:t>
            </a:r>
            <a:r>
              <a:rPr lang="en-GB" sz="3600" dirty="0"/>
              <a:t> y </a:t>
            </a:r>
            <a:r>
              <a:rPr lang="en-GB" sz="3600" dirty="0" err="1"/>
              <a:t>llygaid</a:t>
            </a:r>
            <a:r>
              <a:rPr lang="en-GB" sz="3600" dirty="0"/>
              <a:t> –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 err="1"/>
              <a:t>Sut</a:t>
            </a:r>
            <a:r>
              <a:rPr lang="en-GB" sz="3600" dirty="0"/>
              <a:t> </a:t>
            </a:r>
            <a:r>
              <a:rPr lang="en-GB" sz="3600" dirty="0" err="1"/>
              <a:t>wyt</a:t>
            </a:r>
            <a:r>
              <a:rPr lang="en-GB" sz="3600" dirty="0"/>
              <a:t> </a:t>
            </a:r>
            <a:r>
              <a:rPr lang="en-GB" sz="3600" dirty="0" err="1"/>
              <a:t>ti</a:t>
            </a:r>
            <a:r>
              <a:rPr lang="en-GB" sz="3600" dirty="0"/>
              <a:t>? / </a:t>
            </a:r>
            <a:r>
              <a:rPr lang="en-GB" sz="3600" dirty="0" err="1"/>
              <a:t>Sut</a:t>
            </a:r>
            <a:r>
              <a:rPr lang="en-GB" sz="3600" dirty="0"/>
              <a:t> </a:t>
            </a:r>
            <a:r>
              <a:rPr lang="en-GB" sz="3600" dirty="0" err="1"/>
              <a:t>ydych</a:t>
            </a:r>
            <a:r>
              <a:rPr lang="en-GB" sz="3600" dirty="0"/>
              <a:t> chi? </a:t>
            </a:r>
          </a:p>
          <a:p>
            <a:pPr algn="ctr"/>
            <a:r>
              <a:rPr lang="en-GB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 </a:t>
            </a:r>
            <a:r>
              <a:rPr lang="en-GB" sz="3600" b="1" dirty="0" err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iawn</a:t>
            </a:r>
            <a:r>
              <a:rPr lang="en-GB" sz="3600" dirty="0"/>
              <a:t>?</a:t>
            </a:r>
          </a:p>
          <a:p>
            <a:pPr algn="ctr"/>
            <a:r>
              <a:rPr lang="en-GB" sz="3600" b="1" dirty="0" err="1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Gweddol</a:t>
            </a:r>
            <a:r>
              <a:rPr lang="en-GB" sz="3600" dirty="0"/>
              <a:t>?</a:t>
            </a:r>
          </a:p>
          <a:p>
            <a:pPr algn="ctr"/>
            <a:r>
              <a:rPr lang="en-GB" sz="3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Ofnadwy</a:t>
            </a:r>
            <a:r>
              <a:rPr lang="en-GB" sz="36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61269362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2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522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48" grpId="0" animBg="1"/>
      <p:bldP spid="52248" grpId="1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5" descr="MPj04311530000[1]"/>
          <p:cNvPicPr>
            <a:picLocks noChangeAspect="1" noChangeArrowheads="1"/>
          </p:cNvPicPr>
          <p:nvPr/>
        </p:nvPicPr>
        <p:blipFill rotWithShape="1">
          <a:blip r:embed="rId3" cstate="print"/>
          <a:srcRect l="45685" t="10669" r="22409" b="81177"/>
          <a:stretch/>
        </p:blipFill>
        <p:spPr bwMode="auto">
          <a:xfrm>
            <a:off x="1570892" y="1301211"/>
            <a:ext cx="9144000" cy="2338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6" name="Oval 10"/>
          <p:cNvSpPr>
            <a:spLocks noChangeArrowheads="1"/>
          </p:cNvSpPr>
          <p:nvPr/>
        </p:nvSpPr>
        <p:spPr bwMode="auto">
          <a:xfrm>
            <a:off x="1992313" y="188913"/>
            <a:ext cx="1008062" cy="79216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440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570892" y="3945523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Dw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i’n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dda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iawn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, </a:t>
            </a:r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diolch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!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570892" y="4516904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b="1" dirty="0">
                <a:solidFill>
                  <a:srgbClr val="EC7728"/>
                </a:solidFill>
                <a:latin typeface="Calibri" panose="020F0502020204030204" pitchFamily="34" charset="0"/>
              </a:rPr>
              <a:t>Dw i’n weddol</a:t>
            </a:r>
            <a:r>
              <a:rPr lang="cy-GB" sz="3600" b="1" dirty="0">
                <a:solidFill>
                  <a:srgbClr val="FF9933"/>
                </a:solidFill>
                <a:latin typeface="Calibri" panose="020F0502020204030204" pitchFamily="34" charset="0"/>
              </a:rPr>
              <a:t>. </a:t>
            </a:r>
            <a:endParaRPr lang="en-GB" sz="3600" b="1" dirty="0">
              <a:solidFill>
                <a:srgbClr val="FF9933"/>
              </a:solidFill>
              <a:latin typeface="Calibri" panose="020F050202020403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541584" y="5126504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>
                <a:solidFill>
                  <a:srgbClr val="FF0000"/>
                </a:solidFill>
                <a:latin typeface="Calibri" panose="020F0502020204030204" pitchFamily="34" charset="0"/>
              </a:rPr>
              <a:t>Dw</a:t>
            </a:r>
            <a:r>
              <a:rPr lang="en-GB" sz="3600" b="1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FF0000"/>
                </a:solidFill>
                <a:latin typeface="Calibri" panose="020F0502020204030204" pitchFamily="34" charset="0"/>
              </a:rPr>
              <a:t>i’n</a:t>
            </a:r>
            <a:r>
              <a:rPr lang="en-GB" sz="3600" b="1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FF0000"/>
                </a:solidFill>
                <a:latin typeface="Calibri" panose="020F0502020204030204" pitchFamily="34" charset="0"/>
              </a:rPr>
              <a:t>ofnadwy</a:t>
            </a:r>
            <a:r>
              <a:rPr lang="en-GB" sz="3600" b="1" dirty="0">
                <a:solidFill>
                  <a:srgbClr val="FF0000"/>
                </a:solidFill>
                <a:latin typeface="Calibri" panose="020F0502020204030204" pitchFamily="34" charset="0"/>
              </a:rPr>
              <a:t>!</a:t>
            </a:r>
          </a:p>
        </p:txBody>
      </p:sp>
      <p:sp>
        <p:nvSpPr>
          <p:cNvPr id="8" name="Rectangle 7"/>
          <p:cNvSpPr/>
          <p:nvPr/>
        </p:nvSpPr>
        <p:spPr>
          <a:xfrm>
            <a:off x="6651139" y="3907303"/>
            <a:ext cx="61747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>
                <a:solidFill>
                  <a:srgbClr val="006600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</a:t>
            </a:r>
            <a:endParaRPr lang="en-GB" sz="4000" dirty="0"/>
          </a:p>
        </p:txBody>
      </p:sp>
      <p:sp>
        <p:nvSpPr>
          <p:cNvPr id="9" name="Rectangle 8"/>
          <p:cNvSpPr/>
          <p:nvPr/>
        </p:nvSpPr>
        <p:spPr>
          <a:xfrm>
            <a:off x="6651139" y="4486125"/>
            <a:ext cx="61747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>
                <a:solidFill>
                  <a:srgbClr val="EC7728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</a:t>
            </a:r>
            <a:endParaRPr lang="en-GB" sz="4000" dirty="0">
              <a:solidFill>
                <a:srgbClr val="EC7728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662691" y="5163235"/>
            <a:ext cx="83512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b="1" dirty="0">
                <a:solidFill>
                  <a:srgbClr val="FF0000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</a:t>
            </a:r>
            <a:endParaRPr lang="en-GB" sz="4000" dirty="0">
              <a:solidFill>
                <a:srgbClr val="FF0000"/>
              </a:solidFill>
            </a:endParaRPr>
          </a:p>
        </p:txBody>
      </p:sp>
      <p:sp>
        <p:nvSpPr>
          <p:cNvPr id="11" name="AutoShape 9"/>
          <p:cNvSpPr>
            <a:spLocks noChangeArrowheads="1"/>
          </p:cNvSpPr>
          <p:nvPr/>
        </p:nvSpPr>
        <p:spPr bwMode="auto">
          <a:xfrm>
            <a:off x="5029201" y="216515"/>
            <a:ext cx="5055832" cy="762000"/>
          </a:xfrm>
          <a:prstGeom prst="wedgeRoundRectCallout">
            <a:avLst>
              <a:gd name="adj1" fmla="val -69329"/>
              <a:gd name="adj2" fmla="val -26875"/>
              <a:gd name="adj3" fmla="val 16667"/>
            </a:avLst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wyt</a:t>
            </a:r>
            <a:r>
              <a:rPr lang="en-US" sz="3200" dirty="0"/>
              <a:t> </a:t>
            </a:r>
            <a:r>
              <a:rPr lang="en-US" sz="3200" dirty="0" err="1"/>
              <a:t>ti</a:t>
            </a:r>
            <a:r>
              <a:rPr lang="en-US" sz="3200" dirty="0"/>
              <a:t>? / </a:t>
            </a:r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ydych</a:t>
            </a:r>
            <a:r>
              <a:rPr lang="en-US" sz="3200" dirty="0"/>
              <a:t> chi?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06CE957E-6677-435E-96BB-0F068321C4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45977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MPj04311530000[1]"/>
          <p:cNvPicPr>
            <a:picLocks noChangeAspect="1" noChangeArrowheads="1"/>
          </p:cNvPicPr>
          <p:nvPr/>
        </p:nvPicPr>
        <p:blipFill>
          <a:blip r:embed="rId2" cstate="print"/>
          <a:srcRect l="30260" b="30898"/>
          <a:stretch>
            <a:fillRect/>
          </a:stretch>
        </p:blipFill>
        <p:spPr bwMode="auto">
          <a:xfrm>
            <a:off x="2640014" y="209088"/>
            <a:ext cx="6408737" cy="635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AutoShape 5"/>
          <p:cNvSpPr>
            <a:spLocks noChangeArrowheads="1"/>
          </p:cNvSpPr>
          <p:nvPr/>
        </p:nvSpPr>
        <p:spPr bwMode="auto">
          <a:xfrm>
            <a:off x="5601809" y="3785740"/>
            <a:ext cx="5562600" cy="1966990"/>
          </a:xfrm>
          <a:prstGeom prst="wedgeRoundRectCallout">
            <a:avLst>
              <a:gd name="adj1" fmla="val -43540"/>
              <a:gd name="adj2" fmla="val -86625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Dw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i’n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dda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iawn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,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diolch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!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04D2457B-0AB2-47CB-9E12-54718081AB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32943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6" descr="6427_IraqSoldierCrying"/>
          <p:cNvPicPr>
            <a:picLocks noChangeAspect="1" noChangeArrowheads="1"/>
          </p:cNvPicPr>
          <p:nvPr/>
        </p:nvPicPr>
        <p:blipFill>
          <a:blip r:embed="rId2" cstate="print"/>
          <a:srcRect l="37233" r="7527" b="77464"/>
          <a:stretch>
            <a:fillRect/>
          </a:stretch>
        </p:blipFill>
        <p:spPr bwMode="auto">
          <a:xfrm>
            <a:off x="1706225" y="1316434"/>
            <a:ext cx="8569325" cy="2335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4" name="Oval 8"/>
          <p:cNvSpPr>
            <a:spLocks noChangeArrowheads="1"/>
          </p:cNvSpPr>
          <p:nvPr/>
        </p:nvSpPr>
        <p:spPr bwMode="auto">
          <a:xfrm>
            <a:off x="1992313" y="188913"/>
            <a:ext cx="1008062" cy="79216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4400">
                <a:solidFill>
                  <a:schemeClr val="bg1"/>
                </a:solidFill>
              </a:rPr>
              <a:t>2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6DAE314F-D8C6-48A1-A92E-F4D7B7F8A0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sp>
        <p:nvSpPr>
          <p:cNvPr id="14" name="AutoShape 9">
            <a:extLst>
              <a:ext uri="{FF2B5EF4-FFF2-40B4-BE49-F238E27FC236}">
                <a16:creationId xmlns="" xmlns:a16="http://schemas.microsoft.com/office/drawing/2014/main" id="{0633961B-B846-47CF-98C3-D0EC1656CF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9201" y="216515"/>
            <a:ext cx="5055832" cy="762000"/>
          </a:xfrm>
          <a:prstGeom prst="wedgeRoundRectCallout">
            <a:avLst>
              <a:gd name="adj1" fmla="val -69329"/>
              <a:gd name="adj2" fmla="val -26875"/>
              <a:gd name="adj3" fmla="val 16667"/>
            </a:avLst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wyt</a:t>
            </a:r>
            <a:r>
              <a:rPr lang="en-US" sz="3200" dirty="0"/>
              <a:t> </a:t>
            </a:r>
            <a:r>
              <a:rPr lang="en-US" sz="3200" dirty="0" err="1"/>
              <a:t>ti</a:t>
            </a:r>
            <a:r>
              <a:rPr lang="en-US" sz="3200" dirty="0"/>
              <a:t>? / </a:t>
            </a:r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ydych</a:t>
            </a:r>
            <a:r>
              <a:rPr lang="en-US" sz="3200" dirty="0"/>
              <a:t> chi?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12744B7F-4E11-4268-9407-5B5EA920DC9C}"/>
              </a:ext>
            </a:extLst>
          </p:cNvPr>
          <p:cNvSpPr txBox="1"/>
          <p:nvPr/>
        </p:nvSpPr>
        <p:spPr>
          <a:xfrm>
            <a:off x="1570892" y="3945523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Dw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i’n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dda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iawn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, d…..!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C4A31971-EFDA-4D9F-AC00-A26D534C39CD}"/>
              </a:ext>
            </a:extLst>
          </p:cNvPr>
          <p:cNvSpPr txBox="1"/>
          <p:nvPr/>
        </p:nvSpPr>
        <p:spPr>
          <a:xfrm>
            <a:off x="1570892" y="4516904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b="1" dirty="0">
                <a:solidFill>
                  <a:srgbClr val="EC7728"/>
                </a:solidFill>
                <a:latin typeface="Calibri" panose="020F0502020204030204" pitchFamily="34" charset="0"/>
              </a:rPr>
              <a:t>Dw i’n ....ddol</a:t>
            </a:r>
            <a:r>
              <a:rPr lang="cy-GB" sz="3600" b="1" dirty="0">
                <a:solidFill>
                  <a:srgbClr val="FF9933"/>
                </a:solidFill>
                <a:latin typeface="Calibri" panose="020F0502020204030204" pitchFamily="34" charset="0"/>
              </a:rPr>
              <a:t>. </a:t>
            </a:r>
            <a:endParaRPr lang="en-GB" sz="3600" b="1" dirty="0">
              <a:solidFill>
                <a:srgbClr val="FF9933"/>
              </a:solidFill>
              <a:latin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34F053BE-540F-4C1F-878A-4D58FFBD729E}"/>
              </a:ext>
            </a:extLst>
          </p:cNvPr>
          <p:cNvSpPr txBox="1"/>
          <p:nvPr/>
        </p:nvSpPr>
        <p:spPr>
          <a:xfrm>
            <a:off x="1541584" y="5126504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>
                <a:solidFill>
                  <a:srgbClr val="FF0000"/>
                </a:solidFill>
                <a:latin typeface="Calibri" panose="020F0502020204030204" pitchFamily="34" charset="0"/>
              </a:rPr>
              <a:t>Dw</a:t>
            </a:r>
            <a:r>
              <a:rPr lang="en-GB" sz="3600" b="1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FF0000"/>
                </a:solidFill>
                <a:latin typeface="Calibri" panose="020F0502020204030204" pitchFamily="34" charset="0"/>
              </a:rPr>
              <a:t>i’n</a:t>
            </a:r>
            <a:r>
              <a:rPr lang="en-GB" sz="3600" b="1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FF0000"/>
                </a:solidFill>
                <a:latin typeface="Calibri" panose="020F0502020204030204" pitchFamily="34" charset="0"/>
              </a:rPr>
              <a:t>ofnad</a:t>
            </a:r>
            <a:r>
              <a:rPr lang="en-GB" sz="3600" b="1" dirty="0">
                <a:solidFill>
                  <a:srgbClr val="FF0000"/>
                </a:solidFill>
                <a:latin typeface="Calibri" panose="020F0502020204030204" pitchFamily="34" charset="0"/>
              </a:rPr>
              <a:t>….!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="" xmlns:a16="http://schemas.microsoft.com/office/drawing/2014/main" id="{8F29F2EF-6BAC-4879-AEB8-052F167B489A}"/>
              </a:ext>
            </a:extLst>
          </p:cNvPr>
          <p:cNvSpPr/>
          <p:nvPr/>
        </p:nvSpPr>
        <p:spPr>
          <a:xfrm>
            <a:off x="6198378" y="3907303"/>
            <a:ext cx="61747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>
                <a:solidFill>
                  <a:srgbClr val="006600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</a:t>
            </a:r>
            <a:endParaRPr lang="en-GB" sz="4000" dirty="0"/>
          </a:p>
        </p:txBody>
      </p:sp>
      <p:sp>
        <p:nvSpPr>
          <p:cNvPr id="19" name="Rectangle 18">
            <a:extLst>
              <a:ext uri="{FF2B5EF4-FFF2-40B4-BE49-F238E27FC236}">
                <a16:creationId xmlns="" xmlns:a16="http://schemas.microsoft.com/office/drawing/2014/main" id="{4C08A512-EB87-463D-A1A7-830DACE54244}"/>
              </a:ext>
            </a:extLst>
          </p:cNvPr>
          <p:cNvSpPr/>
          <p:nvPr/>
        </p:nvSpPr>
        <p:spPr>
          <a:xfrm>
            <a:off x="6198378" y="4486125"/>
            <a:ext cx="61747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>
                <a:solidFill>
                  <a:srgbClr val="EC7728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</a:t>
            </a:r>
            <a:endParaRPr lang="en-GB" sz="4000" dirty="0">
              <a:solidFill>
                <a:srgbClr val="EC7728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="" xmlns:a16="http://schemas.microsoft.com/office/drawing/2014/main" id="{69FB5736-5D9C-4C8D-81E7-5B11B1FEBA0D}"/>
              </a:ext>
            </a:extLst>
          </p:cNvPr>
          <p:cNvSpPr/>
          <p:nvPr/>
        </p:nvSpPr>
        <p:spPr>
          <a:xfrm>
            <a:off x="6209930" y="5163235"/>
            <a:ext cx="83512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b="1" dirty="0">
                <a:solidFill>
                  <a:srgbClr val="FF0000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</a:t>
            </a:r>
            <a:endParaRPr lang="en-GB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225368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6427_IraqSoldierCry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4825" y="620714"/>
            <a:ext cx="8604250" cy="574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7" name="AutoShape 5"/>
          <p:cNvSpPr>
            <a:spLocks noChangeArrowheads="1"/>
          </p:cNvSpPr>
          <p:nvPr/>
        </p:nvSpPr>
        <p:spPr bwMode="auto">
          <a:xfrm>
            <a:off x="3701988" y="4003829"/>
            <a:ext cx="3037644" cy="1740024"/>
          </a:xfrm>
          <a:prstGeom prst="wedgeRoundRectCallout">
            <a:avLst>
              <a:gd name="adj1" fmla="val 84713"/>
              <a:gd name="adj2" fmla="val -1434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sz="5000" dirty="0" err="1">
                <a:solidFill>
                  <a:srgbClr val="006600"/>
                </a:solidFill>
                <a:latin typeface="Calibri" panose="020F0502020204030204" pitchFamily="34" charset="0"/>
              </a:rPr>
              <a:t>Dw</a:t>
            </a:r>
            <a:r>
              <a:rPr lang="en-GB" sz="5000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5000" dirty="0" err="1">
                <a:solidFill>
                  <a:srgbClr val="006600"/>
                </a:solidFill>
                <a:latin typeface="Calibri" panose="020F0502020204030204" pitchFamily="34" charset="0"/>
              </a:rPr>
              <a:t>i’n</a:t>
            </a:r>
            <a:r>
              <a:rPr lang="en-GB" sz="5000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5000" dirty="0" err="1">
                <a:solidFill>
                  <a:srgbClr val="006600"/>
                </a:solidFill>
                <a:latin typeface="Calibri" panose="020F0502020204030204" pitchFamily="34" charset="0"/>
              </a:rPr>
              <a:t>ofnadwy</a:t>
            </a:r>
            <a:r>
              <a:rPr lang="en-GB" sz="5000" dirty="0">
                <a:solidFill>
                  <a:srgbClr val="006600"/>
                </a:solidFill>
                <a:latin typeface="Calibri" panose="020F0502020204030204" pitchFamily="34" charset="0"/>
              </a:rPr>
              <a:t>!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EA9E9779-495C-4FE5-87B1-939AAB60F2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61659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5" descr="MPj04222220000[1]"/>
          <p:cNvPicPr>
            <a:picLocks noChangeAspect="1" noChangeArrowheads="1"/>
          </p:cNvPicPr>
          <p:nvPr/>
        </p:nvPicPr>
        <p:blipFill rotWithShape="1">
          <a:blip r:embed="rId2" cstate="print"/>
          <a:srcRect l="19492" t="28964" r="52168" b="59473"/>
          <a:stretch/>
        </p:blipFill>
        <p:spPr bwMode="auto">
          <a:xfrm>
            <a:off x="1524001" y="1149535"/>
            <a:ext cx="9144000" cy="278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2" name="Oval 9"/>
          <p:cNvSpPr>
            <a:spLocks noChangeArrowheads="1"/>
          </p:cNvSpPr>
          <p:nvPr/>
        </p:nvSpPr>
        <p:spPr bwMode="auto">
          <a:xfrm>
            <a:off x="1992313" y="188913"/>
            <a:ext cx="1008062" cy="79216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4400">
                <a:solidFill>
                  <a:schemeClr val="bg1"/>
                </a:solidFill>
              </a:rPr>
              <a:t>3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8BF85BF3-1A13-46DF-840E-7129DBBF18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sp>
        <p:nvSpPr>
          <p:cNvPr id="14" name="AutoShape 9">
            <a:extLst>
              <a:ext uri="{FF2B5EF4-FFF2-40B4-BE49-F238E27FC236}">
                <a16:creationId xmlns="" xmlns:a16="http://schemas.microsoft.com/office/drawing/2014/main" id="{4092C137-928E-4A4A-B6FA-8228CD65A1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9201" y="216515"/>
            <a:ext cx="5055832" cy="762000"/>
          </a:xfrm>
          <a:prstGeom prst="wedgeRoundRectCallout">
            <a:avLst>
              <a:gd name="adj1" fmla="val -69329"/>
              <a:gd name="adj2" fmla="val -26875"/>
              <a:gd name="adj3" fmla="val 16667"/>
            </a:avLst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wyt</a:t>
            </a:r>
            <a:r>
              <a:rPr lang="en-US" sz="3200" dirty="0"/>
              <a:t> </a:t>
            </a:r>
            <a:r>
              <a:rPr lang="en-US" sz="3200" dirty="0" err="1"/>
              <a:t>ti</a:t>
            </a:r>
            <a:r>
              <a:rPr lang="en-US" sz="3200" dirty="0"/>
              <a:t>? / </a:t>
            </a:r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ydych</a:t>
            </a:r>
            <a:r>
              <a:rPr lang="en-US" sz="3200" dirty="0"/>
              <a:t> chi?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B53FD6AA-EA46-4CC5-8CEE-31EBBE220E1C}"/>
              </a:ext>
            </a:extLst>
          </p:cNvPr>
          <p:cNvSpPr txBox="1"/>
          <p:nvPr/>
        </p:nvSpPr>
        <p:spPr>
          <a:xfrm>
            <a:off x="1570892" y="4000226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D… </a:t>
            </a:r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i’n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dda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i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……, d…..!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495708C1-DB10-40AF-B142-32410674E3A6}"/>
              </a:ext>
            </a:extLst>
          </p:cNvPr>
          <p:cNvSpPr txBox="1"/>
          <p:nvPr/>
        </p:nvSpPr>
        <p:spPr>
          <a:xfrm>
            <a:off x="1570892" y="4579050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b="1" dirty="0">
                <a:solidFill>
                  <a:srgbClr val="EC7728"/>
                </a:solidFill>
                <a:latin typeface="Calibri" panose="020F0502020204030204" pitchFamily="34" charset="0"/>
              </a:rPr>
              <a:t>D... i’n ....dd....</a:t>
            </a:r>
            <a:r>
              <a:rPr lang="cy-GB" sz="3600" b="1" dirty="0">
                <a:solidFill>
                  <a:srgbClr val="FF9933"/>
                </a:solidFill>
                <a:latin typeface="Calibri" panose="020F0502020204030204" pitchFamily="34" charset="0"/>
              </a:rPr>
              <a:t>. </a:t>
            </a:r>
            <a:endParaRPr lang="en-GB" sz="3600" b="1" dirty="0">
              <a:solidFill>
                <a:srgbClr val="FF9933"/>
              </a:solidFill>
              <a:latin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BB47F63A-E30A-4DF2-BF95-9765CD9C469A}"/>
              </a:ext>
            </a:extLst>
          </p:cNvPr>
          <p:cNvSpPr txBox="1"/>
          <p:nvPr/>
        </p:nvSpPr>
        <p:spPr>
          <a:xfrm>
            <a:off x="1541584" y="5188650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Calibri" panose="020F0502020204030204" pitchFamily="34" charset="0"/>
              </a:rPr>
              <a:t>D… </a:t>
            </a:r>
            <a:r>
              <a:rPr lang="en-GB" sz="3600" b="1" dirty="0" err="1">
                <a:solidFill>
                  <a:srgbClr val="FF0000"/>
                </a:solidFill>
                <a:latin typeface="Calibri" panose="020F0502020204030204" pitchFamily="34" charset="0"/>
              </a:rPr>
              <a:t>i’n</a:t>
            </a:r>
            <a:r>
              <a:rPr lang="en-GB" sz="3600" b="1" dirty="0">
                <a:solidFill>
                  <a:srgbClr val="FF0000"/>
                </a:solidFill>
                <a:latin typeface="Calibri" panose="020F0502020204030204" pitchFamily="34" charset="0"/>
              </a:rPr>
              <a:t> ….</a:t>
            </a:r>
            <a:r>
              <a:rPr lang="en-GB" sz="3600" b="1" dirty="0" err="1">
                <a:solidFill>
                  <a:srgbClr val="FF0000"/>
                </a:solidFill>
                <a:latin typeface="Calibri" panose="020F0502020204030204" pitchFamily="34" charset="0"/>
              </a:rPr>
              <a:t>nad</a:t>
            </a:r>
            <a:r>
              <a:rPr lang="en-GB" sz="3600" b="1" dirty="0">
                <a:solidFill>
                  <a:srgbClr val="FF0000"/>
                </a:solidFill>
                <a:latin typeface="Calibri" panose="020F0502020204030204" pitchFamily="34" charset="0"/>
              </a:rPr>
              <a:t>….!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="" xmlns:a16="http://schemas.microsoft.com/office/drawing/2014/main" id="{6FB1AEE2-8687-4415-B459-CDAB5ED26A5D}"/>
              </a:ext>
            </a:extLst>
          </p:cNvPr>
          <p:cNvSpPr/>
          <p:nvPr/>
        </p:nvSpPr>
        <p:spPr>
          <a:xfrm>
            <a:off x="5905416" y="3969449"/>
            <a:ext cx="61747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>
                <a:solidFill>
                  <a:srgbClr val="006600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</a:t>
            </a:r>
            <a:endParaRPr lang="en-GB" sz="4000" dirty="0"/>
          </a:p>
        </p:txBody>
      </p:sp>
      <p:sp>
        <p:nvSpPr>
          <p:cNvPr id="19" name="Rectangle 18">
            <a:extLst>
              <a:ext uri="{FF2B5EF4-FFF2-40B4-BE49-F238E27FC236}">
                <a16:creationId xmlns="" xmlns:a16="http://schemas.microsoft.com/office/drawing/2014/main" id="{D95BCF99-1C67-4F1A-A363-95857F6991BD}"/>
              </a:ext>
            </a:extLst>
          </p:cNvPr>
          <p:cNvSpPr/>
          <p:nvPr/>
        </p:nvSpPr>
        <p:spPr>
          <a:xfrm>
            <a:off x="5905416" y="4548271"/>
            <a:ext cx="61747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>
                <a:solidFill>
                  <a:srgbClr val="EC7728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</a:t>
            </a:r>
            <a:endParaRPr lang="en-GB" sz="4000" dirty="0">
              <a:solidFill>
                <a:srgbClr val="EC7728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="" xmlns:a16="http://schemas.microsoft.com/office/drawing/2014/main" id="{EFEB3DDC-7787-4454-9B7D-BACEB490FC29}"/>
              </a:ext>
            </a:extLst>
          </p:cNvPr>
          <p:cNvSpPr/>
          <p:nvPr/>
        </p:nvSpPr>
        <p:spPr>
          <a:xfrm>
            <a:off x="5916968" y="5225381"/>
            <a:ext cx="83512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b="1" dirty="0">
                <a:solidFill>
                  <a:srgbClr val="FF0000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</a:t>
            </a:r>
            <a:endParaRPr lang="en-GB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334238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MPj0422222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3388" y="333375"/>
            <a:ext cx="8128000" cy="607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AutoShape 5"/>
          <p:cNvSpPr>
            <a:spLocks noChangeArrowheads="1"/>
          </p:cNvSpPr>
          <p:nvPr/>
        </p:nvSpPr>
        <p:spPr bwMode="auto">
          <a:xfrm>
            <a:off x="4296792" y="4149725"/>
            <a:ext cx="7723573" cy="1150938"/>
          </a:xfrm>
          <a:prstGeom prst="wedgeRoundRectCallout">
            <a:avLst>
              <a:gd name="adj1" fmla="val -45529"/>
              <a:gd name="adj2" fmla="val -83734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Dw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i’n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dda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iawn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,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diolch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!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2079E172-A230-4D11-A0B5-0BDD4CF083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74971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Oval 7"/>
          <p:cNvSpPr>
            <a:spLocks noChangeArrowheads="1"/>
          </p:cNvSpPr>
          <p:nvPr/>
        </p:nvSpPr>
        <p:spPr bwMode="auto">
          <a:xfrm>
            <a:off x="1992313" y="188913"/>
            <a:ext cx="1008062" cy="79216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4400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831019" y="3672485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D. </a:t>
            </a:r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i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’. dd. </a:t>
            </a:r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i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. , d.!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831019" y="4243866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b="1" dirty="0">
                <a:solidFill>
                  <a:srgbClr val="FF9933"/>
                </a:solidFill>
                <a:latin typeface="Calibri" panose="020F0502020204030204" pitchFamily="34" charset="0"/>
              </a:rPr>
              <a:t>D. i’. w</a:t>
            </a:r>
            <a:r>
              <a:rPr lang="en-GB" sz="3600" b="1" dirty="0">
                <a:solidFill>
                  <a:srgbClr val="FF9933"/>
                </a:solidFill>
                <a:latin typeface="Calibri" panose="020F0502020204030204" pitchFamily="34" charset="0"/>
              </a:rPr>
              <a:t>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801711" y="4853466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Calibri" panose="020F0502020204030204" pitchFamily="34" charset="0"/>
              </a:rPr>
              <a:t>D. </a:t>
            </a:r>
            <a:r>
              <a:rPr lang="en-GB" sz="3600" b="1" dirty="0" err="1">
                <a:solidFill>
                  <a:srgbClr val="FF0000"/>
                </a:solidFill>
                <a:latin typeface="Calibri" panose="020F0502020204030204" pitchFamily="34" charset="0"/>
              </a:rPr>
              <a:t>i</a:t>
            </a:r>
            <a:r>
              <a:rPr lang="en-GB" sz="3600" b="1" dirty="0">
                <a:solidFill>
                  <a:srgbClr val="FF0000"/>
                </a:solidFill>
                <a:latin typeface="Calibri" panose="020F0502020204030204" pitchFamily="34" charset="0"/>
              </a:rPr>
              <a:t>’. o.!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260020" y="3634265"/>
            <a:ext cx="61747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>
                <a:solidFill>
                  <a:srgbClr val="006600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</a:t>
            </a:r>
            <a:endParaRPr lang="en-GB" sz="4000" dirty="0"/>
          </a:p>
        </p:txBody>
      </p:sp>
      <p:sp>
        <p:nvSpPr>
          <p:cNvPr id="12" name="Rectangle 11"/>
          <p:cNvSpPr/>
          <p:nvPr/>
        </p:nvSpPr>
        <p:spPr>
          <a:xfrm>
            <a:off x="5260020" y="4213087"/>
            <a:ext cx="61747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>
                <a:solidFill>
                  <a:srgbClr val="FF9933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</a:t>
            </a:r>
            <a:endParaRPr lang="en-GB" sz="4000" dirty="0">
              <a:solidFill>
                <a:srgbClr val="FF9933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5260020" y="4853465"/>
            <a:ext cx="83512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b="1" dirty="0">
                <a:solidFill>
                  <a:srgbClr val="FF0000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</a:t>
            </a:r>
            <a:endParaRPr lang="en-GB" sz="4000" dirty="0">
              <a:solidFill>
                <a:srgbClr val="FF0000"/>
              </a:solidFill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11" t="42051" r="14207" b="46134"/>
          <a:stretch/>
        </p:blipFill>
        <p:spPr>
          <a:xfrm>
            <a:off x="1923135" y="1363544"/>
            <a:ext cx="8345730" cy="19812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="" xmlns:a16="http://schemas.microsoft.com/office/drawing/2014/main" id="{7E2D089A-FA5D-41E6-9959-7BAF7B2570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sp>
        <p:nvSpPr>
          <p:cNvPr id="16" name="AutoShape 9">
            <a:extLst>
              <a:ext uri="{FF2B5EF4-FFF2-40B4-BE49-F238E27FC236}">
                <a16:creationId xmlns="" xmlns:a16="http://schemas.microsoft.com/office/drawing/2014/main" id="{DE90941B-4020-401D-82C8-19DAA6BBFA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9201" y="216515"/>
            <a:ext cx="5055832" cy="762000"/>
          </a:xfrm>
          <a:prstGeom prst="wedgeRoundRectCallout">
            <a:avLst>
              <a:gd name="adj1" fmla="val -69329"/>
              <a:gd name="adj2" fmla="val -26875"/>
              <a:gd name="adj3" fmla="val 16667"/>
            </a:avLst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wyt</a:t>
            </a:r>
            <a:r>
              <a:rPr lang="en-US" sz="3200" dirty="0"/>
              <a:t> </a:t>
            </a:r>
            <a:r>
              <a:rPr lang="en-US" sz="3200" dirty="0" err="1"/>
              <a:t>ti</a:t>
            </a:r>
            <a:r>
              <a:rPr lang="en-US" sz="3200" dirty="0"/>
              <a:t>? / </a:t>
            </a:r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ydych</a:t>
            </a:r>
            <a:r>
              <a:rPr lang="en-US" sz="3200" dirty="0"/>
              <a:t> chi?</a:t>
            </a:r>
          </a:p>
        </p:txBody>
      </p:sp>
    </p:spTree>
    <p:extLst>
      <p:ext uri="{BB962C8B-B14F-4D97-AF65-F5344CB8AC3E}">
        <p14:creationId xmlns:p14="http://schemas.microsoft.com/office/powerpoint/2010/main" val="382036434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1218" y="0"/>
            <a:ext cx="4969565" cy="6858000"/>
          </a:xfrm>
          <a:prstGeom prst="rect">
            <a:avLst/>
          </a:prstGeom>
        </p:spPr>
      </p:pic>
      <p:sp>
        <p:nvSpPr>
          <p:cNvPr id="27651" name="AutoShape 4"/>
          <p:cNvSpPr>
            <a:spLocks noChangeArrowheads="1"/>
          </p:cNvSpPr>
          <p:nvPr/>
        </p:nvSpPr>
        <p:spPr bwMode="auto">
          <a:xfrm>
            <a:off x="1083077" y="2627790"/>
            <a:ext cx="3253758" cy="1920168"/>
          </a:xfrm>
          <a:prstGeom prst="wedgeRoundRectCallout">
            <a:avLst>
              <a:gd name="adj1" fmla="val 78394"/>
              <a:gd name="adj2" fmla="val 68042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5400" dirty="0" err="1"/>
              <a:t>Dw</a:t>
            </a:r>
            <a:r>
              <a:rPr lang="en-GB" sz="5400" dirty="0"/>
              <a:t> </a:t>
            </a:r>
            <a:r>
              <a:rPr lang="en-GB" sz="5400" dirty="0" err="1"/>
              <a:t>i’n</a:t>
            </a:r>
            <a:r>
              <a:rPr lang="en-GB" sz="5400" dirty="0"/>
              <a:t> </a:t>
            </a:r>
            <a:r>
              <a:rPr lang="en-GB" sz="5400" dirty="0" err="1"/>
              <a:t>weddol</a:t>
            </a:r>
            <a:r>
              <a:rPr lang="en-GB" sz="5400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CA8A444B-91A3-47F0-BA9C-2350BAC5B1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74123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5" descr="MPj04388750000[1]"/>
          <p:cNvPicPr>
            <a:picLocks noChangeAspect="1" noChangeArrowheads="1"/>
          </p:cNvPicPr>
          <p:nvPr/>
        </p:nvPicPr>
        <p:blipFill>
          <a:blip r:embed="rId2" cstate="print"/>
          <a:srcRect l="67619" t="50684" r="11014" b="41058"/>
          <a:stretch>
            <a:fillRect/>
          </a:stretch>
        </p:blipFill>
        <p:spPr bwMode="auto">
          <a:xfrm>
            <a:off x="1563964" y="1394323"/>
            <a:ext cx="9361488" cy="241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Oval 8"/>
          <p:cNvSpPr>
            <a:spLocks noChangeArrowheads="1"/>
          </p:cNvSpPr>
          <p:nvPr/>
        </p:nvSpPr>
        <p:spPr bwMode="auto">
          <a:xfrm>
            <a:off x="1992313" y="188913"/>
            <a:ext cx="1008062" cy="79216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4400" dirty="0">
                <a:solidFill>
                  <a:schemeClr val="bg1"/>
                </a:solidFill>
              </a:rPr>
              <a:t>5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1B195602-C8D2-4B20-80DF-6E28AA2AB1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sp>
        <p:nvSpPr>
          <p:cNvPr id="11" name="AutoShape 9">
            <a:extLst>
              <a:ext uri="{FF2B5EF4-FFF2-40B4-BE49-F238E27FC236}">
                <a16:creationId xmlns="" xmlns:a16="http://schemas.microsoft.com/office/drawing/2014/main" id="{A684C84E-288A-42C8-BE89-527EA4B523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9201" y="216515"/>
            <a:ext cx="5055832" cy="762000"/>
          </a:xfrm>
          <a:prstGeom prst="wedgeRoundRectCallout">
            <a:avLst>
              <a:gd name="adj1" fmla="val -69329"/>
              <a:gd name="adj2" fmla="val -26875"/>
              <a:gd name="adj3" fmla="val 16667"/>
            </a:avLst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wyt</a:t>
            </a:r>
            <a:r>
              <a:rPr lang="en-US" sz="3200" dirty="0"/>
              <a:t> </a:t>
            </a:r>
            <a:r>
              <a:rPr lang="en-US" sz="3200" dirty="0" err="1"/>
              <a:t>ti</a:t>
            </a:r>
            <a:r>
              <a:rPr lang="en-US" sz="3200" dirty="0"/>
              <a:t>? / </a:t>
            </a:r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ydych</a:t>
            </a:r>
            <a:r>
              <a:rPr lang="en-US" sz="3200" dirty="0"/>
              <a:t> chi?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F9B6D80E-5994-4A5A-A070-109018C661E6}"/>
              </a:ext>
            </a:extLst>
          </p:cNvPr>
          <p:cNvSpPr txBox="1"/>
          <p:nvPr/>
        </p:nvSpPr>
        <p:spPr>
          <a:xfrm>
            <a:off x="1458157" y="3889921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D. </a:t>
            </a:r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i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’. dd. </a:t>
            </a:r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i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. , d.!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EDC9CB97-9E7B-4993-9EE3-7F51DD3A4CC2}"/>
              </a:ext>
            </a:extLst>
          </p:cNvPr>
          <p:cNvSpPr txBox="1"/>
          <p:nvPr/>
        </p:nvSpPr>
        <p:spPr>
          <a:xfrm>
            <a:off x="1458157" y="4461302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b="1" dirty="0">
                <a:solidFill>
                  <a:srgbClr val="FF9933"/>
                </a:solidFill>
                <a:latin typeface="Calibri" panose="020F0502020204030204" pitchFamily="34" charset="0"/>
              </a:rPr>
              <a:t>D. i’. w</a:t>
            </a:r>
            <a:r>
              <a:rPr lang="en-GB" sz="3600" b="1" dirty="0">
                <a:solidFill>
                  <a:srgbClr val="FF9933"/>
                </a:solidFill>
                <a:latin typeface="Calibri" panose="020F0502020204030204" pitchFamily="34" charset="0"/>
              </a:rPr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D4045CB1-349F-4785-B03D-7AB8821F8174}"/>
              </a:ext>
            </a:extLst>
          </p:cNvPr>
          <p:cNvSpPr txBox="1"/>
          <p:nvPr/>
        </p:nvSpPr>
        <p:spPr>
          <a:xfrm>
            <a:off x="1428849" y="5070902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Calibri" panose="020F0502020204030204" pitchFamily="34" charset="0"/>
              </a:rPr>
              <a:t>D. </a:t>
            </a:r>
            <a:r>
              <a:rPr lang="en-GB" sz="3600" b="1" dirty="0" err="1">
                <a:solidFill>
                  <a:srgbClr val="FF0000"/>
                </a:solidFill>
                <a:latin typeface="Calibri" panose="020F0502020204030204" pitchFamily="34" charset="0"/>
              </a:rPr>
              <a:t>i</a:t>
            </a:r>
            <a:r>
              <a:rPr lang="en-GB" sz="3600" b="1" dirty="0">
                <a:solidFill>
                  <a:srgbClr val="FF0000"/>
                </a:solidFill>
                <a:latin typeface="Calibri" panose="020F0502020204030204" pitchFamily="34" charset="0"/>
              </a:rPr>
              <a:t>’. o.!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="" xmlns:a16="http://schemas.microsoft.com/office/drawing/2014/main" id="{E0AFBCFD-8B3A-4B9D-83C7-9C9F98DBE1C8}"/>
              </a:ext>
            </a:extLst>
          </p:cNvPr>
          <p:cNvSpPr/>
          <p:nvPr/>
        </p:nvSpPr>
        <p:spPr>
          <a:xfrm>
            <a:off x="4887158" y="3851701"/>
            <a:ext cx="61747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>
                <a:solidFill>
                  <a:srgbClr val="006600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</a:t>
            </a:r>
            <a:endParaRPr lang="en-GB" sz="4000" dirty="0"/>
          </a:p>
        </p:txBody>
      </p:sp>
      <p:sp>
        <p:nvSpPr>
          <p:cNvPr id="18" name="Rectangle 17">
            <a:extLst>
              <a:ext uri="{FF2B5EF4-FFF2-40B4-BE49-F238E27FC236}">
                <a16:creationId xmlns="" xmlns:a16="http://schemas.microsoft.com/office/drawing/2014/main" id="{DA7F4583-8F7B-4FDD-9293-B40C0EF6DA5A}"/>
              </a:ext>
            </a:extLst>
          </p:cNvPr>
          <p:cNvSpPr/>
          <p:nvPr/>
        </p:nvSpPr>
        <p:spPr>
          <a:xfrm>
            <a:off x="4887158" y="4430523"/>
            <a:ext cx="61747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>
                <a:solidFill>
                  <a:srgbClr val="FF9933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</a:t>
            </a:r>
            <a:endParaRPr lang="en-GB" sz="4000" dirty="0">
              <a:solidFill>
                <a:srgbClr val="FF9933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="" xmlns:a16="http://schemas.microsoft.com/office/drawing/2014/main" id="{77B658FA-8295-46AA-A192-1D3B35BC2A4D}"/>
              </a:ext>
            </a:extLst>
          </p:cNvPr>
          <p:cNvSpPr/>
          <p:nvPr/>
        </p:nvSpPr>
        <p:spPr>
          <a:xfrm>
            <a:off x="4887158" y="5070901"/>
            <a:ext cx="83512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b="1" dirty="0">
                <a:solidFill>
                  <a:srgbClr val="FF0000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</a:t>
            </a:r>
            <a:endParaRPr lang="en-GB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688087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MPj04388750000[1]"/>
          <p:cNvPicPr>
            <a:picLocks noChangeAspect="1" noChangeArrowheads="1"/>
          </p:cNvPicPr>
          <p:nvPr/>
        </p:nvPicPr>
        <p:blipFill>
          <a:blip r:embed="rId2" cstate="print"/>
          <a:srcRect l="45027" t="22290"/>
          <a:stretch>
            <a:fillRect/>
          </a:stretch>
        </p:blipFill>
        <p:spPr bwMode="auto">
          <a:xfrm>
            <a:off x="2711451" y="260350"/>
            <a:ext cx="6481763" cy="610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AutoShape 5"/>
          <p:cNvSpPr>
            <a:spLocks noChangeArrowheads="1"/>
          </p:cNvSpPr>
          <p:nvPr/>
        </p:nvSpPr>
        <p:spPr bwMode="auto">
          <a:xfrm>
            <a:off x="253016" y="645928"/>
            <a:ext cx="4594192" cy="2017373"/>
          </a:xfrm>
          <a:prstGeom prst="wedgeRoundRectCallout">
            <a:avLst>
              <a:gd name="adj1" fmla="val 64807"/>
              <a:gd name="adj2" fmla="val 113872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Dw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i’n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dda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iawn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,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diolch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!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8A44072F-6ABD-4102-A51D-D4317D6194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05169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MPj04387130000[1]"/>
          <p:cNvPicPr>
            <a:picLocks noChangeAspect="1" noChangeArrowheads="1"/>
          </p:cNvPicPr>
          <p:nvPr/>
        </p:nvPicPr>
        <p:blipFill>
          <a:blip r:embed="rId3" cstate="print"/>
          <a:srcRect l="33411" t="20526" r="34721" b="72736"/>
          <a:stretch>
            <a:fillRect/>
          </a:stretch>
        </p:blipFill>
        <p:spPr bwMode="auto">
          <a:xfrm>
            <a:off x="1992313" y="1236957"/>
            <a:ext cx="8459788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Oval 7"/>
          <p:cNvSpPr>
            <a:spLocks noChangeArrowheads="1"/>
          </p:cNvSpPr>
          <p:nvPr/>
        </p:nvSpPr>
        <p:spPr bwMode="auto">
          <a:xfrm>
            <a:off x="1992313" y="188913"/>
            <a:ext cx="1008062" cy="79216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4400" dirty="0">
                <a:solidFill>
                  <a:schemeClr val="bg1"/>
                </a:solidFill>
              </a:rPr>
              <a:t>6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EB6AD611-79DB-4501-AAAB-6EFD94A9A3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7DD437D8-63DF-4F87-A6B0-379E7B5917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6023830"/>
            <a:ext cx="12192000" cy="1175657"/>
          </a:xfrm>
          <a:prstGeom prst="rect">
            <a:avLst/>
          </a:prstGeom>
        </p:spPr>
      </p:pic>
      <p:sp>
        <p:nvSpPr>
          <p:cNvPr id="9" name="AutoShape 9">
            <a:extLst>
              <a:ext uri="{FF2B5EF4-FFF2-40B4-BE49-F238E27FC236}">
                <a16:creationId xmlns="" xmlns:a16="http://schemas.microsoft.com/office/drawing/2014/main" id="{9FF6E8C4-8DB7-4175-87FB-C87308E88D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9201" y="216515"/>
            <a:ext cx="5055832" cy="762000"/>
          </a:xfrm>
          <a:prstGeom prst="wedgeRoundRectCallout">
            <a:avLst>
              <a:gd name="adj1" fmla="val -69329"/>
              <a:gd name="adj2" fmla="val -26875"/>
              <a:gd name="adj3" fmla="val 16667"/>
            </a:avLst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wyt</a:t>
            </a:r>
            <a:r>
              <a:rPr lang="en-US" sz="3200" dirty="0"/>
              <a:t> </a:t>
            </a:r>
            <a:r>
              <a:rPr lang="en-US" sz="3200" dirty="0" err="1"/>
              <a:t>ti</a:t>
            </a:r>
            <a:r>
              <a:rPr lang="en-US" sz="3200" dirty="0"/>
              <a:t>? / </a:t>
            </a:r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ydych</a:t>
            </a:r>
            <a:r>
              <a:rPr lang="en-US" sz="3200" dirty="0"/>
              <a:t> chi?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B63A77EF-0A1B-4D3C-BD04-67E73EC823ED}"/>
              </a:ext>
            </a:extLst>
          </p:cNvPr>
          <p:cNvSpPr/>
          <p:nvPr/>
        </p:nvSpPr>
        <p:spPr>
          <a:xfrm>
            <a:off x="1992313" y="4042339"/>
            <a:ext cx="61747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>
                <a:solidFill>
                  <a:srgbClr val="006600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</a:t>
            </a:r>
            <a:endParaRPr lang="en-GB" sz="4000" dirty="0"/>
          </a:p>
        </p:txBody>
      </p:sp>
      <p:sp>
        <p:nvSpPr>
          <p:cNvPr id="11" name="Rectangle 10">
            <a:extLst>
              <a:ext uri="{FF2B5EF4-FFF2-40B4-BE49-F238E27FC236}">
                <a16:creationId xmlns="" xmlns:a16="http://schemas.microsoft.com/office/drawing/2014/main" id="{5C978E28-7556-41CA-B19C-381152534A7E}"/>
              </a:ext>
            </a:extLst>
          </p:cNvPr>
          <p:cNvSpPr/>
          <p:nvPr/>
        </p:nvSpPr>
        <p:spPr>
          <a:xfrm>
            <a:off x="1992313" y="4621161"/>
            <a:ext cx="61747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>
                <a:solidFill>
                  <a:srgbClr val="FF9933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</a:t>
            </a:r>
            <a:endParaRPr lang="en-GB" sz="4000" dirty="0">
              <a:solidFill>
                <a:srgbClr val="FF9933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D280D10D-B8D8-4D5B-833B-7FC386BAEDE6}"/>
              </a:ext>
            </a:extLst>
          </p:cNvPr>
          <p:cNvSpPr/>
          <p:nvPr/>
        </p:nvSpPr>
        <p:spPr>
          <a:xfrm>
            <a:off x="1995388" y="5261539"/>
            <a:ext cx="83512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b="1" dirty="0">
                <a:solidFill>
                  <a:srgbClr val="FF0000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</a:t>
            </a:r>
            <a:endParaRPr lang="en-GB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456220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MPj04387130000[1]"/>
          <p:cNvPicPr>
            <a:picLocks noChangeAspect="1" noChangeArrowheads="1"/>
          </p:cNvPicPr>
          <p:nvPr/>
        </p:nvPicPr>
        <p:blipFill>
          <a:blip r:embed="rId2" cstate="print"/>
          <a:srcRect r="26172" b="50781"/>
          <a:stretch>
            <a:fillRect/>
          </a:stretch>
        </p:blipFill>
        <p:spPr bwMode="auto">
          <a:xfrm>
            <a:off x="2424114" y="0"/>
            <a:ext cx="6840537" cy="684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AutoShape 5"/>
          <p:cNvSpPr>
            <a:spLocks noChangeArrowheads="1"/>
          </p:cNvSpPr>
          <p:nvPr/>
        </p:nvSpPr>
        <p:spPr bwMode="auto">
          <a:xfrm>
            <a:off x="543325" y="435006"/>
            <a:ext cx="4392659" cy="2104008"/>
          </a:xfrm>
          <a:prstGeom prst="wedgeRoundRectCallout">
            <a:avLst>
              <a:gd name="adj1" fmla="val 79554"/>
              <a:gd name="adj2" fmla="val 140925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Dw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i’n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dda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iawn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,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diolch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!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E1AF03BD-3E04-4F32-B688-F9A02E2475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42196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3" descr="MPj04002940000[1]"/>
          <p:cNvPicPr>
            <a:picLocks noChangeAspect="1" noChangeArrowheads="1"/>
          </p:cNvPicPr>
          <p:nvPr/>
        </p:nvPicPr>
        <p:blipFill>
          <a:blip r:embed="rId2" cstate="print"/>
          <a:srcRect l="37396" t="34662" r="35034" b="52344"/>
          <a:stretch>
            <a:fillRect/>
          </a:stretch>
        </p:blipFill>
        <p:spPr bwMode="auto">
          <a:xfrm>
            <a:off x="1703388" y="1916113"/>
            <a:ext cx="8642350" cy="271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Oval 5"/>
          <p:cNvSpPr>
            <a:spLocks noChangeArrowheads="1"/>
          </p:cNvSpPr>
          <p:nvPr/>
        </p:nvSpPr>
        <p:spPr bwMode="auto">
          <a:xfrm>
            <a:off x="1992313" y="188913"/>
            <a:ext cx="1008062" cy="79216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4400" dirty="0">
                <a:solidFill>
                  <a:schemeClr val="bg1"/>
                </a:solidFill>
              </a:rPr>
              <a:t>7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7C79A102-3BD9-469A-8324-680DE5FE65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sp>
        <p:nvSpPr>
          <p:cNvPr id="8" name="AutoShape 9">
            <a:extLst>
              <a:ext uri="{FF2B5EF4-FFF2-40B4-BE49-F238E27FC236}">
                <a16:creationId xmlns="" xmlns:a16="http://schemas.microsoft.com/office/drawing/2014/main" id="{F6E8C74D-DEF7-4166-AC5F-EAEBAEC71E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9201" y="216515"/>
            <a:ext cx="5055832" cy="762000"/>
          </a:xfrm>
          <a:prstGeom prst="wedgeRoundRectCallout">
            <a:avLst>
              <a:gd name="adj1" fmla="val -69329"/>
              <a:gd name="adj2" fmla="val -26875"/>
              <a:gd name="adj3" fmla="val 16667"/>
            </a:avLst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wyt</a:t>
            </a:r>
            <a:r>
              <a:rPr lang="en-US" sz="3200" dirty="0"/>
              <a:t> </a:t>
            </a:r>
            <a:r>
              <a:rPr lang="en-US" sz="3200" dirty="0" err="1"/>
              <a:t>ti</a:t>
            </a:r>
            <a:r>
              <a:rPr lang="en-US" sz="3200" dirty="0"/>
              <a:t>? / </a:t>
            </a:r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ydych</a:t>
            </a:r>
            <a:r>
              <a:rPr lang="en-US" sz="3200" dirty="0"/>
              <a:t> chi?</a:t>
            </a:r>
          </a:p>
        </p:txBody>
      </p:sp>
    </p:spTree>
    <p:extLst>
      <p:ext uri="{BB962C8B-B14F-4D97-AF65-F5344CB8AC3E}">
        <p14:creationId xmlns:p14="http://schemas.microsoft.com/office/powerpoint/2010/main" val="111883044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6" descr="MPj0400294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595313"/>
            <a:ext cx="9144000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AutoShape 5"/>
          <p:cNvSpPr>
            <a:spLocks noChangeArrowheads="1"/>
          </p:cNvSpPr>
          <p:nvPr/>
        </p:nvSpPr>
        <p:spPr bwMode="auto">
          <a:xfrm>
            <a:off x="929196" y="2760955"/>
            <a:ext cx="3101266" cy="1875948"/>
          </a:xfrm>
          <a:prstGeom prst="wedgeRoundRectCallout">
            <a:avLst>
              <a:gd name="adj1" fmla="val 94318"/>
              <a:gd name="adj2" fmla="val 38068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sz="5400" dirty="0" err="1">
                <a:solidFill>
                  <a:srgbClr val="006600"/>
                </a:solidFill>
                <a:latin typeface="Calibri" panose="020F0502020204030204" pitchFamily="34" charset="0"/>
              </a:rPr>
              <a:t>Dwi’n</a:t>
            </a:r>
            <a:r>
              <a:rPr lang="en-GB" sz="5400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5400" dirty="0" err="1">
                <a:solidFill>
                  <a:srgbClr val="006600"/>
                </a:solidFill>
                <a:latin typeface="Calibri" panose="020F0502020204030204" pitchFamily="34" charset="0"/>
              </a:rPr>
              <a:t>ofnadwy</a:t>
            </a:r>
            <a:r>
              <a:rPr lang="en-GB" sz="5400" dirty="0">
                <a:solidFill>
                  <a:srgbClr val="006600"/>
                </a:solidFill>
                <a:latin typeface="Calibri" panose="020F0502020204030204" pitchFamily="34" charset="0"/>
              </a:rPr>
              <a:t>!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98AC0AFF-1DAF-4FE5-8DDF-C03072B11A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99313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5" descr="MPj04393260000[1]"/>
          <p:cNvPicPr>
            <a:picLocks noChangeAspect="1" noChangeArrowheads="1"/>
          </p:cNvPicPr>
          <p:nvPr/>
        </p:nvPicPr>
        <p:blipFill rotWithShape="1">
          <a:blip r:embed="rId2" cstate="print"/>
          <a:srcRect l="52419" t="18411" r="27498" b="74219"/>
          <a:stretch/>
        </p:blipFill>
        <p:spPr bwMode="auto">
          <a:xfrm>
            <a:off x="1847851" y="1844675"/>
            <a:ext cx="8353425" cy="2381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Oval 7"/>
          <p:cNvSpPr>
            <a:spLocks noChangeArrowheads="1"/>
          </p:cNvSpPr>
          <p:nvPr/>
        </p:nvSpPr>
        <p:spPr bwMode="auto">
          <a:xfrm>
            <a:off x="1992313" y="188913"/>
            <a:ext cx="1008062" cy="79216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4400" dirty="0">
                <a:solidFill>
                  <a:schemeClr val="bg1"/>
                </a:solidFill>
              </a:rPr>
              <a:t>8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8FDAAC3E-5AE8-4BAA-B54D-68CFE085AD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sp>
        <p:nvSpPr>
          <p:cNvPr id="8" name="AutoShape 9">
            <a:extLst>
              <a:ext uri="{FF2B5EF4-FFF2-40B4-BE49-F238E27FC236}">
                <a16:creationId xmlns="" xmlns:a16="http://schemas.microsoft.com/office/drawing/2014/main" id="{A3630F7A-245A-4028-B4E6-5099375B26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9201" y="216515"/>
            <a:ext cx="5055832" cy="762000"/>
          </a:xfrm>
          <a:prstGeom prst="wedgeRoundRectCallout">
            <a:avLst>
              <a:gd name="adj1" fmla="val -69329"/>
              <a:gd name="adj2" fmla="val -26875"/>
              <a:gd name="adj3" fmla="val 16667"/>
            </a:avLst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wyt</a:t>
            </a:r>
            <a:r>
              <a:rPr lang="en-US" sz="3200" dirty="0"/>
              <a:t> </a:t>
            </a:r>
            <a:r>
              <a:rPr lang="en-US" sz="3200" dirty="0" err="1"/>
              <a:t>ti</a:t>
            </a:r>
            <a:r>
              <a:rPr lang="en-US" sz="3200" dirty="0"/>
              <a:t>? / </a:t>
            </a:r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ydych</a:t>
            </a:r>
            <a:r>
              <a:rPr lang="en-US" sz="3200" dirty="0"/>
              <a:t> chi?</a:t>
            </a:r>
          </a:p>
        </p:txBody>
      </p:sp>
    </p:spTree>
    <p:extLst>
      <p:ext uri="{BB962C8B-B14F-4D97-AF65-F5344CB8AC3E}">
        <p14:creationId xmlns:p14="http://schemas.microsoft.com/office/powerpoint/2010/main" val="392040846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MPj04393260000[1]"/>
          <p:cNvPicPr>
            <a:picLocks noChangeAspect="1" noChangeArrowheads="1"/>
          </p:cNvPicPr>
          <p:nvPr/>
        </p:nvPicPr>
        <p:blipFill>
          <a:blip r:embed="rId2" cstate="print"/>
          <a:srcRect l="47743" r="15129" b="42738"/>
          <a:stretch>
            <a:fillRect/>
          </a:stretch>
        </p:blipFill>
        <p:spPr bwMode="auto">
          <a:xfrm>
            <a:off x="2835367" y="0"/>
            <a:ext cx="572293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7" name="AutoShape 5"/>
          <p:cNvSpPr>
            <a:spLocks noChangeArrowheads="1"/>
          </p:cNvSpPr>
          <p:nvPr/>
        </p:nvSpPr>
        <p:spPr bwMode="auto">
          <a:xfrm>
            <a:off x="6417077" y="3897160"/>
            <a:ext cx="4387047" cy="1974270"/>
          </a:xfrm>
          <a:prstGeom prst="wedgeRoundRectCallout">
            <a:avLst>
              <a:gd name="adj1" fmla="val -75711"/>
              <a:gd name="adj2" fmla="val -30645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Dw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i’n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dda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iawn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,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diolch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!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E8A1C0C3-4B91-4876-A710-53A702A617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59639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Oval 4"/>
          <p:cNvSpPr>
            <a:spLocks noChangeArrowheads="1"/>
          </p:cNvSpPr>
          <p:nvPr/>
        </p:nvSpPr>
        <p:spPr bwMode="auto">
          <a:xfrm>
            <a:off x="1992313" y="188913"/>
            <a:ext cx="1008062" cy="79216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4400" dirty="0">
                <a:solidFill>
                  <a:schemeClr val="bg1"/>
                </a:solidFill>
              </a:rPr>
              <a:t>9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82" t="21830" r="1" b="59506"/>
          <a:stretch/>
        </p:blipFill>
        <p:spPr>
          <a:xfrm>
            <a:off x="1683360" y="2039815"/>
            <a:ext cx="8908441" cy="187803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49D6BDC2-46C8-46DE-8E81-FBDD0EC7F3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sp>
        <p:nvSpPr>
          <p:cNvPr id="9" name="AutoShape 9">
            <a:extLst>
              <a:ext uri="{FF2B5EF4-FFF2-40B4-BE49-F238E27FC236}">
                <a16:creationId xmlns="" xmlns:a16="http://schemas.microsoft.com/office/drawing/2014/main" id="{C84E66B6-0713-455E-A57E-980FE20B00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9201" y="216515"/>
            <a:ext cx="5055832" cy="762000"/>
          </a:xfrm>
          <a:prstGeom prst="wedgeRoundRectCallout">
            <a:avLst>
              <a:gd name="adj1" fmla="val -69329"/>
              <a:gd name="adj2" fmla="val -26875"/>
              <a:gd name="adj3" fmla="val 16667"/>
            </a:avLst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wyt</a:t>
            </a:r>
            <a:r>
              <a:rPr lang="en-US" sz="3200" dirty="0"/>
              <a:t> </a:t>
            </a:r>
            <a:r>
              <a:rPr lang="en-US" sz="3200" dirty="0" err="1"/>
              <a:t>ti</a:t>
            </a:r>
            <a:r>
              <a:rPr lang="en-US" sz="3200" dirty="0"/>
              <a:t>? / </a:t>
            </a:r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ydych</a:t>
            </a:r>
            <a:r>
              <a:rPr lang="en-US" sz="3200" dirty="0"/>
              <a:t> chi?</a:t>
            </a:r>
          </a:p>
        </p:txBody>
      </p:sp>
    </p:spTree>
    <p:extLst>
      <p:ext uri="{BB962C8B-B14F-4D97-AF65-F5344CB8AC3E}">
        <p14:creationId xmlns:p14="http://schemas.microsoft.com/office/powerpoint/2010/main" val="129160826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2000" y="177800"/>
            <a:ext cx="8128000" cy="6502400"/>
          </a:xfrm>
          <a:prstGeom prst="rect">
            <a:avLst/>
          </a:prstGeom>
        </p:spPr>
      </p:pic>
      <p:sp>
        <p:nvSpPr>
          <p:cNvPr id="23555" name="AutoShape 11"/>
          <p:cNvSpPr>
            <a:spLocks noChangeArrowheads="1"/>
          </p:cNvSpPr>
          <p:nvPr/>
        </p:nvSpPr>
        <p:spPr bwMode="auto">
          <a:xfrm>
            <a:off x="3080551" y="2920753"/>
            <a:ext cx="3340964" cy="1820293"/>
          </a:xfrm>
          <a:prstGeom prst="wedgeRoundRectCallout">
            <a:avLst>
              <a:gd name="adj1" fmla="val 72840"/>
              <a:gd name="adj2" fmla="val 27698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5300" dirty="0" err="1"/>
              <a:t>Dw</a:t>
            </a:r>
            <a:r>
              <a:rPr lang="en-GB" sz="5300" dirty="0"/>
              <a:t> </a:t>
            </a:r>
            <a:r>
              <a:rPr lang="en-GB" sz="5300" dirty="0" err="1"/>
              <a:t>i’n</a:t>
            </a:r>
            <a:r>
              <a:rPr lang="en-GB" sz="5300" dirty="0"/>
              <a:t> </a:t>
            </a:r>
            <a:r>
              <a:rPr lang="en-GB" sz="5300" dirty="0" err="1"/>
              <a:t>weddol</a:t>
            </a:r>
            <a:r>
              <a:rPr lang="en-GB" sz="5300" dirty="0"/>
              <a:t>.</a:t>
            </a:r>
          </a:p>
        </p:txBody>
      </p:sp>
      <p:sp>
        <p:nvSpPr>
          <p:cNvPr id="2" name="AutoShape 2" descr="https://wallpaperscraft.com/image/daniel_craig_actor_celebrity_face_shadow_sight_pensive_dreamy_19054_1280x1024.jpg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740691FA-6A41-4495-8F65-2B5F2C4CD4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958BA4D2-298F-4D34-B324-4B30ACB13B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6023830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37069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Oval 8"/>
          <p:cNvSpPr>
            <a:spLocks noChangeArrowheads="1"/>
          </p:cNvSpPr>
          <p:nvPr/>
        </p:nvSpPr>
        <p:spPr bwMode="auto">
          <a:xfrm>
            <a:off x="1992313" y="188913"/>
            <a:ext cx="1008062" cy="79216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4400" dirty="0">
                <a:solidFill>
                  <a:schemeClr val="bg1"/>
                </a:solidFill>
              </a:rPr>
              <a:t>10</a:t>
            </a:r>
          </a:p>
        </p:txBody>
      </p:sp>
      <p:sp>
        <p:nvSpPr>
          <p:cNvPr id="2" name="AutoShape 2" descr="https://cbsnewyork.files.wordpress.com/2014/08/serena-williams1.jpg?w=620&amp;h=349&amp;crop=1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111" t="33614" r="41509" b="58260"/>
          <a:stretch/>
        </p:blipFill>
        <p:spPr>
          <a:xfrm>
            <a:off x="1984375" y="1947586"/>
            <a:ext cx="7385844" cy="2349206"/>
          </a:xfrm>
          <a:prstGeom prst="rect">
            <a:avLst/>
          </a:prstGeom>
        </p:spPr>
      </p:pic>
      <p:sp>
        <p:nvSpPr>
          <p:cNvPr id="9" name="AutoShape 9">
            <a:extLst>
              <a:ext uri="{FF2B5EF4-FFF2-40B4-BE49-F238E27FC236}">
                <a16:creationId xmlns="" xmlns:a16="http://schemas.microsoft.com/office/drawing/2014/main" id="{7A8C2606-4A61-49EA-9220-4F89415779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9201" y="216515"/>
            <a:ext cx="5055832" cy="762000"/>
          </a:xfrm>
          <a:prstGeom prst="wedgeRoundRectCallout">
            <a:avLst>
              <a:gd name="adj1" fmla="val -69329"/>
              <a:gd name="adj2" fmla="val -26875"/>
              <a:gd name="adj3" fmla="val 16667"/>
            </a:avLst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wyt</a:t>
            </a:r>
            <a:r>
              <a:rPr lang="en-US" sz="3200" dirty="0"/>
              <a:t> </a:t>
            </a:r>
            <a:r>
              <a:rPr lang="en-US" sz="3200" dirty="0" err="1"/>
              <a:t>ti</a:t>
            </a:r>
            <a:r>
              <a:rPr lang="en-US" sz="3200" dirty="0"/>
              <a:t>? / </a:t>
            </a:r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ydych</a:t>
            </a:r>
            <a:r>
              <a:rPr lang="en-US" sz="3200" dirty="0"/>
              <a:t> chi?</a:t>
            </a:r>
          </a:p>
        </p:txBody>
      </p:sp>
    </p:spTree>
    <p:extLst>
      <p:ext uri="{BB962C8B-B14F-4D97-AF65-F5344CB8AC3E}">
        <p14:creationId xmlns:p14="http://schemas.microsoft.com/office/powerpoint/2010/main" val="123823676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https://cbsnewyork.files.wordpress.com/2014/08/serena-williams1.jpg?w=620&amp;h=349&amp;crop=1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4038" y="685801"/>
            <a:ext cx="8791562" cy="4948799"/>
          </a:xfrm>
          <a:prstGeom prst="rect">
            <a:avLst/>
          </a:prstGeom>
        </p:spPr>
      </p:pic>
      <p:sp>
        <p:nvSpPr>
          <p:cNvPr id="25603" name="AutoShape 5"/>
          <p:cNvSpPr>
            <a:spLocks noChangeArrowheads="1"/>
          </p:cNvSpPr>
          <p:nvPr/>
        </p:nvSpPr>
        <p:spPr bwMode="auto">
          <a:xfrm>
            <a:off x="7592830" y="895202"/>
            <a:ext cx="4419600" cy="2029828"/>
          </a:xfrm>
          <a:prstGeom prst="wedgeRoundRectCallout">
            <a:avLst>
              <a:gd name="adj1" fmla="val -67543"/>
              <a:gd name="adj2" fmla="val 63627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Dw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i’n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dda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iawn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, </a:t>
            </a:r>
            <a:r>
              <a:rPr lang="en-GB" sz="6000" dirty="0" err="1">
                <a:solidFill>
                  <a:srgbClr val="006600"/>
                </a:solidFill>
                <a:latin typeface="Calibri" panose="020F0502020204030204" pitchFamily="34" charset="0"/>
              </a:rPr>
              <a:t>diolch</a:t>
            </a:r>
            <a:r>
              <a:rPr lang="en-GB" sz="6000" dirty="0">
                <a:solidFill>
                  <a:srgbClr val="006600"/>
                </a:solidFill>
                <a:latin typeface="Calibri" panose="020F0502020204030204" pitchFamily="34" charset="0"/>
              </a:rPr>
              <a:t>!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DB60A534-8B52-4C04-AE0E-A025FA0A7D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50688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TASG DDARLLEN – READING TASK</a:t>
            </a:r>
            <a:endParaRPr lang="en-GB" dirty="0"/>
          </a:p>
        </p:txBody>
      </p:sp>
      <p:pic>
        <p:nvPicPr>
          <p:cNvPr id="5" name="Picture 4" descr="readi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7886" y="479108"/>
            <a:ext cx="1114765" cy="9686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ounded Rectangle 5"/>
          <p:cNvSpPr/>
          <p:nvPr/>
        </p:nvSpPr>
        <p:spPr bwMode="auto">
          <a:xfrm>
            <a:off x="933635" y="1575040"/>
            <a:ext cx="3962400" cy="1665303"/>
          </a:xfrm>
          <a:prstGeom prst="roundRect">
            <a:avLst/>
          </a:prstGeom>
          <a:solidFill>
            <a:srgbClr val="92D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2200" b="1" dirty="0">
                <a:latin typeface="Calibri" panose="020F0502020204030204" pitchFamily="34" charset="0"/>
              </a:rPr>
              <a:t>A. </a:t>
            </a:r>
            <a:r>
              <a:rPr lang="en-GB" sz="2200" dirty="0" err="1">
                <a:latin typeface="Calibri" panose="020F0502020204030204" pitchFamily="34" charset="0"/>
              </a:rPr>
              <a:t>Helo</a:t>
            </a:r>
            <a:r>
              <a:rPr lang="en-GB" sz="2200" dirty="0">
                <a:latin typeface="Calibri" panose="020F0502020204030204" pitchFamily="34" charset="0"/>
              </a:rPr>
              <a:t>! </a:t>
            </a:r>
            <a:r>
              <a:rPr lang="en-GB" sz="2200" dirty="0" err="1">
                <a:latin typeface="Calibri" panose="020F0502020204030204" pitchFamily="34" charset="0"/>
              </a:rPr>
              <a:t>Sut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wyt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ti</a:t>
            </a:r>
            <a:r>
              <a:rPr lang="en-GB" sz="2200" dirty="0">
                <a:latin typeface="Calibri" panose="020F0502020204030204" pitchFamily="34" charset="0"/>
              </a:rPr>
              <a:t>? </a:t>
            </a:r>
            <a:r>
              <a:rPr lang="en-GB" sz="2200" b="1" u="sng" dirty="0">
                <a:latin typeface="Calibri" panose="020F0502020204030204" pitchFamily="34" charset="0"/>
              </a:rPr>
              <a:t>Cadi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dw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i</a:t>
            </a:r>
            <a:r>
              <a:rPr lang="en-GB" sz="2200" dirty="0">
                <a:latin typeface="Calibri" panose="020F0502020204030204" pitchFamily="34" charset="0"/>
              </a:rPr>
              <a:t>, a </a:t>
            </a:r>
            <a:r>
              <a:rPr lang="en-GB" sz="2200" dirty="0" err="1">
                <a:latin typeface="Calibri" panose="020F0502020204030204" pitchFamily="34" charset="0"/>
              </a:rPr>
              <a:t>dw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i’n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dod</a:t>
            </a:r>
            <a:r>
              <a:rPr lang="en-GB" sz="2200" dirty="0">
                <a:latin typeface="Calibri" panose="020F0502020204030204" pitchFamily="34" charset="0"/>
              </a:rPr>
              <a:t> o </a:t>
            </a:r>
            <a:r>
              <a:rPr lang="en-GB" sz="2200" dirty="0" err="1">
                <a:latin typeface="Calibri" panose="020F0502020204030204" pitchFamily="34" charset="0"/>
              </a:rPr>
              <a:t>Gymru</a:t>
            </a:r>
            <a:r>
              <a:rPr lang="en-GB" sz="2200" dirty="0">
                <a:latin typeface="Calibri" panose="020F0502020204030204" pitchFamily="34" charset="0"/>
              </a:rPr>
              <a:t>. </a:t>
            </a:r>
            <a:r>
              <a:rPr lang="en-GB" sz="2200" dirty="0" err="1">
                <a:latin typeface="Calibri" panose="020F0502020204030204" pitchFamily="34" charset="0"/>
              </a:rPr>
              <a:t>Dw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i’n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byw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yn</a:t>
            </a:r>
            <a:r>
              <a:rPr lang="en-GB" sz="2200" dirty="0">
                <a:latin typeface="Calibri" panose="020F0502020204030204" pitchFamily="34" charset="0"/>
              </a:rPr>
              <a:t> Aberystwyth </a:t>
            </a:r>
            <a:r>
              <a:rPr lang="en-GB" sz="2200" dirty="0" err="1">
                <a:latin typeface="Calibri" panose="020F0502020204030204" pitchFamily="34" charset="0"/>
              </a:rPr>
              <a:t>gyda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fy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nheulu</a:t>
            </a:r>
            <a:r>
              <a:rPr lang="en-GB" sz="2200" dirty="0">
                <a:latin typeface="Calibri" panose="020F0502020204030204" pitchFamily="34" charset="0"/>
              </a:rPr>
              <a:t>. A </a:t>
            </a:r>
            <a:r>
              <a:rPr lang="en-GB" sz="2200" dirty="0" err="1" smtClean="0">
                <a:latin typeface="Calibri" panose="020F0502020204030204" pitchFamily="34" charset="0"/>
              </a:rPr>
              <a:t>ti</a:t>
            </a:r>
            <a:r>
              <a:rPr lang="en-GB" sz="2200" dirty="0" smtClean="0">
                <a:latin typeface="Calibri" panose="020F0502020204030204" pitchFamily="34" charset="0"/>
              </a:rPr>
              <a:t>?  </a:t>
            </a:r>
            <a:endParaRPr lang="en-GB" sz="2200" b="1" dirty="0">
              <a:latin typeface="Calibri" panose="020F0502020204030204" pitchFamily="34" charset="0"/>
            </a:endParaRPr>
          </a:p>
        </p:txBody>
      </p:sp>
      <p:sp>
        <p:nvSpPr>
          <p:cNvPr id="15" name="Rounded Rectangle 14"/>
          <p:cNvSpPr/>
          <p:nvPr/>
        </p:nvSpPr>
        <p:spPr bwMode="auto">
          <a:xfrm>
            <a:off x="933635" y="3428259"/>
            <a:ext cx="3962400" cy="1614251"/>
          </a:xfrm>
          <a:prstGeom prst="roundRect">
            <a:avLst/>
          </a:prstGeom>
          <a:solidFill>
            <a:srgbClr val="99CC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200" b="1" dirty="0">
                <a:latin typeface="Calibri" panose="020F0502020204030204" pitchFamily="34" charset="0"/>
              </a:rPr>
              <a:t>C.  </a:t>
            </a:r>
            <a:r>
              <a:rPr lang="en-GB" sz="2200" dirty="0" err="1">
                <a:latin typeface="Calibri" panose="020F0502020204030204" pitchFamily="34" charset="0"/>
              </a:rPr>
              <a:t>Prynhawn</a:t>
            </a:r>
            <a:r>
              <a:rPr lang="en-GB" sz="2200" b="1" dirty="0">
                <a:latin typeface="Calibri" panose="020F0502020204030204" pitchFamily="34" charset="0"/>
              </a:rPr>
              <a:t> </a:t>
            </a:r>
            <a:r>
              <a:rPr lang="en-GB" sz="2200" dirty="0">
                <a:latin typeface="Calibri" panose="020F0502020204030204" pitchFamily="34" charset="0"/>
              </a:rPr>
              <a:t>da. </a:t>
            </a:r>
            <a:r>
              <a:rPr lang="en-GB" sz="2200" dirty="0" err="1">
                <a:latin typeface="Calibri" panose="020F0502020204030204" pitchFamily="34" charset="0"/>
              </a:rPr>
              <a:t>Sut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ydych</a:t>
            </a:r>
            <a:r>
              <a:rPr lang="en-GB" sz="2200" dirty="0">
                <a:latin typeface="Calibri" panose="020F0502020204030204" pitchFamily="34" charset="0"/>
              </a:rPr>
              <a:t> chi? </a:t>
            </a:r>
            <a:r>
              <a:rPr lang="en-GB" sz="2200" dirty="0" err="1">
                <a:latin typeface="Calibri" panose="020F0502020204030204" pitchFamily="34" charset="0"/>
              </a:rPr>
              <a:t>Fy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enw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i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yw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b="1" u="sng" dirty="0">
                <a:latin typeface="Calibri" panose="020F0502020204030204" pitchFamily="34" charset="0"/>
              </a:rPr>
              <a:t>Sara</a:t>
            </a:r>
            <a:r>
              <a:rPr lang="en-GB" sz="2200" dirty="0">
                <a:latin typeface="Calibri" panose="020F0502020204030204" pitchFamily="34" charset="0"/>
              </a:rPr>
              <a:t>. </a:t>
            </a:r>
            <a:r>
              <a:rPr lang="en-GB" sz="2200" dirty="0" err="1">
                <a:latin typeface="Calibri" panose="020F0502020204030204" pitchFamily="34" charset="0"/>
              </a:rPr>
              <a:t>Dw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i’n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byw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yn</a:t>
            </a:r>
            <a:r>
              <a:rPr lang="en-GB" sz="2200" dirty="0">
                <a:latin typeface="Calibri" panose="020F0502020204030204" pitchFamily="34" charset="0"/>
              </a:rPr>
              <a:t> Llanelli, </a:t>
            </a:r>
            <a:r>
              <a:rPr lang="en-GB" sz="2200" dirty="0" err="1">
                <a:latin typeface="Calibri" panose="020F0502020204030204" pitchFamily="34" charset="0"/>
              </a:rPr>
              <a:t>ond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dw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i’n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dod</a:t>
            </a:r>
            <a:r>
              <a:rPr lang="en-GB" sz="2200" dirty="0">
                <a:latin typeface="Calibri" panose="020F0502020204030204" pitchFamily="34" charset="0"/>
              </a:rPr>
              <a:t> o </a:t>
            </a:r>
            <a:r>
              <a:rPr lang="en-GB" sz="2200" dirty="0" err="1">
                <a:latin typeface="Calibri" panose="020F0502020204030204" pitchFamily="34" charset="0"/>
              </a:rPr>
              <a:t>Sbaen</a:t>
            </a:r>
            <a:r>
              <a:rPr lang="en-GB" sz="2200" dirty="0">
                <a:latin typeface="Calibri" panose="020F0502020204030204" pitchFamily="34" charset="0"/>
              </a:rPr>
              <a:t>.</a:t>
            </a:r>
            <a:r>
              <a:rPr lang="en-GB" sz="2200" b="1" dirty="0">
                <a:latin typeface="Calibri" panose="020F0502020204030204" pitchFamily="34" charset="0"/>
              </a:rPr>
              <a:t> </a:t>
            </a:r>
            <a:r>
              <a:rPr lang="en-GB" sz="2200" dirty="0">
                <a:latin typeface="Calibri" panose="020F0502020204030204" pitchFamily="34" charset="0"/>
              </a:rPr>
              <a:t>O </a:t>
            </a:r>
            <a:r>
              <a:rPr lang="en-GB" sz="2200" dirty="0" err="1">
                <a:latin typeface="Calibri" panose="020F0502020204030204" pitchFamily="34" charset="0"/>
              </a:rPr>
              <a:t>ble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ydych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chi’n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dod</a:t>
            </a:r>
            <a:r>
              <a:rPr lang="en-GB" sz="2200" dirty="0">
                <a:latin typeface="Calibri" panose="020F0502020204030204" pitchFamily="34" charset="0"/>
              </a:rPr>
              <a:t>?</a:t>
            </a:r>
            <a:endParaRPr lang="en-GB" sz="2200" b="1" dirty="0">
              <a:latin typeface="Calibri" panose="020F0502020204030204" pitchFamily="34" charset="0"/>
            </a:endParaRPr>
          </a:p>
        </p:txBody>
      </p:sp>
      <p:sp>
        <p:nvSpPr>
          <p:cNvPr id="16" name="Rounded Rectangle 15"/>
          <p:cNvSpPr/>
          <p:nvPr/>
        </p:nvSpPr>
        <p:spPr bwMode="auto">
          <a:xfrm>
            <a:off x="5200835" y="1575040"/>
            <a:ext cx="4085208" cy="1665303"/>
          </a:xfrm>
          <a:prstGeom prst="roundRect">
            <a:avLst/>
          </a:prstGeom>
          <a:solidFill>
            <a:srgbClr val="FF9933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200" b="1" dirty="0">
                <a:latin typeface="Calibri" panose="020F0502020204030204" pitchFamily="34" charset="0"/>
              </a:rPr>
              <a:t>B. </a:t>
            </a:r>
            <a:r>
              <a:rPr lang="en-GB" sz="2200" dirty="0" err="1">
                <a:latin typeface="Calibri" panose="020F0502020204030204" pitchFamily="34" charset="0"/>
              </a:rPr>
              <a:t>Shwmai</a:t>
            </a:r>
            <a:r>
              <a:rPr lang="en-GB" sz="2200" dirty="0">
                <a:latin typeface="Calibri" panose="020F0502020204030204" pitchFamily="34" charset="0"/>
              </a:rPr>
              <a:t>! Beth </a:t>
            </a:r>
            <a:r>
              <a:rPr lang="en-GB" sz="2200" dirty="0" err="1">
                <a:latin typeface="Calibri" panose="020F0502020204030204" pitchFamily="34" charset="0"/>
              </a:rPr>
              <a:t>yw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dy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enw</a:t>
            </a:r>
            <a:r>
              <a:rPr lang="en-GB" sz="2200" dirty="0">
                <a:latin typeface="Calibri" panose="020F0502020204030204" pitchFamily="34" charset="0"/>
              </a:rPr>
              <a:t> di? </a:t>
            </a:r>
            <a:r>
              <a:rPr lang="en-GB" sz="2200" b="1" u="sng" dirty="0" err="1">
                <a:latin typeface="Calibri" panose="020F0502020204030204" pitchFamily="34" charset="0"/>
              </a:rPr>
              <a:t>Lowri</a:t>
            </a:r>
            <a:r>
              <a:rPr lang="en-GB" sz="2200" dirty="0">
                <a:latin typeface="Calibri" panose="020F0502020204030204" pitchFamily="34" charset="0"/>
              </a:rPr>
              <a:t> Jones </a:t>
            </a:r>
            <a:r>
              <a:rPr lang="en-GB" sz="2200" dirty="0" err="1">
                <a:latin typeface="Calibri" panose="020F0502020204030204" pitchFamily="34" charset="0"/>
              </a:rPr>
              <a:t>dw</a:t>
            </a:r>
            <a:r>
              <a:rPr lang="en-GB" sz="2200" dirty="0">
                <a:latin typeface="Calibri" panose="020F0502020204030204" pitchFamily="34" charset="0"/>
              </a:rPr>
              <a:t> i. </a:t>
            </a:r>
            <a:r>
              <a:rPr lang="en-GB" sz="2200" dirty="0" err="1">
                <a:latin typeface="Calibri" panose="020F0502020204030204" pitchFamily="34" charset="0"/>
              </a:rPr>
              <a:t>Dw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i’n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dod</a:t>
            </a:r>
            <a:r>
              <a:rPr lang="en-GB" sz="2200" dirty="0">
                <a:latin typeface="Calibri" panose="020F0502020204030204" pitchFamily="34" charset="0"/>
              </a:rPr>
              <a:t> o </a:t>
            </a:r>
            <a:r>
              <a:rPr lang="en-GB" sz="2200" dirty="0" err="1">
                <a:latin typeface="Calibri" panose="020F0502020204030204" pitchFamily="34" charset="0"/>
              </a:rPr>
              <a:t>Wrecsam</a:t>
            </a:r>
            <a:r>
              <a:rPr lang="en-GB" sz="2200" dirty="0">
                <a:latin typeface="Calibri" panose="020F0502020204030204" pitchFamily="34" charset="0"/>
              </a:rPr>
              <a:t>, </a:t>
            </a:r>
            <a:r>
              <a:rPr lang="en-GB" sz="2200" dirty="0" err="1">
                <a:latin typeface="Calibri" panose="020F0502020204030204" pitchFamily="34" charset="0"/>
              </a:rPr>
              <a:t>yng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Nghymru</a:t>
            </a:r>
            <a:r>
              <a:rPr lang="en-GB" sz="2200" dirty="0">
                <a:latin typeface="Calibri" panose="020F0502020204030204" pitchFamily="34" charset="0"/>
              </a:rPr>
              <a:t>. </a:t>
            </a:r>
            <a:r>
              <a:rPr lang="en-GB" sz="2200" dirty="0" err="1">
                <a:latin typeface="Calibri" panose="020F0502020204030204" pitchFamily="34" charset="0"/>
              </a:rPr>
              <a:t>Dw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i’n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byw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gyda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fy</a:t>
            </a:r>
            <a:r>
              <a:rPr lang="en-GB" sz="2200" dirty="0">
                <a:latin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</a:rPr>
              <a:t>ffrind</a:t>
            </a:r>
            <a:r>
              <a:rPr lang="en-GB" sz="2200" dirty="0">
                <a:latin typeface="Calibri" panose="020F0502020204030204" pitchFamily="34" charset="0"/>
              </a:rPr>
              <a:t>, </a:t>
            </a:r>
            <a:r>
              <a:rPr lang="en-GB" sz="2200" dirty="0" err="1">
                <a:latin typeface="Calibri" panose="020F0502020204030204" pitchFamily="34" charset="0"/>
              </a:rPr>
              <a:t>Sioned</a:t>
            </a:r>
            <a:r>
              <a:rPr lang="en-GB" sz="2200" dirty="0">
                <a:latin typeface="Calibri" panose="020F0502020204030204" pitchFamily="34" charset="0"/>
              </a:rPr>
              <a:t>.  </a:t>
            </a:r>
            <a:endParaRPr lang="en-GB" sz="2200" b="1" dirty="0">
              <a:latin typeface="Calibri" panose="020F0502020204030204" pitchFamily="34" charset="0"/>
            </a:endParaRPr>
          </a:p>
        </p:txBody>
      </p:sp>
      <p:sp>
        <p:nvSpPr>
          <p:cNvPr id="14" name="Rounded Rectangle 13"/>
          <p:cNvSpPr/>
          <p:nvPr/>
        </p:nvSpPr>
        <p:spPr bwMode="auto">
          <a:xfrm>
            <a:off x="5200835" y="3428259"/>
            <a:ext cx="4085208" cy="2133600"/>
          </a:xfrm>
          <a:prstGeom prst="roundRect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000" b="1" dirty="0">
                <a:latin typeface="Calibri" panose="020F0502020204030204" pitchFamily="34" charset="0"/>
              </a:rPr>
              <a:t>Can you work out how to say…?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sz="2000" dirty="0">
                <a:latin typeface="Calibri" panose="020F0502020204030204" pitchFamily="34" charset="0"/>
              </a:rPr>
              <a:t>My name is... =&gt; </a:t>
            </a:r>
            <a:endParaRPr lang="en-GB" sz="2000" dirty="0">
              <a:latin typeface="Calibri" panose="020F050202020403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latin typeface="Calibri" panose="020F0502020204030204" pitchFamily="34" charset="0"/>
              </a:rPr>
              <a:t>…and… =&gt;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latin typeface="Calibri" panose="020F0502020204030204" pitchFamily="34" charset="0"/>
              </a:rPr>
              <a:t>…with… =&gt;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latin typeface="Calibri" panose="020F0502020204030204" pitchFamily="34" charset="0"/>
              </a:rPr>
              <a:t>…but… =&gt;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latin typeface="Calibri" panose="020F0502020204030204" pitchFamily="34" charset="0"/>
              </a:rPr>
              <a:t>…my… =&gt;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200" dirty="0">
              <a:latin typeface="Calibri" panose="020F0502020204030204" pitchFamily="34" charset="0"/>
            </a:endParaRPr>
          </a:p>
        </p:txBody>
      </p:sp>
      <p:sp>
        <p:nvSpPr>
          <p:cNvPr id="19" name="Rounded Rectangle 18"/>
          <p:cNvSpPr/>
          <p:nvPr/>
        </p:nvSpPr>
        <p:spPr bwMode="auto">
          <a:xfrm>
            <a:off x="6462949" y="4163625"/>
            <a:ext cx="1099864" cy="304800"/>
          </a:xfrm>
          <a:prstGeom prst="roundRect">
            <a:avLst/>
          </a:prstGeom>
          <a:solidFill>
            <a:srgbClr val="FFFF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latin typeface="Calibri" panose="020F0502020204030204" pitchFamily="34" charset="0"/>
              </a:rPr>
              <a:t>…a…</a:t>
            </a:r>
          </a:p>
        </p:txBody>
      </p:sp>
      <p:sp>
        <p:nvSpPr>
          <p:cNvPr id="3" name="Rounded Rectangle 2"/>
          <p:cNvSpPr/>
          <p:nvPr/>
        </p:nvSpPr>
        <p:spPr bwMode="auto">
          <a:xfrm flipH="1">
            <a:off x="7077977" y="3850525"/>
            <a:ext cx="1652726" cy="365918"/>
          </a:xfrm>
          <a:prstGeom prst="roundRect">
            <a:avLst/>
          </a:prstGeom>
          <a:solidFill>
            <a:srgbClr val="FFFF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 err="1">
                <a:latin typeface="Calibri" panose="020F0502020204030204" pitchFamily="34" charset="0"/>
              </a:rPr>
              <a:t>Fy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enw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i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yw</a:t>
            </a:r>
            <a:r>
              <a:rPr lang="en-GB" dirty="0">
                <a:latin typeface="Calibri" panose="020F0502020204030204" pitchFamily="34" charset="0"/>
              </a:rPr>
              <a:t>…</a:t>
            </a:r>
          </a:p>
        </p:txBody>
      </p:sp>
      <p:sp>
        <p:nvSpPr>
          <p:cNvPr id="20" name="Rounded Rectangle 19"/>
          <p:cNvSpPr/>
          <p:nvPr/>
        </p:nvSpPr>
        <p:spPr bwMode="auto">
          <a:xfrm>
            <a:off x="6528045" y="4459547"/>
            <a:ext cx="1099864" cy="381000"/>
          </a:xfrm>
          <a:prstGeom prst="roundRect">
            <a:avLst/>
          </a:prstGeom>
          <a:solidFill>
            <a:srgbClr val="FFFF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latin typeface="Calibri" panose="020F0502020204030204" pitchFamily="34" charset="0"/>
              </a:rPr>
              <a:t>…</a:t>
            </a:r>
            <a:r>
              <a:rPr lang="en-GB" dirty="0" err="1">
                <a:latin typeface="Calibri" panose="020F0502020204030204" pitchFamily="34" charset="0"/>
              </a:rPr>
              <a:t>gyda</a:t>
            </a:r>
            <a:r>
              <a:rPr lang="en-GB" dirty="0">
                <a:latin typeface="Calibri" panose="020F0502020204030204" pitchFamily="34" charset="0"/>
              </a:rPr>
              <a:t>…</a:t>
            </a:r>
          </a:p>
        </p:txBody>
      </p:sp>
      <p:sp>
        <p:nvSpPr>
          <p:cNvPr id="21" name="Rounded Rectangle 20"/>
          <p:cNvSpPr/>
          <p:nvPr/>
        </p:nvSpPr>
        <p:spPr bwMode="auto">
          <a:xfrm>
            <a:off x="6442967" y="4782103"/>
            <a:ext cx="1099864" cy="381000"/>
          </a:xfrm>
          <a:prstGeom prst="roundRect">
            <a:avLst/>
          </a:prstGeom>
          <a:solidFill>
            <a:srgbClr val="FFFF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latin typeface="Calibri" panose="020F0502020204030204" pitchFamily="34" charset="0"/>
              </a:rPr>
              <a:t>…</a:t>
            </a:r>
            <a:r>
              <a:rPr lang="en-GB" dirty="0" err="1">
                <a:latin typeface="Calibri" panose="020F0502020204030204" pitchFamily="34" charset="0"/>
              </a:rPr>
              <a:t>ond</a:t>
            </a:r>
            <a:r>
              <a:rPr lang="en-GB" dirty="0">
                <a:latin typeface="Calibri" panose="020F0502020204030204" pitchFamily="34" charset="0"/>
              </a:rPr>
              <a:t>…</a:t>
            </a:r>
          </a:p>
        </p:txBody>
      </p:sp>
      <p:sp>
        <p:nvSpPr>
          <p:cNvPr id="22" name="Rounded Rectangle 21"/>
          <p:cNvSpPr/>
          <p:nvPr/>
        </p:nvSpPr>
        <p:spPr bwMode="auto">
          <a:xfrm>
            <a:off x="6397103" y="5069147"/>
            <a:ext cx="2435412" cy="381000"/>
          </a:xfrm>
          <a:prstGeom prst="roundRect">
            <a:avLst/>
          </a:prstGeom>
          <a:solidFill>
            <a:srgbClr val="FFFF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latin typeface="Calibri" panose="020F0502020204030204" pitchFamily="34" charset="0"/>
              </a:rPr>
              <a:t>…</a:t>
            </a:r>
            <a:r>
              <a:rPr lang="en-GB" dirty="0" err="1">
                <a:latin typeface="Calibri" panose="020F0502020204030204" pitchFamily="34" charset="0"/>
              </a:rPr>
              <a:t>fy</a:t>
            </a:r>
            <a:r>
              <a:rPr lang="en-GB" dirty="0">
                <a:latin typeface="Calibri" panose="020F0502020204030204" pitchFamily="34" charset="0"/>
              </a:rPr>
              <a:t>… </a:t>
            </a:r>
          </a:p>
        </p:txBody>
      </p:sp>
      <p:sp>
        <p:nvSpPr>
          <p:cNvPr id="8" name="Rounded Rectangle 7"/>
          <p:cNvSpPr/>
          <p:nvPr/>
        </p:nvSpPr>
        <p:spPr bwMode="auto">
          <a:xfrm>
            <a:off x="4495800" y="6324600"/>
            <a:ext cx="3124200" cy="381000"/>
          </a:xfrm>
          <a:prstGeom prst="roundRect">
            <a:avLst/>
          </a:prstGeom>
          <a:solidFill>
            <a:srgbClr val="FF7C8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latin typeface="Arial" pitchFamily="34" charset="0"/>
              </a:rPr>
              <a:t> ø =&gt; ‘w’        å =&gt; ‘o’ </a:t>
            </a:r>
          </a:p>
        </p:txBody>
      </p:sp>
      <p:pic>
        <p:nvPicPr>
          <p:cNvPr id="23" name="Picture 2" descr="Image result for ynganiad">
            <a:extLst>
              <a:ext uri="{FF2B5EF4-FFF2-40B4-BE49-F238E27FC236}">
                <a16:creationId xmlns="" xmlns:a16="http://schemas.microsoft.com/office/drawing/2014/main" id="{D0099F08-9311-470C-BD8B-41A94E7F790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82" t="7595" r="16832" b="10295"/>
          <a:stretch/>
        </p:blipFill>
        <p:spPr bwMode="auto">
          <a:xfrm>
            <a:off x="3733801" y="6240152"/>
            <a:ext cx="610375" cy="549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="" xmlns:a16="http://schemas.microsoft.com/office/drawing/2014/main" id="{723E69C6-F8AA-453E-B43B-15534ECF02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383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9" grpId="0" animBg="1"/>
      <p:bldP spid="3" grpId="0" animBg="1"/>
      <p:bldP spid="20" grpId="0" animBg="1"/>
      <p:bldP spid="21" grpId="0" animBg="1"/>
      <p:bldP spid="22" grpId="0" animBg="1"/>
      <p:bldP spid="8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5"/>
          <p:cNvSpPr>
            <a:spLocks noGrp="1" noChangeArrowheads="1"/>
          </p:cNvSpPr>
          <p:nvPr>
            <p:ph idx="1"/>
          </p:nvPr>
        </p:nvSpPr>
        <p:spPr>
          <a:xfrm>
            <a:off x="838200" y="1585118"/>
            <a:ext cx="6400800" cy="49069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Ø"/>
            </a:pPr>
            <a:r>
              <a:rPr lang="cy-GB" altLang="en-US" sz="2400" dirty="0">
                <a:solidFill>
                  <a:srgbClr val="0000CC"/>
                </a:solidFill>
              </a:rPr>
              <a:t>Sgyrsiwch gyda phartner</a:t>
            </a:r>
            <a:endParaRPr lang="en-GB" altLang="en-US" sz="2400" dirty="0">
              <a:solidFill>
                <a:srgbClr val="0000CC"/>
              </a:solidFill>
            </a:endParaRPr>
          </a:p>
        </p:txBody>
      </p:sp>
      <p:pic>
        <p:nvPicPr>
          <p:cNvPr id="2050" name="Picture 2" descr="C:\Users\Preseli\AppData\Local\Microsoft\Windows\Temporary Internet Files\Content.IE5\QME3K99E\MC90043485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43950" y="2250520"/>
            <a:ext cx="1219200" cy="1219200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8439150" y="1952874"/>
            <a:ext cx="236220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 err="1"/>
              <a:t>Dw</a:t>
            </a:r>
            <a:r>
              <a:rPr lang="en-GB" sz="2500" dirty="0"/>
              <a:t> </a:t>
            </a:r>
            <a:r>
              <a:rPr lang="en-GB" sz="2500" dirty="0" err="1"/>
              <a:t>i’n</a:t>
            </a:r>
            <a:r>
              <a:rPr lang="en-GB" sz="2500" dirty="0"/>
              <a:t> </a:t>
            </a:r>
            <a:r>
              <a:rPr lang="en-GB" sz="2500" dirty="0" err="1" smtClean="0"/>
              <a:t>hoffi</a:t>
            </a:r>
            <a:r>
              <a:rPr lang="en-GB" sz="2500" dirty="0" smtClean="0"/>
              <a:t>...</a:t>
            </a:r>
            <a:endParaRPr lang="en-GB" sz="2500" dirty="0"/>
          </a:p>
        </p:txBody>
      </p:sp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0202344"/>
              </p:ext>
            </p:extLst>
          </p:nvPr>
        </p:nvGraphicFramePr>
        <p:xfrm>
          <a:off x="914400" y="1437977"/>
          <a:ext cx="6324600" cy="4419600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2971800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3352800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</a:tblGrid>
              <a:tr h="368300">
                <a:tc>
                  <a:txBody>
                    <a:bodyPr/>
                    <a:lstStyle/>
                    <a:p>
                      <a:r>
                        <a:rPr lang="en-GB" sz="1800" i="1" dirty="0">
                          <a:effectLst/>
                          <a:latin typeface="Calibri" panose="020F0502020204030204" pitchFamily="34" charset="0"/>
                        </a:rPr>
                        <a:t>Hello</a:t>
                      </a:r>
                      <a:endParaRPr lang="en-GB" sz="1800" i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r>
                        <a:rPr lang="cy-GB" sz="1800" dirty="0">
                          <a:latin typeface="Calibri" panose="020F0502020204030204" pitchFamily="34" charset="0"/>
                        </a:rPr>
                        <a:t>H</a:t>
                      </a:r>
                      <a:r>
                        <a:rPr lang="en-GB" sz="1800" dirty="0" err="1">
                          <a:latin typeface="Calibri" panose="020F0502020204030204" pitchFamily="34" charset="0"/>
                        </a:rPr>
                        <a:t>elo</a:t>
                      </a:r>
                      <a:endParaRPr lang="en-GB" sz="1800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r>
                        <a:rPr lang="cy-GB" sz="1800" i="1" dirty="0">
                          <a:effectLst/>
                          <a:latin typeface="Calibri" panose="020F0502020204030204" pitchFamily="34" charset="0"/>
                        </a:rPr>
                        <a:t>Hiya!</a:t>
                      </a:r>
                      <a:endParaRPr lang="en-GB" sz="1800" i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r>
                        <a:rPr lang="cy-GB" sz="1800" dirty="0"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800" dirty="0" err="1">
                          <a:latin typeface="Calibri" panose="020F0502020204030204" pitchFamily="34" charset="0"/>
                        </a:rPr>
                        <a:t>hwmai</a:t>
                      </a:r>
                      <a:r>
                        <a:rPr lang="en-GB" sz="1800" dirty="0">
                          <a:latin typeface="Calibri" panose="020F0502020204030204" pitchFamily="34" charset="0"/>
                        </a:rPr>
                        <a:t>!</a:t>
                      </a: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r>
                        <a:rPr lang="cy-GB" sz="1800" i="1" dirty="0">
                          <a:latin typeface="Calibri" panose="020F0502020204030204" pitchFamily="34" charset="0"/>
                        </a:rPr>
                        <a:t>Goodbye</a:t>
                      </a:r>
                      <a:endParaRPr lang="en-GB" sz="1800" i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dirty="0">
                          <a:latin typeface="Calibri" panose="020F0502020204030204" pitchFamily="34" charset="0"/>
                        </a:rPr>
                        <a:t>Hwyl fawr</a:t>
                      </a:r>
                      <a:endParaRPr lang="en-GB" sz="1800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r>
                        <a:rPr lang="en-GB" sz="1800" i="1" baseline="0" dirty="0">
                          <a:latin typeface="Calibri" panose="020F0502020204030204" pitchFamily="34" charset="0"/>
                        </a:rPr>
                        <a:t>See you!</a:t>
                      </a:r>
                      <a:endParaRPr lang="en-GB" sz="1800" i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r>
                        <a:rPr lang="en-GB" sz="1800" baseline="0" dirty="0">
                          <a:effectLst/>
                          <a:latin typeface="Calibri" panose="020F0502020204030204" pitchFamily="34" charset="0"/>
                        </a:rPr>
                        <a:t>Da </a:t>
                      </a:r>
                      <a:r>
                        <a:rPr lang="en-GB" sz="1800" baseline="0" dirty="0" err="1">
                          <a:effectLst/>
                          <a:latin typeface="Calibri" panose="020F0502020204030204" pitchFamily="34" charset="0"/>
                        </a:rPr>
                        <a:t>boch</a:t>
                      </a:r>
                      <a:r>
                        <a:rPr lang="en-GB" sz="1800" baseline="0" dirty="0">
                          <a:effectLst/>
                          <a:latin typeface="Calibri" panose="020F0502020204030204" pitchFamily="34" charset="0"/>
                        </a:rPr>
                        <a:t>!</a:t>
                      </a:r>
                      <a:endParaRPr lang="en-GB" sz="1800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r>
                        <a:rPr lang="en-GB" sz="1800" i="1" dirty="0">
                          <a:effectLst/>
                          <a:latin typeface="Calibri" panose="020F0502020204030204" pitchFamily="34" charset="0"/>
                        </a:rPr>
                        <a:t>What’s your name?</a:t>
                      </a:r>
                      <a:endParaRPr lang="en-GB" sz="1800" i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 panose="020F0502020204030204" pitchFamily="34" charset="0"/>
                        </a:rPr>
                        <a:t>Beth </a:t>
                      </a:r>
                      <a:r>
                        <a:rPr lang="en-GB" dirty="0" err="1">
                          <a:latin typeface="Calibri" panose="020F0502020204030204" pitchFamily="34" charset="0"/>
                        </a:rPr>
                        <a:t>yw</a:t>
                      </a:r>
                      <a:r>
                        <a:rPr lang="en-GB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dirty="0" err="1">
                          <a:latin typeface="Calibri" panose="020F0502020204030204" pitchFamily="34" charset="0"/>
                        </a:rPr>
                        <a:t>dy</a:t>
                      </a:r>
                      <a:r>
                        <a:rPr lang="en-GB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dirty="0" err="1">
                          <a:latin typeface="Calibri" panose="020F0502020204030204" pitchFamily="34" charset="0"/>
                        </a:rPr>
                        <a:t>enw</a:t>
                      </a:r>
                      <a:r>
                        <a:rPr lang="en-GB" dirty="0">
                          <a:latin typeface="Calibri" panose="020F0502020204030204" pitchFamily="34" charset="0"/>
                        </a:rPr>
                        <a:t> di</a:t>
                      </a:r>
                      <a:r>
                        <a:rPr lang="en-GB" baseline="0" dirty="0">
                          <a:latin typeface="Calibri" panose="020F0502020204030204" pitchFamily="34" charset="0"/>
                        </a:rPr>
                        <a:t>?</a:t>
                      </a:r>
                      <a:endParaRPr lang="en-GB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r>
                        <a:rPr lang="en-GB" sz="1800" i="1" baseline="0" dirty="0">
                          <a:effectLst/>
                          <a:latin typeface="Calibri" panose="020F0502020204030204" pitchFamily="34" charset="0"/>
                        </a:rPr>
                        <a:t>I’m… / My name is…</a:t>
                      </a:r>
                      <a:endParaRPr lang="en-GB" sz="1800" i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r>
                        <a:rPr lang="en-GB" baseline="0" dirty="0">
                          <a:latin typeface="Calibri" panose="020F0502020204030204" pitchFamily="34" charset="0"/>
                        </a:rPr>
                        <a:t>… </a:t>
                      </a:r>
                      <a:r>
                        <a:rPr lang="en-GB" baseline="0" dirty="0" err="1">
                          <a:latin typeface="Calibri" panose="020F0502020204030204" pitchFamily="34" charset="0"/>
                        </a:rPr>
                        <a:t>dw</a:t>
                      </a:r>
                      <a:r>
                        <a:rPr lang="en-GB" baseline="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baseline="0" dirty="0" err="1">
                          <a:latin typeface="Calibri" panose="020F0502020204030204" pitchFamily="34" charset="0"/>
                        </a:rPr>
                        <a:t>i</a:t>
                      </a:r>
                      <a:r>
                        <a:rPr lang="en-GB" baseline="0" dirty="0">
                          <a:latin typeface="Calibri" panose="020F0502020204030204" pitchFamily="34" charset="0"/>
                        </a:rPr>
                        <a:t>.</a:t>
                      </a:r>
                      <a:endParaRPr lang="en-GB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r>
                        <a:rPr lang="cy-GB" sz="1800" i="1" dirty="0">
                          <a:latin typeface="Calibri" panose="020F0502020204030204" pitchFamily="34" charset="0"/>
                        </a:rPr>
                        <a:t>Where do you come from?</a:t>
                      </a:r>
                      <a:endParaRPr lang="en-GB" sz="1800" i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r>
                        <a:rPr lang="en-GB" sz="1800" baseline="0" dirty="0">
                          <a:latin typeface="Calibri" panose="020F0502020204030204" pitchFamily="34" charset="0"/>
                        </a:rPr>
                        <a:t>O </a:t>
                      </a:r>
                      <a:r>
                        <a:rPr lang="en-GB" sz="1800" baseline="0" dirty="0" err="1">
                          <a:latin typeface="Calibri" panose="020F0502020204030204" pitchFamily="34" charset="0"/>
                        </a:rPr>
                        <a:t>ble</a:t>
                      </a:r>
                      <a:r>
                        <a:rPr lang="en-GB" sz="1800" baseline="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1800" baseline="0" dirty="0" err="1">
                          <a:latin typeface="Calibri" panose="020F0502020204030204" pitchFamily="34" charset="0"/>
                        </a:rPr>
                        <a:t>wyt</a:t>
                      </a:r>
                      <a:r>
                        <a:rPr lang="en-GB" sz="1800" baseline="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1800" baseline="0" dirty="0" err="1">
                          <a:latin typeface="Calibri" panose="020F0502020204030204" pitchFamily="34" charset="0"/>
                        </a:rPr>
                        <a:t>ti’n</a:t>
                      </a:r>
                      <a:r>
                        <a:rPr lang="en-GB" sz="1800" baseline="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1800" baseline="0" dirty="0" err="1">
                          <a:latin typeface="Calibri" panose="020F0502020204030204" pitchFamily="34" charset="0"/>
                        </a:rPr>
                        <a:t>dod</a:t>
                      </a:r>
                      <a:r>
                        <a:rPr lang="en-GB" sz="1800" baseline="0" dirty="0">
                          <a:latin typeface="Calibri" panose="020F0502020204030204" pitchFamily="34" charset="0"/>
                        </a:rPr>
                        <a:t>?</a:t>
                      </a:r>
                      <a:endParaRPr lang="en-GB" sz="1800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r>
                        <a:rPr lang="cy-GB" sz="1800" i="1" dirty="0">
                          <a:latin typeface="Calibri" panose="020F0502020204030204" pitchFamily="34" charset="0"/>
                        </a:rPr>
                        <a:t>I come from...</a:t>
                      </a:r>
                      <a:endParaRPr lang="en-GB" sz="1800" i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r>
                        <a:rPr lang="en-GB" sz="1800" baseline="0" dirty="0" err="1">
                          <a:latin typeface="Calibri" panose="020F0502020204030204" pitchFamily="34" charset="0"/>
                        </a:rPr>
                        <a:t>Dw</a:t>
                      </a:r>
                      <a:r>
                        <a:rPr lang="en-GB" sz="1800" baseline="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1800" baseline="0" dirty="0" err="1">
                          <a:latin typeface="Calibri" panose="020F0502020204030204" pitchFamily="34" charset="0"/>
                        </a:rPr>
                        <a:t>i’n</a:t>
                      </a:r>
                      <a:r>
                        <a:rPr lang="en-GB" sz="1800" baseline="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1800" baseline="0" dirty="0" err="1">
                          <a:latin typeface="Calibri" panose="020F0502020204030204" pitchFamily="34" charset="0"/>
                        </a:rPr>
                        <a:t>dod</a:t>
                      </a:r>
                      <a:r>
                        <a:rPr lang="en-GB" sz="1800" baseline="0" dirty="0">
                          <a:latin typeface="Calibri" panose="020F0502020204030204" pitchFamily="34" charset="0"/>
                        </a:rPr>
                        <a:t> o…</a:t>
                      </a:r>
                      <a:endParaRPr lang="en-GB" sz="1800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="" xmlns:a16="http://schemas.microsoft.com/office/drawing/2014/main" val="10007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r>
                        <a:rPr lang="cy-GB" sz="1800" i="1" dirty="0">
                          <a:latin typeface="Calibri" panose="020F0502020204030204" pitchFamily="34" charset="0"/>
                        </a:rPr>
                        <a:t>And you?</a:t>
                      </a:r>
                      <a:endParaRPr lang="en-GB" sz="1800" i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Calibri" panose="020F0502020204030204" pitchFamily="34" charset="0"/>
                        </a:rPr>
                        <a:t>A </a:t>
                      </a:r>
                      <a:r>
                        <a:rPr lang="en-GB" sz="1800" dirty="0" err="1" smtClean="0">
                          <a:latin typeface="Calibri" panose="020F0502020204030204" pitchFamily="34" charset="0"/>
                        </a:rPr>
                        <a:t>ti</a:t>
                      </a:r>
                      <a:r>
                        <a:rPr lang="en-GB" sz="1800" dirty="0" smtClean="0">
                          <a:latin typeface="Calibri" panose="020F0502020204030204" pitchFamily="34" charset="0"/>
                        </a:rPr>
                        <a:t>? </a:t>
                      </a:r>
                      <a:endParaRPr lang="en-GB" sz="1800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="" xmlns:a16="http://schemas.microsoft.com/office/drawing/2014/main" val="10008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r>
                        <a:rPr lang="en-GB" sz="1800" i="1" dirty="0">
                          <a:latin typeface="Calibri" panose="020F0502020204030204" pitchFamily="34" charset="0"/>
                        </a:rPr>
                        <a:t>How are you?</a:t>
                      </a: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alibri" panose="020F0502020204030204" pitchFamily="34" charset="0"/>
                        </a:rPr>
                        <a:t>Sut</a:t>
                      </a:r>
                      <a:r>
                        <a:rPr lang="en-GB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dirty="0" err="1">
                          <a:latin typeface="Calibri" panose="020F0502020204030204" pitchFamily="34" charset="0"/>
                        </a:rPr>
                        <a:t>wyt</a:t>
                      </a:r>
                      <a:r>
                        <a:rPr lang="en-GB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dirty="0" err="1">
                          <a:latin typeface="Calibri" panose="020F0502020204030204" pitchFamily="34" charset="0"/>
                        </a:rPr>
                        <a:t>ti</a:t>
                      </a:r>
                      <a:r>
                        <a:rPr lang="en-GB" dirty="0">
                          <a:latin typeface="Calibri" panose="020F0502020204030204" pitchFamily="34" charset="0"/>
                        </a:rPr>
                        <a:t>?</a:t>
                      </a: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="" xmlns:a16="http://schemas.microsoft.com/office/drawing/2014/main" val="10009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r>
                        <a:rPr lang="cy-GB" sz="1800" i="1" dirty="0">
                          <a:latin typeface="Calibri" panose="020F0502020204030204" pitchFamily="34" charset="0"/>
                        </a:rPr>
                        <a:t>I’m well/okay/not well.</a:t>
                      </a:r>
                      <a:endParaRPr lang="en-GB" sz="1800" i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err="1">
                          <a:latin typeface="Calibri" panose="020F0502020204030204" pitchFamily="34" charset="0"/>
                        </a:rPr>
                        <a:t>Dw</a:t>
                      </a:r>
                      <a:r>
                        <a:rPr lang="en-GB" sz="180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1800" dirty="0" err="1">
                          <a:latin typeface="Calibri" panose="020F0502020204030204" pitchFamily="34" charset="0"/>
                        </a:rPr>
                        <a:t>i’n</a:t>
                      </a:r>
                      <a:r>
                        <a:rPr lang="en-GB" sz="180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1800" dirty="0" err="1">
                          <a:latin typeface="Calibri" panose="020F0502020204030204" pitchFamily="34" charset="0"/>
                        </a:rPr>
                        <a:t>dda</a:t>
                      </a:r>
                      <a:r>
                        <a:rPr lang="en-GB" sz="1800" dirty="0">
                          <a:latin typeface="Calibri" panose="020F0502020204030204" pitchFamily="34" charset="0"/>
                        </a:rPr>
                        <a:t>/</a:t>
                      </a:r>
                      <a:r>
                        <a:rPr lang="en-GB" sz="1800" dirty="0" err="1">
                          <a:latin typeface="Calibri" panose="020F0502020204030204" pitchFamily="34" charset="0"/>
                        </a:rPr>
                        <a:t>weddol</a:t>
                      </a:r>
                      <a:r>
                        <a:rPr lang="en-GB" sz="1800" dirty="0">
                          <a:latin typeface="Calibri" panose="020F0502020204030204" pitchFamily="34" charset="0"/>
                        </a:rPr>
                        <a:t>/</a:t>
                      </a:r>
                      <a:r>
                        <a:rPr lang="en-GB" sz="1800" dirty="0" err="1">
                          <a:latin typeface="Calibri" panose="020F0502020204030204" pitchFamily="34" charset="0"/>
                        </a:rPr>
                        <a:t>ofnadwy</a:t>
                      </a:r>
                      <a:r>
                        <a:rPr lang="en-GB" sz="1800" dirty="0">
                          <a:latin typeface="Calibri" panose="020F0502020204030204" pitchFamily="34" charset="0"/>
                        </a:rPr>
                        <a:t>.</a:t>
                      </a: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="" xmlns:a16="http://schemas.microsoft.com/office/drawing/2014/main" val="10010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r>
                        <a:rPr lang="en-GB" sz="1800" i="1" dirty="0">
                          <a:latin typeface="Calibri" panose="020F0502020204030204" pitchFamily="34" charset="0"/>
                        </a:rPr>
                        <a:t>I live in…</a:t>
                      </a: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alibri" panose="020F0502020204030204" pitchFamily="34" charset="0"/>
                        </a:rPr>
                        <a:t>Dw</a:t>
                      </a:r>
                      <a:r>
                        <a:rPr lang="en-GB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dirty="0" err="1">
                          <a:latin typeface="Calibri" panose="020F0502020204030204" pitchFamily="34" charset="0"/>
                        </a:rPr>
                        <a:t>i’n</a:t>
                      </a:r>
                      <a:r>
                        <a:rPr lang="en-GB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dirty="0" err="1">
                          <a:latin typeface="Calibri" panose="020F0502020204030204" pitchFamily="34" charset="0"/>
                        </a:rPr>
                        <a:t>byw</a:t>
                      </a:r>
                      <a:r>
                        <a:rPr lang="en-GB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dirty="0" err="1">
                          <a:latin typeface="Calibri" panose="020F0502020204030204" pitchFamily="34" charset="0"/>
                        </a:rPr>
                        <a:t>yn</a:t>
                      </a:r>
                      <a:r>
                        <a:rPr lang="en-GB" dirty="0">
                          <a:latin typeface="Calibri" panose="020F0502020204030204" pitchFamily="34" charset="0"/>
                        </a:rPr>
                        <a:t>…</a:t>
                      </a: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=""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15" name="Content Placeholder 2"/>
          <p:cNvSpPr txBox="1">
            <a:spLocks/>
          </p:cNvSpPr>
          <p:nvPr/>
        </p:nvSpPr>
        <p:spPr bwMode="auto">
          <a:xfrm>
            <a:off x="8386069" y="3488192"/>
            <a:ext cx="1934962" cy="2564596"/>
          </a:xfrm>
          <a:prstGeom prst="rect">
            <a:avLst/>
          </a:prstGeom>
          <a:solidFill>
            <a:srgbClr val="15FFC2"/>
          </a:solidFill>
          <a:ln w="60325">
            <a:solidFill>
              <a:srgbClr val="00CC99"/>
            </a:solidFill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buNone/>
            </a:pPr>
            <a:r>
              <a:rPr lang="en-GB" sz="2000" b="1" kern="0" dirty="0" err="1">
                <a:solidFill>
                  <a:srgbClr val="D60093"/>
                </a:solidFill>
              </a:rPr>
              <a:t>siopa</a:t>
            </a:r>
            <a:endParaRPr lang="en-GB" sz="2000" b="1" kern="0" dirty="0">
              <a:solidFill>
                <a:srgbClr val="D60093"/>
              </a:solidFill>
            </a:endParaRPr>
          </a:p>
          <a:p>
            <a:pPr marL="0" indent="0" algn="ctr">
              <a:buNone/>
            </a:pPr>
            <a:r>
              <a:rPr lang="en-GB" sz="2000" b="1" kern="0" dirty="0" err="1">
                <a:solidFill>
                  <a:srgbClr val="D60093"/>
                </a:solidFill>
              </a:rPr>
              <a:t>ffilmiau</a:t>
            </a:r>
            <a:endParaRPr lang="en-GB" sz="2000" b="1" kern="0" dirty="0">
              <a:solidFill>
                <a:srgbClr val="D60093"/>
              </a:solidFill>
            </a:endParaRPr>
          </a:p>
          <a:p>
            <a:pPr marL="0" indent="0" algn="ctr">
              <a:buNone/>
            </a:pPr>
            <a:r>
              <a:rPr lang="cy-GB" sz="2000" b="1" kern="0" dirty="0">
                <a:solidFill>
                  <a:srgbClr val="D60093"/>
                </a:solidFill>
              </a:rPr>
              <a:t>fy ffrindiau</a:t>
            </a:r>
          </a:p>
          <a:p>
            <a:pPr marL="0" indent="0" algn="ctr">
              <a:buNone/>
            </a:pPr>
            <a:r>
              <a:rPr lang="cy-GB" sz="2000" b="1" kern="0" dirty="0">
                <a:solidFill>
                  <a:srgbClr val="D60093"/>
                </a:solidFill>
              </a:rPr>
              <a:t>rygbi</a:t>
            </a:r>
          </a:p>
          <a:p>
            <a:pPr marL="0" indent="0" algn="ctr">
              <a:buNone/>
            </a:pPr>
            <a:r>
              <a:rPr lang="cy-GB" sz="2000" b="1" kern="0" dirty="0">
                <a:solidFill>
                  <a:srgbClr val="D60093"/>
                </a:solidFill>
              </a:rPr>
              <a:t>pitsa</a:t>
            </a:r>
          </a:p>
          <a:p>
            <a:pPr marL="0" indent="0" algn="ctr">
              <a:buNone/>
            </a:pPr>
            <a:r>
              <a:rPr lang="cy-GB" sz="2000" b="1" kern="0" dirty="0">
                <a:solidFill>
                  <a:srgbClr val="D60093"/>
                </a:solidFill>
              </a:rPr>
              <a:t>bisgedi</a:t>
            </a:r>
          </a:p>
          <a:p>
            <a:pPr marL="0" indent="0" algn="ctr">
              <a:buNone/>
            </a:pPr>
            <a:r>
              <a:rPr lang="cy-GB" sz="2000" b="1" kern="0" dirty="0">
                <a:solidFill>
                  <a:srgbClr val="D60093"/>
                </a:solidFill>
              </a:rPr>
              <a:t>‘Strictly’</a:t>
            </a:r>
            <a:endParaRPr lang="en-GB" sz="2000" b="1" kern="0" dirty="0">
              <a:solidFill>
                <a:srgbClr val="D60093"/>
              </a:solidFill>
            </a:endParaRPr>
          </a:p>
          <a:p>
            <a:pPr marL="0" indent="0">
              <a:buNone/>
            </a:pPr>
            <a:endParaRPr lang="en-GB" sz="2400" b="1" kern="0" dirty="0">
              <a:solidFill>
                <a:srgbClr val="D60093"/>
              </a:solidFill>
            </a:endParaRPr>
          </a:p>
        </p:txBody>
      </p:sp>
      <p:sp>
        <p:nvSpPr>
          <p:cNvPr id="16" name="WordArt 3"/>
          <p:cNvSpPr>
            <a:spLocks noChangeArrowheads="1" noChangeShapeType="1" noTextEdit="1"/>
          </p:cNvSpPr>
          <p:nvPr/>
        </p:nvSpPr>
        <p:spPr bwMode="auto">
          <a:xfrm>
            <a:off x="8439150" y="1511721"/>
            <a:ext cx="1905000" cy="381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800080"/>
                    </a:gs>
                    <a:gs pos="50000">
                      <a:srgbClr val="FF0066"/>
                    </a:gs>
                    <a:gs pos="100000">
                      <a:srgbClr val="800080"/>
                    </a:gs>
                  </a:gsLst>
                  <a:lin ang="0" scaled="1"/>
                </a:gradFill>
                <a:latin typeface="Calibri"/>
              </a:rPr>
              <a:t>Dweud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800080"/>
                    </a:gs>
                    <a:gs pos="50000">
                      <a:srgbClr val="FF0066"/>
                    </a:gs>
                    <a:gs pos="100000">
                      <a:srgbClr val="800080"/>
                    </a:gs>
                  </a:gsLst>
                  <a:lin ang="0" scaled="1"/>
                </a:gradFill>
                <a:latin typeface="Calibri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800080"/>
                    </a:gs>
                    <a:gs pos="50000">
                      <a:srgbClr val="FF0066"/>
                    </a:gs>
                    <a:gs pos="100000">
                      <a:srgbClr val="800080"/>
                    </a:gs>
                  </a:gsLst>
                  <a:lin ang="0" scaled="1"/>
                </a:gradFill>
                <a:latin typeface="Calibri"/>
              </a:rPr>
              <a:t>mwy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800080"/>
                    </a:gs>
                    <a:gs pos="50000">
                      <a:srgbClr val="FF0066"/>
                    </a:gs>
                    <a:gs pos="100000">
                      <a:srgbClr val="800080"/>
                    </a:gs>
                  </a:gsLst>
                  <a:lin ang="0" scaled="1"/>
                </a:gradFill>
                <a:latin typeface="Calibri"/>
              </a:rPr>
              <a:t>:</a:t>
            </a:r>
          </a:p>
        </p:txBody>
      </p:sp>
      <p:pic>
        <p:nvPicPr>
          <p:cNvPr id="13" name="Picture 12" descr="speakin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2200" y="341524"/>
            <a:ext cx="1219200" cy="960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C4B8A641-40D1-471A-9AA3-F8BB214BE5E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17440"/>
            <a:ext cx="12192000" cy="1175657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="" xmlns:a16="http://schemas.microsoft.com/office/drawing/2014/main" id="{59DED36B-1A85-4230-893B-DA4DDBBE6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TASG SGWRSIO - CONVERSATION TASK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3883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1544" y="1484784"/>
            <a:ext cx="8229600" cy="4997152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endParaRPr lang="en-GB" dirty="0"/>
          </a:p>
          <a:p>
            <a:pPr marL="514350" indent="-514350">
              <a:buAutoNum type="arabicPeriod"/>
            </a:pPr>
            <a:endParaRPr lang="en-GB" dirty="0"/>
          </a:p>
          <a:p>
            <a:pPr marL="514350" indent="-514350">
              <a:buAutoNum type="arabicPeriod"/>
            </a:pPr>
            <a:endParaRPr lang="en-GB" dirty="0"/>
          </a:p>
          <a:p>
            <a:pPr marL="514350" indent="-514350">
              <a:buAutoNum type="arabicPeriod"/>
            </a:pPr>
            <a:endParaRPr lang="en-GB" dirty="0"/>
          </a:p>
          <a:p>
            <a:pPr marL="514350" indent="-514350">
              <a:buAutoNum type="arabicPeriod"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pic>
        <p:nvPicPr>
          <p:cNvPr id="9" name="Picture 8" descr="C:\Documents and Settings\cjames\Local Settings\Temporary Internet Files\Content.IE5\7FTD185B\MC900434667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87077" y="410506"/>
            <a:ext cx="1633394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Rounded Rectangle 10"/>
          <p:cNvSpPr/>
          <p:nvPr/>
        </p:nvSpPr>
        <p:spPr>
          <a:xfrm>
            <a:off x="2063552" y="1916832"/>
            <a:ext cx="2592288" cy="172819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300" b="1" dirty="0">
                <a:solidFill>
                  <a:schemeClr val="tx1"/>
                </a:solidFill>
                <a:latin typeface="Calibri" panose="020F0502020204030204" pitchFamily="34" charset="0"/>
              </a:rPr>
              <a:t>A</a:t>
            </a:r>
            <a:r>
              <a:rPr lang="en-GB" sz="2300" b="1" dirty="0" err="1">
                <a:solidFill>
                  <a:schemeClr val="tx1"/>
                </a:solidFill>
                <a:latin typeface="Calibri" panose="020F0502020204030204" pitchFamily="34" charset="0"/>
              </a:rPr>
              <a:t>sk</a:t>
            </a:r>
            <a:r>
              <a:rPr lang="en-GB" sz="2300" b="1" dirty="0">
                <a:solidFill>
                  <a:schemeClr val="tx1"/>
                </a:solidFill>
                <a:latin typeface="Calibri" panose="020F0502020204030204" pitchFamily="34" charset="0"/>
              </a:rPr>
              <a:t> another student a question in Welsh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799856" y="1916832"/>
            <a:ext cx="2592288" cy="172819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500" b="1" dirty="0">
                <a:solidFill>
                  <a:schemeClr val="tx1"/>
                </a:solidFill>
                <a:latin typeface="Calibri" panose="020F0502020204030204" pitchFamily="34" charset="0"/>
              </a:rPr>
              <a:t>Answer the question!      ‘Beth </a:t>
            </a:r>
            <a:r>
              <a:rPr lang="en-GB" sz="2500" b="1" dirty="0" err="1">
                <a:solidFill>
                  <a:schemeClr val="tx1"/>
                </a:solidFill>
                <a:latin typeface="Calibri" panose="020F0502020204030204" pitchFamily="34" charset="0"/>
              </a:rPr>
              <a:t>yw</a:t>
            </a:r>
            <a:r>
              <a:rPr lang="en-GB" sz="2500" b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500" b="1" dirty="0" err="1">
                <a:solidFill>
                  <a:schemeClr val="tx1"/>
                </a:solidFill>
                <a:latin typeface="Calibri" panose="020F0502020204030204" pitchFamily="34" charset="0"/>
              </a:rPr>
              <a:t>dy</a:t>
            </a:r>
            <a:r>
              <a:rPr lang="en-GB" sz="2500" b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500" b="1" dirty="0" err="1">
                <a:solidFill>
                  <a:schemeClr val="tx1"/>
                </a:solidFill>
                <a:latin typeface="Calibri" panose="020F0502020204030204" pitchFamily="34" charset="0"/>
              </a:rPr>
              <a:t>enw</a:t>
            </a:r>
            <a:r>
              <a:rPr lang="en-GB" sz="2500" b="1" dirty="0">
                <a:solidFill>
                  <a:schemeClr val="tx1"/>
                </a:solidFill>
                <a:latin typeface="Calibri" panose="020F0502020204030204" pitchFamily="34" charset="0"/>
              </a:rPr>
              <a:t> di?’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7536160" y="1916832"/>
            <a:ext cx="2592288" cy="172819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500" b="1" dirty="0">
                <a:solidFill>
                  <a:schemeClr val="tx1"/>
                </a:solidFill>
                <a:latin typeface="Calibri" panose="020F0502020204030204" pitchFamily="34" charset="0"/>
              </a:rPr>
              <a:t>How do you say “I am” or “I’m” in Welsh?</a:t>
            </a:r>
            <a:endParaRPr lang="en-GB" sz="2500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2063552" y="3789040"/>
            <a:ext cx="2592288" cy="172819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00" b="1" dirty="0">
                <a:solidFill>
                  <a:schemeClr val="tx1"/>
                </a:solidFill>
                <a:latin typeface="Calibri" panose="020F0502020204030204" pitchFamily="34" charset="0"/>
              </a:rPr>
              <a:t>Answer the question!           ‘</a:t>
            </a:r>
            <a:r>
              <a:rPr lang="en-GB" sz="2300" b="1" dirty="0" err="1">
                <a:solidFill>
                  <a:schemeClr val="tx1"/>
                </a:solidFill>
                <a:latin typeface="Calibri" panose="020F0502020204030204" pitchFamily="34" charset="0"/>
              </a:rPr>
              <a:t>Sut</a:t>
            </a:r>
            <a:r>
              <a:rPr lang="en-GB" sz="2300" b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300" b="1" dirty="0" err="1">
                <a:solidFill>
                  <a:schemeClr val="tx1"/>
                </a:solidFill>
                <a:latin typeface="Calibri" panose="020F0502020204030204" pitchFamily="34" charset="0"/>
              </a:rPr>
              <a:t>wyt</a:t>
            </a:r>
            <a:r>
              <a:rPr lang="en-GB" sz="2300" b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300" b="1" dirty="0" err="1">
                <a:solidFill>
                  <a:schemeClr val="tx1"/>
                </a:solidFill>
                <a:latin typeface="Calibri" panose="020F0502020204030204" pitchFamily="34" charset="0"/>
              </a:rPr>
              <a:t>ti</a:t>
            </a:r>
            <a:r>
              <a:rPr lang="en-GB" sz="2300" b="1" dirty="0">
                <a:solidFill>
                  <a:schemeClr val="tx1"/>
                </a:solidFill>
                <a:latin typeface="Calibri" panose="020F0502020204030204" pitchFamily="34" charset="0"/>
              </a:rPr>
              <a:t>?’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4799856" y="3789040"/>
            <a:ext cx="2592288" cy="1728192"/>
          </a:xfrm>
          <a:prstGeom prst="roundRect">
            <a:avLst/>
          </a:prstGeom>
          <a:solidFill>
            <a:srgbClr val="856BA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300" b="1" dirty="0">
                <a:solidFill>
                  <a:schemeClr val="bg1"/>
                </a:solidFill>
                <a:latin typeface="Calibri" panose="020F0502020204030204" pitchFamily="34" charset="0"/>
              </a:rPr>
              <a:t>Can you share two ‘small but useful words’ that you’ve learnt?</a:t>
            </a:r>
            <a:endParaRPr lang="en-GB" sz="2300" b="1" dirty="0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7536160" y="3789040"/>
            <a:ext cx="2592288" cy="172819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00" b="1" dirty="0">
                <a:solidFill>
                  <a:schemeClr val="bg1"/>
                </a:solidFill>
                <a:latin typeface="Calibri" panose="020F0502020204030204" pitchFamily="34" charset="0"/>
              </a:rPr>
              <a:t>Answer the question!             ‘O </a:t>
            </a:r>
            <a:r>
              <a:rPr lang="en-GB" sz="23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ble</a:t>
            </a:r>
            <a:r>
              <a:rPr lang="en-GB" sz="23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23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wyt</a:t>
            </a:r>
            <a:r>
              <a:rPr lang="en-GB" sz="23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23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ti’n</a:t>
            </a:r>
            <a:r>
              <a:rPr lang="en-GB" sz="23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23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dod</a:t>
            </a:r>
            <a:r>
              <a:rPr lang="en-GB" sz="2300" b="1" dirty="0">
                <a:solidFill>
                  <a:schemeClr val="bg1"/>
                </a:solidFill>
                <a:latin typeface="Calibri" panose="020F0502020204030204" pitchFamily="34" charset="0"/>
              </a:rPr>
              <a:t>?’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2063552" y="1916004"/>
            <a:ext cx="2592288" cy="172819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4799856" y="1923447"/>
            <a:ext cx="2592288" cy="172819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7536160" y="1923447"/>
            <a:ext cx="2592288" cy="172819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2063552" y="3789040"/>
            <a:ext cx="2592288" cy="172819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4799856" y="3789040"/>
            <a:ext cx="2592288" cy="1728192"/>
          </a:xfrm>
          <a:prstGeom prst="roundRect">
            <a:avLst/>
          </a:prstGeom>
          <a:solidFill>
            <a:srgbClr val="856BA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7536160" y="3789040"/>
            <a:ext cx="2592288" cy="172819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6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="" xmlns:a16="http://schemas.microsoft.com/office/drawing/2014/main" id="{370B47BA-5C32-4D58-A0BA-A897786E5A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="" xmlns:a16="http://schemas.microsoft.com/office/drawing/2014/main" id="{5269A72C-0637-4784-8EA4-6F40AF11F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3552" y="452213"/>
            <a:ext cx="10515600" cy="1325563"/>
          </a:xfrm>
        </p:spPr>
        <p:txBody>
          <a:bodyPr/>
          <a:lstStyle/>
          <a:p>
            <a:r>
              <a:rPr lang="cy-GB" dirty="0"/>
              <a:t>CLO’R WERS - PLENARY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0104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2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321</TotalTime>
  <Words>1682</Words>
  <Application>Microsoft Macintosh PowerPoint</Application>
  <PresentationFormat>Widescreen</PresentationFormat>
  <Paragraphs>308</Paragraphs>
  <Slides>38</Slides>
  <Notes>16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Calibri</vt:lpstr>
      <vt:lpstr>Calibri Light</vt:lpstr>
      <vt:lpstr>Century Gothic</vt:lpstr>
      <vt:lpstr>Comic Sans MS</vt:lpstr>
      <vt:lpstr>Trebuchet MS</vt:lpstr>
      <vt:lpstr>Wingdings</vt:lpstr>
      <vt:lpstr>Arial</vt:lpstr>
      <vt:lpstr>Office Theme</vt:lpstr>
      <vt:lpstr>PowerPoint Presentation</vt:lpstr>
      <vt:lpstr>PowerPoint Presentation</vt:lpstr>
      <vt:lpstr>TASG SBARDUN - STARTER</vt:lpstr>
      <vt:lpstr>GÊM ADOLYGU – REVISION GAME</vt:lpstr>
      <vt:lpstr>Sut mae ynganu...? – How do you pronounce...?</vt:lpstr>
      <vt:lpstr>PowerPoint Presentation</vt:lpstr>
      <vt:lpstr>PowerPoint Presentation</vt:lpstr>
      <vt:lpstr>BLE YN Y BYD...? – WHERE IN THE WORLD...?</vt:lpstr>
      <vt:lpstr>PowerPoint Presentation</vt:lpstr>
      <vt:lpstr>PowerPoint Presentation</vt:lpstr>
      <vt:lpstr>PowerPoint Presentation</vt:lpstr>
      <vt:lpstr>PowerPoint Presentation</vt:lpstr>
      <vt:lpstr>GÊM SIARAD! – SPEAKING GAME!</vt:lpstr>
      <vt:lpstr>SUT WYT TI?  SUT YDYCH CHI?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TASG DDARLLEN – READING TASK</vt:lpstr>
      <vt:lpstr>TASG SGWRSIO - CONVERSATION TASK</vt:lpstr>
      <vt:lpstr>CLO’R WERS - PLENARY</vt:lpstr>
    </vt:vector>
  </TitlesOfParts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James</dc:creator>
  <cp:lastModifiedBy>Microsoft Office User</cp:lastModifiedBy>
  <cp:revision>33</cp:revision>
  <cp:lastPrinted>2017-09-27T09:59:23Z</cp:lastPrinted>
  <dcterms:created xsi:type="dcterms:W3CDTF">2017-09-25T09:40:30Z</dcterms:created>
  <dcterms:modified xsi:type="dcterms:W3CDTF">2018-10-02T21:51:36Z</dcterms:modified>
</cp:coreProperties>
</file>