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3"/>
  </p:notesMasterIdLst>
  <p:handoutMasterIdLst>
    <p:handoutMasterId r:id="rId34"/>
  </p:handoutMasterIdLst>
  <p:sldIdLst>
    <p:sldId id="262" r:id="rId2"/>
    <p:sldId id="307" r:id="rId3"/>
    <p:sldId id="308" r:id="rId4"/>
    <p:sldId id="309" r:id="rId5"/>
    <p:sldId id="263" r:id="rId6"/>
    <p:sldId id="264" r:id="rId7"/>
    <p:sldId id="266" r:id="rId8"/>
    <p:sldId id="302" r:id="rId9"/>
    <p:sldId id="301" r:id="rId10"/>
    <p:sldId id="282" r:id="rId11"/>
    <p:sldId id="303" r:id="rId12"/>
    <p:sldId id="283" r:id="rId13"/>
    <p:sldId id="304" r:id="rId14"/>
    <p:sldId id="284" r:id="rId15"/>
    <p:sldId id="306" r:id="rId16"/>
    <p:sldId id="285" r:id="rId17"/>
    <p:sldId id="305" r:id="rId18"/>
    <p:sldId id="286" r:id="rId19"/>
    <p:sldId id="287" r:id="rId20"/>
    <p:sldId id="288" r:id="rId21"/>
    <p:sldId id="289" r:id="rId22"/>
    <p:sldId id="290" r:id="rId23"/>
    <p:sldId id="291" r:id="rId24"/>
    <p:sldId id="292" r:id="rId25"/>
    <p:sldId id="293" r:id="rId26"/>
    <p:sldId id="294" r:id="rId27"/>
    <p:sldId id="295" r:id="rId28"/>
    <p:sldId id="296" r:id="rId29"/>
    <p:sldId id="297" r:id="rId30"/>
    <p:sldId id="298" r:id="rId31"/>
    <p:sldId id="299" r:id="rId32"/>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6805EB"/>
    <a:srgbClr val="CA2688"/>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119" autoAdjust="0"/>
    <p:restoredTop sz="94718"/>
  </p:normalViewPr>
  <p:slideViewPr>
    <p:cSldViewPr>
      <p:cViewPr varScale="1">
        <p:scale>
          <a:sx n="91" d="100"/>
          <a:sy n="91" d="100"/>
        </p:scale>
        <p:origin x="702" y="84"/>
      </p:cViewPr>
      <p:guideLst>
        <p:guide orient="horz" pos="2160"/>
        <p:guide pos="2880"/>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handoutMaster" Target="handoutMasters/handout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notesMaster" Target="notesMasters/notesMaster1.xml"/><Relationship Id="rId38"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6400" cy="4968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sz="quarter" idx="1"/>
          </p:nvPr>
        </p:nvSpPr>
        <p:spPr>
          <a:xfrm>
            <a:off x="3849688" y="0"/>
            <a:ext cx="2946400" cy="496888"/>
          </a:xfrm>
          <a:prstGeom prst="rect">
            <a:avLst/>
          </a:prstGeom>
        </p:spPr>
        <p:txBody>
          <a:bodyPr vert="horz" lIns="91440" tIns="45720" rIns="91440" bIns="45720" rtlCol="0"/>
          <a:lstStyle>
            <a:lvl1pPr algn="r">
              <a:defRPr sz="1200"/>
            </a:lvl1pPr>
          </a:lstStyle>
          <a:p>
            <a:fld id="{A86023D9-978A-4902-9528-49E06F8A793A}" type="datetimeFigureOut">
              <a:rPr lang="en-GB" smtClean="0"/>
              <a:t>20/03/2018</a:t>
            </a:fld>
            <a:endParaRPr lang="en-GB" dirty="0"/>
          </a:p>
        </p:txBody>
      </p:sp>
      <p:sp>
        <p:nvSpPr>
          <p:cNvPr id="4" name="Footer Placeholder 3"/>
          <p:cNvSpPr>
            <a:spLocks noGrp="1"/>
          </p:cNvSpPr>
          <p:nvPr>
            <p:ph type="ftr" sz="quarter" idx="2"/>
          </p:nvPr>
        </p:nvSpPr>
        <p:spPr>
          <a:xfrm>
            <a:off x="0" y="9429750"/>
            <a:ext cx="2946400" cy="496888"/>
          </a:xfrm>
          <a:prstGeom prst="rect">
            <a:avLst/>
          </a:prstGeom>
        </p:spPr>
        <p:txBody>
          <a:bodyPr vert="horz" lIns="91440" tIns="45720" rIns="91440" bIns="45720" rtlCol="0" anchor="b"/>
          <a:lstStyle>
            <a:lvl1pPr algn="l">
              <a:defRPr sz="1200"/>
            </a:lvl1pPr>
          </a:lstStyle>
          <a:p>
            <a:endParaRPr lang="en-GB" dirty="0"/>
          </a:p>
        </p:txBody>
      </p:sp>
      <p:sp>
        <p:nvSpPr>
          <p:cNvPr id="5" name="Slide Number Placeholder 4"/>
          <p:cNvSpPr>
            <a:spLocks noGrp="1"/>
          </p:cNvSpPr>
          <p:nvPr>
            <p:ph type="sldNum" sz="quarter" idx="3"/>
          </p:nvPr>
        </p:nvSpPr>
        <p:spPr>
          <a:xfrm>
            <a:off x="3849688" y="9429750"/>
            <a:ext cx="2946400" cy="496888"/>
          </a:xfrm>
          <a:prstGeom prst="rect">
            <a:avLst/>
          </a:prstGeom>
        </p:spPr>
        <p:txBody>
          <a:bodyPr vert="horz" lIns="91440" tIns="45720" rIns="91440" bIns="45720" rtlCol="0" anchor="b"/>
          <a:lstStyle>
            <a:lvl1pPr algn="r">
              <a:defRPr sz="1200"/>
            </a:lvl1pPr>
          </a:lstStyle>
          <a:p>
            <a:fld id="{C19F7B22-38D3-4054-9D91-D84180910634}" type="slidenum">
              <a:rPr lang="en-GB" smtClean="0"/>
              <a:t>‹#›</a:t>
            </a:fld>
            <a:endParaRPr lang="en-GB" dirty="0"/>
          </a:p>
        </p:txBody>
      </p:sp>
    </p:spTree>
    <p:extLst>
      <p:ext uri="{BB962C8B-B14F-4D97-AF65-F5344CB8AC3E}">
        <p14:creationId xmlns:p14="http://schemas.microsoft.com/office/powerpoint/2010/main" val="394337221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6400" cy="4968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49688" y="0"/>
            <a:ext cx="2946400" cy="496888"/>
          </a:xfrm>
          <a:prstGeom prst="rect">
            <a:avLst/>
          </a:prstGeom>
        </p:spPr>
        <p:txBody>
          <a:bodyPr vert="horz" lIns="91440" tIns="45720" rIns="91440" bIns="45720" rtlCol="0"/>
          <a:lstStyle>
            <a:lvl1pPr algn="r">
              <a:defRPr sz="1200"/>
            </a:lvl1pPr>
          </a:lstStyle>
          <a:p>
            <a:fld id="{119BCFD0-1020-46C6-80D5-F9FBC7EFF1F4}" type="datetimeFigureOut">
              <a:rPr lang="en-GB" smtClean="0"/>
              <a:t>20/03/2018</a:t>
            </a:fld>
            <a:endParaRPr lang="en-GB" dirty="0"/>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79450" y="4714875"/>
            <a:ext cx="5438775" cy="4467225"/>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428163"/>
            <a:ext cx="2946400" cy="4968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49688" y="9428163"/>
            <a:ext cx="2946400" cy="496887"/>
          </a:xfrm>
          <a:prstGeom prst="rect">
            <a:avLst/>
          </a:prstGeom>
        </p:spPr>
        <p:txBody>
          <a:bodyPr vert="horz" lIns="91440" tIns="45720" rIns="91440" bIns="45720" rtlCol="0" anchor="b"/>
          <a:lstStyle>
            <a:lvl1pPr algn="r">
              <a:defRPr sz="1200"/>
            </a:lvl1pPr>
          </a:lstStyle>
          <a:p>
            <a:fld id="{3B7B3AB0-B398-4ECB-9B3E-A158F590CFBB}" type="slidenum">
              <a:rPr lang="en-GB" smtClean="0"/>
              <a:t>‹#›</a:t>
            </a:fld>
            <a:endParaRPr lang="en-GB" dirty="0"/>
          </a:p>
        </p:txBody>
      </p:sp>
    </p:spTree>
    <p:extLst>
      <p:ext uri="{BB962C8B-B14F-4D97-AF65-F5344CB8AC3E}">
        <p14:creationId xmlns:p14="http://schemas.microsoft.com/office/powerpoint/2010/main" val="73249109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solidFill>
                  <a:prstClr val="black">
                    <a:tint val="75000"/>
                  </a:prstClr>
                </a:solidFill>
              </a:rPr>
              <a:pPr/>
              <a:t>20/03/2018</a:t>
            </a:fld>
            <a:endParaRPr lang="en-GB" dirty="0">
              <a:solidFill>
                <a:prstClr val="black">
                  <a:tint val="75000"/>
                </a:prstClr>
              </a:solidFill>
            </a:endParaRPr>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dirty="0">
              <a:solidFill>
                <a:prstClr val="black"/>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327169893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tx2">
              <a:lumMod val="60000"/>
              <a:lumOff val="40000"/>
            </a:schemeClr>
          </a:solidFill>
        </p:spPr>
        <p:txBody>
          <a:bodyPr/>
          <a:lstStyle/>
          <a:p>
            <a:r>
              <a:rPr lang="en-US" smtClean="0"/>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20/03/2018</a:t>
            </a:fld>
            <a:endParaRPr lang="en-GB" dirty="0">
              <a:solidFill>
                <a:prstClr val="black">
                  <a:tint val="75000"/>
                </a:prstClr>
              </a:solidFill>
            </a:endParaRPr>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solidFill>
                <a:prstClr val="black"/>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117513766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20/03/2018</a:t>
            </a:fld>
            <a:endParaRPr lang="en-GB" dirty="0">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363219241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20/03/2018</a:t>
            </a:fld>
            <a:endParaRPr lang="en-GB" dirty="0">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66913403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solidFill>
                  <a:prstClr val="black">
                    <a:tint val="75000"/>
                  </a:prstClr>
                </a:solidFill>
              </a:rPr>
              <a:pPr/>
              <a:t>20/03/2018</a:t>
            </a:fld>
            <a:endParaRPr lang="en-GB" dirty="0">
              <a:solidFill>
                <a:prstClr val="black">
                  <a:tint val="75000"/>
                </a:prstClr>
              </a:solidFill>
            </a:endParaRPr>
          </a:p>
        </p:txBody>
      </p:sp>
      <p:sp>
        <p:nvSpPr>
          <p:cNvPr id="9" name="Slide Number Placeholder 8"/>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37850974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solidFill>
                  <a:prstClr val="black">
                    <a:tint val="75000"/>
                  </a:prstClr>
                </a:solidFill>
              </a:rPr>
              <a:pPr/>
              <a:t>20/03/2018</a:t>
            </a:fld>
            <a:endParaRPr lang="en-GB" dirty="0">
              <a:solidFill>
                <a:prstClr val="black">
                  <a:tint val="75000"/>
                </a:prstClr>
              </a:solidFill>
            </a:endParaRPr>
          </a:p>
        </p:txBody>
      </p:sp>
      <p:sp>
        <p:nvSpPr>
          <p:cNvPr id="5" name="Slide Number Placeholder 4"/>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32502422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solidFill>
                  <a:prstClr val="black">
                    <a:tint val="75000"/>
                  </a:prstClr>
                </a:solidFill>
              </a:rPr>
              <a:pPr/>
              <a:t>20/03/2018</a:t>
            </a:fld>
            <a:endParaRPr lang="en-GB" dirty="0">
              <a:solidFill>
                <a:prstClr val="black">
                  <a:tint val="75000"/>
                </a:prstClr>
              </a:solidFill>
            </a:endParaRPr>
          </a:p>
        </p:txBody>
      </p:sp>
      <p:sp>
        <p:nvSpPr>
          <p:cNvPr id="4" name="Slide Number Placeholder 3"/>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259492543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20/03/2018</a:t>
            </a:fld>
            <a:endParaRPr lang="en-GB" dirty="0">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183304037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smtClean="0"/>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smtClean="0"/>
              <a:t>Click icon to add picture</a:t>
            </a:r>
            <a:endParaRPr lang="en-GB" dirty="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20/03/2018</a:t>
            </a:fld>
            <a:endParaRPr lang="en-GB" dirty="0">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413682855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20/03/2018</a:t>
            </a:fld>
            <a:endParaRPr lang="en-GB" dirty="0">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23199827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20/03/2018</a:t>
            </a:fld>
            <a:endParaRPr lang="en-GB" dirty="0">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56624096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solidFill>
                  <a:prstClr val="black">
                    <a:tint val="75000"/>
                  </a:prstClr>
                </a:solidFill>
              </a:rPr>
              <a:pPr/>
              <a:t>20/03/2018</a:t>
            </a:fld>
            <a:endParaRPr lang="en-GB" dirty="0">
              <a:solidFill>
                <a:prstClr val="black">
                  <a:tint val="75000"/>
                </a:prstClr>
              </a:solidFill>
            </a:endParaRPr>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90572003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hyperlink" Target="https://geerthofstede.com/culture-geert-hofstede-gert-jan-hofstede/definition-culture/" TargetMode="Externa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hyperlink" Target="https://geerthofstede.com/" TargetMode="Externa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899592" y="836712"/>
            <a:ext cx="7992888" cy="648072"/>
          </a:xfrm>
        </p:spPr>
        <p:txBody>
          <a:bodyPr>
            <a:normAutofit fontScale="90000"/>
          </a:bodyPr>
          <a:lstStyle/>
          <a:p>
            <a:pPr algn="l"/>
            <a:r>
              <a:rPr lang="en-GB" sz="3600" dirty="0" smtClean="0">
                <a:solidFill>
                  <a:schemeClr val="bg1"/>
                </a:solidFill>
              </a:rPr>
              <a:t/>
            </a:r>
            <a:br>
              <a:rPr lang="en-GB" sz="3600" dirty="0" smtClean="0">
                <a:solidFill>
                  <a:schemeClr val="bg1"/>
                </a:solidFill>
              </a:rPr>
            </a:br>
            <a:r>
              <a:rPr lang="en-GB" sz="3600" dirty="0" smtClean="0">
                <a:solidFill>
                  <a:schemeClr val="bg1"/>
                </a:solidFill>
              </a:rPr>
              <a:t/>
            </a:r>
            <a:br>
              <a:rPr lang="en-GB" sz="3600" dirty="0" smtClean="0">
                <a:solidFill>
                  <a:schemeClr val="bg1"/>
                </a:solidFill>
              </a:rPr>
            </a:br>
            <a:endParaRPr lang="en-GB" sz="3600" dirty="0">
              <a:solidFill>
                <a:schemeClr val="bg1"/>
              </a:solidFill>
            </a:endParaRPr>
          </a:p>
        </p:txBody>
      </p:sp>
      <p:sp>
        <p:nvSpPr>
          <p:cNvPr id="3" name="Subtitle 2"/>
          <p:cNvSpPr>
            <a:spLocks noGrp="1"/>
          </p:cNvSpPr>
          <p:nvPr>
            <p:ph type="subTitle" idx="1"/>
          </p:nvPr>
        </p:nvSpPr>
        <p:spPr>
          <a:xfrm>
            <a:off x="2195736" y="1628800"/>
            <a:ext cx="6120680" cy="3624808"/>
          </a:xfrm>
        </p:spPr>
        <p:txBody>
          <a:bodyPr>
            <a:normAutofit/>
          </a:bodyPr>
          <a:lstStyle/>
          <a:p>
            <a:r>
              <a:rPr lang="en-GB" dirty="0" smtClean="0">
                <a:solidFill>
                  <a:schemeClr val="bg1"/>
                </a:solidFill>
              </a:rPr>
              <a:t>International Entrepreneurship</a:t>
            </a:r>
          </a:p>
          <a:p>
            <a:r>
              <a:rPr lang="en-GB" dirty="0" smtClean="0">
                <a:solidFill>
                  <a:schemeClr val="bg1"/>
                </a:solidFill>
              </a:rPr>
              <a:t>Culture</a:t>
            </a:r>
            <a:endParaRPr lang="en-GB" dirty="0">
              <a:solidFill>
                <a:schemeClr val="bg1"/>
              </a:solidFill>
            </a:endParaRPr>
          </a:p>
          <a:p>
            <a:r>
              <a:rPr lang="en-US" altLang="en-US" sz="2400" dirty="0" smtClean="0">
                <a:solidFill>
                  <a:schemeClr val="bg1"/>
                </a:solidFill>
                <a:latin typeface="Verdana" charset="0"/>
              </a:rPr>
              <a:t>Lecture 7</a:t>
            </a:r>
            <a:endParaRPr lang="en-US" altLang="en-US" sz="2400" dirty="0">
              <a:solidFill>
                <a:schemeClr val="bg1"/>
              </a:solidFill>
              <a:latin typeface="Verdana" charset="0"/>
            </a:endParaRPr>
          </a:p>
        </p:txBody>
      </p:sp>
      <p:pic>
        <p:nvPicPr>
          <p:cNvPr id="4" name="Picture 3"/>
          <p:cNvPicPr>
            <a:picLocks noChangeAspect="1"/>
          </p:cNvPicPr>
          <p:nvPr/>
        </p:nvPicPr>
        <p:blipFill>
          <a:blip r:embed="rId2"/>
          <a:stretch>
            <a:fillRect/>
          </a:stretch>
        </p:blipFill>
        <p:spPr>
          <a:xfrm>
            <a:off x="8100392" y="5589240"/>
            <a:ext cx="648072" cy="360040"/>
          </a:xfrm>
          <a:prstGeom prst="rect">
            <a:avLst/>
          </a:prstGeom>
        </p:spPr>
      </p:pic>
    </p:spTree>
    <p:extLst>
      <p:ext uri="{BB962C8B-B14F-4D97-AF65-F5344CB8AC3E}">
        <p14:creationId xmlns:p14="http://schemas.microsoft.com/office/powerpoint/2010/main" val="4240142115"/>
      </p:ext>
    </p:extLst>
  </p:cSld>
  <p:clrMapOvr>
    <a:masterClrMapping/>
  </p:clrMapOvr>
  <p:transition spd="slow">
    <p:wipe/>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Culture</a:t>
            </a:r>
            <a:endParaRPr lang="en-GB" dirty="0"/>
          </a:p>
        </p:txBody>
      </p:sp>
      <p:sp>
        <p:nvSpPr>
          <p:cNvPr id="3" name="Content Placeholder 2"/>
          <p:cNvSpPr>
            <a:spLocks noGrp="1"/>
          </p:cNvSpPr>
          <p:nvPr>
            <p:ph idx="1"/>
          </p:nvPr>
        </p:nvSpPr>
        <p:spPr/>
        <p:txBody>
          <a:bodyPr/>
          <a:lstStyle/>
          <a:p>
            <a:r>
              <a:rPr lang="en-GB" dirty="0" smtClean="0"/>
              <a:t>What is culture?</a:t>
            </a:r>
            <a:endParaRPr lang="en-GB" dirty="0"/>
          </a:p>
        </p:txBody>
      </p:sp>
    </p:spTree>
    <p:extLst>
      <p:ext uri="{BB962C8B-B14F-4D97-AF65-F5344CB8AC3E}">
        <p14:creationId xmlns:p14="http://schemas.microsoft.com/office/powerpoint/2010/main" val="20796230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a:hlinkClick r:id="rId2"/>
              </a:rPr>
              <a:t>https://geerthofstede.com/culture-geert-hofstede-gert-jan-hofstede/definition-culture</a:t>
            </a:r>
            <a:r>
              <a:rPr lang="en-GB" dirty="0" smtClean="0">
                <a:hlinkClick r:id="rId2"/>
              </a:rPr>
              <a:t>/</a:t>
            </a:r>
            <a:endParaRPr lang="en-GB" dirty="0" smtClean="0"/>
          </a:p>
          <a:p>
            <a:endParaRPr lang="en-GB" dirty="0"/>
          </a:p>
        </p:txBody>
      </p:sp>
    </p:spTree>
    <p:extLst>
      <p:ext uri="{BB962C8B-B14F-4D97-AF65-F5344CB8AC3E}">
        <p14:creationId xmlns:p14="http://schemas.microsoft.com/office/powerpoint/2010/main" val="265930997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smtClean="0"/>
              <a:t>Again think of some ways your business culture is different </a:t>
            </a:r>
            <a:r>
              <a:rPr lang="en-GB" smtClean="0"/>
              <a:t>from the UK’s? </a:t>
            </a:r>
            <a:endParaRPr lang="en-GB"/>
          </a:p>
        </p:txBody>
      </p:sp>
    </p:spTree>
    <p:extLst>
      <p:ext uri="{BB962C8B-B14F-4D97-AF65-F5344CB8AC3E}">
        <p14:creationId xmlns:p14="http://schemas.microsoft.com/office/powerpoint/2010/main" val="349851800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Geert Hofstede</a:t>
            </a:r>
            <a:endParaRPr lang="en-GB" dirty="0"/>
          </a:p>
        </p:txBody>
      </p:sp>
      <p:sp>
        <p:nvSpPr>
          <p:cNvPr id="3" name="Content Placeholder 2"/>
          <p:cNvSpPr>
            <a:spLocks noGrp="1"/>
          </p:cNvSpPr>
          <p:nvPr>
            <p:ph idx="1"/>
          </p:nvPr>
        </p:nvSpPr>
        <p:spPr/>
        <p:txBody>
          <a:bodyPr>
            <a:normAutofit fontScale="70000" lnSpcReduction="20000"/>
          </a:bodyPr>
          <a:lstStyle/>
          <a:p>
            <a:r>
              <a:rPr lang="en-US" dirty="0"/>
              <a:t>In the </a:t>
            </a:r>
            <a:r>
              <a:rPr lang="en-US" dirty="0" smtClean="0"/>
              <a:t>1980s </a:t>
            </a:r>
            <a:r>
              <a:rPr lang="en-US" dirty="0"/>
              <a:t>Geert Hofstede discovered 5 fundamental dimensions of national cultures that can be seen to illustrate different values in different national cultures. This discovery was made through utilizing factor analysis techniques on samples drawn from the multinational corporation IBM. </a:t>
            </a:r>
            <a:r>
              <a:rPr lang="en-US" dirty="0" smtClean="0"/>
              <a:t/>
            </a:r>
            <a:br>
              <a:rPr lang="en-US" dirty="0" smtClean="0"/>
            </a:br>
            <a:endParaRPr lang="en-US" dirty="0"/>
          </a:p>
          <a:p>
            <a:r>
              <a:rPr lang="en-US" dirty="0"/>
              <a:t>The dimensions found by Geert Hofstede can be used to illustrate which values lie deeply embedded in people from different cultures. These values may have consequences for how people in different cultures behave, and how they will potentially behave in a work related context.</a:t>
            </a:r>
          </a:p>
        </p:txBody>
      </p:sp>
    </p:spTree>
    <p:extLst>
      <p:ext uri="{BB962C8B-B14F-4D97-AF65-F5344CB8AC3E}">
        <p14:creationId xmlns:p14="http://schemas.microsoft.com/office/powerpoint/2010/main" val="199861720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The five values found by Geert </a:t>
            </a:r>
            <a:r>
              <a:rPr lang="en-US" dirty="0" smtClean="0"/>
              <a:t>Hofstede</a:t>
            </a:r>
            <a:endParaRPr lang="en-GB" dirty="0"/>
          </a:p>
        </p:txBody>
      </p:sp>
      <p:sp>
        <p:nvSpPr>
          <p:cNvPr id="3" name="Content Placeholder 2"/>
          <p:cNvSpPr>
            <a:spLocks noGrp="1"/>
          </p:cNvSpPr>
          <p:nvPr>
            <p:ph idx="1"/>
          </p:nvPr>
        </p:nvSpPr>
        <p:spPr/>
        <p:txBody>
          <a:bodyPr>
            <a:normAutofit/>
          </a:bodyPr>
          <a:lstStyle/>
          <a:p>
            <a:endParaRPr lang="en-US" dirty="0"/>
          </a:p>
          <a:p>
            <a:r>
              <a:rPr lang="en-US" dirty="0"/>
              <a:t>Power Distance</a:t>
            </a:r>
          </a:p>
          <a:p>
            <a:r>
              <a:rPr lang="en-US" dirty="0"/>
              <a:t>Uncertainty Avoidance</a:t>
            </a:r>
          </a:p>
          <a:p>
            <a:r>
              <a:rPr lang="en-US" dirty="0"/>
              <a:t>Masculinity vs. Femininity</a:t>
            </a:r>
          </a:p>
          <a:p>
            <a:r>
              <a:rPr lang="en-US" dirty="0"/>
              <a:t>Individualism vs. Collectivism</a:t>
            </a:r>
          </a:p>
          <a:p>
            <a:r>
              <a:rPr lang="en-US" dirty="0"/>
              <a:t>Long vs. Short Term Orientation</a:t>
            </a:r>
          </a:p>
          <a:p>
            <a:endParaRPr lang="en-GB" dirty="0" smtClean="0"/>
          </a:p>
          <a:p>
            <a:endParaRPr lang="en-GB" dirty="0" smtClean="0"/>
          </a:p>
          <a:p>
            <a:pPr lvl="1"/>
            <a:endParaRPr lang="en-GB" dirty="0"/>
          </a:p>
          <a:p>
            <a:endParaRPr lang="en-GB" dirty="0"/>
          </a:p>
          <a:p>
            <a:endParaRPr lang="en-GB" dirty="0" smtClean="0"/>
          </a:p>
          <a:p>
            <a:endParaRPr lang="en-GB" dirty="0"/>
          </a:p>
        </p:txBody>
      </p:sp>
    </p:spTree>
    <p:extLst>
      <p:ext uri="{BB962C8B-B14F-4D97-AF65-F5344CB8AC3E}">
        <p14:creationId xmlns:p14="http://schemas.microsoft.com/office/powerpoint/2010/main" val="404349166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Power </a:t>
            </a:r>
            <a:r>
              <a:rPr lang="en-GB" dirty="0" smtClean="0"/>
              <a:t>- Distance</a:t>
            </a:r>
            <a:endParaRPr lang="en-GB" dirty="0"/>
          </a:p>
        </p:txBody>
      </p:sp>
      <p:sp>
        <p:nvSpPr>
          <p:cNvPr id="3" name="Content Placeholder 2"/>
          <p:cNvSpPr>
            <a:spLocks noGrp="1"/>
          </p:cNvSpPr>
          <p:nvPr>
            <p:ph idx="1"/>
          </p:nvPr>
        </p:nvSpPr>
        <p:spPr/>
        <p:txBody>
          <a:bodyPr>
            <a:normAutofit/>
          </a:bodyPr>
          <a:lstStyle/>
          <a:p>
            <a:r>
              <a:rPr lang="en-GB" dirty="0" smtClean="0"/>
              <a:t>The extent to which the less powerful members of organisation and institutions (like the family) accept and expect that power is distributed unequally.</a:t>
            </a:r>
          </a:p>
          <a:p>
            <a:r>
              <a:rPr lang="en-GB" dirty="0" smtClean="0"/>
              <a:t>Society’s level of inequality is endorsed by the followers as much as by the leaders.</a:t>
            </a:r>
            <a:endParaRPr lang="en-GB" dirty="0"/>
          </a:p>
        </p:txBody>
      </p:sp>
    </p:spTree>
    <p:extLst>
      <p:ext uri="{BB962C8B-B14F-4D97-AF65-F5344CB8AC3E}">
        <p14:creationId xmlns:p14="http://schemas.microsoft.com/office/powerpoint/2010/main" val="289815357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5" name="Content Placeholder 4"/>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39846" y="274638"/>
            <a:ext cx="8608618" cy="5241925"/>
          </a:xfrm>
        </p:spPr>
      </p:pic>
      <p:sp>
        <p:nvSpPr>
          <p:cNvPr id="6" name="TextBox 5"/>
          <p:cNvSpPr txBox="1"/>
          <p:nvPr/>
        </p:nvSpPr>
        <p:spPr>
          <a:xfrm>
            <a:off x="2771800" y="5229200"/>
            <a:ext cx="3456384" cy="369332"/>
          </a:xfrm>
          <a:prstGeom prst="rect">
            <a:avLst/>
          </a:prstGeom>
          <a:noFill/>
        </p:spPr>
        <p:txBody>
          <a:bodyPr wrap="square" rtlCol="0">
            <a:spAutoFit/>
          </a:bodyPr>
          <a:lstStyle/>
          <a:p>
            <a:r>
              <a:rPr lang="en-US" dirty="0" smtClean="0"/>
              <a:t>Hofstede (2011)</a:t>
            </a:r>
            <a:endParaRPr lang="en-US" dirty="0"/>
          </a:p>
        </p:txBody>
      </p:sp>
    </p:spTree>
    <p:extLst>
      <p:ext uri="{BB962C8B-B14F-4D97-AF65-F5344CB8AC3E}">
        <p14:creationId xmlns:p14="http://schemas.microsoft.com/office/powerpoint/2010/main" val="82767267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Power </a:t>
            </a:r>
            <a:r>
              <a:rPr lang="en-GB" dirty="0" smtClean="0"/>
              <a:t>- Distance</a:t>
            </a:r>
            <a:endParaRPr lang="en-GB" dirty="0"/>
          </a:p>
        </p:txBody>
      </p:sp>
      <p:sp>
        <p:nvSpPr>
          <p:cNvPr id="3" name="Content Placeholder 2"/>
          <p:cNvSpPr>
            <a:spLocks noGrp="1"/>
          </p:cNvSpPr>
          <p:nvPr>
            <p:ph idx="1"/>
          </p:nvPr>
        </p:nvSpPr>
        <p:spPr/>
        <p:txBody>
          <a:bodyPr>
            <a:normAutofit fontScale="92500"/>
          </a:bodyPr>
          <a:lstStyle/>
          <a:p>
            <a:r>
              <a:rPr lang="en-US" dirty="0"/>
              <a:t>In cultures with low power distance, people are likely to expect that power is distributed rather equally, and are furthermore also likely to accept that power is distributed to less powerful individuals. As opposed to this, people in high power distance cultures will likely both expect and accept inequality and steep hierarchies.</a:t>
            </a:r>
            <a:endParaRPr lang="en-GB" dirty="0"/>
          </a:p>
          <a:p>
            <a:endParaRPr lang="en-GB" dirty="0" smtClean="0"/>
          </a:p>
          <a:p>
            <a:endParaRPr lang="en-GB" dirty="0"/>
          </a:p>
        </p:txBody>
      </p:sp>
    </p:spTree>
    <p:extLst>
      <p:ext uri="{BB962C8B-B14F-4D97-AF65-F5344CB8AC3E}">
        <p14:creationId xmlns:p14="http://schemas.microsoft.com/office/powerpoint/2010/main" val="83949222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Uncertainty Avoidance</a:t>
            </a:r>
          </a:p>
        </p:txBody>
      </p:sp>
      <p:sp>
        <p:nvSpPr>
          <p:cNvPr id="3" name="Content Placeholder 2"/>
          <p:cNvSpPr>
            <a:spLocks noGrp="1"/>
          </p:cNvSpPr>
          <p:nvPr>
            <p:ph idx="1"/>
          </p:nvPr>
        </p:nvSpPr>
        <p:spPr/>
        <p:txBody>
          <a:bodyPr>
            <a:normAutofit fontScale="70000" lnSpcReduction="20000"/>
          </a:bodyPr>
          <a:lstStyle/>
          <a:p>
            <a:r>
              <a:rPr lang="en-US" dirty="0"/>
              <a:t>Uncertainty Avoidance is referring to a lack of tolerance for ambiguity and a need for formal rules and policies. This dimension measures the extent to which people feel threatened by ambiguous situations. These uncertainties and ambiguities may e.g. be handled by an introduction of formal rules or policies, or by a general acceptance of ambiguity in the organizational life. </a:t>
            </a:r>
          </a:p>
          <a:p>
            <a:r>
              <a:rPr lang="en-US" dirty="0"/>
              <a:t>The majority of people living in cultures with a high degree of uncertainty avoidance, are likely to feel uncomfortable in uncertain and ambiguous situations.</a:t>
            </a:r>
          </a:p>
          <a:p>
            <a:r>
              <a:rPr lang="en-US" dirty="0"/>
              <a:t>People living in cultures with a low degree of uncertainty avoidance, are likely to thrive in more uncertain and ambiguous situations and environments.</a:t>
            </a:r>
          </a:p>
        </p:txBody>
      </p:sp>
    </p:spTree>
    <p:extLst>
      <p:ext uri="{BB962C8B-B14F-4D97-AF65-F5344CB8AC3E}">
        <p14:creationId xmlns:p14="http://schemas.microsoft.com/office/powerpoint/2010/main" val="94064439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750912" y="274638"/>
            <a:ext cx="7781528" cy="5314602"/>
          </a:xfrm>
        </p:spPr>
      </p:pic>
    </p:spTree>
    <p:extLst>
      <p:ext uri="{BB962C8B-B14F-4D97-AF65-F5344CB8AC3E}">
        <p14:creationId xmlns:p14="http://schemas.microsoft.com/office/powerpoint/2010/main" val="182347653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Masculinity vs. Femininity</a:t>
            </a:r>
          </a:p>
        </p:txBody>
      </p:sp>
      <p:sp>
        <p:nvSpPr>
          <p:cNvPr id="3" name="Content Placeholder 2"/>
          <p:cNvSpPr>
            <a:spLocks noGrp="1"/>
          </p:cNvSpPr>
          <p:nvPr>
            <p:ph idx="1"/>
          </p:nvPr>
        </p:nvSpPr>
        <p:spPr/>
        <p:txBody>
          <a:bodyPr>
            <a:normAutofit fontScale="77500" lnSpcReduction="20000"/>
          </a:bodyPr>
          <a:lstStyle/>
          <a:p>
            <a:r>
              <a:rPr lang="en-US" dirty="0"/>
              <a:t>These values concern the extent on emphasis on masculine work related goals and assertiveness (earnings, advancement, title, respect et.), as opposed to more personal and humanistic goals (friendly working climate, cooperation, nurturance etc.) </a:t>
            </a:r>
          </a:p>
          <a:p>
            <a:r>
              <a:rPr lang="en-US" dirty="0"/>
              <a:t>The first set of goals is usually described as masculine, whereas the latter is described as feminine. These goals and values can, among other, describe how people are potentially motivated in cultures with e.g. a feminine or a masculine culture.</a:t>
            </a:r>
          </a:p>
          <a:p>
            <a:endParaRPr lang="en-US" dirty="0"/>
          </a:p>
        </p:txBody>
      </p:sp>
    </p:spTree>
    <p:extLst>
      <p:ext uri="{BB962C8B-B14F-4D97-AF65-F5344CB8AC3E}">
        <p14:creationId xmlns:p14="http://schemas.microsoft.com/office/powerpoint/2010/main" val="178328842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517314" y="274638"/>
            <a:ext cx="8109372" cy="5241925"/>
          </a:xfrm>
        </p:spPr>
      </p:pic>
    </p:spTree>
    <p:extLst>
      <p:ext uri="{BB962C8B-B14F-4D97-AF65-F5344CB8AC3E}">
        <p14:creationId xmlns:p14="http://schemas.microsoft.com/office/powerpoint/2010/main" val="51728135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Individualism vs. Collectivism</a:t>
            </a:r>
          </a:p>
        </p:txBody>
      </p:sp>
      <p:sp>
        <p:nvSpPr>
          <p:cNvPr id="3" name="Content Placeholder 2"/>
          <p:cNvSpPr>
            <a:spLocks noGrp="1"/>
          </p:cNvSpPr>
          <p:nvPr>
            <p:ph idx="1"/>
          </p:nvPr>
        </p:nvSpPr>
        <p:spPr/>
        <p:txBody>
          <a:bodyPr>
            <a:normAutofit fontScale="92500"/>
          </a:bodyPr>
          <a:lstStyle/>
          <a:p>
            <a:r>
              <a:rPr lang="en-US" dirty="0"/>
              <a:t>In individualistic cultures people are expected to portray themselves as individuals, who seek to accomplish individual goals and needs. In collectivistic cultures, people have greater emphasis on the welfare of the entire group to which the individual belongs, where individual wants, needs and dreams are often set aside for the common good.</a:t>
            </a:r>
          </a:p>
        </p:txBody>
      </p:sp>
    </p:spTree>
    <p:extLst>
      <p:ext uri="{BB962C8B-B14F-4D97-AF65-F5344CB8AC3E}">
        <p14:creationId xmlns:p14="http://schemas.microsoft.com/office/powerpoint/2010/main" val="144679825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9808" y="274639"/>
            <a:ext cx="9078696" cy="4954561"/>
          </a:xfrm>
        </p:spPr>
      </p:pic>
    </p:spTree>
    <p:extLst>
      <p:ext uri="{BB962C8B-B14F-4D97-AF65-F5344CB8AC3E}">
        <p14:creationId xmlns:p14="http://schemas.microsoft.com/office/powerpoint/2010/main" val="156078063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a:t>Long vs. Short Term </a:t>
            </a:r>
            <a:r>
              <a:rPr lang="en-US" dirty="0" smtClean="0"/>
              <a:t>Orientation</a:t>
            </a:r>
            <a:endParaRPr lang="en-US" dirty="0"/>
          </a:p>
        </p:txBody>
      </p:sp>
      <p:sp>
        <p:nvSpPr>
          <p:cNvPr id="3" name="Content Placeholder 2"/>
          <p:cNvSpPr>
            <a:spLocks noGrp="1"/>
          </p:cNvSpPr>
          <p:nvPr>
            <p:ph idx="1"/>
          </p:nvPr>
        </p:nvSpPr>
        <p:spPr/>
        <p:txBody>
          <a:bodyPr>
            <a:normAutofit fontScale="85000" lnSpcReduction="20000"/>
          </a:bodyPr>
          <a:lstStyle/>
          <a:p>
            <a:r>
              <a:rPr lang="en-US" dirty="0"/>
              <a:t>Long-Term Orientation is the fifth dimension, which was added after the original four dimensions. This dimension was identified by Michael Bond and was initially called Confucian dynamism. Geert Hofstede added this dimension to his framework, and labeled this dimension long vs. short term orientation .</a:t>
            </a:r>
          </a:p>
          <a:p>
            <a:r>
              <a:rPr lang="en-US" dirty="0"/>
              <a:t>The consequences for work related values and behavior springing from this dimension are rather hard to describe, but some characteristics are described below</a:t>
            </a:r>
            <a:r>
              <a:rPr lang="en-US" dirty="0" smtClean="0"/>
              <a:t>.</a:t>
            </a:r>
            <a:endParaRPr lang="en-US" dirty="0"/>
          </a:p>
        </p:txBody>
      </p:sp>
    </p:spTree>
    <p:extLst>
      <p:ext uri="{BB962C8B-B14F-4D97-AF65-F5344CB8AC3E}">
        <p14:creationId xmlns:p14="http://schemas.microsoft.com/office/powerpoint/2010/main" val="38085276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073590" y="274638"/>
            <a:ext cx="7314834" cy="5241925"/>
          </a:xfrm>
        </p:spPr>
      </p:pic>
    </p:spTree>
    <p:extLst>
      <p:ext uri="{BB962C8B-B14F-4D97-AF65-F5344CB8AC3E}">
        <p14:creationId xmlns:p14="http://schemas.microsoft.com/office/powerpoint/2010/main" val="93389681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normAutofit fontScale="77500" lnSpcReduction="20000"/>
          </a:bodyPr>
          <a:lstStyle/>
          <a:p>
            <a:r>
              <a:rPr lang="en-US" b="1" dirty="0"/>
              <a:t>Long term orientation:</a:t>
            </a:r>
            <a:endParaRPr lang="en-US" dirty="0"/>
          </a:p>
          <a:p>
            <a:r>
              <a:rPr lang="en-US" dirty="0">
                <a:latin typeface="Wingdings" charset="2"/>
              </a:rPr>
              <a:t>§</a:t>
            </a:r>
            <a:r>
              <a:rPr lang="en-US" dirty="0"/>
              <a:t>      Acceptance of that business results may take time to achieve</a:t>
            </a:r>
          </a:p>
          <a:p>
            <a:r>
              <a:rPr lang="en-US" dirty="0">
                <a:latin typeface="Wingdings" charset="2"/>
              </a:rPr>
              <a:t>§</a:t>
            </a:r>
            <a:r>
              <a:rPr lang="en-US" dirty="0"/>
              <a:t>      The employee wishes a long relationship with the company</a:t>
            </a:r>
          </a:p>
          <a:p>
            <a:r>
              <a:rPr lang="en-US" dirty="0"/>
              <a:t> </a:t>
            </a:r>
          </a:p>
          <a:p>
            <a:r>
              <a:rPr lang="en-US" b="1" dirty="0"/>
              <a:t>Short term orientation:</a:t>
            </a:r>
            <a:endParaRPr lang="en-US" dirty="0"/>
          </a:p>
          <a:p>
            <a:r>
              <a:rPr lang="en-US" dirty="0">
                <a:latin typeface="Wingdings" charset="2"/>
              </a:rPr>
              <a:t>§</a:t>
            </a:r>
            <a:r>
              <a:rPr lang="en-US" dirty="0"/>
              <a:t>      Results and achievements are set, and can be reached within timeframe</a:t>
            </a:r>
          </a:p>
          <a:p>
            <a:r>
              <a:rPr lang="en-US" dirty="0">
                <a:latin typeface="Wingdings" charset="2"/>
              </a:rPr>
              <a:t>§</a:t>
            </a:r>
            <a:r>
              <a:rPr lang="en-US" dirty="0"/>
              <a:t>      The employee will potentially change employer very often.</a:t>
            </a:r>
          </a:p>
          <a:p>
            <a:endParaRPr lang="en-US" dirty="0"/>
          </a:p>
        </p:txBody>
      </p:sp>
    </p:spTree>
    <p:extLst>
      <p:ext uri="{BB962C8B-B14F-4D97-AF65-F5344CB8AC3E}">
        <p14:creationId xmlns:p14="http://schemas.microsoft.com/office/powerpoint/2010/main" val="149122052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r>
              <a:rPr lang="en-US" dirty="0">
                <a:hlinkClick r:id="rId2"/>
              </a:rPr>
              <a:t>https://</a:t>
            </a:r>
            <a:r>
              <a:rPr lang="en-US" dirty="0" smtClean="0">
                <a:hlinkClick r:id="rId2"/>
              </a:rPr>
              <a:t>geerthofstede.com</a:t>
            </a:r>
            <a:endParaRPr lang="en-US" dirty="0" smtClean="0"/>
          </a:p>
          <a:p>
            <a:endParaRPr lang="en-US" dirty="0"/>
          </a:p>
        </p:txBody>
      </p:sp>
    </p:spTree>
    <p:extLst>
      <p:ext uri="{BB962C8B-B14F-4D97-AF65-F5344CB8AC3E}">
        <p14:creationId xmlns:p14="http://schemas.microsoft.com/office/powerpoint/2010/main" val="180916957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endParaRPr lang="en-US"/>
          </a:p>
        </p:txBody>
      </p:sp>
    </p:spTree>
    <p:extLst>
      <p:ext uri="{BB962C8B-B14F-4D97-AF65-F5344CB8AC3E}">
        <p14:creationId xmlns:p14="http://schemas.microsoft.com/office/powerpoint/2010/main" val="49202192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endParaRPr lang="en-US"/>
          </a:p>
        </p:txBody>
      </p:sp>
    </p:spTree>
    <p:extLst>
      <p:ext uri="{BB962C8B-B14F-4D97-AF65-F5344CB8AC3E}">
        <p14:creationId xmlns:p14="http://schemas.microsoft.com/office/powerpoint/2010/main" val="160043571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endParaRPr lang="en-US"/>
          </a:p>
        </p:txBody>
      </p:sp>
    </p:spTree>
    <p:extLst>
      <p:ext uri="{BB962C8B-B14F-4D97-AF65-F5344CB8AC3E}">
        <p14:creationId xmlns:p14="http://schemas.microsoft.com/office/powerpoint/2010/main" val="129043375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endParaRPr lang="en-US"/>
          </a:p>
        </p:txBody>
      </p:sp>
    </p:spTree>
    <p:extLst>
      <p:ext uri="{BB962C8B-B14F-4D97-AF65-F5344CB8AC3E}">
        <p14:creationId xmlns:p14="http://schemas.microsoft.com/office/powerpoint/2010/main" val="88270200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endParaRPr lang="en-US"/>
          </a:p>
        </p:txBody>
      </p:sp>
    </p:spTree>
    <p:extLst>
      <p:ext uri="{BB962C8B-B14F-4D97-AF65-F5344CB8AC3E}">
        <p14:creationId xmlns:p14="http://schemas.microsoft.com/office/powerpoint/2010/main" val="75554775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endParaRPr lang="en-US"/>
          </a:p>
        </p:txBody>
      </p:sp>
    </p:spTree>
    <p:extLst>
      <p:ext uri="{BB962C8B-B14F-4D97-AF65-F5344CB8AC3E}">
        <p14:creationId xmlns:p14="http://schemas.microsoft.com/office/powerpoint/2010/main" val="42026315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endParaRPr lang="en-US"/>
          </a:p>
        </p:txBody>
      </p:sp>
    </p:spTree>
    <p:extLst>
      <p:ext uri="{BB962C8B-B14F-4D97-AF65-F5344CB8AC3E}">
        <p14:creationId xmlns:p14="http://schemas.microsoft.com/office/powerpoint/2010/main" val="28909748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endParaRPr lang="en-US"/>
          </a:p>
        </p:txBody>
      </p:sp>
    </p:spTree>
    <p:extLst>
      <p:ext uri="{BB962C8B-B14F-4D97-AF65-F5344CB8AC3E}">
        <p14:creationId xmlns:p14="http://schemas.microsoft.com/office/powerpoint/2010/main" val="125347130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endParaRPr lang="en-US"/>
          </a:p>
        </p:txBody>
      </p:sp>
    </p:spTree>
    <p:extLst>
      <p:ext uri="{BB962C8B-B14F-4D97-AF65-F5344CB8AC3E}">
        <p14:creationId xmlns:p14="http://schemas.microsoft.com/office/powerpoint/2010/main" val="27759564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endParaRPr lang="en-US"/>
          </a:p>
        </p:txBody>
      </p:sp>
    </p:spTree>
    <p:extLst>
      <p:ext uri="{BB962C8B-B14F-4D97-AF65-F5344CB8AC3E}">
        <p14:creationId xmlns:p14="http://schemas.microsoft.com/office/powerpoint/2010/main" val="121550742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endParaRPr lang="en-US"/>
          </a:p>
        </p:txBody>
      </p:sp>
    </p:spTree>
    <p:extLst>
      <p:ext uri="{BB962C8B-B14F-4D97-AF65-F5344CB8AC3E}">
        <p14:creationId xmlns:p14="http://schemas.microsoft.com/office/powerpoint/2010/main" val="2134125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endParaRPr lang="en-US"/>
          </a:p>
        </p:txBody>
      </p:sp>
    </p:spTree>
    <p:extLst>
      <p:ext uri="{BB962C8B-B14F-4D97-AF65-F5344CB8AC3E}">
        <p14:creationId xmlns:p14="http://schemas.microsoft.com/office/powerpoint/2010/main" val="52737350"/>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14563</TotalTime>
  <Words>395</Words>
  <Application>Microsoft Office PowerPoint</Application>
  <PresentationFormat>On-screen Show (4:3)</PresentationFormat>
  <Paragraphs>48</Paragraphs>
  <Slides>31</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31</vt:i4>
      </vt:variant>
    </vt:vector>
  </HeadingPairs>
  <TitlesOfParts>
    <vt:vector size="37" baseType="lpstr">
      <vt:lpstr>Arial</vt:lpstr>
      <vt:lpstr>Calibri</vt:lpstr>
      <vt:lpstr>Myriad Pro</vt:lpstr>
      <vt:lpstr>Verdana</vt:lpstr>
      <vt:lpstr>Wingdings</vt:lpstr>
      <vt:lpstr>20140311PresentationUWTSDTemplate</vt:lpstr>
      <vt:lpstr>  </vt:lpstr>
      <vt:lpstr>Culture</vt:lpstr>
      <vt:lpstr>PowerPoint Presentation</vt:lpstr>
      <vt:lpstr>PowerPoint Presentation</vt:lpstr>
      <vt:lpstr>Geert Hofstede</vt:lpstr>
      <vt:lpstr>The five values found by Geert Hofstede</vt:lpstr>
      <vt:lpstr>Power - Distance</vt:lpstr>
      <vt:lpstr>PowerPoint Presentation</vt:lpstr>
      <vt:lpstr>Power - Distance</vt:lpstr>
      <vt:lpstr>Uncertainty Avoidance</vt:lpstr>
      <vt:lpstr>PowerPoint Presentation</vt:lpstr>
      <vt:lpstr>Masculinity vs. Femininity</vt:lpstr>
      <vt:lpstr>PowerPoint Presentation</vt:lpstr>
      <vt:lpstr>Individualism vs. Collectivism</vt:lpstr>
      <vt:lpstr>PowerPoint Presentation</vt:lpstr>
      <vt:lpstr>Long vs. Short Term Orientation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Microsoft</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Benyon, Caroline</dc:creator>
  <cp:lastModifiedBy>Thomas, Christopher (Business)</cp:lastModifiedBy>
  <cp:revision>371</cp:revision>
  <cp:lastPrinted>2016-02-08T18:19:33Z</cp:lastPrinted>
  <dcterms:created xsi:type="dcterms:W3CDTF">2015-05-19T15:55:27Z</dcterms:created>
  <dcterms:modified xsi:type="dcterms:W3CDTF">2018-03-20T09:32:22Z</dcterms:modified>
</cp:coreProperties>
</file>