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Lst>
  <p:notesMasterIdLst>
    <p:notesMasterId r:id="rId16"/>
  </p:notesMasterIdLst>
  <p:sldIdLst>
    <p:sldId id="256" r:id="rId2"/>
    <p:sldId id="257" r:id="rId3"/>
    <p:sldId id="259" r:id="rId4"/>
    <p:sldId id="260" r:id="rId5"/>
    <p:sldId id="261" r:id="rId6"/>
    <p:sldId id="262" r:id="rId7"/>
    <p:sldId id="263" r:id="rId8"/>
    <p:sldId id="269" r:id="rId9"/>
    <p:sldId id="264" r:id="rId10"/>
    <p:sldId id="265" r:id="rId11"/>
    <p:sldId id="266" r:id="rId12"/>
    <p:sldId id="267" r:id="rId13"/>
    <p:sldId id="271"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ECB513-9D3E-4F4F-8334-635FAAEDB153}" v="16" dt="2021-09-08T13:24:17.6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43"/>
  </p:normalViewPr>
  <p:slideViewPr>
    <p:cSldViewPr snapToGrid="0" snapToObjects="1">
      <p:cViewPr varScale="1">
        <p:scale>
          <a:sx n="105" d="100"/>
          <a:sy n="105" d="100"/>
        </p:scale>
        <p:origin x="744" y="184"/>
      </p:cViewPr>
      <p:guideLst/>
    </p:cSldViewPr>
  </p:slideViewPr>
  <p:notesTextViewPr>
    <p:cViewPr>
      <p:scale>
        <a:sx n="1" d="1"/>
        <a:sy n="1" d="1"/>
      </p:scale>
      <p:origin x="0" y="-62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ra Elizabeth Jeffreys (2005784)" userId="159b65ed-9a39-4e58-8053-17f00ec7a5a9" providerId="ADAL" clId="{D668D506-759E-7541-A13E-8FA529990074}"/>
    <pc:docChg chg="modSld">
      <pc:chgData name="Tara Elizabeth Jeffreys (2005784)" userId="159b65ed-9a39-4e58-8053-17f00ec7a5a9" providerId="ADAL" clId="{D668D506-759E-7541-A13E-8FA529990074}" dt="2021-08-28T15:31:44.034" v="1" actId="20577"/>
      <pc:docMkLst>
        <pc:docMk/>
      </pc:docMkLst>
      <pc:sldChg chg="modNotesTx">
        <pc:chgData name="Tara Elizabeth Jeffreys (2005784)" userId="159b65ed-9a39-4e58-8053-17f00ec7a5a9" providerId="ADAL" clId="{D668D506-759E-7541-A13E-8FA529990074}" dt="2021-08-28T15:31:44.034" v="1" actId="20577"/>
        <pc:sldMkLst>
          <pc:docMk/>
          <pc:sldMk cId="193528741" sldId="265"/>
        </pc:sldMkLst>
      </pc:sldChg>
    </pc:docChg>
  </pc:docChgLst>
  <pc:docChgLst>
    <pc:chgData name="Tara Elizabeth Jeffreys (2005784)" userId="159b65ed-9a39-4e58-8053-17f00ec7a5a9" providerId="ADAL" clId="{61ECB513-9D3E-4F4F-8334-635FAAEDB153}"/>
    <pc:docChg chg="custSel addSld delSld modSld">
      <pc:chgData name="Tara Elizabeth Jeffreys (2005784)" userId="159b65ed-9a39-4e58-8053-17f00ec7a5a9" providerId="ADAL" clId="{61ECB513-9D3E-4F4F-8334-635FAAEDB153}" dt="2021-09-08T13:42:16.016" v="1503" actId="20577"/>
      <pc:docMkLst>
        <pc:docMk/>
      </pc:docMkLst>
      <pc:sldChg chg="modSp mod">
        <pc:chgData name="Tara Elizabeth Jeffreys (2005784)" userId="159b65ed-9a39-4e58-8053-17f00ec7a5a9" providerId="ADAL" clId="{61ECB513-9D3E-4F4F-8334-635FAAEDB153}" dt="2021-09-08T12:53:57.452" v="1" actId="20577"/>
        <pc:sldMkLst>
          <pc:docMk/>
          <pc:sldMk cId="3596572367" sldId="257"/>
        </pc:sldMkLst>
        <pc:spChg chg="mod">
          <ac:chgData name="Tara Elizabeth Jeffreys (2005784)" userId="159b65ed-9a39-4e58-8053-17f00ec7a5a9" providerId="ADAL" clId="{61ECB513-9D3E-4F4F-8334-635FAAEDB153}" dt="2021-09-08T12:53:57.452" v="1" actId="20577"/>
          <ac:spMkLst>
            <pc:docMk/>
            <pc:sldMk cId="3596572367" sldId="257"/>
            <ac:spMk id="5" creationId="{BC8CF3F5-0304-6444-B44D-3851F5969F9A}"/>
          </ac:spMkLst>
        </pc:spChg>
      </pc:sldChg>
      <pc:sldChg chg="modNotesTx">
        <pc:chgData name="Tara Elizabeth Jeffreys (2005784)" userId="159b65ed-9a39-4e58-8053-17f00ec7a5a9" providerId="ADAL" clId="{61ECB513-9D3E-4F4F-8334-635FAAEDB153}" dt="2021-09-08T12:55:32.311" v="5" actId="20577"/>
        <pc:sldMkLst>
          <pc:docMk/>
          <pc:sldMk cId="785117298" sldId="259"/>
        </pc:sldMkLst>
      </pc:sldChg>
      <pc:sldChg chg="modNotesTx">
        <pc:chgData name="Tara Elizabeth Jeffreys (2005784)" userId="159b65ed-9a39-4e58-8053-17f00ec7a5a9" providerId="ADAL" clId="{61ECB513-9D3E-4F4F-8334-635FAAEDB153}" dt="2021-09-08T12:56:24.245" v="9" actId="20577"/>
        <pc:sldMkLst>
          <pc:docMk/>
          <pc:sldMk cId="2253582669" sldId="260"/>
        </pc:sldMkLst>
      </pc:sldChg>
      <pc:sldChg chg="modNotesTx">
        <pc:chgData name="Tara Elizabeth Jeffreys (2005784)" userId="159b65ed-9a39-4e58-8053-17f00ec7a5a9" providerId="ADAL" clId="{61ECB513-9D3E-4F4F-8334-635FAAEDB153}" dt="2021-09-08T13:09:13.198" v="256" actId="20577"/>
        <pc:sldMkLst>
          <pc:docMk/>
          <pc:sldMk cId="2351043191" sldId="266"/>
        </pc:sldMkLst>
      </pc:sldChg>
      <pc:sldChg chg="modNotesTx">
        <pc:chgData name="Tara Elizabeth Jeffreys (2005784)" userId="159b65ed-9a39-4e58-8053-17f00ec7a5a9" providerId="ADAL" clId="{61ECB513-9D3E-4F4F-8334-635FAAEDB153}" dt="2021-09-08T13:42:16.016" v="1503" actId="20577"/>
        <pc:sldMkLst>
          <pc:docMk/>
          <pc:sldMk cId="531084677" sldId="267"/>
        </pc:sldMkLst>
      </pc:sldChg>
      <pc:sldChg chg="modSp del mod">
        <pc:chgData name="Tara Elizabeth Jeffreys (2005784)" userId="159b65ed-9a39-4e58-8053-17f00ec7a5a9" providerId="ADAL" clId="{61ECB513-9D3E-4F4F-8334-635FAAEDB153}" dt="2021-09-08T13:06:38.045" v="63" actId="2696"/>
        <pc:sldMkLst>
          <pc:docMk/>
          <pc:sldMk cId="3017483978" sldId="268"/>
        </pc:sldMkLst>
        <pc:picChg chg="mod">
          <ac:chgData name="Tara Elizabeth Jeffreys (2005784)" userId="159b65ed-9a39-4e58-8053-17f00ec7a5a9" providerId="ADAL" clId="{61ECB513-9D3E-4F4F-8334-635FAAEDB153}" dt="2021-09-08T13:04:49.460" v="11" actId="14100"/>
          <ac:picMkLst>
            <pc:docMk/>
            <pc:sldMk cId="3017483978" sldId="268"/>
            <ac:picMk id="5" creationId="{C7326C6A-7CA0-E24B-AAA5-F425F2E5719C}"/>
          </ac:picMkLst>
        </pc:picChg>
      </pc:sldChg>
      <pc:sldChg chg="addSp delSp modSp mod">
        <pc:chgData name="Tara Elizabeth Jeffreys (2005784)" userId="159b65ed-9a39-4e58-8053-17f00ec7a5a9" providerId="ADAL" clId="{61ECB513-9D3E-4F4F-8334-635FAAEDB153}" dt="2021-09-08T13:06:16.922" v="62" actId="14100"/>
        <pc:sldMkLst>
          <pc:docMk/>
          <pc:sldMk cId="85007908" sldId="269"/>
        </pc:sldMkLst>
        <pc:spChg chg="mod">
          <ac:chgData name="Tara Elizabeth Jeffreys (2005784)" userId="159b65ed-9a39-4e58-8053-17f00ec7a5a9" providerId="ADAL" clId="{61ECB513-9D3E-4F4F-8334-635FAAEDB153}" dt="2021-09-08T13:06:09.682" v="61" actId="1076"/>
          <ac:spMkLst>
            <pc:docMk/>
            <pc:sldMk cId="85007908" sldId="269"/>
            <ac:spMk id="2" creationId="{ED966C02-D2EC-844D-A3DC-D624876FEF5C}"/>
          </ac:spMkLst>
        </pc:spChg>
        <pc:spChg chg="add del mod">
          <ac:chgData name="Tara Elizabeth Jeffreys (2005784)" userId="159b65ed-9a39-4e58-8053-17f00ec7a5a9" providerId="ADAL" clId="{61ECB513-9D3E-4F4F-8334-635FAAEDB153}" dt="2021-09-08T13:05:25.896" v="24"/>
          <ac:spMkLst>
            <pc:docMk/>
            <pc:sldMk cId="85007908" sldId="269"/>
            <ac:spMk id="3" creationId="{48B1FE5A-266B-CC44-9BCC-C7F7BAF2171F}"/>
          </ac:spMkLst>
        </pc:spChg>
        <pc:picChg chg="mod">
          <ac:chgData name="Tara Elizabeth Jeffreys (2005784)" userId="159b65ed-9a39-4e58-8053-17f00ec7a5a9" providerId="ADAL" clId="{61ECB513-9D3E-4F4F-8334-635FAAEDB153}" dt="2021-09-08T13:06:16.922" v="62" actId="14100"/>
          <ac:picMkLst>
            <pc:docMk/>
            <pc:sldMk cId="85007908" sldId="269"/>
            <ac:picMk id="1033" creationId="{A9378F7B-3F69-034A-8745-559C34CE8B07}"/>
          </ac:picMkLst>
        </pc:picChg>
      </pc:sldChg>
      <pc:sldChg chg="addSp delSp modSp new mod setBg">
        <pc:chgData name="Tara Elizabeth Jeffreys (2005784)" userId="159b65ed-9a39-4e58-8053-17f00ec7a5a9" providerId="ADAL" clId="{61ECB513-9D3E-4F4F-8334-635FAAEDB153}" dt="2021-09-08T13:31:38.977" v="1260" actId="1076"/>
        <pc:sldMkLst>
          <pc:docMk/>
          <pc:sldMk cId="2704880424" sldId="271"/>
        </pc:sldMkLst>
        <pc:spChg chg="mod">
          <ac:chgData name="Tara Elizabeth Jeffreys (2005784)" userId="159b65ed-9a39-4e58-8053-17f00ec7a5a9" providerId="ADAL" clId="{61ECB513-9D3E-4F4F-8334-635FAAEDB153}" dt="2021-09-08T13:11:39.661" v="283" actId="26606"/>
          <ac:spMkLst>
            <pc:docMk/>
            <pc:sldMk cId="2704880424" sldId="271"/>
            <ac:spMk id="2" creationId="{27F294A3-BD5E-A84A-B9CF-25C946378343}"/>
          </ac:spMkLst>
        </pc:spChg>
        <pc:spChg chg="del">
          <ac:chgData name="Tara Elizabeth Jeffreys (2005784)" userId="159b65ed-9a39-4e58-8053-17f00ec7a5a9" providerId="ADAL" clId="{61ECB513-9D3E-4F4F-8334-635FAAEDB153}" dt="2021-09-08T13:11:39.661" v="283" actId="26606"/>
          <ac:spMkLst>
            <pc:docMk/>
            <pc:sldMk cId="2704880424" sldId="271"/>
            <ac:spMk id="3" creationId="{0541F9F5-F5A4-AB46-9788-0640DCBB7212}"/>
          </ac:spMkLst>
        </pc:spChg>
        <pc:spChg chg="add del mod">
          <ac:chgData name="Tara Elizabeth Jeffreys (2005784)" userId="159b65ed-9a39-4e58-8053-17f00ec7a5a9" providerId="ADAL" clId="{61ECB513-9D3E-4F4F-8334-635FAAEDB153}" dt="2021-09-08T13:12:04.081" v="288"/>
          <ac:spMkLst>
            <pc:docMk/>
            <pc:sldMk cId="2704880424" sldId="271"/>
            <ac:spMk id="4" creationId="{3E9FC52C-9D55-9B4A-B635-6837FEDBE594}"/>
          </ac:spMkLst>
        </pc:spChg>
        <pc:spChg chg="add mod">
          <ac:chgData name="Tara Elizabeth Jeffreys (2005784)" userId="159b65ed-9a39-4e58-8053-17f00ec7a5a9" providerId="ADAL" clId="{61ECB513-9D3E-4F4F-8334-635FAAEDB153}" dt="2021-09-08T13:31:38.977" v="1260" actId="1076"/>
          <ac:spMkLst>
            <pc:docMk/>
            <pc:sldMk cId="2704880424" sldId="271"/>
            <ac:spMk id="5" creationId="{48F6075F-A664-ED4F-A1E9-70A5F5312B8E}"/>
          </ac:spMkLst>
        </pc:spChg>
        <pc:spChg chg="add">
          <ac:chgData name="Tara Elizabeth Jeffreys (2005784)" userId="159b65ed-9a39-4e58-8053-17f00ec7a5a9" providerId="ADAL" clId="{61ECB513-9D3E-4F4F-8334-635FAAEDB153}" dt="2021-09-08T13:11:39.661" v="283" actId="26606"/>
          <ac:spMkLst>
            <pc:docMk/>
            <pc:sldMk cId="2704880424" sldId="271"/>
            <ac:spMk id="12" creationId="{158B3569-73B2-4D05-8E95-886A6EE17F1F}"/>
          </ac:spMkLst>
        </pc:spChg>
        <pc:spChg chg="add">
          <ac:chgData name="Tara Elizabeth Jeffreys (2005784)" userId="159b65ed-9a39-4e58-8053-17f00ec7a5a9" providerId="ADAL" clId="{61ECB513-9D3E-4F4F-8334-635FAAEDB153}" dt="2021-09-08T13:11:39.661" v="283" actId="26606"/>
          <ac:spMkLst>
            <pc:docMk/>
            <pc:sldMk cId="2704880424" sldId="271"/>
            <ac:spMk id="14" creationId="{B71758F4-3F46-45DA-8AC5-4E508DA080BA}"/>
          </ac:spMkLst>
        </pc:spChg>
        <pc:spChg chg="add">
          <ac:chgData name="Tara Elizabeth Jeffreys (2005784)" userId="159b65ed-9a39-4e58-8053-17f00ec7a5a9" providerId="ADAL" clId="{61ECB513-9D3E-4F4F-8334-635FAAEDB153}" dt="2021-09-08T13:11:39.661" v="283" actId="26606"/>
          <ac:spMkLst>
            <pc:docMk/>
            <pc:sldMk cId="2704880424" sldId="271"/>
            <ac:spMk id="18" creationId="{8D61482F-F3C5-4D66-8C5D-C6BBE3E1275C}"/>
          </ac:spMkLst>
        </pc:spChg>
        <pc:picChg chg="add del">
          <ac:chgData name="Tara Elizabeth Jeffreys (2005784)" userId="159b65ed-9a39-4e58-8053-17f00ec7a5a9" providerId="ADAL" clId="{61ECB513-9D3E-4F4F-8334-635FAAEDB153}" dt="2021-09-08T13:11:42.939" v="284" actId="478"/>
          <ac:picMkLst>
            <pc:docMk/>
            <pc:sldMk cId="2704880424" sldId="271"/>
            <ac:picMk id="7" creationId="{900D9997-318F-4442-AC6B-8E360956B5E5}"/>
          </ac:picMkLst>
        </pc:picChg>
        <pc:cxnChg chg="add">
          <ac:chgData name="Tara Elizabeth Jeffreys (2005784)" userId="159b65ed-9a39-4e58-8053-17f00ec7a5a9" providerId="ADAL" clId="{61ECB513-9D3E-4F4F-8334-635FAAEDB153}" dt="2021-09-08T13:11:39.661" v="283" actId="26606"/>
          <ac:cxnSpMkLst>
            <pc:docMk/>
            <pc:sldMk cId="2704880424" sldId="271"/>
            <ac:cxnSpMk id="10" creationId="{D1B787A8-0D67-4B7E-9B48-86BD906AB6B5}"/>
          </ac:cxnSpMkLst>
        </pc:cxnChg>
        <pc:cxnChg chg="add">
          <ac:chgData name="Tara Elizabeth Jeffreys (2005784)" userId="159b65ed-9a39-4e58-8053-17f00ec7a5a9" providerId="ADAL" clId="{61ECB513-9D3E-4F4F-8334-635FAAEDB153}" dt="2021-09-08T13:11:39.661" v="283" actId="26606"/>
          <ac:cxnSpMkLst>
            <pc:docMk/>
            <pc:sldMk cId="2704880424" sldId="271"/>
            <ac:cxnSpMk id="16" creationId="{56020367-4FD5-4596-8E10-C5F095CD8DBF}"/>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F8ED63-8FDF-8A4E-AADE-6557CB32DAAA}" type="datetimeFigureOut">
              <a:rPr lang="en-US" smtClean="0"/>
              <a:t>9/8/21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EEC5BD-AEF3-754E-9D8D-3D3C5EDD8147}" type="slidenum">
              <a:rPr lang="en-US" smtClean="0"/>
              <a:t>‹#›</a:t>
            </a:fld>
            <a:endParaRPr lang="en-US"/>
          </a:p>
        </p:txBody>
      </p:sp>
    </p:spTree>
    <p:extLst>
      <p:ext uri="{BB962C8B-B14F-4D97-AF65-F5344CB8AC3E}">
        <p14:creationId xmlns:p14="http://schemas.microsoft.com/office/powerpoint/2010/main" val="2627959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DEEC5BD-AEF3-754E-9D8D-3D3C5EDD8147}" type="slidenum">
              <a:rPr lang="en-US" smtClean="0"/>
              <a:t>1</a:t>
            </a:fld>
            <a:endParaRPr lang="en-US"/>
          </a:p>
        </p:txBody>
      </p:sp>
    </p:spTree>
    <p:extLst>
      <p:ext uri="{BB962C8B-B14F-4D97-AF65-F5344CB8AC3E}">
        <p14:creationId xmlns:p14="http://schemas.microsoft.com/office/powerpoint/2010/main" val="1105939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Although there is no definite list for what constitutes HPWS, general consensus is the list should include policies and practices that focus on colleague engagement, commitment and involvement. Following numerous studies there are common elements that should be included in HR policies and procedures.</a:t>
            </a:r>
          </a:p>
          <a:p>
            <a:pPr marL="171450" indent="-171450">
              <a:buFont typeface="Arial" panose="020B0604020202020204" pitchFamily="34" charset="0"/>
              <a:buChar char="•"/>
            </a:pPr>
            <a:r>
              <a:rPr lang="en-US" dirty="0"/>
              <a:t>Rigorous and sophisticated recruitment and selection practices, encouraging applications from a diverse field of candidates, using an evidence based approach when selected the best fit candidate </a:t>
            </a:r>
          </a:p>
          <a:p>
            <a:pPr marL="171450" indent="-171450">
              <a:buFont typeface="Arial" panose="020B0604020202020204" pitchFamily="34" charset="0"/>
              <a:buChar char="•"/>
            </a:pPr>
            <a:r>
              <a:rPr lang="en-US" dirty="0"/>
              <a:t>High levels of investment in learning and development, ensuring all employees are kept up to date with relevant developments in their field and ensuring continuous professional development and improvements in capability</a:t>
            </a:r>
          </a:p>
          <a:p>
            <a:pPr marL="171450" indent="-171450">
              <a:buFont typeface="Arial" panose="020B0604020202020204" pitchFamily="34" charset="0"/>
              <a:buChar char="•"/>
            </a:pPr>
            <a:r>
              <a:rPr lang="en-US" dirty="0"/>
              <a:t>Competitive pay to attract strong performers, including performance related pay to retain talent and </a:t>
            </a:r>
            <a:r>
              <a:rPr lang="en-US" dirty="0" err="1"/>
              <a:t>incentivise</a:t>
            </a:r>
            <a:r>
              <a:rPr lang="en-US" dirty="0"/>
              <a:t> personal contribution</a:t>
            </a:r>
          </a:p>
          <a:p>
            <a:pPr marL="171450" indent="-171450">
              <a:buFont typeface="Arial" panose="020B0604020202020204" pitchFamily="34" charset="0"/>
              <a:buChar char="•"/>
            </a:pPr>
            <a:r>
              <a:rPr lang="en-US" dirty="0"/>
              <a:t>Internal succession plan, an internal promotion system to build employee retention</a:t>
            </a:r>
          </a:p>
          <a:p>
            <a:pPr marL="171450" indent="-171450">
              <a:buFont typeface="Arial" panose="020B0604020202020204" pitchFamily="34" charset="0"/>
              <a:buChar char="•"/>
            </a:pPr>
            <a:r>
              <a:rPr lang="en-US" dirty="0"/>
              <a:t>Team based approaches to allow employees to determine their own objectives and impact the team incentives </a:t>
            </a:r>
          </a:p>
          <a:p>
            <a:pPr marL="171450" indent="-171450">
              <a:buFont typeface="Arial" panose="020B0604020202020204" pitchFamily="34" charset="0"/>
              <a:buChar char="•"/>
            </a:pPr>
            <a:r>
              <a:rPr lang="en-US" dirty="0"/>
              <a:t>A grievance procedure that allows colleagues to raise concerns regarding unfair treatment without fear of repercussions</a:t>
            </a:r>
          </a:p>
          <a:p>
            <a:pPr marL="171450" indent="-171450">
              <a:buFont typeface="Arial" panose="020B0604020202020204" pitchFamily="34" charset="0"/>
              <a:buChar char="•"/>
            </a:pPr>
            <a:r>
              <a:rPr lang="en-US" dirty="0"/>
              <a:t>A high level of participation in decision making allowing employees to ‘buy in’ and increase engagement</a:t>
            </a:r>
          </a:p>
          <a:p>
            <a:pPr marL="171450" indent="-171450">
              <a:buFont typeface="Arial" panose="020B0604020202020204" pitchFamily="34" charset="0"/>
              <a:buChar char="•"/>
            </a:pPr>
            <a:r>
              <a:rPr lang="en-US" dirty="0"/>
              <a:t>A process of sharing information regarding the issues the </a:t>
            </a:r>
            <a:r>
              <a:rPr lang="en-US" dirty="0" err="1"/>
              <a:t>organisation</a:t>
            </a:r>
            <a:r>
              <a:rPr lang="en-US" dirty="0"/>
              <a:t> may be facing, providing transparency for employees and building a more trusting relationship</a:t>
            </a:r>
          </a:p>
          <a:p>
            <a:pPr marL="171450" indent="-171450">
              <a:buFont typeface="Arial" panose="020B0604020202020204" pitchFamily="34" charset="0"/>
              <a:buChar char="•"/>
            </a:pPr>
            <a:r>
              <a:rPr lang="en-US" dirty="0"/>
              <a:t>An effective appraisal system, providing every employee with a clear set of objectives</a:t>
            </a:r>
          </a:p>
          <a:p>
            <a:pPr marL="171450" indent="-171450">
              <a:buFont typeface="Arial" panose="020B0604020202020204" pitchFamily="34" charset="0"/>
              <a:buChar char="•"/>
            </a:pPr>
            <a:r>
              <a:rPr lang="en-US" dirty="0"/>
              <a:t>A flexible working system to allow multi skilling and fluidity within the workforce</a:t>
            </a:r>
          </a:p>
          <a:p>
            <a:pPr marL="171450" indent="-171450">
              <a:buFont typeface="Arial" panose="020B0604020202020204" pitchFamily="34" charset="0"/>
              <a:buChar char="•"/>
            </a:pPr>
            <a:r>
              <a:rPr lang="en-US" dirty="0"/>
              <a:t>A high level of job security to attract and retain strong performers</a:t>
            </a:r>
          </a:p>
          <a:p>
            <a:pPr marL="171450" indent="-171450">
              <a:buFont typeface="Arial" panose="020B0604020202020204" pitchFamily="34" charset="0"/>
              <a:buChar char="•"/>
            </a:pPr>
            <a:r>
              <a:rPr lang="en-US" dirty="0"/>
              <a:t>A provision for good work life balance, ensuring employee wellbeing and preventing “burnout” </a:t>
            </a:r>
          </a:p>
          <a:p>
            <a:pPr marL="171450" indent="-171450">
              <a:buFont typeface="Arial" panose="020B0604020202020204" pitchFamily="34" charset="0"/>
              <a:buChar char="•"/>
            </a:pPr>
            <a:r>
              <a:rPr lang="en-US" dirty="0"/>
              <a:t>A high level of </a:t>
            </a:r>
            <a:r>
              <a:rPr lang="en-US" dirty="0" err="1"/>
              <a:t>harmonisation</a:t>
            </a:r>
            <a:r>
              <a:rPr lang="en-US" dirty="0"/>
              <a:t> in terms and conditions a </a:t>
            </a:r>
            <a:r>
              <a:rPr lang="en-US" dirty="0" err="1"/>
              <a:t>standardised</a:t>
            </a:r>
            <a:r>
              <a:rPr lang="en-US" dirty="0"/>
              <a:t> approach to holiday entitlement, pension etc.</a:t>
            </a:r>
          </a:p>
          <a:p>
            <a:endParaRPr lang="en-US" dirty="0"/>
          </a:p>
          <a:p>
            <a:r>
              <a:rPr lang="en-US" dirty="0"/>
              <a:t>The Use of best practice as above is linked to </a:t>
            </a:r>
            <a:r>
              <a:rPr lang="en-US" dirty="0" err="1"/>
              <a:t>organisational</a:t>
            </a:r>
            <a:r>
              <a:rPr lang="en-US" dirty="0"/>
              <a:t> performance for 2 reasons, firstly it helps attract the best people, as people want to work for an </a:t>
            </a:r>
            <a:r>
              <a:rPr lang="en-US" dirty="0" err="1"/>
              <a:t>organisation</a:t>
            </a:r>
            <a:r>
              <a:rPr lang="en-US" dirty="0"/>
              <a:t> that follow best practice when managing people, making the </a:t>
            </a:r>
            <a:r>
              <a:rPr lang="en-US" dirty="0" err="1"/>
              <a:t>organisation</a:t>
            </a:r>
            <a:r>
              <a:rPr lang="en-US" dirty="0"/>
              <a:t> an employer of choice,  secondly it helps retain the best people and encourages ‘discretional effort’ . (Taylor, Woodhams, 2016)</a:t>
            </a:r>
          </a:p>
        </p:txBody>
      </p:sp>
      <p:sp>
        <p:nvSpPr>
          <p:cNvPr id="4" name="Slide Number Placeholder 3"/>
          <p:cNvSpPr>
            <a:spLocks noGrp="1"/>
          </p:cNvSpPr>
          <p:nvPr>
            <p:ph type="sldNum" sz="quarter" idx="5"/>
          </p:nvPr>
        </p:nvSpPr>
        <p:spPr/>
        <p:txBody>
          <a:bodyPr/>
          <a:lstStyle/>
          <a:p>
            <a:fld id="{4DEEC5BD-AEF3-754E-9D8D-3D3C5EDD8147}" type="slidenum">
              <a:rPr lang="en-US" smtClean="0"/>
              <a:t>3</a:t>
            </a:fld>
            <a:endParaRPr lang="en-US"/>
          </a:p>
        </p:txBody>
      </p:sp>
    </p:spTree>
    <p:extLst>
      <p:ext uri="{BB962C8B-B14F-4D97-AF65-F5344CB8AC3E}">
        <p14:creationId xmlns:p14="http://schemas.microsoft.com/office/powerpoint/2010/main" val="757164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much debate surrounding the link between High Performance working and superior </a:t>
            </a:r>
            <a:r>
              <a:rPr lang="en-US" dirty="0" err="1"/>
              <a:t>organisational</a:t>
            </a:r>
            <a:r>
              <a:rPr lang="en-US" dirty="0"/>
              <a:t> performance, a large amount of research has been undertaken to test the proposition, although the results have been encouraging not all are convinced by the findings.  The first studies relating to this were conducted in America in 1990’s, Jeffrey Pfeffer of Stanford University, Pfeffer looked at large private sector companies and found the higher performing companies had policies in line with the best practice bundle.(</a:t>
            </a:r>
            <a:r>
              <a:rPr lang="en-US" dirty="0" err="1"/>
              <a:t>Pferrer</a:t>
            </a:r>
            <a:r>
              <a:rPr lang="en-US" dirty="0"/>
              <a:t>, 1994)</a:t>
            </a:r>
          </a:p>
          <a:p>
            <a:r>
              <a:rPr lang="en-US" dirty="0"/>
              <a:t>Another piece of research was conducted by Mark </a:t>
            </a:r>
            <a:r>
              <a:rPr lang="en-US" dirty="0" err="1"/>
              <a:t>Huselid</a:t>
            </a:r>
            <a:r>
              <a:rPr lang="en-US" dirty="0"/>
              <a:t> at Rutgers University in a larger scale, this research showed a positive link between financial gain and people focused HRM, he found that having HPW resulting in a reduction of </a:t>
            </a:r>
            <a:r>
              <a:rPr lang="en-US" dirty="0" err="1"/>
              <a:t>labour</a:t>
            </a:r>
            <a:r>
              <a:rPr lang="en-US" dirty="0"/>
              <a:t> turnover, an increase in sales per employee, an increase in market value per employee and an increase in profit per employee. (</a:t>
            </a:r>
            <a:r>
              <a:rPr lang="en-US" dirty="0" err="1"/>
              <a:t>Huselid</a:t>
            </a:r>
            <a:r>
              <a:rPr lang="en-US" dirty="0"/>
              <a:t>, 1995)</a:t>
            </a:r>
          </a:p>
          <a:p>
            <a:r>
              <a:rPr lang="en-US" dirty="0"/>
              <a:t>Following the research by Pfeffer and </a:t>
            </a:r>
            <a:r>
              <a:rPr lang="en-US" dirty="0" err="1"/>
              <a:t>Huselid</a:t>
            </a:r>
            <a:r>
              <a:rPr lang="en-US" dirty="0"/>
              <a:t>, more research has been undertaken, in the UK the research funded by the CIPD and  carried out by John Purcell in Bath University, named ‘the black box studies’ found robust evidence that having HPW and implemented correctly had a significant improvement in </a:t>
            </a:r>
            <a:r>
              <a:rPr lang="en-US" dirty="0" err="1"/>
              <a:t>organisational</a:t>
            </a:r>
            <a:r>
              <a:rPr lang="en-US" dirty="0"/>
              <a:t> performance. (Purcell, 2003)</a:t>
            </a:r>
          </a:p>
          <a:p>
            <a:r>
              <a:rPr lang="en-US" dirty="0"/>
              <a:t>Although evidence strongly indicates a direct link between HPW and superior </a:t>
            </a:r>
            <a:r>
              <a:rPr lang="en-US" dirty="0" err="1"/>
              <a:t>organisational</a:t>
            </a:r>
            <a:r>
              <a:rPr lang="en-US" dirty="0"/>
              <a:t> performance, some dispute that that HPW results in </a:t>
            </a:r>
            <a:r>
              <a:rPr lang="en-US" dirty="0" err="1"/>
              <a:t>organisational</a:t>
            </a:r>
            <a:r>
              <a:rPr lang="en-US" dirty="0"/>
              <a:t> performance and state that high performing </a:t>
            </a:r>
            <a:r>
              <a:rPr lang="en-US" dirty="0" err="1"/>
              <a:t>organisations</a:t>
            </a:r>
            <a:r>
              <a:rPr lang="en-US" dirty="0"/>
              <a:t> lead to the introduction of HPW. An example if this is Google and their superior financial performance allowing them to invest in people policies. (Taylor and Woodham,2016)</a:t>
            </a:r>
          </a:p>
          <a:p>
            <a:r>
              <a:rPr lang="en-US" dirty="0"/>
              <a:t>Some argue the existence of HPW and concludes the improvement in performance comes from increase hours, increased management control, tighter wages and additional stress and that the reality of working is hidden under the pretense of HPW (Legge,1995)</a:t>
            </a:r>
          </a:p>
        </p:txBody>
      </p:sp>
      <p:sp>
        <p:nvSpPr>
          <p:cNvPr id="4" name="Slide Number Placeholder 3"/>
          <p:cNvSpPr>
            <a:spLocks noGrp="1"/>
          </p:cNvSpPr>
          <p:nvPr>
            <p:ph type="sldNum" sz="quarter" idx="5"/>
          </p:nvPr>
        </p:nvSpPr>
        <p:spPr/>
        <p:txBody>
          <a:bodyPr/>
          <a:lstStyle/>
          <a:p>
            <a:fld id="{4DEEC5BD-AEF3-754E-9D8D-3D3C5EDD8147}" type="slidenum">
              <a:rPr lang="en-US" smtClean="0"/>
              <a:t>4</a:t>
            </a:fld>
            <a:endParaRPr lang="en-US"/>
          </a:p>
        </p:txBody>
      </p:sp>
    </p:spTree>
    <p:extLst>
      <p:ext uri="{BB962C8B-B14F-4D97-AF65-F5344CB8AC3E}">
        <p14:creationId xmlns:p14="http://schemas.microsoft.com/office/powerpoint/2010/main" val="3990665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Adopting a more ethical approach to business performance needs to consider how people are viewed and treated.  Although the benefits of employee wellbeing  to the individual are obvious, “</a:t>
            </a:r>
            <a:r>
              <a:rPr lang="en-GB" dirty="0"/>
              <a:t>for most people, their work is ‘a key determinant of self-worth, family esteem, identity and standing within the community, besides, of course, material progress and a means of social participation and fulfilment” (Black2008)</a:t>
            </a:r>
          </a:p>
          <a:p>
            <a:r>
              <a:rPr lang="en-GB" dirty="0"/>
              <a:t>Recent research focussing on the implementation of ‘best practice’ resulting in improved colleague wellbeing, therefore resulting in improved individual work performance (Taylor and Woodham, 2016)</a:t>
            </a:r>
          </a:p>
          <a:p>
            <a:r>
              <a:rPr lang="en-GB" dirty="0"/>
              <a:t>In addition to the benefits for the employee there are benefits relating to organisational performance (CIPD,2016) The benefits for organisations  are higher levels of engagement (</a:t>
            </a:r>
            <a:r>
              <a:rPr lang="en-GB" dirty="0" err="1"/>
              <a:t>MacLoed</a:t>
            </a:r>
            <a:r>
              <a:rPr lang="en-GB" dirty="0"/>
              <a:t> and Clarke, 2014), resilience (</a:t>
            </a:r>
            <a:r>
              <a:rPr lang="en-GB" dirty="0" err="1"/>
              <a:t>Brunetto</a:t>
            </a:r>
            <a:r>
              <a:rPr lang="en-GB" dirty="0"/>
              <a:t> et al, 2012) and retention (Soane et al, 2013)</a:t>
            </a:r>
          </a:p>
          <a:p>
            <a:r>
              <a:rPr lang="en-GB" dirty="0"/>
              <a:t>Well being is usually </a:t>
            </a:r>
            <a:r>
              <a:rPr lang="en-GB" dirty="0" err="1"/>
              <a:t>catagorised</a:t>
            </a:r>
            <a:r>
              <a:rPr lang="en-GB" dirty="0"/>
              <a:t> in 3 elements</a:t>
            </a:r>
            <a:endParaRPr lang="en-US" dirty="0"/>
          </a:p>
          <a:p>
            <a:pPr marL="171450" indent="-171450">
              <a:buFont typeface="Arial" panose="020B0604020202020204" pitchFamily="34" charset="0"/>
              <a:buChar char="•"/>
            </a:pPr>
            <a:r>
              <a:rPr lang="en-US" dirty="0"/>
              <a:t>Psychological wellbeing</a:t>
            </a:r>
          </a:p>
          <a:p>
            <a:pPr marL="171450" indent="-171450">
              <a:buFont typeface="Arial" panose="020B0604020202020204" pitchFamily="34" charset="0"/>
              <a:buChar char="•"/>
            </a:pPr>
            <a:r>
              <a:rPr lang="en-US" dirty="0"/>
              <a:t>Physical wellbeing</a:t>
            </a:r>
          </a:p>
          <a:p>
            <a:pPr marL="171450" indent="-171450">
              <a:buFont typeface="Arial" panose="020B0604020202020204" pitchFamily="34" charset="0"/>
              <a:buChar char="•"/>
            </a:pPr>
            <a:r>
              <a:rPr lang="en-US" dirty="0"/>
              <a:t>Social wellbeing</a:t>
            </a:r>
            <a:endParaRPr lang="en-GB" dirty="0"/>
          </a:p>
          <a:p>
            <a:pPr marL="0" indent="0">
              <a:buFont typeface="Arial" panose="020B0604020202020204" pitchFamily="34" charset="0"/>
              <a:buNone/>
            </a:pPr>
            <a:r>
              <a:rPr lang="en-US" dirty="0"/>
              <a:t>Social wellbeing is reflected in fairness of treatment and the presence of a positive employment relationship.(CIPD, 2016)</a:t>
            </a:r>
          </a:p>
          <a:p>
            <a:pPr marL="0" indent="0">
              <a:buFont typeface="Arial" panose="020B0604020202020204" pitchFamily="34" charset="0"/>
              <a:buNone/>
            </a:pPr>
            <a:r>
              <a:rPr lang="en-US" dirty="0"/>
              <a:t>Studies show that when a psychological contract is fulfilled there are a range of positive outcomes, resulting in lower levels of anxiety and depression and increased levels of job satisfaction (Guest et al, 2010)</a:t>
            </a:r>
            <a:endParaRPr lang="en-GB" dirty="0"/>
          </a:p>
        </p:txBody>
      </p:sp>
      <p:sp>
        <p:nvSpPr>
          <p:cNvPr id="4" name="Slide Number Placeholder 3"/>
          <p:cNvSpPr>
            <a:spLocks noGrp="1"/>
          </p:cNvSpPr>
          <p:nvPr>
            <p:ph type="sldNum" sz="quarter" idx="5"/>
          </p:nvPr>
        </p:nvSpPr>
        <p:spPr/>
        <p:txBody>
          <a:bodyPr/>
          <a:lstStyle/>
          <a:p>
            <a:fld id="{4DEEC5BD-AEF3-754E-9D8D-3D3C5EDD8147}" type="slidenum">
              <a:rPr lang="en-US" smtClean="0"/>
              <a:t>5</a:t>
            </a:fld>
            <a:endParaRPr lang="en-US"/>
          </a:p>
        </p:txBody>
      </p:sp>
    </p:spTree>
    <p:extLst>
      <p:ext uri="{BB962C8B-B14F-4D97-AF65-F5344CB8AC3E}">
        <p14:creationId xmlns:p14="http://schemas.microsoft.com/office/powerpoint/2010/main" val="4272928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“If people are the greatest creators of value in organisations, then good performance management is critical for an organisation’s success. Employees need to understand what’s expected of them, and to achieve those goals they must be managed so that they’re motivated, have the necessary skills, resources and support, and are accountable. Performance management aims to monitor, maintain and improve employee performance in line with an organisation's objectives. It’s a not a single activity, but rather a group of practices that should be approached holistically.”(CIPD,2020)</a:t>
            </a:r>
          </a:p>
          <a:p>
            <a:r>
              <a:rPr lang="en-US" dirty="0"/>
              <a:t>The term performance management can have negative connotations and can  be seen as a tool to manage poor performance with an end goal of managing people out of the business, or can be mistaken as the traditional annual review,  however performance management is actually a process that is used continuously through an employee’s career. Performance management relied on an effective 2-way communication process with regular and honest feedback.  Performance management consists of both formal and informal processes, this is not just manager led its about creating the right culture where individuals take responsibility  for the continuous improvement of themselves and business objectives. (CIPD, 2020)</a:t>
            </a:r>
          </a:p>
        </p:txBody>
      </p:sp>
      <p:sp>
        <p:nvSpPr>
          <p:cNvPr id="4" name="Slide Number Placeholder 3"/>
          <p:cNvSpPr>
            <a:spLocks noGrp="1"/>
          </p:cNvSpPr>
          <p:nvPr>
            <p:ph type="sldNum" sz="quarter" idx="5"/>
          </p:nvPr>
        </p:nvSpPr>
        <p:spPr/>
        <p:txBody>
          <a:bodyPr/>
          <a:lstStyle/>
          <a:p>
            <a:fld id="{4DEEC5BD-AEF3-754E-9D8D-3D3C5EDD8147}" type="slidenum">
              <a:rPr lang="en-US" smtClean="0"/>
              <a:t>6</a:t>
            </a:fld>
            <a:endParaRPr lang="en-US"/>
          </a:p>
        </p:txBody>
      </p:sp>
    </p:spTree>
    <p:extLst>
      <p:ext uri="{BB962C8B-B14F-4D97-AF65-F5344CB8AC3E}">
        <p14:creationId xmlns:p14="http://schemas.microsoft.com/office/powerpoint/2010/main" val="2008199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DEEC5BD-AEF3-754E-9D8D-3D3C5EDD8147}" type="slidenum">
              <a:rPr lang="en-US" smtClean="0"/>
              <a:t>7</a:t>
            </a:fld>
            <a:endParaRPr lang="en-US"/>
          </a:p>
        </p:txBody>
      </p:sp>
    </p:spTree>
    <p:extLst>
      <p:ext uri="{BB962C8B-B14F-4D97-AF65-F5344CB8AC3E}">
        <p14:creationId xmlns:p14="http://schemas.microsoft.com/office/powerpoint/2010/main" val="31322411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Performance Management cycle within an organisation maximises employee performance, provides clear direction resulting in greater collaborative working, increased job satisfaction and retention.</a:t>
            </a:r>
          </a:p>
          <a:p>
            <a:endParaRPr lang="en-US"/>
          </a:p>
          <a:p>
            <a:r>
              <a:rPr lang="en-US"/>
              <a:t>The Four stages of the performance management cycle</a:t>
            </a:r>
          </a:p>
          <a:p>
            <a:pPr marL="228600" indent="-228600">
              <a:buFont typeface="+mj-lt"/>
              <a:buAutoNum type="arabicPeriod"/>
            </a:pPr>
            <a:r>
              <a:rPr lang="en-US"/>
              <a:t>Planning – The most important part of the cycle, before sitting down with an employee to discuss the objectives for the year ahead the manager should review business objectives and align them with personal objectives for the employee, the objectives should be SMART – Specific, Measurable, Realistic and Timed.  This stage it is crucial the employee is involved with objective setting to ensure collaborative working.  This stage any additional training and support needed to meet objectives should be discussed.</a:t>
            </a:r>
          </a:p>
          <a:p>
            <a:pPr marL="228600" indent="-228600">
              <a:buFont typeface="+mj-lt"/>
              <a:buAutoNum type="arabicPeriod"/>
            </a:pPr>
            <a:r>
              <a:rPr lang="en-US"/>
              <a:t>Monitoring – The key function of monitoring through the year should not be left for a half year review, monitoring progress should be done periodically or quarterly </a:t>
            </a:r>
          </a:p>
          <a:p>
            <a:pPr marL="228600" indent="-228600">
              <a:buFont typeface="+mj-lt"/>
              <a:buAutoNum type="arabicPeriod"/>
            </a:pPr>
            <a:r>
              <a:rPr lang="en-US"/>
              <a:t>Reviewing – The end of year review to decide if objectives/goals have been met, should the monitoring process be implemented properly there should be a no surprise culture in the year end review, and the employee should be able to describe their performance.  It is essential that the review is a two way communication process to allow feedback to be given and received.</a:t>
            </a:r>
          </a:p>
          <a:p>
            <a:pPr marL="228600" indent="-228600">
              <a:buFont typeface="+mj-lt"/>
              <a:buAutoNum type="arabicPeriod"/>
            </a:pPr>
            <a:r>
              <a:rPr lang="en-US"/>
              <a:t>Rewarding – This stage must not be overlooked or underestimated, should there be no reward for the employee when they have achieved their objectives then this can have a negative impact on the next years performance as the employee may lack motivation to deliver.  Rewards can be </a:t>
            </a:r>
          </a:p>
          <a:p>
            <a:pPr marL="228600" indent="-228600">
              <a:buFont typeface="Arial" panose="020B0604020202020204" pitchFamily="34" charset="0"/>
              <a:buChar char="•"/>
            </a:pPr>
            <a:r>
              <a:rPr lang="en-US"/>
              <a:t>Increase in salary</a:t>
            </a:r>
          </a:p>
          <a:p>
            <a:pPr marL="228600" indent="-228600">
              <a:buFont typeface="Arial" panose="020B0604020202020204" pitchFamily="34" charset="0"/>
              <a:buChar char="•"/>
            </a:pPr>
            <a:r>
              <a:rPr lang="en-US"/>
              <a:t>One off bonus</a:t>
            </a:r>
          </a:p>
          <a:p>
            <a:pPr marL="228600" indent="-228600">
              <a:buFont typeface="Arial" panose="020B0604020202020204" pitchFamily="34" charset="0"/>
              <a:buChar char="•"/>
            </a:pPr>
            <a:r>
              <a:rPr lang="en-US"/>
              <a:t>Increased annual leave</a:t>
            </a:r>
          </a:p>
          <a:p>
            <a:pPr marL="228600" indent="-228600">
              <a:buFont typeface="Arial" panose="020B0604020202020204" pitchFamily="34" charset="0"/>
              <a:buChar char="•"/>
            </a:pPr>
            <a:r>
              <a:rPr lang="en-US"/>
              <a:t>Special Projects</a:t>
            </a:r>
          </a:p>
          <a:p>
            <a:pPr marL="228600" indent="-228600">
              <a:buFont typeface="Arial" panose="020B0604020202020204" pitchFamily="34" charset="0"/>
              <a:buChar char="•"/>
            </a:pPr>
            <a:r>
              <a:rPr lang="en-US"/>
              <a:t>Promotion</a:t>
            </a:r>
          </a:p>
          <a:p>
            <a:pPr marL="228600" indent="-228600">
              <a:buFont typeface="Arial" panose="020B0604020202020204" pitchFamily="34" charset="0"/>
              <a:buChar char="•"/>
            </a:pPr>
            <a:r>
              <a:rPr lang="en-US"/>
              <a:t>Company wide acknowledgment (Valamis,2021)</a:t>
            </a:r>
          </a:p>
        </p:txBody>
      </p:sp>
      <p:sp>
        <p:nvSpPr>
          <p:cNvPr id="4" name="Slide Number Placeholder 3"/>
          <p:cNvSpPr>
            <a:spLocks noGrp="1"/>
          </p:cNvSpPr>
          <p:nvPr>
            <p:ph type="sldNum" sz="quarter" idx="5"/>
          </p:nvPr>
        </p:nvSpPr>
        <p:spPr/>
        <p:txBody>
          <a:bodyPr/>
          <a:lstStyle/>
          <a:p>
            <a:fld id="{4DEEC5BD-AEF3-754E-9D8D-3D3C5EDD8147}" type="slidenum">
              <a:rPr lang="en-US" smtClean="0"/>
              <a:t>8</a:t>
            </a:fld>
            <a:endParaRPr lang="en-US"/>
          </a:p>
        </p:txBody>
      </p:sp>
    </p:spTree>
    <p:extLst>
      <p:ext uri="{BB962C8B-B14F-4D97-AF65-F5344CB8AC3E}">
        <p14:creationId xmlns:p14="http://schemas.microsoft.com/office/powerpoint/2010/main" val="189492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there is no hard and fast definition of performance management there are 3 key activities involved in performance management</a:t>
            </a:r>
          </a:p>
          <a:p>
            <a:pPr marL="171450" indent="-171450">
              <a:buFont typeface="Arial" panose="020B0604020202020204" pitchFamily="34" charset="0"/>
              <a:buChar char="•"/>
            </a:pPr>
            <a:r>
              <a:rPr lang="en-US" dirty="0"/>
              <a:t>Establish objectives</a:t>
            </a:r>
          </a:p>
          <a:p>
            <a:pPr marL="171450" indent="-171450">
              <a:buFont typeface="Arial" panose="020B0604020202020204" pitchFamily="34" charset="0"/>
              <a:buChar char="•"/>
            </a:pPr>
            <a:r>
              <a:rPr lang="en-US" dirty="0"/>
              <a:t>Improve performance </a:t>
            </a:r>
          </a:p>
          <a:p>
            <a:pPr marL="171450" indent="-171450">
              <a:buFont typeface="Arial" panose="020B0604020202020204" pitchFamily="34" charset="0"/>
              <a:buChar char="•"/>
            </a:pPr>
            <a:r>
              <a:rPr lang="en-US" dirty="0"/>
              <a:t>Hold people to account </a:t>
            </a:r>
          </a:p>
          <a:p>
            <a:pPr marL="0" indent="0">
              <a:buFont typeface="Arial" panose="020B0604020202020204" pitchFamily="34" charset="0"/>
              <a:buNone/>
            </a:pPr>
            <a:r>
              <a:rPr lang="en-US" dirty="0"/>
              <a:t>“at it’s best performance management is a holistic set of processes centered on two way discussions and regular, frank yet supportive feedback of progress towards objectives”(CIPD, 2020)</a:t>
            </a:r>
          </a:p>
        </p:txBody>
      </p:sp>
      <p:sp>
        <p:nvSpPr>
          <p:cNvPr id="4" name="Slide Number Placeholder 3"/>
          <p:cNvSpPr>
            <a:spLocks noGrp="1"/>
          </p:cNvSpPr>
          <p:nvPr>
            <p:ph type="sldNum" sz="quarter" idx="5"/>
          </p:nvPr>
        </p:nvSpPr>
        <p:spPr/>
        <p:txBody>
          <a:bodyPr/>
          <a:lstStyle/>
          <a:p>
            <a:fld id="{4DEEC5BD-AEF3-754E-9D8D-3D3C5EDD8147}" type="slidenum">
              <a:rPr lang="en-US" smtClean="0"/>
              <a:t>9</a:t>
            </a:fld>
            <a:endParaRPr lang="en-US"/>
          </a:p>
        </p:txBody>
      </p:sp>
    </p:spTree>
    <p:extLst>
      <p:ext uri="{BB962C8B-B14F-4D97-AF65-F5344CB8AC3E}">
        <p14:creationId xmlns:p14="http://schemas.microsoft.com/office/powerpoint/2010/main" val="2680143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Performance management can often be synonymous with dealing with underperformance or mistaken to solely the traditional annual appraisal, however performance management is much broader than this, it involves combining lots of HR practices such as learning and development, performance measurement and organizational development.  Its about creating a culture where everyone takes responsibility for continuous improvement both </a:t>
            </a:r>
            <a:r>
              <a:rPr lang="en-US" dirty="0" err="1"/>
              <a:t>organisational</a:t>
            </a:r>
            <a:r>
              <a:rPr lang="en-US" dirty="0"/>
              <a:t> and personal. (CIPD, 2020)</a:t>
            </a:r>
          </a:p>
          <a:p>
            <a:r>
              <a:rPr lang="en-US" dirty="0"/>
              <a:t>There are several ways an effective performance management process can contribute to an </a:t>
            </a:r>
            <a:r>
              <a:rPr lang="en-US" dirty="0" err="1"/>
              <a:t>organisation</a:t>
            </a:r>
            <a:endParaRPr lang="en-US" dirty="0"/>
          </a:p>
          <a:p>
            <a:pPr marL="171450" indent="-171450">
              <a:buFont typeface="Arial" panose="020B0604020202020204" pitchFamily="34" charset="0"/>
              <a:buChar char="•"/>
            </a:pPr>
            <a:r>
              <a:rPr lang="en-US" dirty="0"/>
              <a:t>Motivation to perform is increased</a:t>
            </a:r>
          </a:p>
          <a:p>
            <a:pPr marL="171450" indent="-171450">
              <a:buFont typeface="Arial" panose="020B0604020202020204" pitchFamily="34" charset="0"/>
              <a:buChar char="•"/>
            </a:pPr>
            <a:r>
              <a:rPr lang="en-US" dirty="0"/>
              <a:t>Increased self esteem</a:t>
            </a:r>
          </a:p>
          <a:p>
            <a:pPr marL="171450" indent="-171450">
              <a:buFont typeface="Arial" panose="020B0604020202020204" pitchFamily="34" charset="0"/>
              <a:buChar char="•"/>
            </a:pPr>
            <a:r>
              <a:rPr lang="en-US" dirty="0"/>
              <a:t>Managers gain insight about employees</a:t>
            </a:r>
          </a:p>
          <a:p>
            <a:pPr marL="171450" indent="-171450">
              <a:buFont typeface="Arial" panose="020B0604020202020204" pitchFamily="34" charset="0"/>
              <a:buChar char="•"/>
            </a:pPr>
            <a:r>
              <a:rPr lang="en-US" dirty="0"/>
              <a:t>Clarification of job definition and the required criteria</a:t>
            </a:r>
          </a:p>
          <a:p>
            <a:pPr marL="171450" indent="-171450">
              <a:buFont typeface="Arial" panose="020B0604020202020204" pitchFamily="34" charset="0"/>
              <a:buChar char="•"/>
            </a:pPr>
            <a:r>
              <a:rPr lang="en-US" dirty="0"/>
              <a:t>Self awareness and development is enhanced</a:t>
            </a:r>
          </a:p>
          <a:p>
            <a:pPr marL="171450" indent="-171450">
              <a:buFont typeface="Arial" panose="020B0604020202020204" pitchFamily="34" charset="0"/>
              <a:buChar char="•"/>
            </a:pPr>
            <a:r>
              <a:rPr lang="en-US" dirty="0"/>
              <a:t>Fair and transparent reward increasing trust and improving interpersonal relationships</a:t>
            </a:r>
          </a:p>
          <a:p>
            <a:pPr marL="171450" indent="-171450">
              <a:buFont typeface="Arial" panose="020B0604020202020204" pitchFamily="34" charset="0"/>
              <a:buChar char="•"/>
            </a:pPr>
            <a:r>
              <a:rPr lang="en-US" dirty="0"/>
              <a:t>Clearer </a:t>
            </a:r>
            <a:r>
              <a:rPr lang="en-US" dirty="0" err="1"/>
              <a:t>orgainsational</a:t>
            </a:r>
            <a:r>
              <a:rPr lang="en-US" dirty="0"/>
              <a:t> goals, employees understand how their personal contribution impacts the organizational performance</a:t>
            </a:r>
          </a:p>
          <a:p>
            <a:pPr marL="171450" indent="-171450">
              <a:buFont typeface="Arial" panose="020B0604020202020204" pitchFamily="34" charset="0"/>
              <a:buChar char="•"/>
            </a:pPr>
            <a:r>
              <a:rPr lang="en-US" dirty="0"/>
              <a:t>Improved employee competence, each employee has a clear development plan</a:t>
            </a:r>
          </a:p>
          <a:p>
            <a:pPr marL="171450" indent="-171450">
              <a:buFont typeface="Arial" panose="020B0604020202020204" pitchFamily="34" charset="0"/>
              <a:buChar char="•"/>
            </a:pPr>
            <a:r>
              <a:rPr lang="en-US" dirty="0"/>
              <a:t>Speedy identification of good and poor performers</a:t>
            </a:r>
          </a:p>
          <a:p>
            <a:pPr marL="171450" indent="-171450">
              <a:buFont typeface="Arial" panose="020B0604020202020204" pitchFamily="34" charset="0"/>
              <a:buChar char="•"/>
            </a:pPr>
            <a:r>
              <a:rPr lang="en-US" dirty="0"/>
              <a:t>Improved compliance with legislation i.e. equality act</a:t>
            </a:r>
          </a:p>
          <a:p>
            <a:pPr marL="171450" indent="-171450">
              <a:buFont typeface="Arial" panose="020B0604020202020204" pitchFamily="34" charset="0"/>
              <a:buChar char="•"/>
            </a:pPr>
            <a:r>
              <a:rPr lang="en-US" dirty="0"/>
              <a:t>Helps drive </a:t>
            </a:r>
            <a:r>
              <a:rPr lang="en-US" dirty="0" err="1"/>
              <a:t>organisational</a:t>
            </a:r>
            <a:r>
              <a:rPr lang="en-US" dirty="0"/>
              <a:t> change (</a:t>
            </a:r>
            <a:r>
              <a:rPr lang="en-US" dirty="0" err="1"/>
              <a:t>HRMpractice.com</a:t>
            </a:r>
            <a:r>
              <a:rPr lang="en-US" dirty="0"/>
              <a:t>)</a:t>
            </a:r>
          </a:p>
          <a:p>
            <a:pPr marL="171450" indent="-171450">
              <a:buFont typeface="Arial" panose="020B0604020202020204" pitchFamily="34" charset="0"/>
              <a:buChar char="•"/>
            </a:pPr>
            <a:endParaRPr lang="en-US" dirty="0"/>
          </a:p>
          <a:p>
            <a:endParaRPr lang="en-US" dirty="0"/>
          </a:p>
        </p:txBody>
      </p:sp>
      <p:sp>
        <p:nvSpPr>
          <p:cNvPr id="4" name="Slide Number Placeholder 3"/>
          <p:cNvSpPr>
            <a:spLocks noGrp="1"/>
          </p:cNvSpPr>
          <p:nvPr>
            <p:ph type="sldNum" sz="quarter" idx="5"/>
          </p:nvPr>
        </p:nvSpPr>
        <p:spPr/>
        <p:txBody>
          <a:bodyPr/>
          <a:lstStyle/>
          <a:p>
            <a:fld id="{4DEEC5BD-AEF3-754E-9D8D-3D3C5EDD8147}" type="slidenum">
              <a:rPr lang="en-US" smtClean="0"/>
              <a:t>10</a:t>
            </a:fld>
            <a:endParaRPr lang="en-US"/>
          </a:p>
        </p:txBody>
      </p:sp>
    </p:spTree>
    <p:extLst>
      <p:ext uri="{BB962C8B-B14F-4D97-AF65-F5344CB8AC3E}">
        <p14:creationId xmlns:p14="http://schemas.microsoft.com/office/powerpoint/2010/main" val="23283416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primary role of a line manager is to provide new and existing employees with the tools to do their job and ensuring accountability within their teams. “individual line managers should seek to engage and motivate staff on a daily basis” (Taylor, 2016)</a:t>
            </a:r>
          </a:p>
          <a:p>
            <a:r>
              <a:rPr lang="en-US" dirty="0"/>
              <a:t>In addition to the day to day activities line manager must get further involved should an employee's performance fall below the required standard, to include disciplinary action if necessary</a:t>
            </a:r>
          </a:p>
          <a:p>
            <a:r>
              <a:rPr lang="en-US" dirty="0"/>
              <a:t>Line managers are well placed to performance manage individuals as they have a closer working relationship and they have shared goals in terms of objectives.</a:t>
            </a:r>
          </a:p>
        </p:txBody>
      </p:sp>
      <p:sp>
        <p:nvSpPr>
          <p:cNvPr id="4" name="Slide Number Placeholder 3"/>
          <p:cNvSpPr>
            <a:spLocks noGrp="1"/>
          </p:cNvSpPr>
          <p:nvPr>
            <p:ph type="sldNum" sz="quarter" idx="5"/>
          </p:nvPr>
        </p:nvSpPr>
        <p:spPr/>
        <p:txBody>
          <a:bodyPr/>
          <a:lstStyle/>
          <a:p>
            <a:fld id="{4DEEC5BD-AEF3-754E-9D8D-3D3C5EDD8147}" type="slidenum">
              <a:rPr lang="en-US" smtClean="0"/>
              <a:t>11</a:t>
            </a:fld>
            <a:endParaRPr lang="en-US"/>
          </a:p>
        </p:txBody>
      </p:sp>
    </p:spTree>
    <p:extLst>
      <p:ext uri="{BB962C8B-B14F-4D97-AF65-F5344CB8AC3E}">
        <p14:creationId xmlns:p14="http://schemas.microsoft.com/office/powerpoint/2010/main" val="1731438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Recent years has seen a shift in responsibilities in the delivery of HR practices to the line manager, such as recruitment and selection, training and performance management.</a:t>
            </a:r>
          </a:p>
          <a:p>
            <a:r>
              <a:rPr lang="en-US" dirty="0"/>
              <a:t>To ensure effective delivery of HR practices by line managers, they must receive the appropriate level of training and support. HR must ensure there is a strong and supportive framework in place for line manager “well managed line managers are more likely to lead high performing teams”(CIPD, 2020)</a:t>
            </a:r>
          </a:p>
          <a:p>
            <a:r>
              <a:rPr lang="en-US" dirty="0"/>
              <a:t>HR will play a more central role in supporting line managers with formal performance management practices.  HR must ensure line manager are equipped with the necessary skills to do their job, often underestimated is the implementation of appraisal training, a poorly completed appraisal is worse than no appraisal at all (Taylor, 2016)</a:t>
            </a:r>
          </a:p>
          <a:p>
            <a:r>
              <a:rPr lang="en-US" dirty="0"/>
              <a:t>Performance management can support line managers with capability issues they may have within their teams, capability refers to the skills, ability, aptitude </a:t>
            </a:r>
            <a:r>
              <a:rPr lang="en-US"/>
              <a:t>and knowledge </a:t>
            </a:r>
            <a:r>
              <a:rPr lang="en-US" dirty="0"/>
              <a:t>an individual has for the role they are in.</a:t>
            </a:r>
          </a:p>
          <a:p>
            <a:r>
              <a:rPr lang="en-US" dirty="0"/>
              <a:t>Many </a:t>
            </a:r>
            <a:r>
              <a:rPr lang="en-US" dirty="0" err="1"/>
              <a:t>organisations</a:t>
            </a:r>
            <a:r>
              <a:rPr lang="en-US" dirty="0"/>
              <a:t> now use a business partner model where HR work alongside line managers to support them with delivery of objectives through people, by supporting line managers with HR knowledge (CIPD, 2020)</a:t>
            </a:r>
          </a:p>
        </p:txBody>
      </p:sp>
      <p:sp>
        <p:nvSpPr>
          <p:cNvPr id="4" name="Slide Number Placeholder 3"/>
          <p:cNvSpPr>
            <a:spLocks noGrp="1"/>
          </p:cNvSpPr>
          <p:nvPr>
            <p:ph type="sldNum" sz="quarter" idx="5"/>
          </p:nvPr>
        </p:nvSpPr>
        <p:spPr/>
        <p:txBody>
          <a:bodyPr/>
          <a:lstStyle/>
          <a:p>
            <a:fld id="{4DEEC5BD-AEF3-754E-9D8D-3D3C5EDD8147}" type="slidenum">
              <a:rPr lang="en-US" smtClean="0"/>
              <a:t>12</a:t>
            </a:fld>
            <a:endParaRPr lang="en-US"/>
          </a:p>
        </p:txBody>
      </p:sp>
    </p:spTree>
    <p:extLst>
      <p:ext uri="{BB962C8B-B14F-4D97-AF65-F5344CB8AC3E}">
        <p14:creationId xmlns:p14="http://schemas.microsoft.com/office/powerpoint/2010/main" val="12981704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Black, C, (2008), p4, Working for a healthier tomorrow: Dame Carol Black’s review of the health of Britain's age population, presented to the secretary of state for health and the secretary of state for work and pensions, London stationary office</a:t>
            </a:r>
          </a:p>
          <a:p>
            <a:r>
              <a:rPr lang="en-US"/>
              <a:t>Brunetto, Y, Teo, S, and Shacklock, K, (2012), Emotional Intelligence, job satisfaction, wellbeing and engagement: explaining organizational commitment and turnover intentions in policing, Human Resource Journal, Vol 22,no4 pp423-441</a:t>
            </a:r>
          </a:p>
          <a:p>
            <a:r>
              <a:rPr lang="en-US"/>
              <a:t>CIPD, (2020), Performance management: an introduction, Chartered Institute of Personnel and Development</a:t>
            </a:r>
          </a:p>
          <a:p>
            <a:r>
              <a:rPr lang="en-US"/>
              <a:t>CIPD, (2016), Moving employee wellbeing agenda forward, Chartered Institute of Personnel and Development</a:t>
            </a:r>
          </a:p>
          <a:p>
            <a:r>
              <a:rPr lang="en-US"/>
              <a:t>CIPD, (2020), Business Partnering, Chartered Institute of Personnel and Development</a:t>
            </a:r>
          </a:p>
          <a:p>
            <a:r>
              <a:rPr lang="en-US"/>
              <a:t>CIPD, (2020), Line managers role in supporting the people profession, Chartered Institute of Personnel and Development</a:t>
            </a:r>
          </a:p>
          <a:p>
            <a:r>
              <a:rPr lang="en-US"/>
              <a:t>Guest, D, Isaksson, K, and Dewitte, H, (2016), Employment contracts, psychological contract and employee wellbeing, Oxford University Press</a:t>
            </a:r>
          </a:p>
          <a:p>
            <a:r>
              <a:rPr lang="en-US"/>
              <a:t>HRMpractice.com/the-performance-management-contribution (accessed 20/08/21)</a:t>
            </a:r>
          </a:p>
          <a:p>
            <a:r>
              <a:rPr lang="en-US"/>
              <a:t>Huselid, M, (1995) The impact of human resource management practices on turnover, productivity and corporate financial performance, Academy of Management Journal, vol38, no3, pp635-672</a:t>
            </a:r>
          </a:p>
          <a:p>
            <a:r>
              <a:rPr lang="en-US"/>
              <a:t>Legge, K, (1995), Hunan resource management, rhetoric and realities, London Routledge</a:t>
            </a:r>
          </a:p>
          <a:p>
            <a:r>
              <a:rPr lang="en-US"/>
              <a:t>Macloed, D, and Clarke, N, (2014) The evidence: wellbeing and employee engagement, London engage for success</a:t>
            </a:r>
          </a:p>
          <a:p>
            <a:r>
              <a:rPr lang="en-US"/>
              <a:t>Messersmith, JG, and Guthrie, JP, (2010) High performance work systems in emergent organisations: implications for firm performance, Human resource management, pp241-264</a:t>
            </a:r>
          </a:p>
          <a:p>
            <a:r>
              <a:rPr lang="en-US"/>
              <a:t>Pffeffer, J, (1994) p27, Competitive advantage through people, Boston MA, Harvard Business School Press</a:t>
            </a:r>
          </a:p>
          <a:p>
            <a:r>
              <a:rPr lang="en-US"/>
              <a:t>Purcell, J, Kinnie, N, Hutchinson, S, Rayton, B, and Swart, J, (2003), Understanding the people and performance link: unlocking the black box, Chartered Institute of Personnel and Development</a:t>
            </a:r>
          </a:p>
          <a:p>
            <a:r>
              <a:rPr lang="en-US"/>
              <a:t>Soane,E, Shantz, A, and Alfes, K, (2013), p 441- 456,The association of meaningfulness, wellbeing and engagement with absenteeism, Human Resource management, Vol 52</a:t>
            </a:r>
          </a:p>
          <a:p>
            <a:r>
              <a:rPr lang="en-US"/>
              <a:t>Taylor, S, and Woodhams, C, (2016) 2</a:t>
            </a:r>
            <a:r>
              <a:rPr lang="en-US" baseline="30000"/>
              <a:t>nd</a:t>
            </a:r>
            <a:r>
              <a:rPr lang="en-US"/>
              <a:t> ed, Human Resource management : People and organisations, Chartered Institute of Personnel and Development</a:t>
            </a:r>
          </a:p>
          <a:p>
            <a:r>
              <a:rPr lang="en-US"/>
              <a:t>Valamis.com/performance-management-cycle (accessed 20/08/21)</a:t>
            </a:r>
          </a:p>
        </p:txBody>
      </p:sp>
      <p:sp>
        <p:nvSpPr>
          <p:cNvPr id="4" name="Slide Number Placeholder 3"/>
          <p:cNvSpPr>
            <a:spLocks noGrp="1"/>
          </p:cNvSpPr>
          <p:nvPr>
            <p:ph type="sldNum" sz="quarter" idx="5"/>
          </p:nvPr>
        </p:nvSpPr>
        <p:spPr/>
        <p:txBody>
          <a:bodyPr/>
          <a:lstStyle/>
          <a:p>
            <a:fld id="{4DEEC5BD-AEF3-754E-9D8D-3D3C5EDD8147}" type="slidenum">
              <a:rPr lang="en-US" smtClean="0"/>
              <a:t>14</a:t>
            </a:fld>
            <a:endParaRPr lang="en-US"/>
          </a:p>
        </p:txBody>
      </p:sp>
    </p:spTree>
    <p:extLst>
      <p:ext uri="{BB962C8B-B14F-4D97-AF65-F5344CB8AC3E}">
        <p14:creationId xmlns:p14="http://schemas.microsoft.com/office/powerpoint/2010/main" val="2451047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9/8/21</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603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9/8/21</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295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9/8/21</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9472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9/8/21</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1233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9/8/21</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6658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9/8/21</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3229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9/8/21</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3688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9/8/21</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0774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9/8/21</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2315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9/8/21</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2971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9/8/21</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5414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9/8/21</a:t>
            </a:fld>
            <a:endParaRPr lang="en-US"/>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85320844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5" r:id="rId6"/>
    <p:sldLayoutId id="2147483730" r:id="rId7"/>
    <p:sldLayoutId id="2147483731" r:id="rId8"/>
    <p:sldLayoutId id="2147483732" r:id="rId9"/>
    <p:sldLayoutId id="2147483734" r:id="rId10"/>
    <p:sldLayoutId id="21474837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valamis.com/demo"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www.valamis.com/resources/publications/develop-and-maintain-strategy-driven-learning-culture" TargetMode="Externa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4680660-7E23-4F0F-A679-BF913E945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a:ea typeface="+mn-ea"/>
              <a:cs typeface="+mn-cs"/>
            </a:endParaRPr>
          </a:p>
        </p:txBody>
      </p:sp>
      <p:pic>
        <p:nvPicPr>
          <p:cNvPr id="17" name="Picture 3" descr="3D rendering of white sound waves on a black background">
            <a:extLst>
              <a:ext uri="{FF2B5EF4-FFF2-40B4-BE49-F238E27FC236}">
                <a16:creationId xmlns:a16="http://schemas.microsoft.com/office/drawing/2014/main" id="{F99BE6FD-9D03-4AB1-8227-FEF989FBE287}"/>
              </a:ext>
            </a:extLst>
          </p:cNvPr>
          <p:cNvPicPr>
            <a:picLocks noChangeAspect="1"/>
          </p:cNvPicPr>
          <p:nvPr/>
        </p:nvPicPr>
        <p:blipFill rotWithShape="1">
          <a:blip r:embed="rId3">
            <a:duotone>
              <a:schemeClr val="accent1">
                <a:shade val="45000"/>
                <a:satMod val="135000"/>
              </a:schemeClr>
              <a:prstClr val="white"/>
            </a:duotone>
            <a:alphaModFix amt="35000"/>
          </a:blip>
          <a:srcRect t="10958" b="14042"/>
          <a:stretch/>
        </p:blipFill>
        <p:spPr>
          <a:xfrm>
            <a:off x="20" y="381001"/>
            <a:ext cx="12191980" cy="6858000"/>
          </a:xfrm>
          <a:prstGeom prst="rect">
            <a:avLst/>
          </a:prstGeom>
        </p:spPr>
      </p:pic>
      <p:sp>
        <p:nvSpPr>
          <p:cNvPr id="2" name="Title 1">
            <a:extLst>
              <a:ext uri="{FF2B5EF4-FFF2-40B4-BE49-F238E27FC236}">
                <a16:creationId xmlns:a16="http://schemas.microsoft.com/office/drawing/2014/main" id="{C627841D-FD86-E442-A247-966365AAACD1}"/>
              </a:ext>
            </a:extLst>
          </p:cNvPr>
          <p:cNvSpPr>
            <a:spLocks noGrp="1"/>
          </p:cNvSpPr>
          <p:nvPr>
            <p:ph type="ctrTitle"/>
          </p:nvPr>
        </p:nvSpPr>
        <p:spPr>
          <a:xfrm>
            <a:off x="3880430" y="583345"/>
            <a:ext cx="7160357" cy="4164820"/>
          </a:xfrm>
        </p:spPr>
        <p:txBody>
          <a:bodyPr anchor="t">
            <a:normAutofit fontScale="90000"/>
          </a:bodyPr>
          <a:lstStyle/>
          <a:p>
            <a:pPr algn="r"/>
            <a:r>
              <a:rPr lang="en-US" sz="5600" dirty="0">
                <a:solidFill>
                  <a:srgbClr val="FFFFFF"/>
                </a:solidFill>
              </a:rPr>
              <a:t>The link between individual </a:t>
            </a:r>
            <a:br>
              <a:rPr lang="en-US" sz="5600" dirty="0">
                <a:solidFill>
                  <a:srgbClr val="FFFFFF"/>
                </a:solidFill>
              </a:rPr>
            </a:br>
            <a:r>
              <a:rPr lang="en-US" sz="5600" dirty="0">
                <a:solidFill>
                  <a:srgbClr val="FFFFFF"/>
                </a:solidFill>
              </a:rPr>
              <a:t>and </a:t>
            </a:r>
            <a:r>
              <a:rPr lang="en-US" sz="5600" dirty="0" err="1">
                <a:solidFill>
                  <a:srgbClr val="FFFFFF"/>
                </a:solidFill>
              </a:rPr>
              <a:t>organisational</a:t>
            </a:r>
            <a:r>
              <a:rPr lang="en-US" sz="5600" dirty="0">
                <a:solidFill>
                  <a:srgbClr val="FFFFFF"/>
                </a:solidFill>
              </a:rPr>
              <a:t> performance</a:t>
            </a:r>
            <a:br>
              <a:rPr lang="en-US" sz="5600" dirty="0">
                <a:solidFill>
                  <a:srgbClr val="FFFFFF"/>
                </a:solidFill>
              </a:rPr>
            </a:br>
            <a:r>
              <a:rPr lang="en-US" sz="2000" dirty="0">
                <a:solidFill>
                  <a:srgbClr val="FFFFFF"/>
                </a:solidFill>
              </a:rPr>
              <a:t>By Tara Jeffreys</a:t>
            </a:r>
            <a:br>
              <a:rPr lang="en-US" sz="2000" dirty="0">
                <a:solidFill>
                  <a:srgbClr val="FFFFFF"/>
                </a:solidFill>
              </a:rPr>
            </a:br>
            <a:r>
              <a:rPr lang="en-US" sz="5600" dirty="0">
                <a:solidFill>
                  <a:srgbClr val="FFFFFF"/>
                </a:solidFill>
              </a:rPr>
              <a:t> </a:t>
            </a:r>
          </a:p>
        </p:txBody>
      </p:sp>
      <p:sp>
        <p:nvSpPr>
          <p:cNvPr id="3" name="Subtitle 2">
            <a:extLst>
              <a:ext uri="{FF2B5EF4-FFF2-40B4-BE49-F238E27FC236}">
                <a16:creationId xmlns:a16="http://schemas.microsoft.com/office/drawing/2014/main" id="{9A6029D0-DDDB-5347-A322-09902CAA0961}"/>
              </a:ext>
            </a:extLst>
          </p:cNvPr>
          <p:cNvSpPr>
            <a:spLocks noGrp="1"/>
          </p:cNvSpPr>
          <p:nvPr>
            <p:ph type="subTitle" idx="1"/>
          </p:nvPr>
        </p:nvSpPr>
        <p:spPr>
          <a:xfrm>
            <a:off x="1208228" y="5972174"/>
            <a:ext cx="8578699" cy="504825"/>
          </a:xfrm>
        </p:spPr>
        <p:txBody>
          <a:bodyPr>
            <a:normAutofit/>
          </a:bodyPr>
          <a:lstStyle/>
          <a:p>
            <a:r>
              <a:rPr lang="en-US" sz="2000">
                <a:solidFill>
                  <a:srgbClr val="FFFFFF"/>
                </a:solidFill>
              </a:rPr>
              <a:t>Enhancing your knowledge of managing and improving performance </a:t>
            </a:r>
          </a:p>
          <a:p>
            <a:endParaRPr lang="en-US" sz="2000">
              <a:solidFill>
                <a:srgbClr val="FFFFFF"/>
              </a:solidFill>
            </a:endParaRPr>
          </a:p>
        </p:txBody>
      </p:sp>
      <p:sp>
        <p:nvSpPr>
          <p:cNvPr id="26"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2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3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cxnSp>
        <p:nvCxnSpPr>
          <p:cNvPr id="32" name="Straight Connector 3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4"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36"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38"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2600993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E8BEB-58DD-B648-8F6D-8A9D08DA3F0C}"/>
              </a:ext>
            </a:extLst>
          </p:cNvPr>
          <p:cNvSpPr>
            <a:spLocks noGrp="1"/>
          </p:cNvSpPr>
          <p:nvPr>
            <p:ph type="title"/>
          </p:nvPr>
        </p:nvSpPr>
        <p:spPr>
          <a:xfrm>
            <a:off x="793159" y="1377146"/>
            <a:ext cx="4076460" cy="3626217"/>
          </a:xfrm>
        </p:spPr>
        <p:txBody>
          <a:bodyPr vert="horz" lIns="91440" tIns="45720" rIns="91440" bIns="45720" rtlCol="0" anchor="b">
            <a:normAutofit/>
          </a:bodyPr>
          <a:lstStyle/>
          <a:p>
            <a:pPr algn="r"/>
            <a:r>
              <a:rPr lang="en-US" sz="6100" b="1" i="0" kern="1200" cap="all" baseline="0">
                <a:solidFill>
                  <a:schemeClr val="bg1"/>
                </a:solidFill>
              </a:rPr>
              <a:t>Content</a:t>
            </a:r>
          </a:p>
        </p:txBody>
      </p:sp>
      <p:sp>
        <p:nvSpPr>
          <p:cNvPr id="28"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57736" y="815001"/>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16516" y="104429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32" name="Straight Connector 3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274341"/>
            <a:ext cx="11353800"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C8CF3F5-0304-6444-B44D-3851F5969F9A}"/>
              </a:ext>
            </a:extLst>
          </p:cNvPr>
          <p:cNvSpPr txBox="1"/>
          <p:nvPr/>
        </p:nvSpPr>
        <p:spPr>
          <a:xfrm>
            <a:off x="6096000" y="1410790"/>
            <a:ext cx="3549312" cy="3416320"/>
          </a:xfrm>
          <a:prstGeom prst="rect">
            <a:avLst/>
          </a:prstGeom>
          <a:noFill/>
        </p:spPr>
        <p:txBody>
          <a:bodyPr wrap="square" rtlCol="0">
            <a:spAutoFit/>
          </a:bodyPr>
          <a:lstStyle/>
          <a:p>
            <a:pPr marL="285750" indent="-285750">
              <a:buFont typeface="Arial" panose="020B0604020202020204" pitchFamily="34" charset="0"/>
              <a:buChar char="•"/>
            </a:pPr>
            <a:r>
              <a:rPr lang="en-US" dirty="0"/>
              <a:t>High Performance Working</a:t>
            </a:r>
          </a:p>
          <a:p>
            <a:pPr marL="285750" indent="-285750">
              <a:buFont typeface="Arial" panose="020B0604020202020204" pitchFamily="34" charset="0"/>
              <a:buChar char="•"/>
            </a:pPr>
            <a:r>
              <a:rPr lang="en-US" dirty="0"/>
              <a:t>The link between High Performance working and </a:t>
            </a:r>
            <a:r>
              <a:rPr lang="en-US" dirty="0" err="1"/>
              <a:t>organisational</a:t>
            </a:r>
            <a:r>
              <a:rPr lang="en-US" dirty="0"/>
              <a:t> performance</a:t>
            </a:r>
          </a:p>
          <a:p>
            <a:pPr marL="285750" indent="-285750">
              <a:buFont typeface="Arial" panose="020B0604020202020204" pitchFamily="34" charset="0"/>
              <a:buChar char="•"/>
            </a:pPr>
            <a:r>
              <a:rPr lang="en-US" dirty="0"/>
              <a:t>The link between High Performance working and employee wellbeing</a:t>
            </a:r>
          </a:p>
          <a:p>
            <a:pPr marL="285750" indent="-285750">
              <a:buFont typeface="Arial" panose="020B0604020202020204" pitchFamily="34" charset="0"/>
              <a:buChar char="•"/>
            </a:pPr>
            <a:r>
              <a:rPr lang="en-US" dirty="0"/>
              <a:t>Performance Management</a:t>
            </a:r>
          </a:p>
          <a:p>
            <a:pPr marL="285750" indent="-285750">
              <a:buFont typeface="Arial" panose="020B0604020202020204" pitchFamily="34" charset="0"/>
              <a:buChar char="•"/>
            </a:pPr>
            <a:r>
              <a:rPr lang="en-US" dirty="0"/>
              <a:t>Role of the line manager in performance management</a:t>
            </a:r>
          </a:p>
          <a:p>
            <a:pPr marL="285750" indent="-285750">
              <a:buFont typeface="Arial" panose="020B0604020202020204" pitchFamily="34" charset="0"/>
              <a:buChar char="•"/>
            </a:pPr>
            <a:r>
              <a:rPr lang="en-US" dirty="0"/>
              <a:t>The HR Manager and Line Manager Partnership</a:t>
            </a:r>
          </a:p>
        </p:txBody>
      </p:sp>
    </p:spTree>
    <p:extLst>
      <p:ext uri="{BB962C8B-B14F-4D97-AF65-F5344CB8AC3E}">
        <p14:creationId xmlns:p14="http://schemas.microsoft.com/office/powerpoint/2010/main" val="3596572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07EA3D-36BE-2641-B1AC-F70F727D4FF0}"/>
              </a:ext>
            </a:extLst>
          </p:cNvPr>
          <p:cNvSpPr>
            <a:spLocks noGrp="1"/>
          </p:cNvSpPr>
          <p:nvPr>
            <p:ph type="title"/>
          </p:nvPr>
        </p:nvSpPr>
        <p:spPr>
          <a:xfrm>
            <a:off x="793159" y="1377146"/>
            <a:ext cx="4076460" cy="3626217"/>
          </a:xfrm>
        </p:spPr>
        <p:txBody>
          <a:bodyPr vert="horz" lIns="91440" tIns="45720" rIns="91440" bIns="45720" rtlCol="0" anchor="b">
            <a:normAutofit/>
          </a:bodyPr>
          <a:lstStyle/>
          <a:p>
            <a:pPr algn="r"/>
            <a:r>
              <a:rPr lang="en-US" sz="4000" b="1" i="0" kern="1200" cap="all" baseline="0">
                <a:solidFill>
                  <a:schemeClr val="bg1"/>
                </a:solidFill>
                <a:latin typeface="+mj-lt"/>
                <a:ea typeface="+mj-ea"/>
                <a:cs typeface="+mj-cs"/>
              </a:rPr>
              <a:t>High Performance working</a:t>
            </a:r>
          </a:p>
        </p:txBody>
      </p:sp>
      <p:pic>
        <p:nvPicPr>
          <p:cNvPr id="26" name="Picture 25" descr="Closeup of the white and black piano keyboard">
            <a:extLst>
              <a:ext uri="{FF2B5EF4-FFF2-40B4-BE49-F238E27FC236}">
                <a16:creationId xmlns:a16="http://schemas.microsoft.com/office/drawing/2014/main" id="{C7F5AED1-0D53-41BF-AD3B-3361E5234128}"/>
              </a:ext>
            </a:extLst>
          </p:cNvPr>
          <p:cNvPicPr>
            <a:picLocks noChangeAspect="1"/>
          </p:cNvPicPr>
          <p:nvPr/>
        </p:nvPicPr>
        <p:blipFill rotWithShape="1">
          <a:blip r:embed="rId3">
            <a:duotone>
              <a:schemeClr val="accent2">
                <a:shade val="45000"/>
                <a:satMod val="135000"/>
              </a:schemeClr>
              <a:prstClr val="white"/>
            </a:duotone>
            <a:alphaModFix amt="51000"/>
          </a:blip>
          <a:srcRect l="11381" r="23065" b="-1"/>
          <a:stretch/>
        </p:blipFill>
        <p:spPr>
          <a:xfrm>
            <a:off x="5457027" y="10"/>
            <a:ext cx="6734973" cy="6857990"/>
          </a:xfrm>
          <a:prstGeom prst="rect">
            <a:avLst/>
          </a:prstGeom>
        </p:spPr>
      </p:pic>
      <p:sp>
        <p:nvSpPr>
          <p:cNvPr id="34"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57736" y="815001"/>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6"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16516" y="104429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38" name="Straight Connector 3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274341"/>
            <a:ext cx="11353800"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466E858A-2990-B44A-82D4-E95E69F306C9}"/>
              </a:ext>
            </a:extLst>
          </p:cNvPr>
          <p:cNvSpPr/>
          <p:nvPr/>
        </p:nvSpPr>
        <p:spPr>
          <a:xfrm>
            <a:off x="5776513" y="2646330"/>
            <a:ext cx="6096000" cy="1754326"/>
          </a:xfrm>
          <a:prstGeom prst="rect">
            <a:avLst/>
          </a:prstGeom>
        </p:spPr>
        <p:txBody>
          <a:bodyPr>
            <a:spAutoFit/>
          </a:bodyPr>
          <a:lstStyle/>
          <a:p>
            <a:r>
              <a:rPr lang="en-GB" b="0" i="0">
                <a:solidFill>
                  <a:srgbClr val="202124"/>
                </a:solidFill>
                <a:effectLst/>
              </a:rPr>
              <a:t>'High-performance work systems' are defined as '</a:t>
            </a:r>
            <a:r>
              <a:rPr lang="en-GB" b="1" i="0">
                <a:solidFill>
                  <a:srgbClr val="202124"/>
                </a:solidFill>
                <a:effectLst/>
              </a:rPr>
              <a:t>a set, or bundle, of human resource management practices related to selection, training, performance management, compensation, and information sharing that are designed to attract, retrain, and motivate employees</a:t>
            </a:r>
            <a:r>
              <a:rPr lang="en-GB" b="0" i="0">
                <a:solidFill>
                  <a:srgbClr val="202124"/>
                </a:solidFill>
                <a:effectLst/>
              </a:rPr>
              <a:t>' (Messersmith and Guthrie 2010, p. 242).</a:t>
            </a:r>
            <a:endParaRPr lang="en-US"/>
          </a:p>
        </p:txBody>
      </p:sp>
    </p:spTree>
    <p:extLst>
      <p:ext uri="{BB962C8B-B14F-4D97-AF65-F5344CB8AC3E}">
        <p14:creationId xmlns:p14="http://schemas.microsoft.com/office/powerpoint/2010/main" val="785117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4" name="Straight Connector 43">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54AC1-9F89-FD49-B1D9-65D2288BAD7F}"/>
              </a:ext>
            </a:extLst>
          </p:cNvPr>
          <p:cNvSpPr>
            <a:spLocks noGrp="1"/>
          </p:cNvSpPr>
          <p:nvPr>
            <p:ph type="title"/>
          </p:nvPr>
        </p:nvSpPr>
        <p:spPr>
          <a:xfrm>
            <a:off x="1522030" y="1209220"/>
            <a:ext cx="9147940" cy="2337238"/>
          </a:xfrm>
        </p:spPr>
        <p:txBody>
          <a:bodyPr vert="horz" lIns="91440" tIns="45720" rIns="91440" bIns="45720" rtlCol="0" anchor="b">
            <a:normAutofit/>
          </a:bodyPr>
          <a:lstStyle/>
          <a:p>
            <a:pPr algn="ctr"/>
            <a:r>
              <a:rPr lang="en-US" sz="3800" b="1" i="0" kern="1200" cap="all" baseline="0">
                <a:solidFill>
                  <a:schemeClr val="bg1"/>
                </a:solidFill>
                <a:latin typeface="+mj-lt"/>
                <a:ea typeface="+mj-ea"/>
                <a:cs typeface="+mj-cs"/>
              </a:rPr>
              <a:t>The link between high performance working and organisational performance </a:t>
            </a:r>
          </a:p>
        </p:txBody>
      </p:sp>
      <p:sp>
        <p:nvSpPr>
          <p:cNvPr id="4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5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52"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54"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5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58"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60" name="Straight Connector 5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3582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C17278C5-34E8-4293-BE47-73B18483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26" name="Picture 25" descr="Skydivers make a formation above the clouds">
            <a:extLst>
              <a:ext uri="{FF2B5EF4-FFF2-40B4-BE49-F238E27FC236}">
                <a16:creationId xmlns:a16="http://schemas.microsoft.com/office/drawing/2014/main" id="{CAD737E2-4D8C-4994-8A19-617DB4042CD2}"/>
              </a:ext>
            </a:extLst>
          </p:cNvPr>
          <p:cNvPicPr>
            <a:picLocks noChangeAspect="1"/>
          </p:cNvPicPr>
          <p:nvPr/>
        </p:nvPicPr>
        <p:blipFill rotWithShape="1">
          <a:blip r:embed="rId3">
            <a:duotone>
              <a:schemeClr val="accent1">
                <a:shade val="45000"/>
                <a:satMod val="135000"/>
              </a:schemeClr>
              <a:prstClr val="white"/>
            </a:duotone>
            <a:alphaModFix amt="35000"/>
          </a:blip>
          <a:srcRect b="15730"/>
          <a:stretch/>
        </p:blipFill>
        <p:spPr>
          <a:xfrm>
            <a:off x="20" y="-8877"/>
            <a:ext cx="12191980" cy="6858000"/>
          </a:xfrm>
          <a:prstGeom prst="rect">
            <a:avLst/>
          </a:prstGeom>
        </p:spPr>
      </p:pic>
      <p:sp>
        <p:nvSpPr>
          <p:cNvPr id="2" name="Title 1">
            <a:extLst>
              <a:ext uri="{FF2B5EF4-FFF2-40B4-BE49-F238E27FC236}">
                <a16:creationId xmlns:a16="http://schemas.microsoft.com/office/drawing/2014/main" id="{6FE03FA0-E093-2D4B-82B4-24D5C36249E5}"/>
              </a:ext>
            </a:extLst>
          </p:cNvPr>
          <p:cNvSpPr>
            <a:spLocks noGrp="1"/>
          </p:cNvSpPr>
          <p:nvPr>
            <p:ph type="title"/>
          </p:nvPr>
        </p:nvSpPr>
        <p:spPr>
          <a:xfrm>
            <a:off x="1256275" y="2271449"/>
            <a:ext cx="9679449" cy="2847058"/>
          </a:xfrm>
        </p:spPr>
        <p:txBody>
          <a:bodyPr vert="horz" lIns="91440" tIns="45720" rIns="91440" bIns="45720" rtlCol="0" anchor="b">
            <a:normAutofit/>
          </a:bodyPr>
          <a:lstStyle/>
          <a:p>
            <a:r>
              <a:rPr lang="en-US" sz="5000" b="1" i="0" kern="1200" cap="all" baseline="0">
                <a:solidFill>
                  <a:srgbClr val="FFFFFF"/>
                </a:solidFill>
                <a:latin typeface="+mj-lt"/>
                <a:ea typeface="+mj-ea"/>
                <a:cs typeface="+mj-cs"/>
              </a:rPr>
              <a:t>The link between high performance working and employee wellbeing</a:t>
            </a:r>
          </a:p>
        </p:txBody>
      </p:sp>
      <p:cxnSp>
        <p:nvCxnSpPr>
          <p:cNvPr id="36" name="Straight Connector 3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8"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4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42"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1842545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690AE-995A-FF40-B4AB-532CA296720D}"/>
              </a:ext>
            </a:extLst>
          </p:cNvPr>
          <p:cNvSpPr>
            <a:spLocks noGrp="1"/>
          </p:cNvSpPr>
          <p:nvPr>
            <p:ph type="title"/>
          </p:nvPr>
        </p:nvSpPr>
        <p:spPr>
          <a:xfrm>
            <a:off x="466730" y="1598246"/>
            <a:ext cx="4554659" cy="5034817"/>
          </a:xfrm>
        </p:spPr>
        <p:txBody>
          <a:bodyPr vert="horz" lIns="91440" tIns="45720" rIns="91440" bIns="45720" rtlCol="0" anchor="t">
            <a:normAutofit/>
          </a:bodyPr>
          <a:lstStyle/>
          <a:p>
            <a:r>
              <a:rPr lang="en-US" sz="4200" b="1" i="0" kern="1200" cap="all" baseline="0">
                <a:solidFill>
                  <a:schemeClr val="bg1"/>
                </a:solidFill>
                <a:latin typeface="+mj-lt"/>
                <a:ea typeface="+mj-ea"/>
                <a:cs typeface="+mj-cs"/>
              </a:rPr>
              <a:t>Performance management</a:t>
            </a:r>
          </a:p>
        </p:txBody>
      </p:sp>
      <p:cxnSp>
        <p:nvCxnSpPr>
          <p:cNvPr id="33" name="Straight Connector 3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5"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chemeClr val="bg1"/>
          </a:solidFill>
          <a:ln w="603" cap="flat">
            <a:noFill/>
            <a:prstDash val="solid"/>
            <a:miter/>
          </a:ln>
        </p:spPr>
        <p:txBody>
          <a:bodyPr rtlCol="0" anchor="ctr"/>
          <a:lstStyle/>
          <a:p>
            <a:endParaRPr lang="en-US"/>
          </a:p>
        </p:txBody>
      </p:sp>
      <p:sp>
        <p:nvSpPr>
          <p:cNvPr id="37"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chemeClr val="bg1"/>
          </a:solidFill>
          <a:ln w="422" cap="flat">
            <a:noFill/>
            <a:prstDash val="solid"/>
            <a:miter/>
          </a:ln>
        </p:spPr>
        <p:txBody>
          <a:bodyPr rtlCol="0" anchor="ctr"/>
          <a:lstStyle/>
          <a:p>
            <a:endParaRPr lang="en-US"/>
          </a:p>
        </p:txBody>
      </p:sp>
      <p:sp>
        <p:nvSpPr>
          <p:cNvPr id="39"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chemeClr val="bg1"/>
          </a:solidFill>
          <a:ln w="610"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B431BEE6-4654-CE48-9D82-5CB81D952AD4}"/>
              </a:ext>
            </a:extLst>
          </p:cNvPr>
          <p:cNvSpPr txBox="1"/>
          <p:nvPr/>
        </p:nvSpPr>
        <p:spPr>
          <a:xfrm>
            <a:off x="6650476" y="1956458"/>
            <a:ext cx="4546090" cy="4247317"/>
          </a:xfrm>
          <a:prstGeom prst="rect">
            <a:avLst/>
          </a:prstGeom>
          <a:noFill/>
        </p:spPr>
        <p:txBody>
          <a:bodyPr wrap="square" rtlCol="0">
            <a:spAutoFit/>
          </a:bodyPr>
          <a:lstStyle/>
          <a:p>
            <a:r>
              <a:rPr lang="en-GB" b="1"/>
              <a:t>“For professions involved in ensuring organisational performance, such as HR, a big challenge is to lever the relationship between the people working in the enterprise and the value they deliver. Performance management is the attempt to maximise this value creation and ensure that employees contribute to business objectives. It should align with organisational strategy and suit the type of jobs in question” (CIPD, 2020)</a:t>
            </a:r>
          </a:p>
          <a:p>
            <a:br>
              <a:rPr lang="en-GB"/>
            </a:br>
            <a:endParaRPr lang="en-US"/>
          </a:p>
          <a:p>
            <a:endParaRPr lang="en-US"/>
          </a:p>
        </p:txBody>
      </p:sp>
    </p:spTree>
    <p:extLst>
      <p:ext uri="{BB962C8B-B14F-4D97-AF65-F5344CB8AC3E}">
        <p14:creationId xmlns:p14="http://schemas.microsoft.com/office/powerpoint/2010/main" val="198784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0C74A3-8B7E-F84A-89D4-3B0FA614CF3B}"/>
              </a:ext>
            </a:extLst>
          </p:cNvPr>
          <p:cNvSpPr>
            <a:spLocks noGrp="1"/>
          </p:cNvSpPr>
          <p:nvPr>
            <p:ph type="title"/>
          </p:nvPr>
        </p:nvSpPr>
        <p:spPr>
          <a:xfrm>
            <a:off x="1522030" y="1209220"/>
            <a:ext cx="9147940" cy="2337238"/>
          </a:xfrm>
        </p:spPr>
        <p:txBody>
          <a:bodyPr vert="horz" lIns="91440" tIns="45720" rIns="91440" bIns="45720" rtlCol="0" anchor="b">
            <a:normAutofit fontScale="90000"/>
          </a:bodyPr>
          <a:lstStyle/>
          <a:p>
            <a:pPr algn="ctr"/>
            <a:r>
              <a:rPr lang="en-US" sz="6000" b="1" i="0" kern="1200" cap="all" baseline="0">
                <a:solidFill>
                  <a:schemeClr val="bg1"/>
                </a:solidFill>
                <a:latin typeface="+mj-lt"/>
                <a:ea typeface="+mj-ea"/>
                <a:cs typeface="+mj-cs"/>
              </a:rPr>
              <a:t>Stages of performance management</a:t>
            </a:r>
          </a:p>
        </p:txBody>
      </p:sp>
      <p:sp>
        <p:nvSpPr>
          <p:cNvPr id="12"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8"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4" name="Straight Connector 2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9056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66C02-D2EC-844D-A3DC-D624876FEF5C}"/>
              </a:ext>
            </a:extLst>
          </p:cNvPr>
          <p:cNvSpPr>
            <a:spLocks noGrp="1"/>
          </p:cNvSpPr>
          <p:nvPr>
            <p:ph type="title"/>
          </p:nvPr>
        </p:nvSpPr>
        <p:spPr>
          <a:xfrm>
            <a:off x="1316182" y="408802"/>
            <a:ext cx="9559635" cy="276997"/>
          </a:xfrm>
        </p:spPr>
        <p:txBody>
          <a:bodyPr>
            <a:normAutofit fontScale="90000"/>
          </a:bodyPr>
          <a:lstStyle/>
          <a:p>
            <a:r>
              <a:rPr lang="en-US" dirty="0"/>
              <a:t>Performance Management Cycle</a:t>
            </a:r>
          </a:p>
        </p:txBody>
      </p:sp>
      <p:sp>
        <p:nvSpPr>
          <p:cNvPr id="6" name="Rectangle 3">
            <a:extLst>
              <a:ext uri="{FF2B5EF4-FFF2-40B4-BE49-F238E27FC236}">
                <a16:creationId xmlns:a16="http://schemas.microsoft.com/office/drawing/2014/main" id="{1F093DE7-B402-E64C-A233-90F507C18EF5}"/>
              </a:ext>
            </a:extLst>
          </p:cNvPr>
          <p:cNvSpPr>
            <a:spLocks noChangeArrowheads="1"/>
          </p:cNvSpPr>
          <p:nvPr/>
        </p:nvSpPr>
        <p:spPr bwMode="auto">
          <a:xfrm>
            <a:off x="0" y="13156"/>
            <a:ext cx="121828"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16181A"/>
                </a:solidFill>
                <a:effectLst/>
                <a:latin typeface="museosans-700"/>
              </a:rPr>
              <a:t>ES</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09DAC293-EA56-F648-9136-00AF1DE31016}"/>
              </a:ext>
            </a:extLst>
          </p:cNvPr>
          <p:cNvSpPr>
            <a:spLocks noChangeArrowheads="1"/>
          </p:cNvSpPr>
          <p:nvPr/>
        </p:nvSpPr>
        <p:spPr bwMode="auto">
          <a:xfrm>
            <a:off x="0" y="0"/>
            <a:ext cx="162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7807C7D4-EBB9-E041-ABED-D98E59532E3A}"/>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279507201"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t"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16181A"/>
                </a:solidFill>
                <a:effectLst/>
                <a:latin typeface="museosans-700"/>
                <a:hlinkClick r:id="rId3"/>
              </a:rPr>
              <a:t>REQUEST DEMO</a:t>
            </a:r>
            <a:endParaRPr kumimoji="0" lang="en-US" altLang="en-US" sz="1000" b="0" i="0" u="none" strike="noStrike" cap="none" normalizeH="0" baseline="0">
              <a:ln>
                <a:noFill/>
              </a:ln>
              <a:solidFill>
                <a:schemeClr val="tx1"/>
              </a:solidFill>
              <a:effectLst/>
            </a:endParaRP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16181A"/>
                </a:solidFill>
                <a:effectLst/>
                <a:latin typeface="museosans-700"/>
              </a:rPr>
              <a:t>EN</a:t>
            </a:r>
            <a:endParaRPr kumimoji="0" lang="en-US" altLang="en-US"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4000" b="0" i="0" u="none" strike="noStrike" cap="none" normalizeH="0" baseline="0">
              <a:ln>
                <a:noFill/>
              </a:ln>
              <a:solidFill>
                <a:srgbClr val="16181A"/>
              </a:solidFill>
              <a:effectLst/>
              <a:latin typeface="museosans-70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4000" b="0" i="0" u="none" strike="noStrike" cap="none" normalizeH="0" baseline="0">
                <a:ln>
                  <a:noFill/>
                </a:ln>
                <a:solidFill>
                  <a:srgbClr val="16181A"/>
                </a:solidFill>
                <a:effectLst/>
                <a:latin typeface="museosans-700"/>
              </a:rPr>
              <a:t>Performance Management Cycle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Rectangle 6">
            <a:extLst>
              <a:ext uri="{FF2B5EF4-FFF2-40B4-BE49-F238E27FC236}">
                <a16:creationId xmlns:a16="http://schemas.microsoft.com/office/drawing/2014/main" id="{E512E9E5-5EBE-C240-BB50-47072BD988C7}"/>
              </a:ext>
            </a:extLst>
          </p:cNvPr>
          <p:cNvSpPr>
            <a:spLocks noChangeArrowheads="1"/>
          </p:cNvSpPr>
          <p:nvPr/>
        </p:nvSpPr>
        <p:spPr bwMode="auto">
          <a:xfrm>
            <a:off x="0" y="-138503"/>
            <a:ext cx="0" cy="276999"/>
          </a:xfrm>
          <a:prstGeom prst="rect">
            <a:avLst/>
          </a:prstGeom>
          <a:solidFill>
            <a:srgbClr val="2C2C2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4111"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33" name="Picture 9" descr="performance management cycle stages">
            <a:extLst>
              <a:ext uri="{FF2B5EF4-FFF2-40B4-BE49-F238E27FC236}">
                <a16:creationId xmlns:a16="http://schemas.microsoft.com/office/drawing/2014/main" id="{A9378F7B-3F69-034A-8745-559C34CE8B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4815" y="789567"/>
            <a:ext cx="10639339" cy="606843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Develop and maintain Learning Culture">
            <a:hlinkClick r:id="rId5"/>
            <a:extLst>
              <a:ext uri="{FF2B5EF4-FFF2-40B4-BE49-F238E27FC236}">
                <a16:creationId xmlns:a16="http://schemas.microsoft.com/office/drawing/2014/main" id="{157CF7F7-31C8-A64F-AD85-66B057A176A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988" y="16284575"/>
            <a:ext cx="5245101" cy="741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007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A6206-EA25-CD47-A4AF-0499F4E0495D}"/>
              </a:ext>
            </a:extLst>
          </p:cNvPr>
          <p:cNvSpPr>
            <a:spLocks noGrp="1"/>
          </p:cNvSpPr>
          <p:nvPr>
            <p:ph type="title"/>
          </p:nvPr>
        </p:nvSpPr>
        <p:spPr>
          <a:xfrm>
            <a:off x="793159" y="1377146"/>
            <a:ext cx="4076460" cy="3626217"/>
          </a:xfrm>
        </p:spPr>
        <p:txBody>
          <a:bodyPr vert="horz" lIns="91440" tIns="45720" rIns="91440" bIns="45720" rtlCol="0" anchor="b">
            <a:normAutofit/>
          </a:bodyPr>
          <a:lstStyle/>
          <a:p>
            <a:pPr algn="r"/>
            <a:r>
              <a:rPr lang="en-US" sz="4000" b="1" i="0" kern="1200" cap="all" baseline="0">
                <a:solidFill>
                  <a:schemeClr val="bg1"/>
                </a:solidFill>
                <a:latin typeface="+mj-lt"/>
                <a:ea typeface="+mj-ea"/>
                <a:cs typeface="+mj-cs"/>
              </a:rPr>
              <a:t>Key Activities in Performance Management</a:t>
            </a:r>
            <a:br>
              <a:rPr lang="en-US" sz="4000" b="1" i="0" kern="1200" cap="all" baseline="0">
                <a:solidFill>
                  <a:schemeClr val="bg1"/>
                </a:solidFill>
                <a:latin typeface="+mj-lt"/>
                <a:ea typeface="+mj-ea"/>
                <a:cs typeface="+mj-cs"/>
              </a:rPr>
            </a:br>
            <a:endParaRPr lang="en-US" sz="4000" b="1" i="0" kern="1200" cap="all" baseline="0">
              <a:solidFill>
                <a:schemeClr val="bg1"/>
              </a:solidFill>
              <a:latin typeface="+mj-lt"/>
              <a:ea typeface="+mj-ea"/>
              <a:cs typeface="+mj-cs"/>
            </a:endParaRPr>
          </a:p>
        </p:txBody>
      </p:sp>
      <p:pic>
        <p:nvPicPr>
          <p:cNvPr id="20" name="Picture 19" descr="Three darts on bullseye">
            <a:extLst>
              <a:ext uri="{FF2B5EF4-FFF2-40B4-BE49-F238E27FC236}">
                <a16:creationId xmlns:a16="http://schemas.microsoft.com/office/drawing/2014/main" id="{EE93EA76-CF0C-4DEE-98CB-E9D25F12275F}"/>
              </a:ext>
            </a:extLst>
          </p:cNvPr>
          <p:cNvPicPr>
            <a:picLocks noChangeAspect="1"/>
          </p:cNvPicPr>
          <p:nvPr/>
        </p:nvPicPr>
        <p:blipFill rotWithShape="1">
          <a:blip r:embed="rId3">
            <a:duotone>
              <a:schemeClr val="accent2">
                <a:shade val="45000"/>
                <a:satMod val="135000"/>
              </a:schemeClr>
              <a:prstClr val="white"/>
            </a:duotone>
            <a:alphaModFix amt="51000"/>
          </a:blip>
          <a:srcRect l="34693"/>
          <a:stretch/>
        </p:blipFill>
        <p:spPr>
          <a:xfrm>
            <a:off x="5457028" y="348926"/>
            <a:ext cx="6550488" cy="5694071"/>
          </a:xfrm>
          <a:prstGeom prst="rect">
            <a:avLst/>
          </a:prstGeom>
        </p:spPr>
      </p:pic>
      <p:sp>
        <p:nvSpPr>
          <p:cNvPr id="28"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57736" y="815001"/>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16516" y="104429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32" name="Straight Connector 3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274341"/>
            <a:ext cx="11353800"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4390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EAA2B-3FF1-AB43-AB67-A7F0F4F7786F}"/>
              </a:ext>
            </a:extLst>
          </p:cNvPr>
          <p:cNvSpPr>
            <a:spLocks noGrp="1"/>
          </p:cNvSpPr>
          <p:nvPr>
            <p:ph type="title"/>
          </p:nvPr>
        </p:nvSpPr>
        <p:spPr>
          <a:xfrm>
            <a:off x="1522030" y="1209220"/>
            <a:ext cx="9147940" cy="2337238"/>
          </a:xfrm>
        </p:spPr>
        <p:txBody>
          <a:bodyPr vert="horz" lIns="91440" tIns="45720" rIns="91440" bIns="45720" rtlCol="0" anchor="b">
            <a:normAutofit fontScale="90000"/>
          </a:bodyPr>
          <a:lstStyle/>
          <a:p>
            <a:pPr algn="ctr"/>
            <a:r>
              <a:rPr lang="en-US" sz="6000" b="1" i="0" kern="1200" cap="all" baseline="0">
                <a:solidFill>
                  <a:schemeClr val="bg1"/>
                </a:solidFill>
                <a:latin typeface="+mj-lt"/>
                <a:ea typeface="+mj-ea"/>
                <a:cs typeface="+mj-cs"/>
              </a:rPr>
              <a:t>How performance management contributes </a:t>
            </a:r>
          </a:p>
        </p:txBody>
      </p:sp>
      <p:sp>
        <p:nvSpPr>
          <p:cNvPr id="12"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8"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4" name="Straight Connector 2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528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D57CC-4AB3-5F4C-9D45-A3E39B867416}"/>
              </a:ext>
            </a:extLst>
          </p:cNvPr>
          <p:cNvSpPr>
            <a:spLocks noGrp="1"/>
          </p:cNvSpPr>
          <p:nvPr>
            <p:ph type="title"/>
          </p:nvPr>
        </p:nvSpPr>
        <p:spPr>
          <a:xfrm>
            <a:off x="1522030" y="1209220"/>
            <a:ext cx="9147940" cy="2337238"/>
          </a:xfrm>
        </p:spPr>
        <p:txBody>
          <a:bodyPr vert="horz" lIns="91440" tIns="45720" rIns="91440" bIns="45720" rtlCol="0" anchor="b">
            <a:normAutofit/>
          </a:bodyPr>
          <a:lstStyle/>
          <a:p>
            <a:pPr algn="ctr"/>
            <a:r>
              <a:rPr lang="en-US" sz="6000" b="1" i="0" kern="1200" cap="all" baseline="0">
                <a:solidFill>
                  <a:schemeClr val="bg1"/>
                </a:solidFill>
                <a:latin typeface="+mj-lt"/>
                <a:ea typeface="+mj-ea"/>
                <a:cs typeface="+mj-cs"/>
              </a:rPr>
              <a:t>The role of the line manager</a:t>
            </a:r>
          </a:p>
        </p:txBody>
      </p:sp>
      <p:sp>
        <p:nvSpPr>
          <p:cNvPr id="12"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8"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4" name="Straight Connector 2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1043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212DF-18EE-CC45-B312-2474B47C173E}"/>
              </a:ext>
            </a:extLst>
          </p:cNvPr>
          <p:cNvSpPr>
            <a:spLocks noGrp="1"/>
          </p:cNvSpPr>
          <p:nvPr>
            <p:ph type="title"/>
          </p:nvPr>
        </p:nvSpPr>
        <p:spPr>
          <a:xfrm>
            <a:off x="1522030" y="1209219"/>
            <a:ext cx="9147940" cy="3819975"/>
          </a:xfrm>
        </p:spPr>
        <p:txBody>
          <a:bodyPr vert="horz" lIns="91440" tIns="45720" rIns="91440" bIns="45720" rtlCol="0" anchor="b">
            <a:normAutofit fontScale="90000"/>
          </a:bodyPr>
          <a:lstStyle/>
          <a:p>
            <a:pPr algn="ctr"/>
            <a:r>
              <a:rPr lang="en-US" sz="6000" b="1" i="0" kern="1200" cap="all" baseline="0">
                <a:solidFill>
                  <a:schemeClr val="bg1"/>
                </a:solidFill>
                <a:latin typeface="+mj-lt"/>
                <a:ea typeface="+mj-ea"/>
                <a:cs typeface="+mj-cs"/>
              </a:rPr>
              <a:t>How Hr and line managers work together in performance management</a:t>
            </a:r>
          </a:p>
        </p:txBody>
      </p:sp>
      <p:sp>
        <p:nvSpPr>
          <p:cNvPr id="12"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8"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4" name="Straight Connector 2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1084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F294A3-BD5E-A84A-B9CF-25C946378343}"/>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5600" b="1" i="0" kern="1200" cap="all" baseline="0" dirty="0">
                <a:solidFill>
                  <a:schemeClr val="bg1"/>
                </a:solidFill>
                <a:latin typeface="+mj-lt"/>
                <a:ea typeface="+mj-ea"/>
                <a:cs typeface="+mj-cs"/>
              </a:rPr>
              <a:t>Summary</a:t>
            </a:r>
          </a:p>
        </p:txBody>
      </p:sp>
      <p:sp>
        <p:nvSpPr>
          <p:cNvPr id="14"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8"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48F6075F-A664-ED4F-A1E9-70A5F5312B8E}"/>
              </a:ext>
            </a:extLst>
          </p:cNvPr>
          <p:cNvSpPr txBox="1"/>
          <p:nvPr/>
        </p:nvSpPr>
        <p:spPr>
          <a:xfrm>
            <a:off x="5447326" y="816987"/>
            <a:ext cx="6744674" cy="5909310"/>
          </a:xfrm>
          <a:prstGeom prst="rect">
            <a:avLst/>
          </a:prstGeom>
          <a:noFill/>
        </p:spPr>
        <p:txBody>
          <a:bodyPr wrap="square" rtlCol="0">
            <a:spAutoFit/>
          </a:bodyPr>
          <a:lstStyle/>
          <a:p>
            <a:pPr marL="285750" indent="-285750">
              <a:buFont typeface="Arial" panose="020B0604020202020204" pitchFamily="34" charset="0"/>
              <a:buChar char="•"/>
            </a:pPr>
            <a:r>
              <a:rPr lang="en-GB" dirty="0"/>
              <a:t>HPWS include policies and procedures that focus on colleague engagement, commitment and involvement</a:t>
            </a:r>
          </a:p>
          <a:p>
            <a:pPr marL="285750" indent="-285750">
              <a:buFont typeface="Arial" panose="020B0604020202020204" pitchFamily="34" charset="0"/>
              <a:buChar char="•"/>
            </a:pPr>
            <a:r>
              <a:rPr lang="en-GB" dirty="0"/>
              <a:t>Studies show a link between HPW and improved organisational performance</a:t>
            </a:r>
          </a:p>
          <a:p>
            <a:pPr marL="285750" indent="-285750">
              <a:buFont typeface="Arial" panose="020B0604020202020204" pitchFamily="34" charset="0"/>
              <a:buChar char="•"/>
            </a:pPr>
            <a:r>
              <a:rPr lang="en-GB" dirty="0"/>
              <a:t>The implementation of best practice results in improved colleague wellbeing and improved individual performance</a:t>
            </a:r>
          </a:p>
          <a:p>
            <a:pPr marL="285750" indent="-285750">
              <a:buFont typeface="Arial" panose="020B0604020202020204" pitchFamily="34" charset="0"/>
              <a:buChar char="•"/>
            </a:pPr>
            <a:r>
              <a:rPr lang="en-GB" dirty="0"/>
              <a:t>Good performance management is critical for an organisations success</a:t>
            </a:r>
          </a:p>
          <a:p>
            <a:pPr marL="285750" indent="-285750">
              <a:buFont typeface="Arial" panose="020B0604020202020204" pitchFamily="34" charset="0"/>
              <a:buChar char="•"/>
            </a:pPr>
            <a:r>
              <a:rPr lang="en-GB" dirty="0"/>
              <a:t>Performance Management cycle, 4 stages, Planning, Monitoring, Reviewing, Rewarding</a:t>
            </a:r>
          </a:p>
          <a:p>
            <a:pPr marL="285750" indent="-285750">
              <a:buFont typeface="Arial" panose="020B0604020202020204" pitchFamily="34" charset="0"/>
              <a:buChar char="•"/>
            </a:pPr>
            <a:r>
              <a:rPr lang="en-GB" dirty="0"/>
              <a:t>3 key stages of performance management, Establish objectives, improve performance, hold people to account</a:t>
            </a:r>
          </a:p>
          <a:p>
            <a:pPr marL="285750" indent="-285750">
              <a:buFont typeface="Arial" panose="020B0604020202020204" pitchFamily="34" charset="0"/>
              <a:buChar char="•"/>
            </a:pPr>
            <a:r>
              <a:rPr lang="en-GB" dirty="0"/>
              <a:t>Performance management is about combining lots of HR practices and creating a culture of continuous improvement</a:t>
            </a:r>
          </a:p>
          <a:p>
            <a:pPr marL="285750" indent="-285750">
              <a:buFont typeface="Arial" panose="020B0604020202020204" pitchFamily="34" charset="0"/>
              <a:buChar char="•"/>
            </a:pPr>
            <a:r>
              <a:rPr lang="en-GB" dirty="0"/>
              <a:t>Line managers should seek to engage and motivate staff on a daily basis</a:t>
            </a:r>
          </a:p>
          <a:p>
            <a:pPr marL="285750" indent="-285750">
              <a:buFont typeface="Arial" panose="020B0604020202020204" pitchFamily="34" charset="0"/>
              <a:buChar char="•"/>
            </a:pPr>
            <a:r>
              <a:rPr lang="en-GB" dirty="0"/>
              <a:t>HR must ensure line managers are equipped with the skills to do their jobs</a:t>
            </a:r>
            <a:br>
              <a:rPr lang="en-GB" dirty="0"/>
            </a:br>
            <a:endParaRPr lang="en-GB" dirty="0"/>
          </a:p>
        </p:txBody>
      </p:sp>
    </p:spTree>
    <p:extLst>
      <p:ext uri="{BB962C8B-B14F-4D97-AF65-F5344CB8AC3E}">
        <p14:creationId xmlns:p14="http://schemas.microsoft.com/office/powerpoint/2010/main" val="2704880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A98E151-1580-EB4D-A5B0-4B1CD13B6EB9}"/>
              </a:ext>
            </a:extLst>
          </p:cNvPr>
          <p:cNvSpPr txBox="1"/>
          <p:nvPr/>
        </p:nvSpPr>
        <p:spPr>
          <a:xfrm>
            <a:off x="1522030" y="1209220"/>
            <a:ext cx="9147940" cy="233723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1400" b="1" i="0" kern="1200" cap="all" baseline="0">
                <a:solidFill>
                  <a:schemeClr val="bg1"/>
                </a:solidFill>
                <a:latin typeface="+mj-lt"/>
                <a:ea typeface="+mj-ea"/>
                <a:cs typeface="+mj-cs"/>
              </a:rPr>
              <a:t>Reference</a:t>
            </a:r>
          </a:p>
          <a:p>
            <a:pPr>
              <a:lnSpc>
                <a:spcPct val="90000"/>
              </a:lnSpc>
              <a:spcBef>
                <a:spcPct val="0"/>
              </a:spcBef>
              <a:spcAft>
                <a:spcPts val="600"/>
              </a:spcAft>
            </a:pPr>
            <a:endParaRPr lang="en-US" sz="1200" b="1" i="0" kern="1200" cap="all" baseline="0">
              <a:solidFill>
                <a:schemeClr val="bg1"/>
              </a:solidFill>
              <a:ea typeface="+mj-ea"/>
              <a:cs typeface="+mj-cs"/>
            </a:endParaRPr>
          </a:p>
          <a:p>
            <a:pPr algn="ctr">
              <a:lnSpc>
                <a:spcPct val="90000"/>
              </a:lnSpc>
              <a:spcBef>
                <a:spcPct val="0"/>
              </a:spcBef>
              <a:spcAft>
                <a:spcPts val="600"/>
              </a:spcAft>
            </a:pPr>
            <a:endParaRPr lang="en-US" sz="6000" b="1" i="0" kern="1200" cap="all" baseline="0">
              <a:solidFill>
                <a:schemeClr val="bg1"/>
              </a:solidFill>
              <a:latin typeface="+mj-lt"/>
              <a:ea typeface="+mj-ea"/>
              <a:cs typeface="+mj-cs"/>
            </a:endParaRPr>
          </a:p>
        </p:txBody>
      </p:sp>
      <p:sp>
        <p:nvSpPr>
          <p:cNvPr id="12"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8"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4" name="Straight Connector 2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315108"/>
      </p:ext>
    </p:extLst>
  </p:cSld>
  <p:clrMapOvr>
    <a:masterClrMapping/>
  </p:clrMapOvr>
</p:sld>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30582</TotalTime>
  <Words>2792</Words>
  <Application>Microsoft Macintosh PowerPoint</Application>
  <PresentationFormat>Widescreen</PresentationFormat>
  <Paragraphs>139</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museosans-700</vt:lpstr>
      <vt:lpstr>Univers</vt:lpstr>
      <vt:lpstr>GradientVTI</vt:lpstr>
      <vt:lpstr>The link between individual  and organisational performance By Tara Jeffreys  </vt:lpstr>
      <vt:lpstr>Content</vt:lpstr>
      <vt:lpstr>High Performance working</vt:lpstr>
      <vt:lpstr>The link between high performance working and organisational performance </vt:lpstr>
      <vt:lpstr>The link between high performance working and employee wellbeing</vt:lpstr>
      <vt:lpstr>Performance management</vt:lpstr>
      <vt:lpstr>Stages of performance management</vt:lpstr>
      <vt:lpstr>Performance Management Cycle</vt:lpstr>
      <vt:lpstr>Key Activities in Performance Management </vt:lpstr>
      <vt:lpstr>How performance management contributes </vt:lpstr>
      <vt:lpstr>The role of the line manager</vt:lpstr>
      <vt:lpstr>How Hr and line managers work together in performance management</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link between individual  and organisational performance </dc:title>
  <dc:creator>Tara Elizabeth Jeffreys (2005784)</dc:creator>
  <cp:lastModifiedBy>Tara Elizabeth Jeffreys (2005784)</cp:lastModifiedBy>
  <cp:revision>32</cp:revision>
  <dcterms:created xsi:type="dcterms:W3CDTF">2021-08-01T14:38:25Z</dcterms:created>
  <dcterms:modified xsi:type="dcterms:W3CDTF">2021-09-08T13:42:34Z</dcterms:modified>
</cp:coreProperties>
</file>