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61" r:id="rId2"/>
    <p:sldId id="260" r:id="rId3"/>
    <p:sldId id="262" r:id="rId4"/>
    <p:sldId id="256" r:id="rId5"/>
    <p:sldId id="258" r:id="rId6"/>
    <p:sldId id="266" r:id="rId7"/>
    <p:sldId id="268" r:id="rId8"/>
    <p:sldId id="264" r:id="rId9"/>
    <p:sldId id="269" r:id="rId10"/>
    <p:sldId id="270" r:id="rId11"/>
    <p:sldId id="265" r:id="rId12"/>
    <p:sldId id="271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582BE9-213E-47AC-B1EE-568C28CAA4B4}" type="datetimeFigureOut">
              <a:rPr lang="en-US" smtClean="0"/>
              <a:t>4/30/2018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5B5935-C5E2-4E34-ABB1-4F32D824D1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9591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5A38E3-A244-47DB-8915-827AA24F84E0}" type="datetimeFigureOut">
              <a:rPr lang="en-US" smtClean="0"/>
              <a:t>4/30/2018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D8B13-23C1-4008-8209-6CFB6043BC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445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mtClean="0"/>
              <a:t>From Knowles, M. S. et al (1984) </a:t>
            </a:r>
            <a:r>
              <a:rPr lang="en-US" altLang="en-US" i="1" smtClean="0"/>
              <a:t>Andragogy in Action. Applying modern principles of adult education</a:t>
            </a:r>
            <a:r>
              <a:rPr lang="en-US" altLang="en-US" smtClean="0"/>
              <a:t>, San Francisco: Jossey Bass. </a:t>
            </a:r>
          </a:p>
          <a:p>
            <a:r>
              <a:rPr lang="en-US" altLang="en-US" smtClean="0"/>
              <a:t>See also - Knowles, M. S. (1980) </a:t>
            </a:r>
            <a:r>
              <a:rPr lang="en-US" altLang="en-US" i="1" smtClean="0"/>
              <a:t>The Modern Practice of Adult Education, From pedagogy to andragogy</a:t>
            </a:r>
            <a:r>
              <a:rPr lang="en-US" altLang="en-US" smtClean="0"/>
              <a:t>. 2</a:t>
            </a:r>
            <a:r>
              <a:rPr lang="en-US" altLang="en-US" baseline="30000" smtClean="0"/>
              <a:t>nd</a:t>
            </a:r>
            <a:r>
              <a:rPr lang="en-US" altLang="en-US" smtClean="0"/>
              <a:t> edition</a:t>
            </a:r>
          </a:p>
          <a:p>
            <a:r>
              <a:rPr lang="en-US" altLang="en-US" smtClean="0"/>
              <a:t> Englewood Cliffs: Prentice Hall/Cambridge. 400 pages. </a:t>
            </a:r>
          </a:p>
        </p:txBody>
      </p:sp>
    </p:spTree>
    <p:extLst>
      <p:ext uri="{BB962C8B-B14F-4D97-AF65-F5344CB8AC3E}">
        <p14:creationId xmlns:p14="http://schemas.microsoft.com/office/powerpoint/2010/main" val="2750493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480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32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8600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418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433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56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292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645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4475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940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279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30/04/2018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306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Coaching and Mentoring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- Relationships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367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38184"/>
            <a:ext cx="10972800" cy="3596486"/>
          </a:xfrm>
        </p:spPr>
        <p:txBody>
          <a:bodyPr>
            <a:normAutofit/>
          </a:bodyPr>
          <a:lstStyle/>
          <a:p>
            <a:r>
              <a:rPr lang="en-GB" dirty="0" smtClean="0"/>
              <a:t>Coaching where the coach </a:t>
            </a:r>
            <a:r>
              <a:rPr lang="en-GB" dirty="0"/>
              <a:t>is the line </a:t>
            </a:r>
            <a:r>
              <a:rPr lang="en-GB" dirty="0" smtClean="0"/>
              <a:t>manager</a:t>
            </a:r>
          </a:p>
          <a:p>
            <a:r>
              <a:rPr lang="en-GB" dirty="0"/>
              <a:t>Internal v external coaching and mentoring relationships </a:t>
            </a:r>
          </a:p>
          <a:p>
            <a:r>
              <a:rPr lang="en-GB" dirty="0" smtClean="0"/>
              <a:t>Mentoring </a:t>
            </a:r>
            <a:r>
              <a:rPr lang="en-GB" dirty="0"/>
              <a:t>evolving from coaching</a:t>
            </a:r>
          </a:p>
          <a:p>
            <a:r>
              <a:rPr lang="en-GB" dirty="0" smtClean="0"/>
              <a:t>Classic </a:t>
            </a:r>
            <a:r>
              <a:rPr lang="en-GB" dirty="0"/>
              <a:t>mentoring relationships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684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 dirty="0"/>
              <a:t>The four pillars of </a:t>
            </a:r>
            <a:r>
              <a:rPr lang="en-GB" altLang="en-US" sz="4000" dirty="0" smtClean="0"/>
              <a:t>effective relationships </a:t>
            </a:r>
            <a:endParaRPr lang="en-US" altLang="en-US" sz="4000" dirty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/>
              <a:t>Trust</a:t>
            </a:r>
          </a:p>
          <a:p>
            <a:pPr>
              <a:buFont typeface="Wingdings" panose="05000000000000000000" pitchFamily="2" charset="2"/>
              <a:buNone/>
            </a:pPr>
            <a:r>
              <a:rPr lang="en-GB" altLang="en-US"/>
              <a:t> </a:t>
            </a:r>
          </a:p>
          <a:p>
            <a:r>
              <a:rPr lang="en-GB" altLang="en-US"/>
              <a:t>Honesty </a:t>
            </a:r>
          </a:p>
          <a:p>
            <a:endParaRPr lang="en-GB" altLang="en-US"/>
          </a:p>
          <a:p>
            <a:r>
              <a:rPr lang="en-GB" altLang="en-US"/>
              <a:t>Openness </a:t>
            </a:r>
          </a:p>
          <a:p>
            <a:endParaRPr lang="en-GB" altLang="en-US"/>
          </a:p>
          <a:p>
            <a:r>
              <a:rPr lang="en-GB" altLang="en-US"/>
              <a:t>Transparency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50883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Coaching and Mentoring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- key Issues arising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149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9469"/>
            <a:ext cx="10972800" cy="955591"/>
          </a:xfrm>
        </p:spPr>
        <p:txBody>
          <a:bodyPr>
            <a:no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Key issues 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5060"/>
            <a:ext cx="10972800" cy="4372174"/>
          </a:xfrm>
        </p:spPr>
        <p:txBody>
          <a:bodyPr>
            <a:normAutofit/>
          </a:bodyPr>
          <a:lstStyle/>
          <a:p>
            <a:r>
              <a:rPr lang="en-GB" dirty="0" smtClean="0"/>
              <a:t>Managing expectations and conflicting objectives (individual and organisational)</a:t>
            </a:r>
          </a:p>
          <a:p>
            <a:r>
              <a:rPr lang="en-GB" dirty="0" smtClean="0"/>
              <a:t>Learning styles and coaching styles/approaches</a:t>
            </a:r>
          </a:p>
          <a:p>
            <a:r>
              <a:rPr lang="en-GB" dirty="0" smtClean="0"/>
              <a:t>Equality and diversity </a:t>
            </a:r>
          </a:p>
          <a:p>
            <a:r>
              <a:rPr lang="en-GB" dirty="0" smtClean="0"/>
              <a:t>Attitudes and values</a:t>
            </a:r>
          </a:p>
          <a:p>
            <a:r>
              <a:rPr lang="en-GB" dirty="0" smtClean="0"/>
              <a:t>Behaviour</a:t>
            </a:r>
          </a:p>
          <a:p>
            <a:r>
              <a:rPr lang="en-GB" dirty="0" smtClean="0"/>
              <a:t>Ethics</a:t>
            </a:r>
          </a:p>
        </p:txBody>
      </p:sp>
    </p:spTree>
    <p:extLst>
      <p:ext uri="{BB962C8B-B14F-4D97-AF65-F5344CB8AC3E}">
        <p14:creationId xmlns:p14="http://schemas.microsoft.com/office/powerpoint/2010/main" val="13393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Adult learning assumptions</a:t>
            </a:r>
          </a:p>
        </p:txBody>
      </p:sp>
      <p:sp>
        <p:nvSpPr>
          <p:cNvPr id="53251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As they mature, adults tend to prefer self-direction. </a:t>
            </a:r>
          </a:p>
          <a:p>
            <a:r>
              <a:rPr lang="en-US" altLang="en-US" dirty="0" smtClean="0"/>
              <a:t>Adult's experiences are a rich resource for learning.  </a:t>
            </a:r>
          </a:p>
          <a:p>
            <a:r>
              <a:rPr lang="en-US" altLang="en-US" dirty="0" smtClean="0"/>
              <a:t>Adults are aware of specific learning needs generated by real-life events </a:t>
            </a:r>
          </a:p>
          <a:p>
            <a:r>
              <a:rPr lang="en-US" altLang="en-US" dirty="0" smtClean="0"/>
              <a:t>Adults are competency-based learners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dirty="0"/>
              <a:t>							</a:t>
            </a:r>
            <a:r>
              <a:rPr lang="en-GB" altLang="en-US" sz="2400" dirty="0" smtClean="0"/>
              <a:t>		Malcolm </a:t>
            </a:r>
            <a:r>
              <a:rPr lang="en-GB" altLang="en-US" sz="2400" dirty="0"/>
              <a:t>Knowles 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62294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/>
              <a:t>Adult learning issues to be considered </a:t>
            </a:r>
          </a:p>
        </p:txBody>
      </p:sp>
      <p:sp>
        <p:nvSpPr>
          <p:cNvPr id="55299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need to know </a:t>
            </a:r>
          </a:p>
          <a:p>
            <a:r>
              <a:rPr lang="en-US" altLang="en-US" dirty="0" smtClean="0"/>
              <a:t>The need to be self directing </a:t>
            </a:r>
          </a:p>
          <a:p>
            <a:r>
              <a:rPr lang="en-US" altLang="en-US" dirty="0" smtClean="0"/>
              <a:t>Greater volume and quality of experience </a:t>
            </a:r>
          </a:p>
          <a:p>
            <a:r>
              <a:rPr lang="en-US" altLang="en-US" dirty="0" smtClean="0"/>
              <a:t>Readiness to learn</a:t>
            </a:r>
          </a:p>
          <a:p>
            <a:r>
              <a:rPr lang="en-US" altLang="en-US" dirty="0" smtClean="0"/>
              <a:t>A need to have a life centered, task centered, or problem centered orientation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2400" dirty="0"/>
              <a:t>							</a:t>
            </a:r>
            <a:r>
              <a:rPr lang="en-GB" altLang="en-US" sz="2400" dirty="0" smtClean="0"/>
              <a:t>		Malcolm </a:t>
            </a:r>
            <a:r>
              <a:rPr lang="en-GB" altLang="en-US" sz="2400" dirty="0"/>
              <a:t>Knowles</a:t>
            </a:r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1931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Positive </a:t>
            </a:r>
            <a:r>
              <a:rPr lang="en-GB" altLang="en-US" dirty="0" smtClean="0"/>
              <a:t>attitudes</a:t>
            </a:r>
            <a:endParaRPr lang="en-US" altLang="en-US" dirty="0"/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17638"/>
            <a:ext cx="10972800" cy="4099595"/>
          </a:xfrm>
        </p:spPr>
        <p:txBody>
          <a:bodyPr/>
          <a:lstStyle/>
          <a:p>
            <a:r>
              <a:rPr lang="en-GB" altLang="en-US" dirty="0"/>
              <a:t>Pro-active – plans ahead</a:t>
            </a:r>
          </a:p>
          <a:p>
            <a:r>
              <a:rPr lang="en-GB" altLang="en-US" dirty="0"/>
              <a:t>Practical – focuses on the achievable</a:t>
            </a:r>
          </a:p>
          <a:p>
            <a:r>
              <a:rPr lang="en-GB" altLang="en-US" dirty="0"/>
              <a:t>Solution focused – looks for options</a:t>
            </a:r>
          </a:p>
          <a:p>
            <a:r>
              <a:rPr lang="en-GB" altLang="en-US" dirty="0"/>
              <a:t>Self-starting – strong motivation</a:t>
            </a:r>
          </a:p>
          <a:p>
            <a:r>
              <a:rPr lang="en-GB" altLang="en-US" dirty="0"/>
              <a:t>Responsible – sees the job through to the end</a:t>
            </a:r>
          </a:p>
          <a:p>
            <a:r>
              <a:rPr lang="en-GB" altLang="en-US" dirty="0"/>
              <a:t>Takes initiative – makes decisions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14627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Coaching and Mentoring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 - organisational culture and development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64511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Practice Pointers</a:t>
            </a:r>
            <a:endParaRPr lang="en-US" altLang="en-US"/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2800" dirty="0"/>
              <a:t>Coaching which focuses on performance seems to be productive and grounded in business reality. </a:t>
            </a:r>
          </a:p>
          <a:p>
            <a:pPr>
              <a:lnSpc>
                <a:spcPct val="90000"/>
              </a:lnSpc>
            </a:pPr>
            <a:r>
              <a:rPr lang="en-US" altLang="en-US" sz="2800" dirty="0"/>
              <a:t>Focusing on both poor and good performance is a good way to ensure that coaching is not seen as a remedial intervention or a talent path for the gifted, but as a key intervention.</a:t>
            </a:r>
          </a:p>
          <a:p>
            <a:pPr>
              <a:lnSpc>
                <a:spcPct val="90000"/>
              </a:lnSpc>
            </a:pPr>
            <a:r>
              <a:rPr lang="en-US" altLang="en-US" sz="2800" dirty="0" smtClean="0"/>
              <a:t>Integrating </a:t>
            </a:r>
            <a:r>
              <a:rPr lang="en-US" altLang="en-US" sz="2800" dirty="0"/>
              <a:t>coaching with change management, performance and learning will ensure that coaching is delivering strategically as well.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US" altLang="en-US" sz="1800" b="1" i="1" dirty="0"/>
              <a:t>			</a:t>
            </a:r>
            <a:r>
              <a:rPr lang="en-US" altLang="en-US" sz="1800" b="1" i="1" dirty="0" smtClean="0"/>
              <a:t>		CIPD </a:t>
            </a:r>
            <a:r>
              <a:rPr lang="en-US" altLang="en-US" sz="1800" b="1" i="1" dirty="0"/>
              <a:t>Survey report “The Coaching Climate” Sept 2011</a:t>
            </a:r>
            <a:r>
              <a:rPr lang="en-US" altLang="en-US" sz="1800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300891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Coaching opportunities</a:t>
            </a:r>
            <a:endParaRPr lang="en-US" alt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altLang="en-US" sz="2800" dirty="0"/>
              <a:t>delegation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addressing underperformance 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project work</a:t>
            </a:r>
          </a:p>
          <a:p>
            <a:pPr>
              <a:lnSpc>
                <a:spcPct val="80000"/>
              </a:lnSpc>
            </a:pPr>
            <a:r>
              <a:rPr lang="en-US" altLang="en-US" sz="2800" dirty="0" err="1"/>
              <a:t>deputising</a:t>
            </a:r>
            <a:endParaRPr lang="en-US" altLang="en-US" sz="2800" dirty="0"/>
          </a:p>
          <a:p>
            <a:pPr>
              <a:lnSpc>
                <a:spcPct val="80000"/>
              </a:lnSpc>
            </a:pPr>
            <a:r>
              <a:rPr lang="en-US" altLang="en-US" sz="2800" dirty="0"/>
              <a:t>problem solving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changes to operating processes, procedures or systems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change of responsibilities</a:t>
            </a:r>
          </a:p>
          <a:p>
            <a:pPr>
              <a:lnSpc>
                <a:spcPct val="80000"/>
              </a:lnSpc>
            </a:pPr>
            <a:r>
              <a:rPr lang="en-US" altLang="en-US" sz="2800" dirty="0"/>
              <a:t>application of learning before and after attending a training course</a:t>
            </a:r>
          </a:p>
        </p:txBody>
      </p:sp>
    </p:spTree>
    <p:extLst>
      <p:ext uri="{BB962C8B-B14F-4D97-AF65-F5344CB8AC3E}">
        <p14:creationId xmlns:p14="http://schemas.microsoft.com/office/powerpoint/2010/main" val="35024624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Opportunities for Mentoring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753254"/>
              </p:ext>
            </p:extLst>
          </p:nvPr>
        </p:nvGraphicFramePr>
        <p:xfrm>
          <a:off x="2174788" y="1664041"/>
          <a:ext cx="8097796" cy="35834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048898"/>
                <a:gridCol w="4048898"/>
              </a:tblGrid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Context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Purpose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Induction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Helps people get up to speed 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Support for development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Ensures effective learning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Career progression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Assist in identifying and supporting potential talent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On the job learning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enhance job related knowledge and skills for the present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Equal opportunity programmes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ensure proper integration and fairness of treatment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511923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Redundancy and outplacement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To assist individual in managing the difficult transition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New projects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Help rapid assimilation and delivery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New job transition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Helps employee adjust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255962"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>
                          <a:effectLst/>
                        </a:rPr>
                        <a:t>Within change programmes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l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dirty="0">
                          <a:effectLst/>
                        </a:rPr>
                        <a:t>To help people adjust to change 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0654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690</TotalTime>
  <Words>434</Words>
  <Application>Microsoft Office PowerPoint</Application>
  <PresentationFormat>Widescreen</PresentationFormat>
  <Paragraphs>81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Coaching and Mentoring  - Relationships</vt:lpstr>
      <vt:lpstr>Relationships</vt:lpstr>
      <vt:lpstr>The four pillars of effective relationships </vt:lpstr>
      <vt:lpstr>Coaching and Mentoring  - key Issues arising</vt:lpstr>
      <vt:lpstr>Key issues </vt:lpstr>
      <vt:lpstr>Adult learning assumptions</vt:lpstr>
      <vt:lpstr>Adult learning issues to be considered </vt:lpstr>
      <vt:lpstr>Positive attitudes</vt:lpstr>
      <vt:lpstr>Coaching and Mentoring  - organisational culture and development</vt:lpstr>
      <vt:lpstr>Practice Pointers</vt:lpstr>
      <vt:lpstr>Coaching opportunities</vt:lpstr>
      <vt:lpstr>Opportunities for Mentoring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Coaching and Mentoring  - key Issues arising</dc:title>
  <dc:creator>Mair O'connor</dc:creator>
  <cp:lastModifiedBy>Mair O'connor</cp:lastModifiedBy>
  <cp:revision>6</cp:revision>
  <cp:lastPrinted>2018-04-30T07:40:22Z</cp:lastPrinted>
  <dcterms:created xsi:type="dcterms:W3CDTF">2018-04-09T11:22:49Z</dcterms:created>
  <dcterms:modified xsi:type="dcterms:W3CDTF">2018-04-30T10:36:43Z</dcterms:modified>
</cp:coreProperties>
</file>