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10"/>
  </p:notesMasterIdLst>
  <p:handoutMasterIdLst>
    <p:handoutMasterId r:id="rId11"/>
  </p:handoutMasterIdLst>
  <p:sldIdLst>
    <p:sldId id="256" r:id="rId2"/>
    <p:sldId id="257" r:id="rId3"/>
    <p:sldId id="264" r:id="rId4"/>
    <p:sldId id="258" r:id="rId5"/>
    <p:sldId id="259" r:id="rId6"/>
    <p:sldId id="260" r:id="rId7"/>
    <p:sldId id="261" r:id="rId8"/>
    <p:sldId id="263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8000"/>
    <a:srgbClr val="00CC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64657" autoAdjust="0"/>
  </p:normalViewPr>
  <p:slideViewPr>
    <p:cSldViewPr>
      <p:cViewPr>
        <p:scale>
          <a:sx n="60" d="100"/>
          <a:sy n="60" d="100"/>
        </p:scale>
        <p:origin x="-1644" y="15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AFB167-C1C9-464E-A80E-EDAAFEA17A10}" type="datetimeFigureOut">
              <a:rPr lang="en-US" smtClean="0"/>
              <a:pPr/>
              <a:t>3/10/2019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891B593-5DA0-4B60-A1AF-9F1F44B39233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9238D6-EC66-4DF8-8F39-69886D744E3B}" type="datetimeFigureOut">
              <a:rPr lang="en-US" smtClean="0"/>
              <a:pPr/>
              <a:t>3/10/2019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9B7ADDF-2F59-482B-A224-74E84CC1A5DD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B7ADDF-2F59-482B-A224-74E84CC1A5DD}" type="slidenum">
              <a:rPr lang="en-GB" smtClean="0"/>
              <a:pPr/>
              <a:t>1</a:t>
            </a:fld>
            <a:endParaRPr lang="en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B7ADDF-2F59-482B-A224-74E84CC1A5DD}" type="slidenum">
              <a:rPr lang="en-GB" smtClean="0"/>
              <a:pPr/>
              <a:t>2</a:t>
            </a:fld>
            <a:endParaRPr lang="en-GB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kern="1200" baseline="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B7ADDF-2F59-482B-A224-74E84CC1A5DD}" type="slidenum">
              <a:rPr lang="en-GB" smtClean="0"/>
              <a:pPr/>
              <a:t>3</a:t>
            </a:fld>
            <a:endParaRPr lang="en-GB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sz="1200" kern="1200" baseline="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B7ADDF-2F59-482B-A224-74E84CC1A5DD}" type="slidenum">
              <a:rPr lang="en-GB" smtClean="0"/>
              <a:pPr/>
              <a:t>4</a:t>
            </a:fld>
            <a:endParaRPr lang="en-GB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baseline="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B7ADDF-2F59-482B-A224-74E84CC1A5DD}" type="slidenum">
              <a:rPr lang="en-GB" smtClean="0"/>
              <a:pPr/>
              <a:t>5</a:t>
            </a:fld>
            <a:endParaRPr lang="en-GB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baseline="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B7ADDF-2F59-482B-A224-74E84CC1A5DD}" type="slidenum">
              <a:rPr lang="en-GB" smtClean="0"/>
              <a:pPr/>
              <a:t>6</a:t>
            </a:fld>
            <a:endParaRPr lang="en-GB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endParaRPr lang="en-GB" sz="1200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B7ADDF-2F59-482B-A224-74E84CC1A5DD}" type="slidenum">
              <a:rPr lang="en-GB" smtClean="0"/>
              <a:pPr/>
              <a:t>7</a:t>
            </a:fld>
            <a:endParaRPr lang="en-GB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baseline="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B7ADDF-2F59-482B-A224-74E84CC1A5DD}" type="slidenum">
              <a:rPr lang="en-GB" smtClean="0"/>
              <a:pPr/>
              <a:t>8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9563DA-519E-4894-8086-DB07ECB18F21}" type="datetimeFigureOut">
              <a:rPr lang="en-US" smtClean="0"/>
              <a:pPr/>
              <a:t>3/10/2019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29F9C6-0AAF-458A-8118-7E4411B6BD3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9563DA-519E-4894-8086-DB07ECB18F21}" type="datetimeFigureOut">
              <a:rPr lang="en-US" smtClean="0"/>
              <a:pPr/>
              <a:t>3/10/2019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29F9C6-0AAF-458A-8118-7E4411B6BD3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9563DA-519E-4894-8086-DB07ECB18F21}" type="datetimeFigureOut">
              <a:rPr lang="en-US" smtClean="0"/>
              <a:pPr/>
              <a:t>3/10/2019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29F9C6-0AAF-458A-8118-7E4411B6BD3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9563DA-519E-4894-8086-DB07ECB18F21}" type="datetimeFigureOut">
              <a:rPr lang="en-US" smtClean="0"/>
              <a:pPr/>
              <a:t>3/10/2019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29F9C6-0AAF-458A-8118-7E4411B6BD3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9563DA-519E-4894-8086-DB07ECB18F21}" type="datetimeFigureOut">
              <a:rPr lang="en-US" smtClean="0"/>
              <a:pPr/>
              <a:t>3/10/2019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29F9C6-0AAF-458A-8118-7E4411B6BD3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9563DA-519E-4894-8086-DB07ECB18F21}" type="datetimeFigureOut">
              <a:rPr lang="en-US" smtClean="0"/>
              <a:pPr/>
              <a:t>3/10/2019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29F9C6-0AAF-458A-8118-7E4411B6BD3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9563DA-519E-4894-8086-DB07ECB18F21}" type="datetimeFigureOut">
              <a:rPr lang="en-US" smtClean="0"/>
              <a:pPr/>
              <a:t>3/10/2019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29F9C6-0AAF-458A-8118-7E4411B6BD3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9563DA-519E-4894-8086-DB07ECB18F21}" type="datetimeFigureOut">
              <a:rPr lang="en-US" smtClean="0"/>
              <a:pPr/>
              <a:t>3/10/2019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29F9C6-0AAF-458A-8118-7E4411B6BD3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9563DA-519E-4894-8086-DB07ECB18F21}" type="datetimeFigureOut">
              <a:rPr lang="en-US" smtClean="0"/>
              <a:pPr/>
              <a:t>3/10/2019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29F9C6-0AAF-458A-8118-7E4411B6BD3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9563DA-519E-4894-8086-DB07ECB18F21}" type="datetimeFigureOut">
              <a:rPr lang="en-US" smtClean="0"/>
              <a:pPr/>
              <a:t>3/10/2019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29F9C6-0AAF-458A-8118-7E4411B6BD3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9563DA-519E-4894-8086-DB07ECB18F21}" type="datetimeFigureOut">
              <a:rPr lang="en-US" smtClean="0"/>
              <a:pPr/>
              <a:t>3/10/2019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29F9C6-0AAF-458A-8118-7E4411B6BD3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24000">
              <a:srgbClr val="0070C0">
                <a:alpha val="49000"/>
              </a:srgbClr>
            </a:gs>
            <a:gs pos="73000">
              <a:srgbClr val="00B050">
                <a:alpha val="54000"/>
              </a:srgbClr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9563DA-519E-4894-8086-DB07ECB18F21}" type="datetimeFigureOut">
              <a:rPr lang="en-US" smtClean="0"/>
              <a:pPr/>
              <a:t>3/10/2019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29F9C6-0AAF-458A-8118-7E4411B6BD36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vectorstock.com/royalty-free-vector/cartoon-hand-drawn-stack-of-books-vector-3498139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hellenic-art.com/st.-junia.html" TargetMode="External"/><Relationship Id="rId5" Type="http://schemas.openxmlformats.org/officeDocument/2006/relationships/image" Target="../media/image3.png"/><Relationship Id="rId4" Type="http://schemas.openxmlformats.org/officeDocument/2006/relationships/hyperlink" Target="http://thetextincontext.com/romans-16-who-was-phoebe/" TargetMode="Externa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5400" b="1" dirty="0" smtClean="0">
                <a:solidFill>
                  <a:srgbClr val="002060"/>
                </a:solidFill>
              </a:rPr>
              <a:t>Dissertation Presentation</a:t>
            </a:r>
            <a:endParaRPr lang="en-GB" sz="5400" b="1" dirty="0">
              <a:solidFill>
                <a:srgbClr val="002060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0070C0"/>
                </a:solidFill>
              </a:rPr>
              <a:t>Georgia Taylor</a:t>
            </a:r>
            <a:endParaRPr lang="en-GB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214290"/>
            <a:ext cx="9144000" cy="1143000"/>
          </a:xfrm>
        </p:spPr>
        <p:txBody>
          <a:bodyPr>
            <a:normAutofit/>
          </a:bodyPr>
          <a:lstStyle/>
          <a:p>
            <a:r>
              <a:rPr lang="en-GB" b="1" dirty="0" smtClean="0">
                <a:solidFill>
                  <a:srgbClr val="002060"/>
                </a:solidFill>
              </a:rPr>
              <a:t>Title:</a:t>
            </a:r>
            <a:endParaRPr lang="en-GB" b="1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5720" y="1500174"/>
            <a:ext cx="8401080" cy="4286280"/>
          </a:xfrm>
        </p:spPr>
        <p:txBody>
          <a:bodyPr>
            <a:normAutofit/>
          </a:bodyPr>
          <a:lstStyle/>
          <a:p>
            <a:pPr algn="ctr">
              <a:buNone/>
            </a:pPr>
            <a:endParaRPr lang="en-GB" sz="3600" b="1" dirty="0" smtClean="0"/>
          </a:p>
          <a:p>
            <a:pPr algn="ctr">
              <a:buNone/>
            </a:pPr>
            <a:r>
              <a:rPr lang="en-GB" sz="4000" b="1" dirty="0" smtClean="0">
                <a:solidFill>
                  <a:srgbClr val="002060"/>
                </a:solidFill>
              </a:rPr>
              <a:t>“</a:t>
            </a:r>
            <a:r>
              <a:rPr lang="en-GB" sz="4000" b="1" dirty="0">
                <a:solidFill>
                  <a:srgbClr val="002060"/>
                </a:solidFill>
              </a:rPr>
              <a:t>Workers in the Lord”: A Study of the Role of Women in Early Christianity with particular reference to Romans 16</a:t>
            </a:r>
            <a:endParaRPr lang="en-GB" sz="4000" dirty="0">
              <a:solidFill>
                <a:srgbClr val="002060"/>
              </a:solidFill>
            </a:endParaRPr>
          </a:p>
          <a:p>
            <a:pPr>
              <a:buNone/>
            </a:pPr>
            <a:endParaRPr lang="en-GB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2984"/>
          </a:xfrm>
        </p:spPr>
        <p:txBody>
          <a:bodyPr>
            <a:normAutofit/>
          </a:bodyPr>
          <a:lstStyle/>
          <a:p>
            <a:r>
              <a:rPr lang="en-GB" sz="4000" b="1" dirty="0" smtClean="0">
                <a:solidFill>
                  <a:srgbClr val="002060"/>
                </a:solidFill>
              </a:rPr>
              <a:t>Reasons for Topic Choice</a:t>
            </a:r>
            <a:endParaRPr lang="en-GB" sz="4000" b="1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4525963"/>
          </a:xfrm>
        </p:spPr>
        <p:txBody>
          <a:bodyPr>
            <a:normAutofit/>
          </a:bodyPr>
          <a:lstStyle/>
          <a:p>
            <a:r>
              <a:rPr lang="en-GB" sz="2800" dirty="0" smtClean="0">
                <a:solidFill>
                  <a:srgbClr val="002060"/>
                </a:solidFill>
              </a:rPr>
              <a:t>I am interested in feminist studies of religion and the position of women in Christianity more generally</a:t>
            </a:r>
          </a:p>
          <a:p>
            <a:endParaRPr lang="en-GB" sz="2800" dirty="0" smtClean="0">
              <a:solidFill>
                <a:srgbClr val="002060"/>
              </a:solidFill>
            </a:endParaRPr>
          </a:p>
          <a:p>
            <a:r>
              <a:rPr lang="en-GB" sz="2800" dirty="0" smtClean="0">
                <a:solidFill>
                  <a:srgbClr val="002060"/>
                </a:solidFill>
              </a:rPr>
              <a:t>I wanted to research and bring to light the importance of women in early Christianity</a:t>
            </a:r>
          </a:p>
          <a:p>
            <a:endParaRPr lang="en-GB" sz="2800" dirty="0" smtClean="0">
              <a:solidFill>
                <a:srgbClr val="002060"/>
              </a:solidFill>
            </a:endParaRPr>
          </a:p>
          <a:p>
            <a:r>
              <a:rPr lang="en-GB" sz="2800" dirty="0" smtClean="0">
                <a:solidFill>
                  <a:srgbClr val="002060"/>
                </a:solidFill>
              </a:rPr>
              <a:t>To better understand Paul’s views of women in the Church</a:t>
            </a:r>
            <a:endParaRPr lang="en-GB" sz="2800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8596" y="0"/>
            <a:ext cx="8229600" cy="1143000"/>
          </a:xfrm>
        </p:spPr>
        <p:txBody>
          <a:bodyPr>
            <a:normAutofit/>
          </a:bodyPr>
          <a:lstStyle/>
          <a:p>
            <a:r>
              <a:rPr lang="en-GB" sz="4000" b="1" dirty="0" smtClean="0">
                <a:solidFill>
                  <a:srgbClr val="002060"/>
                </a:solidFill>
              </a:rPr>
              <a:t>Aim/ Main Theme</a:t>
            </a:r>
            <a:endParaRPr lang="en-GB" sz="4000" b="1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571612"/>
            <a:ext cx="9144000" cy="4554551"/>
          </a:xfrm>
        </p:spPr>
        <p:txBody>
          <a:bodyPr>
            <a:normAutofit/>
          </a:bodyPr>
          <a:lstStyle/>
          <a:p>
            <a:endParaRPr lang="en-GB" sz="2800" dirty="0" smtClean="0">
              <a:solidFill>
                <a:srgbClr val="002060"/>
              </a:solidFill>
            </a:endParaRPr>
          </a:p>
          <a:p>
            <a:r>
              <a:rPr lang="en-GB" sz="2800" dirty="0" smtClean="0">
                <a:solidFill>
                  <a:srgbClr val="002060"/>
                </a:solidFill>
              </a:rPr>
              <a:t>Outline what is said about each of the women greeted in Romans 16</a:t>
            </a:r>
          </a:p>
          <a:p>
            <a:endParaRPr lang="en-GB" sz="2800" dirty="0" smtClean="0">
              <a:solidFill>
                <a:srgbClr val="002060"/>
              </a:solidFill>
            </a:endParaRPr>
          </a:p>
          <a:p>
            <a:r>
              <a:rPr lang="en-GB" sz="2800" dirty="0" smtClean="0">
                <a:solidFill>
                  <a:srgbClr val="002060"/>
                </a:solidFill>
              </a:rPr>
              <a:t>Analyse what the vocabulary used may disclose about their role and function in their early Christian community</a:t>
            </a:r>
          </a:p>
          <a:p>
            <a:endParaRPr lang="en-GB" sz="2800" dirty="0" smtClean="0"/>
          </a:p>
          <a:p>
            <a:pPr>
              <a:buNone/>
            </a:pPr>
            <a:endParaRPr lang="en-GB" sz="2800" dirty="0"/>
          </a:p>
          <a:p>
            <a:pPr>
              <a:buNone/>
            </a:pPr>
            <a:r>
              <a:rPr lang="en-GB" sz="2800" dirty="0" smtClean="0"/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3498139.jpg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b="8333"/>
          <a:stretch>
            <a:fillRect/>
          </a:stretch>
        </p:blipFill>
        <p:spPr>
          <a:xfrm>
            <a:off x="5720362" y="1285860"/>
            <a:ext cx="3209356" cy="521497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8596" y="0"/>
            <a:ext cx="8001056" cy="1143000"/>
          </a:xfrm>
        </p:spPr>
        <p:txBody>
          <a:bodyPr>
            <a:normAutofit fontScale="90000"/>
          </a:bodyPr>
          <a:lstStyle/>
          <a:p>
            <a:r>
              <a:rPr lang="en-GB" sz="4000" b="1" dirty="0" smtClean="0">
                <a:solidFill>
                  <a:srgbClr val="002060"/>
                </a:solidFill>
              </a:rPr>
              <a:t>Methodology and Scholarly Literature</a:t>
            </a:r>
            <a:endParaRPr lang="en-GB" sz="4000" b="1" dirty="0">
              <a:solidFill>
                <a:srgbClr val="002060"/>
              </a:solidFill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5286380" y="6572272"/>
            <a:ext cx="3857620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800" dirty="0" smtClean="0">
                <a:hlinkClick r:id="rId4"/>
              </a:rPr>
              <a:t>https://www.vectorstock.com/royalty-free-vector/cartoon-hand-drawn-stack-of-books-vector-3498139</a:t>
            </a:r>
            <a:r>
              <a:rPr lang="en-GB" sz="800" dirty="0" smtClean="0"/>
              <a:t> </a:t>
            </a:r>
            <a:endParaRPr lang="en-GB" sz="800" dirty="0"/>
          </a:p>
        </p:txBody>
      </p:sp>
      <p:sp>
        <p:nvSpPr>
          <p:cNvPr id="6" name="Content Placeholder 2"/>
          <p:cNvSpPr txBox="1">
            <a:spLocks/>
          </p:cNvSpPr>
          <p:nvPr/>
        </p:nvSpPr>
        <p:spPr>
          <a:xfrm>
            <a:off x="0" y="1571612"/>
            <a:ext cx="5357818" cy="471490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514350" marR="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Text based</a:t>
            </a:r>
            <a:r>
              <a:rPr kumimoji="0" lang="en-GB" sz="2800" b="0" i="0" u="none" strike="noStrike" kern="1200" cap="none" spc="0" normalizeH="0" noProof="0" dirty="0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research</a:t>
            </a:r>
            <a:endParaRPr kumimoji="0" lang="en-GB" sz="2800" b="0" i="0" u="none" strike="noStrike" kern="1200" cap="none" spc="0" normalizeH="0" baseline="0" noProof="0" dirty="0" smtClean="0">
              <a:ln>
                <a:noFill/>
              </a:ln>
              <a:solidFill>
                <a:srgbClr val="00206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514350" marR="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lang="en-GB" sz="2800" dirty="0" smtClean="0">
              <a:solidFill>
                <a:srgbClr val="002060"/>
              </a:solidFill>
            </a:endParaRPr>
          </a:p>
          <a:p>
            <a:pPr marL="514350" marR="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</a:t>
            </a:r>
            <a:r>
              <a:rPr kumimoji="0" lang="en-GB" sz="2800" b="0" i="0" u="none" strike="noStrike" kern="1200" cap="none" spc="0" normalizeH="0" noProof="0" dirty="0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consulted with the  primary source (Romans 16 itself)</a:t>
            </a:r>
          </a:p>
          <a:p>
            <a:pPr marL="514350" marR="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lang="en-GB" sz="2800" dirty="0" smtClean="0"/>
          </a:p>
          <a:p>
            <a:pPr marL="514350" marR="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noProof="0" dirty="0" smtClean="0">
                <a:ln>
                  <a:noFill/>
                </a:ln>
                <a:solidFill>
                  <a:srgbClr val="00206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 also made extensive use of commentaries and feminist critical approaches</a:t>
            </a:r>
          </a:p>
          <a:p>
            <a:pPr marL="514350" marR="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en-GB" sz="3200" b="0" i="0" u="none" strike="noStrike" kern="1200" cap="none" spc="0" normalizeH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8596" y="0"/>
            <a:ext cx="6072230" cy="1143000"/>
          </a:xfrm>
        </p:spPr>
        <p:txBody>
          <a:bodyPr>
            <a:normAutofit/>
          </a:bodyPr>
          <a:lstStyle/>
          <a:p>
            <a:r>
              <a:rPr lang="en-GB" sz="4000" b="1" dirty="0" smtClean="0">
                <a:solidFill>
                  <a:srgbClr val="002060"/>
                </a:solidFill>
              </a:rPr>
              <a:t>Chapter Breakdown</a:t>
            </a:r>
            <a:endParaRPr lang="en-GB" sz="4000" b="1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214422"/>
            <a:ext cx="6715140" cy="4911741"/>
          </a:xfrm>
        </p:spPr>
        <p:txBody>
          <a:bodyPr>
            <a:normAutofit lnSpcReduction="10000"/>
          </a:bodyPr>
          <a:lstStyle/>
          <a:p>
            <a:endParaRPr lang="en-GB" sz="2400" dirty="0" smtClean="0"/>
          </a:p>
          <a:p>
            <a:r>
              <a:rPr lang="en-GB" sz="2600" dirty="0" smtClean="0">
                <a:solidFill>
                  <a:srgbClr val="002060"/>
                </a:solidFill>
              </a:rPr>
              <a:t>Chapter 1: Authenticity of Romans 16 </a:t>
            </a:r>
          </a:p>
          <a:p>
            <a:endParaRPr lang="en-GB" sz="2600" dirty="0">
              <a:solidFill>
                <a:srgbClr val="002060"/>
              </a:solidFill>
            </a:endParaRPr>
          </a:p>
          <a:p>
            <a:r>
              <a:rPr lang="en-GB" sz="2600" dirty="0" smtClean="0">
                <a:solidFill>
                  <a:srgbClr val="002060"/>
                </a:solidFill>
              </a:rPr>
              <a:t>Chapter 2: Deacons, Apostles, Missionaries: The Women of Romans 16:1-7</a:t>
            </a:r>
          </a:p>
          <a:p>
            <a:pPr>
              <a:buFont typeface="Wingdings" pitchFamily="2" charset="2"/>
              <a:buChar char="Ø"/>
            </a:pPr>
            <a:r>
              <a:rPr lang="en-GB" sz="2600" dirty="0" smtClean="0">
                <a:solidFill>
                  <a:srgbClr val="002060"/>
                </a:solidFill>
              </a:rPr>
              <a:t>Phoebe (16:1-2) – a letter carrier, </a:t>
            </a:r>
            <a:r>
              <a:rPr lang="en-GB" sz="2600" i="1" dirty="0" err="1" smtClean="0">
                <a:solidFill>
                  <a:srgbClr val="002060"/>
                </a:solidFill>
              </a:rPr>
              <a:t>diakonos</a:t>
            </a:r>
            <a:r>
              <a:rPr lang="en-GB" sz="2600" i="1" dirty="0" smtClean="0">
                <a:solidFill>
                  <a:srgbClr val="002060"/>
                </a:solidFill>
              </a:rPr>
              <a:t> </a:t>
            </a:r>
            <a:r>
              <a:rPr lang="en-GB" sz="2600" dirty="0" smtClean="0">
                <a:solidFill>
                  <a:srgbClr val="002060"/>
                </a:solidFill>
              </a:rPr>
              <a:t>(deacon)</a:t>
            </a:r>
            <a:r>
              <a:rPr lang="en-GB" sz="2600" i="1" dirty="0" smtClean="0">
                <a:solidFill>
                  <a:srgbClr val="002060"/>
                </a:solidFill>
              </a:rPr>
              <a:t>, </a:t>
            </a:r>
            <a:r>
              <a:rPr lang="en-GB" sz="2600" dirty="0" smtClean="0">
                <a:solidFill>
                  <a:srgbClr val="002060"/>
                </a:solidFill>
              </a:rPr>
              <a:t>and </a:t>
            </a:r>
            <a:r>
              <a:rPr lang="en-GB" sz="2600" i="1" dirty="0" err="1" smtClean="0">
                <a:solidFill>
                  <a:srgbClr val="002060"/>
                </a:solidFill>
              </a:rPr>
              <a:t>prostatis</a:t>
            </a:r>
            <a:r>
              <a:rPr lang="en-GB" sz="2600" i="1" dirty="0" smtClean="0">
                <a:solidFill>
                  <a:srgbClr val="002060"/>
                </a:solidFill>
              </a:rPr>
              <a:t> </a:t>
            </a:r>
            <a:r>
              <a:rPr lang="en-GB" sz="2600" dirty="0" smtClean="0">
                <a:solidFill>
                  <a:srgbClr val="002060"/>
                </a:solidFill>
              </a:rPr>
              <a:t>(benefactor)</a:t>
            </a:r>
            <a:endParaRPr lang="en-GB" sz="2600" i="1" dirty="0" smtClean="0">
              <a:solidFill>
                <a:srgbClr val="002060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en-GB" sz="2600" dirty="0" err="1" smtClean="0">
                <a:solidFill>
                  <a:srgbClr val="002060"/>
                </a:solidFill>
              </a:rPr>
              <a:t>Prisca</a:t>
            </a:r>
            <a:r>
              <a:rPr lang="en-GB" sz="2600" dirty="0" smtClean="0">
                <a:solidFill>
                  <a:srgbClr val="002060"/>
                </a:solidFill>
              </a:rPr>
              <a:t> (and Aquila) (16:3-4) – missionary couple and house church leaders</a:t>
            </a:r>
          </a:p>
          <a:p>
            <a:pPr>
              <a:buFont typeface="Wingdings" pitchFamily="2" charset="2"/>
              <a:buChar char="Ø"/>
            </a:pPr>
            <a:r>
              <a:rPr lang="en-GB" sz="2600" dirty="0" smtClean="0">
                <a:solidFill>
                  <a:srgbClr val="002060"/>
                </a:solidFill>
              </a:rPr>
              <a:t>Mary (16:6) – missionary or preacher</a:t>
            </a:r>
          </a:p>
          <a:p>
            <a:pPr>
              <a:buFont typeface="Wingdings" pitchFamily="2" charset="2"/>
              <a:buChar char="Ø"/>
            </a:pPr>
            <a:r>
              <a:rPr lang="en-GB" sz="2600" dirty="0" err="1" smtClean="0">
                <a:solidFill>
                  <a:srgbClr val="002060"/>
                </a:solidFill>
              </a:rPr>
              <a:t>Junia</a:t>
            </a:r>
            <a:r>
              <a:rPr lang="en-GB" sz="2600" dirty="0" smtClean="0">
                <a:solidFill>
                  <a:srgbClr val="002060"/>
                </a:solidFill>
              </a:rPr>
              <a:t> (16:7) - apostle</a:t>
            </a:r>
            <a:endParaRPr lang="en-GB" sz="2600" dirty="0">
              <a:solidFill>
                <a:srgbClr val="002060"/>
              </a:solidFill>
            </a:endParaRPr>
          </a:p>
        </p:txBody>
      </p:sp>
      <p:pic>
        <p:nvPicPr>
          <p:cNvPr id="19458" name="Picture 2" descr="http://thetextincontext.com/wp-content/uploads/2017/04/phoebe1-508x576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786578" y="285728"/>
            <a:ext cx="2357422" cy="2500306"/>
          </a:xfrm>
          <a:prstGeom prst="rect">
            <a:avLst/>
          </a:prstGeom>
          <a:noFill/>
        </p:spPr>
      </p:pic>
      <p:sp>
        <p:nvSpPr>
          <p:cNvPr id="5" name="Rectangle 4"/>
          <p:cNvSpPr/>
          <p:nvPr/>
        </p:nvSpPr>
        <p:spPr>
          <a:xfrm>
            <a:off x="7072330" y="2786058"/>
            <a:ext cx="2071670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800" dirty="0" smtClean="0">
                <a:hlinkClick r:id="rId4"/>
              </a:rPr>
              <a:t>http://thetextincontext.com/romans-16-who-was-phoebe/</a:t>
            </a:r>
            <a:r>
              <a:rPr lang="en-GB" sz="800" dirty="0" smtClean="0"/>
              <a:t> </a:t>
            </a:r>
            <a:endParaRPr lang="en-GB" sz="800" dirty="0"/>
          </a:p>
        </p:txBody>
      </p:sp>
      <p:pic>
        <p:nvPicPr>
          <p:cNvPr id="19460" name="Picture 4" descr="http://www.hellenic-art.com/images/thumbnails/386/296/detailed/5/st.junia.jpg"/>
          <p:cNvPicPr>
            <a:picLocks noChangeAspect="1" noChangeArrowheads="1"/>
          </p:cNvPicPr>
          <p:nvPr/>
        </p:nvPicPr>
        <p:blipFill>
          <a:blip r:embed="rId5"/>
          <a:srcRect l="7395" r="7310"/>
          <a:stretch>
            <a:fillRect/>
          </a:stretch>
        </p:blipFill>
        <p:spPr bwMode="auto">
          <a:xfrm>
            <a:off x="6786578" y="3429000"/>
            <a:ext cx="2357422" cy="2357454"/>
          </a:xfrm>
          <a:prstGeom prst="rect">
            <a:avLst/>
          </a:prstGeom>
          <a:noFill/>
        </p:spPr>
      </p:pic>
      <p:sp>
        <p:nvSpPr>
          <p:cNvPr id="7" name="Rectangle 6"/>
          <p:cNvSpPr/>
          <p:nvPr/>
        </p:nvSpPr>
        <p:spPr>
          <a:xfrm>
            <a:off x="7125499" y="5786454"/>
            <a:ext cx="2018501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800" dirty="0" smtClean="0">
                <a:hlinkClick r:id="rId6"/>
              </a:rPr>
              <a:t>http://www.hellenic-art.com/st.-junia.html</a:t>
            </a:r>
            <a:r>
              <a:rPr lang="en-GB" sz="800" dirty="0" smtClean="0"/>
              <a:t> </a:t>
            </a:r>
            <a:endParaRPr lang="en-GB" sz="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8596" y="0"/>
            <a:ext cx="8229600" cy="1143000"/>
          </a:xfrm>
        </p:spPr>
        <p:txBody>
          <a:bodyPr>
            <a:normAutofit/>
          </a:bodyPr>
          <a:lstStyle/>
          <a:p>
            <a:r>
              <a:rPr lang="en-GB" sz="4000" b="1" dirty="0" smtClean="0">
                <a:solidFill>
                  <a:srgbClr val="002060"/>
                </a:solidFill>
              </a:rPr>
              <a:t>Chapter Breakdown</a:t>
            </a:r>
            <a:endParaRPr lang="en-GB" sz="4000" b="1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428736"/>
            <a:ext cx="9144000" cy="4929222"/>
          </a:xfrm>
        </p:spPr>
        <p:txBody>
          <a:bodyPr>
            <a:normAutofit/>
          </a:bodyPr>
          <a:lstStyle/>
          <a:p>
            <a:endParaRPr lang="en-GB" sz="2800" dirty="0" smtClean="0"/>
          </a:p>
          <a:p>
            <a:r>
              <a:rPr lang="en-GB" sz="2800" dirty="0" smtClean="0">
                <a:solidFill>
                  <a:srgbClr val="002060"/>
                </a:solidFill>
              </a:rPr>
              <a:t>Chapter 3: The Hardworking Women of Romans 16:12-15</a:t>
            </a:r>
          </a:p>
          <a:p>
            <a:pPr>
              <a:buFont typeface="Wingdings" pitchFamily="2" charset="2"/>
              <a:buChar char="Ø"/>
            </a:pPr>
            <a:r>
              <a:rPr lang="en-GB" sz="2800" dirty="0" err="1" smtClean="0">
                <a:solidFill>
                  <a:srgbClr val="002060"/>
                </a:solidFill>
              </a:rPr>
              <a:t>Tryphaena</a:t>
            </a:r>
            <a:r>
              <a:rPr lang="en-GB" sz="2800" dirty="0" smtClean="0">
                <a:solidFill>
                  <a:srgbClr val="002060"/>
                </a:solidFill>
              </a:rPr>
              <a:t> and </a:t>
            </a:r>
            <a:r>
              <a:rPr lang="en-GB" sz="2800" dirty="0" err="1" smtClean="0">
                <a:solidFill>
                  <a:srgbClr val="002060"/>
                </a:solidFill>
              </a:rPr>
              <a:t>Tryphosa</a:t>
            </a:r>
            <a:r>
              <a:rPr lang="en-GB" sz="2800" dirty="0" smtClean="0">
                <a:solidFill>
                  <a:srgbClr val="002060"/>
                </a:solidFill>
              </a:rPr>
              <a:t> (16:12) – missionary partners</a:t>
            </a:r>
          </a:p>
          <a:p>
            <a:pPr>
              <a:buFont typeface="Wingdings" pitchFamily="2" charset="2"/>
              <a:buChar char="Ø"/>
            </a:pPr>
            <a:r>
              <a:rPr lang="en-GB" sz="2800" dirty="0" err="1" smtClean="0">
                <a:solidFill>
                  <a:srgbClr val="002060"/>
                </a:solidFill>
              </a:rPr>
              <a:t>Persis</a:t>
            </a:r>
            <a:r>
              <a:rPr lang="en-GB" sz="2800" dirty="0" smtClean="0">
                <a:solidFill>
                  <a:srgbClr val="002060"/>
                </a:solidFill>
              </a:rPr>
              <a:t> (16:12) – ‘the beloved’ missionary or preacher </a:t>
            </a:r>
          </a:p>
          <a:p>
            <a:pPr>
              <a:buFont typeface="Wingdings" pitchFamily="2" charset="2"/>
              <a:buChar char="Ø"/>
            </a:pPr>
            <a:r>
              <a:rPr lang="en-GB" sz="2800" dirty="0" smtClean="0">
                <a:solidFill>
                  <a:srgbClr val="002060"/>
                </a:solidFill>
              </a:rPr>
              <a:t>Rufus’s mother (16:13) – ‘a mother to [Paul] also’</a:t>
            </a:r>
          </a:p>
          <a:p>
            <a:pPr>
              <a:buFont typeface="Wingdings" pitchFamily="2" charset="2"/>
              <a:buChar char="Ø"/>
            </a:pPr>
            <a:r>
              <a:rPr lang="en-GB" sz="2800" dirty="0" smtClean="0">
                <a:solidFill>
                  <a:srgbClr val="002060"/>
                </a:solidFill>
              </a:rPr>
              <a:t>Julia and </a:t>
            </a:r>
            <a:r>
              <a:rPr lang="en-GB" sz="2800" dirty="0" err="1" smtClean="0">
                <a:solidFill>
                  <a:srgbClr val="002060"/>
                </a:solidFill>
              </a:rPr>
              <a:t>Neurus’s</a:t>
            </a:r>
            <a:r>
              <a:rPr lang="en-GB" sz="2800" dirty="0" smtClean="0">
                <a:solidFill>
                  <a:srgbClr val="002060"/>
                </a:solidFill>
              </a:rPr>
              <a:t> sister (and </a:t>
            </a:r>
            <a:r>
              <a:rPr lang="en-GB" sz="2800" dirty="0" err="1" smtClean="0">
                <a:solidFill>
                  <a:srgbClr val="002060"/>
                </a:solidFill>
              </a:rPr>
              <a:t>Philologus</a:t>
            </a:r>
            <a:r>
              <a:rPr lang="en-GB" sz="2800" dirty="0" smtClean="0">
                <a:solidFill>
                  <a:srgbClr val="002060"/>
                </a:solidFill>
              </a:rPr>
              <a:t>, </a:t>
            </a:r>
            <a:r>
              <a:rPr lang="en-GB" sz="2800" dirty="0" err="1" smtClean="0">
                <a:solidFill>
                  <a:srgbClr val="002060"/>
                </a:solidFill>
              </a:rPr>
              <a:t>Neurus</a:t>
            </a:r>
            <a:r>
              <a:rPr lang="en-GB" sz="2800" dirty="0" smtClean="0">
                <a:solidFill>
                  <a:srgbClr val="002060"/>
                </a:solidFill>
              </a:rPr>
              <a:t>, and </a:t>
            </a:r>
            <a:r>
              <a:rPr lang="en-GB" sz="2800" dirty="0" err="1" smtClean="0">
                <a:solidFill>
                  <a:srgbClr val="002060"/>
                </a:solidFill>
              </a:rPr>
              <a:t>Olymus</a:t>
            </a:r>
            <a:r>
              <a:rPr lang="en-GB" sz="2800" dirty="0" smtClean="0">
                <a:solidFill>
                  <a:srgbClr val="002060"/>
                </a:solidFill>
              </a:rPr>
              <a:t>) (16:15) – joint leaders of a house church</a:t>
            </a:r>
            <a:endParaRPr lang="en-GB" sz="2800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143116"/>
            <a:ext cx="8229600" cy="3983047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en-GB" sz="8000" b="1" dirty="0" smtClean="0">
                <a:solidFill>
                  <a:srgbClr val="002060"/>
                </a:solidFill>
              </a:rPr>
              <a:t>Any Questions?</a:t>
            </a:r>
            <a:endParaRPr lang="en-GB" sz="8000" b="1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Civic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1168</TotalTime>
  <Words>301</Words>
  <Application>Microsoft Office PowerPoint</Application>
  <PresentationFormat>On-screen Show (4:3)</PresentationFormat>
  <Paragraphs>53</Paragraphs>
  <Slides>8</Slides>
  <Notes>8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Dissertation Presentation</vt:lpstr>
      <vt:lpstr>Title:</vt:lpstr>
      <vt:lpstr>Reasons for Topic Choice</vt:lpstr>
      <vt:lpstr>Aim/ Main Theme</vt:lpstr>
      <vt:lpstr>Methodology and Scholarly Literature</vt:lpstr>
      <vt:lpstr>Chapter Breakdown</vt:lpstr>
      <vt:lpstr>Chapter Breakdown</vt:lpstr>
      <vt:lpstr>Slide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Dissertation Presentation</dc:title>
  <dc:creator>Dan hewson</dc:creator>
  <cp:lastModifiedBy>Dan hewson</cp:lastModifiedBy>
  <cp:revision>124</cp:revision>
  <dcterms:created xsi:type="dcterms:W3CDTF">2019-03-04T08:44:12Z</dcterms:created>
  <dcterms:modified xsi:type="dcterms:W3CDTF">2019-03-10T18:53:43Z</dcterms:modified>
</cp:coreProperties>
</file>