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7"/>
  </p:notesMasterIdLst>
  <p:sldIdLst>
    <p:sldId id="256" r:id="rId2"/>
    <p:sldId id="257" r:id="rId3"/>
    <p:sldId id="270" r:id="rId4"/>
    <p:sldId id="259" r:id="rId5"/>
    <p:sldId id="271" r:id="rId6"/>
    <p:sldId id="260" r:id="rId7"/>
    <p:sldId id="272" r:id="rId8"/>
    <p:sldId id="261" r:id="rId9"/>
    <p:sldId id="273" r:id="rId10"/>
    <p:sldId id="269" r:id="rId11"/>
    <p:sldId id="264" r:id="rId12"/>
    <p:sldId id="265" r:id="rId13"/>
    <p:sldId id="266" r:id="rId14"/>
    <p:sldId id="267" r:id="rId15"/>
    <p:sldId id="268"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94650"/>
  </p:normalViewPr>
  <p:slideViewPr>
    <p:cSldViewPr snapToGrid="0">
      <p:cViewPr varScale="1">
        <p:scale>
          <a:sx n="120" d="100"/>
          <a:sy n="120" d="100"/>
        </p:scale>
        <p:origin x="256"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E840668-F38F-4D48-B849-F8D3200C0FAF}" type="datetimeFigureOut">
              <a:rPr lang="en-US" smtClean="0"/>
              <a:t>5/18/23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EA7905F-DF65-9248-96E2-FAB1405B24E1}" type="slidenum">
              <a:rPr lang="en-US" smtClean="0"/>
              <a:t>‹#›</a:t>
            </a:fld>
            <a:endParaRPr lang="en-US"/>
          </a:p>
        </p:txBody>
      </p:sp>
    </p:spTree>
    <p:extLst>
      <p:ext uri="{BB962C8B-B14F-4D97-AF65-F5344CB8AC3E}">
        <p14:creationId xmlns:p14="http://schemas.microsoft.com/office/powerpoint/2010/main" val="5364172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Repetition, “We will, we also, we want”</a:t>
            </a:r>
          </a:p>
        </p:txBody>
      </p:sp>
      <p:sp>
        <p:nvSpPr>
          <p:cNvPr id="4" name="Slide Number Placeholder 3"/>
          <p:cNvSpPr>
            <a:spLocks noGrp="1"/>
          </p:cNvSpPr>
          <p:nvPr>
            <p:ph type="sldNum" sz="quarter" idx="5"/>
          </p:nvPr>
        </p:nvSpPr>
        <p:spPr/>
        <p:txBody>
          <a:bodyPr/>
          <a:lstStyle/>
          <a:p>
            <a:fld id="{AEA7905F-DF65-9248-96E2-FAB1405B24E1}" type="slidenum">
              <a:rPr lang="en-US" smtClean="0"/>
              <a:t>2</a:t>
            </a:fld>
            <a:endParaRPr lang="en-US"/>
          </a:p>
        </p:txBody>
      </p:sp>
    </p:spTree>
    <p:extLst>
      <p:ext uri="{BB962C8B-B14F-4D97-AF65-F5344CB8AC3E}">
        <p14:creationId xmlns:p14="http://schemas.microsoft.com/office/powerpoint/2010/main" val="256684747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Relevant experience? Put this into numbers?  100 hours in mountains? Led X number of groups? </a:t>
            </a:r>
            <a:r>
              <a:rPr lang="en-US" dirty="0" err="1"/>
              <a:t>Etc</a:t>
            </a:r>
            <a:r>
              <a:rPr lang="en-US" dirty="0"/>
              <a:t> </a:t>
            </a:r>
            <a:r>
              <a:rPr lang="en-US" dirty="0" err="1"/>
              <a:t>etc</a:t>
            </a:r>
            <a:r>
              <a:rPr lang="en-US" dirty="0"/>
              <a:t>  Big </a:t>
            </a:r>
            <a:r>
              <a:rPr lang="en-US" dirty="0" err="1"/>
              <a:t>yo</a:t>
            </a:r>
            <a:r>
              <a:rPr lang="en-US" dirty="0"/>
              <a:t> self up g </a:t>
            </a:r>
          </a:p>
        </p:txBody>
      </p:sp>
      <p:sp>
        <p:nvSpPr>
          <p:cNvPr id="4" name="Slide Number Placeholder 3"/>
          <p:cNvSpPr>
            <a:spLocks noGrp="1"/>
          </p:cNvSpPr>
          <p:nvPr>
            <p:ph type="sldNum" sz="quarter" idx="5"/>
          </p:nvPr>
        </p:nvSpPr>
        <p:spPr/>
        <p:txBody>
          <a:bodyPr/>
          <a:lstStyle/>
          <a:p>
            <a:fld id="{AEA7905F-DF65-9248-96E2-FAB1405B24E1}" type="slidenum">
              <a:rPr lang="en-US" smtClean="0"/>
              <a:t>3</a:t>
            </a:fld>
            <a:endParaRPr lang="en-US"/>
          </a:p>
        </p:txBody>
      </p:sp>
    </p:spTree>
    <p:extLst>
      <p:ext uri="{BB962C8B-B14F-4D97-AF65-F5344CB8AC3E}">
        <p14:creationId xmlns:p14="http://schemas.microsoft.com/office/powerpoint/2010/main" val="372893382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Timings??? When are you arriving at campsite? What time estimated for </a:t>
            </a:r>
            <a:r>
              <a:rPr lang="en-US" dirty="0" err="1"/>
              <a:t>snowodnia</a:t>
            </a:r>
            <a:r>
              <a:rPr lang="en-US" dirty="0"/>
              <a:t> </a:t>
            </a:r>
          </a:p>
          <a:p>
            <a:r>
              <a:rPr lang="en-US" dirty="0"/>
              <a:t>How are you getting to campsite?</a:t>
            </a:r>
          </a:p>
          <a:p>
            <a:r>
              <a:rPr lang="en-US" dirty="0" err="1"/>
              <a:t>Routecard</a:t>
            </a:r>
            <a:r>
              <a:rPr lang="en-US" dirty="0"/>
              <a:t>?</a:t>
            </a:r>
          </a:p>
        </p:txBody>
      </p:sp>
      <p:sp>
        <p:nvSpPr>
          <p:cNvPr id="4" name="Slide Number Placeholder 3"/>
          <p:cNvSpPr>
            <a:spLocks noGrp="1"/>
          </p:cNvSpPr>
          <p:nvPr>
            <p:ph type="sldNum" sz="quarter" idx="5"/>
          </p:nvPr>
        </p:nvSpPr>
        <p:spPr/>
        <p:txBody>
          <a:bodyPr/>
          <a:lstStyle/>
          <a:p>
            <a:fld id="{AEA7905F-DF65-9248-96E2-FAB1405B24E1}" type="slidenum">
              <a:rPr lang="en-US" smtClean="0"/>
              <a:t>4</a:t>
            </a:fld>
            <a:endParaRPr lang="en-US"/>
          </a:p>
        </p:txBody>
      </p:sp>
    </p:spTree>
    <p:extLst>
      <p:ext uri="{BB962C8B-B14F-4D97-AF65-F5344CB8AC3E}">
        <p14:creationId xmlns:p14="http://schemas.microsoft.com/office/powerpoint/2010/main" val="204826355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Same as before. Timings and </a:t>
            </a:r>
            <a:r>
              <a:rPr lang="en-US" dirty="0" err="1"/>
              <a:t>routecard</a:t>
            </a:r>
            <a:r>
              <a:rPr lang="en-US" dirty="0"/>
              <a:t>?</a:t>
            </a:r>
          </a:p>
          <a:p>
            <a:r>
              <a:rPr lang="en-US" dirty="0"/>
              <a:t>Contingencies if weather?? </a:t>
            </a:r>
          </a:p>
        </p:txBody>
      </p:sp>
      <p:sp>
        <p:nvSpPr>
          <p:cNvPr id="4" name="Slide Number Placeholder 3"/>
          <p:cNvSpPr>
            <a:spLocks noGrp="1"/>
          </p:cNvSpPr>
          <p:nvPr>
            <p:ph type="sldNum" sz="quarter" idx="5"/>
          </p:nvPr>
        </p:nvSpPr>
        <p:spPr/>
        <p:txBody>
          <a:bodyPr/>
          <a:lstStyle/>
          <a:p>
            <a:fld id="{AEA7905F-DF65-9248-96E2-FAB1405B24E1}" type="slidenum">
              <a:rPr lang="en-US" smtClean="0"/>
              <a:t>6</a:t>
            </a:fld>
            <a:endParaRPr lang="en-US"/>
          </a:p>
        </p:txBody>
      </p:sp>
    </p:spTree>
    <p:extLst>
      <p:ext uri="{BB962C8B-B14F-4D97-AF65-F5344CB8AC3E}">
        <p14:creationId xmlns:p14="http://schemas.microsoft.com/office/powerpoint/2010/main" val="8835447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As before…</a:t>
            </a:r>
          </a:p>
        </p:txBody>
      </p:sp>
      <p:sp>
        <p:nvSpPr>
          <p:cNvPr id="4" name="Slide Number Placeholder 3"/>
          <p:cNvSpPr>
            <a:spLocks noGrp="1"/>
          </p:cNvSpPr>
          <p:nvPr>
            <p:ph type="sldNum" sz="quarter" idx="5"/>
          </p:nvPr>
        </p:nvSpPr>
        <p:spPr/>
        <p:txBody>
          <a:bodyPr/>
          <a:lstStyle/>
          <a:p>
            <a:fld id="{AEA7905F-DF65-9248-96E2-FAB1405B24E1}" type="slidenum">
              <a:rPr lang="en-US" smtClean="0"/>
              <a:t>8</a:t>
            </a:fld>
            <a:endParaRPr lang="en-US"/>
          </a:p>
        </p:txBody>
      </p:sp>
    </p:spTree>
    <p:extLst>
      <p:ext uri="{BB962C8B-B14F-4D97-AF65-F5344CB8AC3E}">
        <p14:creationId xmlns:p14="http://schemas.microsoft.com/office/powerpoint/2010/main" val="369132727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Good! </a:t>
            </a:r>
          </a:p>
          <a:p>
            <a:r>
              <a:rPr lang="en-US" dirty="0"/>
              <a:t>Walkie talkie and radio? </a:t>
            </a:r>
            <a:r>
              <a:rPr lang="en-US" dirty="0" err="1"/>
              <a:t>Whats</a:t>
            </a:r>
            <a:r>
              <a:rPr lang="en-US" dirty="0"/>
              <a:t> the difference?? </a:t>
            </a:r>
          </a:p>
          <a:p>
            <a:r>
              <a:rPr lang="en-US" dirty="0"/>
              <a:t>Where can people get kit from??</a:t>
            </a:r>
          </a:p>
          <a:p>
            <a:r>
              <a:rPr lang="en-US" dirty="0"/>
              <a:t>Where are you getting kit from?</a:t>
            </a:r>
          </a:p>
        </p:txBody>
      </p:sp>
      <p:sp>
        <p:nvSpPr>
          <p:cNvPr id="4" name="Slide Number Placeholder 3"/>
          <p:cNvSpPr>
            <a:spLocks noGrp="1"/>
          </p:cNvSpPr>
          <p:nvPr>
            <p:ph type="sldNum" sz="quarter" idx="5"/>
          </p:nvPr>
        </p:nvSpPr>
        <p:spPr/>
        <p:txBody>
          <a:bodyPr/>
          <a:lstStyle/>
          <a:p>
            <a:fld id="{AEA7905F-DF65-9248-96E2-FAB1405B24E1}" type="slidenum">
              <a:rPr lang="en-US" smtClean="0"/>
              <a:t>10</a:t>
            </a:fld>
            <a:endParaRPr lang="en-US"/>
          </a:p>
        </p:txBody>
      </p:sp>
    </p:spTree>
    <p:extLst>
      <p:ext uri="{BB962C8B-B14F-4D97-AF65-F5344CB8AC3E}">
        <p14:creationId xmlns:p14="http://schemas.microsoft.com/office/powerpoint/2010/main" val="192506415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How are you purposefully facilitating this? As a leader what can you do to encourage social development and environmental awareness?  What theories may apply in re to social?</a:t>
            </a:r>
          </a:p>
        </p:txBody>
      </p:sp>
      <p:sp>
        <p:nvSpPr>
          <p:cNvPr id="4" name="Slide Number Placeholder 3"/>
          <p:cNvSpPr>
            <a:spLocks noGrp="1"/>
          </p:cNvSpPr>
          <p:nvPr>
            <p:ph type="sldNum" sz="quarter" idx="5"/>
          </p:nvPr>
        </p:nvSpPr>
        <p:spPr/>
        <p:txBody>
          <a:bodyPr/>
          <a:lstStyle/>
          <a:p>
            <a:fld id="{AEA7905F-DF65-9248-96E2-FAB1405B24E1}" type="slidenum">
              <a:rPr lang="en-US" smtClean="0"/>
              <a:t>11</a:t>
            </a:fld>
            <a:endParaRPr lang="en-US"/>
          </a:p>
        </p:txBody>
      </p:sp>
    </p:spTree>
    <p:extLst>
      <p:ext uri="{BB962C8B-B14F-4D97-AF65-F5344CB8AC3E}">
        <p14:creationId xmlns:p14="http://schemas.microsoft.com/office/powerpoint/2010/main" val="157325667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way we interacted” You haven’t said how you’ve </a:t>
            </a:r>
            <a:r>
              <a:rPr lang="en-US" dirty="0" err="1"/>
              <a:t>intereacted</a:t>
            </a:r>
            <a:r>
              <a:rPr lang="en-US" dirty="0"/>
              <a:t>??? </a:t>
            </a:r>
          </a:p>
          <a:p>
            <a:r>
              <a:rPr lang="en-US" dirty="0"/>
              <a:t>How can you further heighted this sense of biophilia?? </a:t>
            </a:r>
          </a:p>
          <a:p>
            <a:r>
              <a:rPr lang="en-US" dirty="0"/>
              <a:t>What about attention restoration??? This sense of wellbeing further applies to your sustainability theme?? What are the pillars that need to be in place to achieve this? Again how are you facilitating this?</a:t>
            </a:r>
          </a:p>
        </p:txBody>
      </p:sp>
      <p:sp>
        <p:nvSpPr>
          <p:cNvPr id="4" name="Slide Number Placeholder 3"/>
          <p:cNvSpPr>
            <a:spLocks noGrp="1"/>
          </p:cNvSpPr>
          <p:nvPr>
            <p:ph type="sldNum" sz="quarter" idx="5"/>
          </p:nvPr>
        </p:nvSpPr>
        <p:spPr/>
        <p:txBody>
          <a:bodyPr/>
          <a:lstStyle/>
          <a:p>
            <a:fld id="{AEA7905F-DF65-9248-96E2-FAB1405B24E1}" type="slidenum">
              <a:rPr lang="en-US" smtClean="0"/>
              <a:t>12</a:t>
            </a:fld>
            <a:endParaRPr lang="en-US"/>
          </a:p>
        </p:txBody>
      </p:sp>
    </p:spTree>
    <p:extLst>
      <p:ext uri="{BB962C8B-B14F-4D97-AF65-F5344CB8AC3E}">
        <p14:creationId xmlns:p14="http://schemas.microsoft.com/office/powerpoint/2010/main" val="137645779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Not sure if the second sentence, fuel comment applies to economic…. </a:t>
            </a:r>
          </a:p>
        </p:txBody>
      </p:sp>
      <p:sp>
        <p:nvSpPr>
          <p:cNvPr id="4" name="Slide Number Placeholder 3"/>
          <p:cNvSpPr>
            <a:spLocks noGrp="1"/>
          </p:cNvSpPr>
          <p:nvPr>
            <p:ph type="sldNum" sz="quarter" idx="5"/>
          </p:nvPr>
        </p:nvSpPr>
        <p:spPr/>
        <p:txBody>
          <a:bodyPr/>
          <a:lstStyle/>
          <a:p>
            <a:fld id="{AEA7905F-DF65-9248-96E2-FAB1405B24E1}" type="slidenum">
              <a:rPr lang="en-US" smtClean="0"/>
              <a:t>13</a:t>
            </a:fld>
            <a:endParaRPr lang="en-US"/>
          </a:p>
        </p:txBody>
      </p:sp>
    </p:spTree>
    <p:extLst>
      <p:ext uri="{BB962C8B-B14F-4D97-AF65-F5344CB8AC3E}">
        <p14:creationId xmlns:p14="http://schemas.microsoft.com/office/powerpoint/2010/main" val="125033944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As before, what key theories underly this??</a:t>
            </a:r>
          </a:p>
        </p:txBody>
      </p:sp>
      <p:sp>
        <p:nvSpPr>
          <p:cNvPr id="4" name="Slide Number Placeholder 3"/>
          <p:cNvSpPr>
            <a:spLocks noGrp="1"/>
          </p:cNvSpPr>
          <p:nvPr>
            <p:ph type="sldNum" sz="quarter" idx="5"/>
          </p:nvPr>
        </p:nvSpPr>
        <p:spPr/>
        <p:txBody>
          <a:bodyPr/>
          <a:lstStyle/>
          <a:p>
            <a:fld id="{AEA7905F-DF65-9248-96E2-FAB1405B24E1}" type="slidenum">
              <a:rPr lang="en-US" smtClean="0"/>
              <a:t>14</a:t>
            </a:fld>
            <a:endParaRPr lang="en-US"/>
          </a:p>
        </p:txBody>
      </p:sp>
    </p:spTree>
    <p:extLst>
      <p:ext uri="{BB962C8B-B14F-4D97-AF65-F5344CB8AC3E}">
        <p14:creationId xmlns:p14="http://schemas.microsoft.com/office/powerpoint/2010/main" val="291161387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BOSH</a:t>
            </a:r>
          </a:p>
        </p:txBody>
      </p:sp>
      <p:sp>
        <p:nvSpPr>
          <p:cNvPr id="4" name="Slide Number Placeholder 3"/>
          <p:cNvSpPr>
            <a:spLocks noGrp="1"/>
          </p:cNvSpPr>
          <p:nvPr>
            <p:ph type="sldNum" sz="quarter" idx="5"/>
          </p:nvPr>
        </p:nvSpPr>
        <p:spPr/>
        <p:txBody>
          <a:bodyPr/>
          <a:lstStyle/>
          <a:p>
            <a:fld id="{AEA7905F-DF65-9248-96E2-FAB1405B24E1}" type="slidenum">
              <a:rPr lang="en-US" smtClean="0"/>
              <a:t>15</a:t>
            </a:fld>
            <a:endParaRPr lang="en-US"/>
          </a:p>
        </p:txBody>
      </p:sp>
    </p:spTree>
    <p:extLst>
      <p:ext uri="{BB962C8B-B14F-4D97-AF65-F5344CB8AC3E}">
        <p14:creationId xmlns:p14="http://schemas.microsoft.com/office/powerpoint/2010/main" val="15184701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FA3175-6298-D690-1C98-3E1771F98528}"/>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E3560C87-8127-99FC-9352-FC0234C2E64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1F4F165A-8BBE-19CC-5AD8-E50711CBA81A}"/>
              </a:ext>
            </a:extLst>
          </p:cNvPr>
          <p:cNvSpPr>
            <a:spLocks noGrp="1"/>
          </p:cNvSpPr>
          <p:nvPr>
            <p:ph type="dt" sz="half" idx="10"/>
          </p:nvPr>
        </p:nvSpPr>
        <p:spPr/>
        <p:txBody>
          <a:bodyPr/>
          <a:lstStyle/>
          <a:p>
            <a:fld id="{8F668A2A-B756-3348-AAAB-E597741B42AD}" type="datetimeFigureOut">
              <a:rPr lang="en-US" smtClean="0"/>
              <a:t>5/15/23</a:t>
            </a:fld>
            <a:endParaRPr lang="en-US"/>
          </a:p>
        </p:txBody>
      </p:sp>
      <p:sp>
        <p:nvSpPr>
          <p:cNvPr id="5" name="Footer Placeholder 4">
            <a:extLst>
              <a:ext uri="{FF2B5EF4-FFF2-40B4-BE49-F238E27FC236}">
                <a16:creationId xmlns:a16="http://schemas.microsoft.com/office/drawing/2014/main" id="{7EBD47DA-C79A-BA96-952A-68239C49D36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C602E35-858A-CF2B-4416-D05BDB94677C}"/>
              </a:ext>
            </a:extLst>
          </p:cNvPr>
          <p:cNvSpPr>
            <a:spLocks noGrp="1"/>
          </p:cNvSpPr>
          <p:nvPr>
            <p:ph type="sldNum" sz="quarter" idx="12"/>
          </p:nvPr>
        </p:nvSpPr>
        <p:spPr/>
        <p:txBody>
          <a:bodyPr/>
          <a:lstStyle/>
          <a:p>
            <a:fld id="{9E7F7B28-4238-2C41-83FF-01EA41151562}" type="slidenum">
              <a:rPr lang="en-US" smtClean="0"/>
              <a:t>‹#›</a:t>
            </a:fld>
            <a:endParaRPr lang="en-US"/>
          </a:p>
        </p:txBody>
      </p:sp>
    </p:spTree>
    <p:extLst>
      <p:ext uri="{BB962C8B-B14F-4D97-AF65-F5344CB8AC3E}">
        <p14:creationId xmlns:p14="http://schemas.microsoft.com/office/powerpoint/2010/main" val="2600684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C40746-63AD-B7C8-7A2B-C34AF64C0B6B}"/>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5CEC759-5D62-A7ED-1BE9-0582EF179B1D}"/>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2D8CD1E-9861-86F4-4DFF-6585865DD53A}"/>
              </a:ext>
            </a:extLst>
          </p:cNvPr>
          <p:cNvSpPr>
            <a:spLocks noGrp="1"/>
          </p:cNvSpPr>
          <p:nvPr>
            <p:ph type="dt" sz="half" idx="10"/>
          </p:nvPr>
        </p:nvSpPr>
        <p:spPr/>
        <p:txBody>
          <a:bodyPr/>
          <a:lstStyle/>
          <a:p>
            <a:fld id="{8F668A2A-B756-3348-AAAB-E597741B42AD}" type="datetimeFigureOut">
              <a:rPr lang="en-US" smtClean="0"/>
              <a:t>5/15/23</a:t>
            </a:fld>
            <a:endParaRPr lang="en-US"/>
          </a:p>
        </p:txBody>
      </p:sp>
      <p:sp>
        <p:nvSpPr>
          <p:cNvPr id="5" name="Footer Placeholder 4">
            <a:extLst>
              <a:ext uri="{FF2B5EF4-FFF2-40B4-BE49-F238E27FC236}">
                <a16:creationId xmlns:a16="http://schemas.microsoft.com/office/drawing/2014/main" id="{5E955FE2-73F5-38F5-0065-74E3909595F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481BE83-EBF7-315D-2CC9-3C2C005C3CF5}"/>
              </a:ext>
            </a:extLst>
          </p:cNvPr>
          <p:cNvSpPr>
            <a:spLocks noGrp="1"/>
          </p:cNvSpPr>
          <p:nvPr>
            <p:ph type="sldNum" sz="quarter" idx="12"/>
          </p:nvPr>
        </p:nvSpPr>
        <p:spPr/>
        <p:txBody>
          <a:bodyPr/>
          <a:lstStyle/>
          <a:p>
            <a:fld id="{9E7F7B28-4238-2C41-83FF-01EA41151562}" type="slidenum">
              <a:rPr lang="en-US" smtClean="0"/>
              <a:t>‹#›</a:t>
            </a:fld>
            <a:endParaRPr lang="en-US"/>
          </a:p>
        </p:txBody>
      </p:sp>
    </p:spTree>
    <p:extLst>
      <p:ext uri="{BB962C8B-B14F-4D97-AF65-F5344CB8AC3E}">
        <p14:creationId xmlns:p14="http://schemas.microsoft.com/office/powerpoint/2010/main" val="26287554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B53EB4-FD21-1B50-7CBC-F11051CF7E21}"/>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C6B6E73D-C33F-B3A2-9F38-2C6021189A7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AB967061-D819-1338-6D73-E434D997592B}"/>
              </a:ext>
            </a:extLst>
          </p:cNvPr>
          <p:cNvSpPr>
            <a:spLocks noGrp="1"/>
          </p:cNvSpPr>
          <p:nvPr>
            <p:ph type="dt" sz="half" idx="10"/>
          </p:nvPr>
        </p:nvSpPr>
        <p:spPr/>
        <p:txBody>
          <a:bodyPr/>
          <a:lstStyle/>
          <a:p>
            <a:fld id="{8F668A2A-B756-3348-AAAB-E597741B42AD}" type="datetimeFigureOut">
              <a:rPr lang="en-US" smtClean="0"/>
              <a:t>5/15/23</a:t>
            </a:fld>
            <a:endParaRPr lang="en-US"/>
          </a:p>
        </p:txBody>
      </p:sp>
      <p:sp>
        <p:nvSpPr>
          <p:cNvPr id="5" name="Footer Placeholder 4">
            <a:extLst>
              <a:ext uri="{FF2B5EF4-FFF2-40B4-BE49-F238E27FC236}">
                <a16:creationId xmlns:a16="http://schemas.microsoft.com/office/drawing/2014/main" id="{D1ACADD0-4516-A70F-2928-ABD06FAF65F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47088CD-94E3-BB4D-5171-5FC61FE8D82E}"/>
              </a:ext>
            </a:extLst>
          </p:cNvPr>
          <p:cNvSpPr>
            <a:spLocks noGrp="1"/>
          </p:cNvSpPr>
          <p:nvPr>
            <p:ph type="sldNum" sz="quarter" idx="12"/>
          </p:nvPr>
        </p:nvSpPr>
        <p:spPr/>
        <p:txBody>
          <a:bodyPr/>
          <a:lstStyle/>
          <a:p>
            <a:fld id="{9E7F7B28-4238-2C41-83FF-01EA41151562}" type="slidenum">
              <a:rPr lang="en-US" smtClean="0"/>
              <a:t>‹#›</a:t>
            </a:fld>
            <a:endParaRPr lang="en-US"/>
          </a:p>
        </p:txBody>
      </p:sp>
    </p:spTree>
    <p:extLst>
      <p:ext uri="{BB962C8B-B14F-4D97-AF65-F5344CB8AC3E}">
        <p14:creationId xmlns:p14="http://schemas.microsoft.com/office/powerpoint/2010/main" val="30984638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A6E6E0-0FBB-A38A-B26C-23E66BE7B3EB}"/>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7EB8506-B975-AC3A-BDC1-D2A3A98F2B60}"/>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899D7EF8-3C74-2993-EE24-C0FB3AF6B646}"/>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31A4BBB6-3973-502A-DFA8-54BB79145CA7}"/>
              </a:ext>
            </a:extLst>
          </p:cNvPr>
          <p:cNvSpPr>
            <a:spLocks noGrp="1"/>
          </p:cNvSpPr>
          <p:nvPr>
            <p:ph type="dt" sz="half" idx="10"/>
          </p:nvPr>
        </p:nvSpPr>
        <p:spPr/>
        <p:txBody>
          <a:bodyPr/>
          <a:lstStyle/>
          <a:p>
            <a:fld id="{8F668A2A-B756-3348-AAAB-E597741B42AD}" type="datetimeFigureOut">
              <a:rPr lang="en-US" smtClean="0"/>
              <a:t>5/15/23</a:t>
            </a:fld>
            <a:endParaRPr lang="en-US"/>
          </a:p>
        </p:txBody>
      </p:sp>
      <p:sp>
        <p:nvSpPr>
          <p:cNvPr id="6" name="Footer Placeholder 5">
            <a:extLst>
              <a:ext uri="{FF2B5EF4-FFF2-40B4-BE49-F238E27FC236}">
                <a16:creationId xmlns:a16="http://schemas.microsoft.com/office/drawing/2014/main" id="{5C50C5ED-A8AE-14E6-10AD-6D61441F21E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A9FFCA7-4667-D74B-8A44-FEF07A0B2D2D}"/>
              </a:ext>
            </a:extLst>
          </p:cNvPr>
          <p:cNvSpPr>
            <a:spLocks noGrp="1"/>
          </p:cNvSpPr>
          <p:nvPr>
            <p:ph type="sldNum" sz="quarter" idx="12"/>
          </p:nvPr>
        </p:nvSpPr>
        <p:spPr/>
        <p:txBody>
          <a:bodyPr/>
          <a:lstStyle/>
          <a:p>
            <a:fld id="{9E7F7B28-4238-2C41-83FF-01EA41151562}" type="slidenum">
              <a:rPr lang="en-US" smtClean="0"/>
              <a:t>‹#›</a:t>
            </a:fld>
            <a:endParaRPr lang="en-US"/>
          </a:p>
        </p:txBody>
      </p:sp>
    </p:spTree>
    <p:extLst>
      <p:ext uri="{BB962C8B-B14F-4D97-AF65-F5344CB8AC3E}">
        <p14:creationId xmlns:p14="http://schemas.microsoft.com/office/powerpoint/2010/main" val="17747167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2A03C8-1090-8865-9A20-9FE29A6ECDD4}"/>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7478E60-C445-5D58-62C0-AAB97434716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B16D11C-8596-4BCF-0B0D-E9B5964CFBAA}"/>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E968B0F7-C2F8-A7D1-1B16-248237C21D9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D9075453-26D3-BCF1-8F80-35C23DCC8E72}"/>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B882F8E-47FF-0CA2-EE63-DCE5E2AFA0FE}"/>
              </a:ext>
            </a:extLst>
          </p:cNvPr>
          <p:cNvSpPr>
            <a:spLocks noGrp="1"/>
          </p:cNvSpPr>
          <p:nvPr>
            <p:ph type="dt" sz="half" idx="10"/>
          </p:nvPr>
        </p:nvSpPr>
        <p:spPr/>
        <p:txBody>
          <a:bodyPr/>
          <a:lstStyle/>
          <a:p>
            <a:fld id="{8F668A2A-B756-3348-AAAB-E597741B42AD}" type="datetimeFigureOut">
              <a:rPr lang="en-US" smtClean="0"/>
              <a:t>5/15/23</a:t>
            </a:fld>
            <a:endParaRPr lang="en-US"/>
          </a:p>
        </p:txBody>
      </p:sp>
      <p:sp>
        <p:nvSpPr>
          <p:cNvPr id="8" name="Footer Placeholder 7">
            <a:extLst>
              <a:ext uri="{FF2B5EF4-FFF2-40B4-BE49-F238E27FC236}">
                <a16:creationId xmlns:a16="http://schemas.microsoft.com/office/drawing/2014/main" id="{993ED71F-8B6E-727A-203C-5952F3D89AC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6481652-2FD5-9FE2-9970-9765793EAFF9}"/>
              </a:ext>
            </a:extLst>
          </p:cNvPr>
          <p:cNvSpPr>
            <a:spLocks noGrp="1"/>
          </p:cNvSpPr>
          <p:nvPr>
            <p:ph type="sldNum" sz="quarter" idx="12"/>
          </p:nvPr>
        </p:nvSpPr>
        <p:spPr/>
        <p:txBody>
          <a:bodyPr/>
          <a:lstStyle/>
          <a:p>
            <a:fld id="{9E7F7B28-4238-2C41-83FF-01EA41151562}" type="slidenum">
              <a:rPr lang="en-US" smtClean="0"/>
              <a:t>‹#›</a:t>
            </a:fld>
            <a:endParaRPr lang="en-US"/>
          </a:p>
        </p:txBody>
      </p:sp>
    </p:spTree>
    <p:extLst>
      <p:ext uri="{BB962C8B-B14F-4D97-AF65-F5344CB8AC3E}">
        <p14:creationId xmlns:p14="http://schemas.microsoft.com/office/powerpoint/2010/main" val="141829861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A68D5C-D8A4-B929-85F9-FDB6FC40C0C8}"/>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E8995E98-D70F-505E-F722-CECEA136BD09}"/>
              </a:ext>
            </a:extLst>
          </p:cNvPr>
          <p:cNvSpPr>
            <a:spLocks noGrp="1"/>
          </p:cNvSpPr>
          <p:nvPr>
            <p:ph type="dt" sz="half" idx="10"/>
          </p:nvPr>
        </p:nvSpPr>
        <p:spPr/>
        <p:txBody>
          <a:bodyPr/>
          <a:lstStyle/>
          <a:p>
            <a:fld id="{8F668A2A-B756-3348-AAAB-E597741B42AD}" type="datetimeFigureOut">
              <a:rPr lang="en-US" smtClean="0"/>
              <a:t>5/15/23</a:t>
            </a:fld>
            <a:endParaRPr lang="en-US"/>
          </a:p>
        </p:txBody>
      </p:sp>
      <p:sp>
        <p:nvSpPr>
          <p:cNvPr id="4" name="Footer Placeholder 3">
            <a:extLst>
              <a:ext uri="{FF2B5EF4-FFF2-40B4-BE49-F238E27FC236}">
                <a16:creationId xmlns:a16="http://schemas.microsoft.com/office/drawing/2014/main" id="{4219FE6C-C8B6-7018-C9A3-C804156840E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60BF8F6F-75CB-9EB1-0685-6D387527027B}"/>
              </a:ext>
            </a:extLst>
          </p:cNvPr>
          <p:cNvSpPr>
            <a:spLocks noGrp="1"/>
          </p:cNvSpPr>
          <p:nvPr>
            <p:ph type="sldNum" sz="quarter" idx="12"/>
          </p:nvPr>
        </p:nvSpPr>
        <p:spPr/>
        <p:txBody>
          <a:bodyPr/>
          <a:lstStyle/>
          <a:p>
            <a:fld id="{9E7F7B28-4238-2C41-83FF-01EA41151562}" type="slidenum">
              <a:rPr lang="en-US" smtClean="0"/>
              <a:t>‹#›</a:t>
            </a:fld>
            <a:endParaRPr lang="en-US"/>
          </a:p>
        </p:txBody>
      </p:sp>
    </p:spTree>
    <p:extLst>
      <p:ext uri="{BB962C8B-B14F-4D97-AF65-F5344CB8AC3E}">
        <p14:creationId xmlns:p14="http://schemas.microsoft.com/office/powerpoint/2010/main" val="30874537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599FC75-B69C-13BE-CDEC-E10DECBCF741}"/>
              </a:ext>
            </a:extLst>
          </p:cNvPr>
          <p:cNvSpPr>
            <a:spLocks noGrp="1"/>
          </p:cNvSpPr>
          <p:nvPr>
            <p:ph type="dt" sz="half" idx="10"/>
          </p:nvPr>
        </p:nvSpPr>
        <p:spPr/>
        <p:txBody>
          <a:bodyPr/>
          <a:lstStyle/>
          <a:p>
            <a:fld id="{8F668A2A-B756-3348-AAAB-E597741B42AD}" type="datetimeFigureOut">
              <a:rPr lang="en-US" smtClean="0"/>
              <a:t>5/15/23</a:t>
            </a:fld>
            <a:endParaRPr lang="en-US"/>
          </a:p>
        </p:txBody>
      </p:sp>
      <p:sp>
        <p:nvSpPr>
          <p:cNvPr id="3" name="Footer Placeholder 2">
            <a:extLst>
              <a:ext uri="{FF2B5EF4-FFF2-40B4-BE49-F238E27FC236}">
                <a16:creationId xmlns:a16="http://schemas.microsoft.com/office/drawing/2014/main" id="{066682E8-F703-94FE-2290-0C76AAE748E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8395A6BD-2DE2-4010-3C4A-34A58D2B9034}"/>
              </a:ext>
            </a:extLst>
          </p:cNvPr>
          <p:cNvSpPr>
            <a:spLocks noGrp="1"/>
          </p:cNvSpPr>
          <p:nvPr>
            <p:ph type="sldNum" sz="quarter" idx="12"/>
          </p:nvPr>
        </p:nvSpPr>
        <p:spPr/>
        <p:txBody>
          <a:bodyPr/>
          <a:lstStyle/>
          <a:p>
            <a:fld id="{9E7F7B28-4238-2C41-83FF-01EA41151562}" type="slidenum">
              <a:rPr lang="en-US" smtClean="0"/>
              <a:t>‹#›</a:t>
            </a:fld>
            <a:endParaRPr lang="en-US"/>
          </a:p>
        </p:txBody>
      </p:sp>
    </p:spTree>
    <p:extLst>
      <p:ext uri="{BB962C8B-B14F-4D97-AF65-F5344CB8AC3E}">
        <p14:creationId xmlns:p14="http://schemas.microsoft.com/office/powerpoint/2010/main" val="34402879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958BEA-2FF3-2D86-98E9-202316D7B6F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E66AB67D-EC47-DDF2-0E31-CEF320880D4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5DECA2FE-8D79-0419-3983-187C98527C1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FCA463D-0B5A-2A2D-6F26-26D24072BBDD}"/>
              </a:ext>
            </a:extLst>
          </p:cNvPr>
          <p:cNvSpPr>
            <a:spLocks noGrp="1"/>
          </p:cNvSpPr>
          <p:nvPr>
            <p:ph type="dt" sz="half" idx="10"/>
          </p:nvPr>
        </p:nvSpPr>
        <p:spPr/>
        <p:txBody>
          <a:bodyPr/>
          <a:lstStyle/>
          <a:p>
            <a:fld id="{8F668A2A-B756-3348-AAAB-E597741B42AD}" type="datetimeFigureOut">
              <a:rPr lang="en-US" smtClean="0"/>
              <a:t>5/15/23</a:t>
            </a:fld>
            <a:endParaRPr lang="en-US"/>
          </a:p>
        </p:txBody>
      </p:sp>
      <p:sp>
        <p:nvSpPr>
          <p:cNvPr id="6" name="Footer Placeholder 5">
            <a:extLst>
              <a:ext uri="{FF2B5EF4-FFF2-40B4-BE49-F238E27FC236}">
                <a16:creationId xmlns:a16="http://schemas.microsoft.com/office/drawing/2014/main" id="{B8BD3201-24D7-ACD7-BC7B-F6E6F8E2E1F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01599A4-542A-DE02-3131-27E84FBA36BD}"/>
              </a:ext>
            </a:extLst>
          </p:cNvPr>
          <p:cNvSpPr>
            <a:spLocks noGrp="1"/>
          </p:cNvSpPr>
          <p:nvPr>
            <p:ph type="sldNum" sz="quarter" idx="12"/>
          </p:nvPr>
        </p:nvSpPr>
        <p:spPr/>
        <p:txBody>
          <a:bodyPr/>
          <a:lstStyle/>
          <a:p>
            <a:fld id="{9E7F7B28-4238-2C41-83FF-01EA41151562}" type="slidenum">
              <a:rPr lang="en-US" smtClean="0"/>
              <a:t>‹#›</a:t>
            </a:fld>
            <a:endParaRPr lang="en-US"/>
          </a:p>
        </p:txBody>
      </p:sp>
    </p:spTree>
    <p:extLst>
      <p:ext uri="{BB962C8B-B14F-4D97-AF65-F5344CB8AC3E}">
        <p14:creationId xmlns:p14="http://schemas.microsoft.com/office/powerpoint/2010/main" val="25044902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277E6F-FC4B-413E-A004-07B2358DFB8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CE9BA211-28D8-A4A5-CB6F-26BE76A743C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74BB0581-9BC9-1371-08B3-A4F309C1D7F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DBE3249-A3F4-B9BC-3F1C-F39B3F56055A}"/>
              </a:ext>
            </a:extLst>
          </p:cNvPr>
          <p:cNvSpPr>
            <a:spLocks noGrp="1"/>
          </p:cNvSpPr>
          <p:nvPr>
            <p:ph type="dt" sz="half" idx="10"/>
          </p:nvPr>
        </p:nvSpPr>
        <p:spPr/>
        <p:txBody>
          <a:bodyPr/>
          <a:lstStyle/>
          <a:p>
            <a:fld id="{8F668A2A-B756-3348-AAAB-E597741B42AD}" type="datetimeFigureOut">
              <a:rPr lang="en-US" smtClean="0"/>
              <a:t>5/15/23</a:t>
            </a:fld>
            <a:endParaRPr lang="en-US"/>
          </a:p>
        </p:txBody>
      </p:sp>
      <p:sp>
        <p:nvSpPr>
          <p:cNvPr id="6" name="Footer Placeholder 5">
            <a:extLst>
              <a:ext uri="{FF2B5EF4-FFF2-40B4-BE49-F238E27FC236}">
                <a16:creationId xmlns:a16="http://schemas.microsoft.com/office/drawing/2014/main" id="{8FA0706D-13E4-0740-9900-5CA2CC340BC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F3FFB6D-FDC4-A31F-3F70-6D900B468C6C}"/>
              </a:ext>
            </a:extLst>
          </p:cNvPr>
          <p:cNvSpPr>
            <a:spLocks noGrp="1"/>
          </p:cNvSpPr>
          <p:nvPr>
            <p:ph type="sldNum" sz="quarter" idx="12"/>
          </p:nvPr>
        </p:nvSpPr>
        <p:spPr/>
        <p:txBody>
          <a:bodyPr/>
          <a:lstStyle/>
          <a:p>
            <a:fld id="{9E7F7B28-4238-2C41-83FF-01EA41151562}" type="slidenum">
              <a:rPr lang="en-US" smtClean="0"/>
              <a:t>‹#›</a:t>
            </a:fld>
            <a:endParaRPr lang="en-US"/>
          </a:p>
        </p:txBody>
      </p:sp>
    </p:spTree>
    <p:extLst>
      <p:ext uri="{BB962C8B-B14F-4D97-AF65-F5344CB8AC3E}">
        <p14:creationId xmlns:p14="http://schemas.microsoft.com/office/powerpoint/2010/main" val="42103653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BA4346-D542-E7BC-B212-855D771C86DB}"/>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FA633BBC-F4D7-77B4-DA3B-BE7896E54DB4}"/>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C199C22-2C20-E360-9B03-F178DDD6CA21}"/>
              </a:ext>
            </a:extLst>
          </p:cNvPr>
          <p:cNvSpPr>
            <a:spLocks noGrp="1"/>
          </p:cNvSpPr>
          <p:nvPr>
            <p:ph type="dt" sz="half" idx="10"/>
          </p:nvPr>
        </p:nvSpPr>
        <p:spPr/>
        <p:txBody>
          <a:bodyPr/>
          <a:lstStyle/>
          <a:p>
            <a:fld id="{8F668A2A-B756-3348-AAAB-E597741B42AD}" type="datetimeFigureOut">
              <a:rPr lang="en-US" smtClean="0"/>
              <a:t>5/15/23</a:t>
            </a:fld>
            <a:endParaRPr lang="en-US"/>
          </a:p>
        </p:txBody>
      </p:sp>
      <p:sp>
        <p:nvSpPr>
          <p:cNvPr id="5" name="Footer Placeholder 4">
            <a:extLst>
              <a:ext uri="{FF2B5EF4-FFF2-40B4-BE49-F238E27FC236}">
                <a16:creationId xmlns:a16="http://schemas.microsoft.com/office/drawing/2014/main" id="{86C7F2CC-E3E9-B32E-FA84-6F381C656D6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33CBC29-58F2-7481-23E4-78CDAA970392}"/>
              </a:ext>
            </a:extLst>
          </p:cNvPr>
          <p:cNvSpPr>
            <a:spLocks noGrp="1"/>
          </p:cNvSpPr>
          <p:nvPr>
            <p:ph type="sldNum" sz="quarter" idx="12"/>
          </p:nvPr>
        </p:nvSpPr>
        <p:spPr/>
        <p:txBody>
          <a:bodyPr/>
          <a:lstStyle/>
          <a:p>
            <a:fld id="{9E7F7B28-4238-2C41-83FF-01EA41151562}" type="slidenum">
              <a:rPr lang="en-US" smtClean="0"/>
              <a:t>‹#›</a:t>
            </a:fld>
            <a:endParaRPr lang="en-US"/>
          </a:p>
        </p:txBody>
      </p:sp>
    </p:spTree>
    <p:extLst>
      <p:ext uri="{BB962C8B-B14F-4D97-AF65-F5344CB8AC3E}">
        <p14:creationId xmlns:p14="http://schemas.microsoft.com/office/powerpoint/2010/main" val="40542728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8A8009A-CFA0-AF5A-1AF9-2EFFCC19742D}"/>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8A7CFC2E-991F-C77D-3313-0B67666C8CB0}"/>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A8B434F-8FE9-70B2-2514-D5741FABB44C}"/>
              </a:ext>
            </a:extLst>
          </p:cNvPr>
          <p:cNvSpPr>
            <a:spLocks noGrp="1"/>
          </p:cNvSpPr>
          <p:nvPr>
            <p:ph type="dt" sz="half" idx="10"/>
          </p:nvPr>
        </p:nvSpPr>
        <p:spPr/>
        <p:txBody>
          <a:bodyPr/>
          <a:lstStyle/>
          <a:p>
            <a:fld id="{8F668A2A-B756-3348-AAAB-E597741B42AD}" type="datetimeFigureOut">
              <a:rPr lang="en-US" smtClean="0"/>
              <a:t>5/15/23</a:t>
            </a:fld>
            <a:endParaRPr lang="en-US"/>
          </a:p>
        </p:txBody>
      </p:sp>
      <p:sp>
        <p:nvSpPr>
          <p:cNvPr id="5" name="Footer Placeholder 4">
            <a:extLst>
              <a:ext uri="{FF2B5EF4-FFF2-40B4-BE49-F238E27FC236}">
                <a16:creationId xmlns:a16="http://schemas.microsoft.com/office/drawing/2014/main" id="{BFDC5C3E-38DB-5E9C-B519-624B240622B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9058DEF-55F7-A990-1E1D-0610C4FB3CF2}"/>
              </a:ext>
            </a:extLst>
          </p:cNvPr>
          <p:cNvSpPr>
            <a:spLocks noGrp="1"/>
          </p:cNvSpPr>
          <p:nvPr>
            <p:ph type="sldNum" sz="quarter" idx="12"/>
          </p:nvPr>
        </p:nvSpPr>
        <p:spPr/>
        <p:txBody>
          <a:bodyPr/>
          <a:lstStyle/>
          <a:p>
            <a:fld id="{9E7F7B28-4238-2C41-83FF-01EA41151562}" type="slidenum">
              <a:rPr lang="en-US" smtClean="0"/>
              <a:t>‹#›</a:t>
            </a:fld>
            <a:endParaRPr lang="en-US"/>
          </a:p>
        </p:txBody>
      </p:sp>
    </p:spTree>
    <p:extLst>
      <p:ext uri="{BB962C8B-B14F-4D97-AF65-F5344CB8AC3E}">
        <p14:creationId xmlns:p14="http://schemas.microsoft.com/office/powerpoint/2010/main" val="5842053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90DFFD9-39D2-3B45-F10F-B0DA36D801C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BB9A493-D4F3-0C94-ED96-F79B4056647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F8BEEA7-93A5-E650-72A2-9C2C6D1F3EF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F668A2A-B756-3348-AAAB-E597741B42AD}" type="datetimeFigureOut">
              <a:rPr lang="en-US" smtClean="0"/>
              <a:t>5/15/23</a:t>
            </a:fld>
            <a:endParaRPr lang="en-US"/>
          </a:p>
        </p:txBody>
      </p:sp>
      <p:sp>
        <p:nvSpPr>
          <p:cNvPr id="5" name="Footer Placeholder 4">
            <a:extLst>
              <a:ext uri="{FF2B5EF4-FFF2-40B4-BE49-F238E27FC236}">
                <a16:creationId xmlns:a16="http://schemas.microsoft.com/office/drawing/2014/main" id="{8A0F9228-818C-BCFC-EA97-BE532B04066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680EC01-AA47-A1C1-757F-AAAC3536266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E7F7B28-4238-2C41-83FF-01EA41151562}" type="slidenum">
              <a:rPr lang="en-US" smtClean="0"/>
              <a:t>‹#›</a:t>
            </a:fld>
            <a:endParaRPr lang="en-US"/>
          </a:p>
        </p:txBody>
      </p:sp>
    </p:spTree>
    <p:extLst>
      <p:ext uri="{BB962C8B-B14F-4D97-AF65-F5344CB8AC3E}">
        <p14:creationId xmlns:p14="http://schemas.microsoft.com/office/powerpoint/2010/main" val="229103828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2.png"/><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2.png"/><Relationship Id="rId5" Type="http://schemas.openxmlformats.org/officeDocument/2006/relationships/image" Target="../media/image3.png"/><Relationship Id="rId4"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2.png"/><Relationship Id="rId5" Type="http://schemas.openxmlformats.org/officeDocument/2006/relationships/image" Target="../media/image4.png"/><Relationship Id="rId4"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2.png"/><Relationship Id="rId5" Type="http://schemas.openxmlformats.org/officeDocument/2006/relationships/image" Target="../media/image5.jpeg"/><Relationship Id="rId4" Type="http://schemas.openxmlformats.org/officeDocument/2006/relationships/notesSlide" Target="../notesSlides/notesSlide3.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2.png"/><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2.png"/><Relationship Id="rId5" Type="http://schemas.openxmlformats.org/officeDocument/2006/relationships/image" Target="../media/image7.jpeg"/><Relationship Id="rId4" Type="http://schemas.openxmlformats.org/officeDocument/2006/relationships/notesSlide" Target="../notesSlides/notesSlide4.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2.png"/><Relationship Id="rId4" Type="http://schemas.openxmlformats.org/officeDocument/2006/relationships/image" Target="../media/image8.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2.png"/><Relationship Id="rId5" Type="http://schemas.openxmlformats.org/officeDocument/2006/relationships/image" Target="../media/image9.jpeg"/><Relationship Id="rId4" Type="http://schemas.openxmlformats.org/officeDocument/2006/relationships/notesSlide" Target="../notesSlides/notesSlide5.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2.png"/><Relationship Id="rId5" Type="http://schemas.openxmlformats.org/officeDocument/2006/relationships/image" Target="../media/image11.png"/><Relationship Id="rId4" Type="http://schemas.openxmlformats.org/officeDocument/2006/relationships/image" Target="../media/image10.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2.png"/><Relationship Id="rId5" Type="http://schemas.openxmlformats.org/officeDocument/2006/relationships/image" Target="../media/image12.jpeg"/><Relationship Id="rId4" Type="http://schemas.openxmlformats.org/officeDocument/2006/relationships/notesSlide" Target="../notesSlides/notesSlide6.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2.png"/><Relationship Id="rId5" Type="http://schemas.openxmlformats.org/officeDocument/2006/relationships/image" Target="../media/image13.png"/><Relationship Id="rId4" Type="http://schemas.openxmlformats.org/officeDocument/2006/relationships/notesSlide" Target="../notesSlides/notesSlide7.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2.png"/><Relationship Id="rId5" Type="http://schemas.openxmlformats.org/officeDocument/2006/relationships/image" Target="../media/image14.jpeg"/><Relationship Id="rId4" Type="http://schemas.openxmlformats.org/officeDocument/2006/relationships/notesSlide" Target="../notesSlides/notesSlide8.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2.png"/><Relationship Id="rId5" Type="http://schemas.openxmlformats.org/officeDocument/2006/relationships/image" Target="../media/image15.jpeg"/><Relationship Id="rId4" Type="http://schemas.openxmlformats.org/officeDocument/2006/relationships/notesSlide" Target="../notesSlides/notesSlide9.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2.png"/><Relationship Id="rId5" Type="http://schemas.openxmlformats.org/officeDocument/2006/relationships/image" Target="../media/image16.jpeg"/><Relationship Id="rId4" Type="http://schemas.openxmlformats.org/officeDocument/2006/relationships/notesSlide" Target="../notesSlides/notesSlide10.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image" Target="../media/image2.png"/><Relationship Id="rId5" Type="http://schemas.openxmlformats.org/officeDocument/2006/relationships/image" Target="../media/image17.jpeg"/><Relationship Id="rId4" Type="http://schemas.openxmlformats.org/officeDocument/2006/relationships/notesSlide" Target="../notesSlides/notesSlide1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BE4C0C33-F355-BB12-64F5-60ED2C0C8C7D}"/>
              </a:ext>
            </a:extLst>
          </p:cNvPr>
          <p:cNvPicPr>
            <a:picLocks noChangeAspect="1"/>
          </p:cNvPicPr>
          <p:nvPr/>
        </p:nvPicPr>
        <p:blipFill rotWithShape="1">
          <a:blip r:embed="rId4"/>
          <a:srcRect t="976" b="13797"/>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81796C4-6C82-FABA-03B5-C5775250B085}"/>
              </a:ext>
            </a:extLst>
          </p:cNvPr>
          <p:cNvSpPr>
            <a:spLocks noGrp="1"/>
          </p:cNvSpPr>
          <p:nvPr>
            <p:ph type="ctrTitle"/>
          </p:nvPr>
        </p:nvSpPr>
        <p:spPr>
          <a:xfrm>
            <a:off x="1097280" y="325550"/>
            <a:ext cx="10058400" cy="3574778"/>
          </a:xfrm>
          <a:effectLst>
            <a:outerShdw blurRad="50800" dist="38100" dir="2700000" algn="tl" rotWithShape="0">
              <a:prstClr val="black">
                <a:alpha val="40000"/>
              </a:prstClr>
            </a:outerShdw>
          </a:effectLst>
        </p:spPr>
        <p:txBody>
          <a:bodyPr>
            <a:normAutofit/>
          </a:bodyPr>
          <a:lstStyle/>
          <a:p>
            <a:r>
              <a:rPr lang="en-US" sz="5200" dirty="0">
                <a:solidFill>
                  <a:srgbClr val="FFFFFF"/>
                </a:solidFill>
              </a:rPr>
              <a:t>Three-day expedition walking though  Snowdonia national park</a:t>
            </a:r>
          </a:p>
        </p:txBody>
      </p:sp>
      <p:sp>
        <p:nvSpPr>
          <p:cNvPr id="3" name="Subtitle 2">
            <a:extLst>
              <a:ext uri="{FF2B5EF4-FFF2-40B4-BE49-F238E27FC236}">
                <a16:creationId xmlns:a16="http://schemas.microsoft.com/office/drawing/2014/main" id="{869E76AA-774A-59A1-0AFC-CB5907488B59}"/>
              </a:ext>
            </a:extLst>
          </p:cNvPr>
          <p:cNvSpPr>
            <a:spLocks noGrp="1"/>
          </p:cNvSpPr>
          <p:nvPr>
            <p:ph type="subTitle" idx="1"/>
          </p:nvPr>
        </p:nvSpPr>
        <p:spPr>
          <a:xfrm>
            <a:off x="1100051" y="4072043"/>
            <a:ext cx="10058400" cy="1282707"/>
          </a:xfrm>
          <a:effectLst>
            <a:outerShdw blurRad="50800" dist="38100" dir="2700000" algn="tl" rotWithShape="0">
              <a:prstClr val="black">
                <a:alpha val="40000"/>
              </a:prstClr>
            </a:outerShdw>
          </a:effectLst>
        </p:spPr>
        <p:txBody>
          <a:bodyPr>
            <a:normAutofit/>
          </a:bodyPr>
          <a:lstStyle/>
          <a:p>
            <a:r>
              <a:rPr lang="en-US">
                <a:solidFill>
                  <a:srgbClr val="FFFFFF"/>
                </a:solidFill>
              </a:rPr>
              <a:t>By Ben Mathieson </a:t>
            </a:r>
          </a:p>
        </p:txBody>
      </p:sp>
      <p:pic>
        <p:nvPicPr>
          <p:cNvPr id="4" name="Audio 3">
            <a:hlinkClick r:id="" action="ppaction://media"/>
            <a:extLst>
              <a:ext uri="{FF2B5EF4-FFF2-40B4-BE49-F238E27FC236}">
                <a16:creationId xmlns:a16="http://schemas.microsoft.com/office/drawing/2014/main" id="{41FB32A6-2285-708D-6E86-ACAD3B870F5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726010727"/>
      </p:ext>
    </p:extLst>
  </p:cSld>
  <p:clrMapOvr>
    <a:masterClrMapping/>
  </p:clrMapOvr>
  <mc:AlternateContent xmlns:mc="http://schemas.openxmlformats.org/markup-compatibility/2006">
    <mc:Choice xmlns:p14="http://schemas.microsoft.com/office/powerpoint/2010/main" Requires="p14">
      <p:transition spd="slow" p14:dur="2000" advTm="10716"/>
    </mc:Choice>
    <mc:Fallback>
      <p:transition spd="slow" advTm="1071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par>
                                <p:cTn id="7" presetID="10" presetClass="entr" presetSubtype="0" fill="hold" grpId="0" nodeType="withEffect">
                                  <p:stCondLst>
                                    <p:cond delay="2000"/>
                                  </p:stCondLst>
                                  <p:iterate type="lt">
                                    <p:tmPct val="10000"/>
                                  </p:iterate>
                                  <p:childTnLst>
                                    <p:set>
                                      <p:cBhvr>
                                        <p:cTn id="8" dur="1" fill="hold">
                                          <p:stCondLst>
                                            <p:cond delay="0"/>
                                          </p:stCondLst>
                                        </p:cTn>
                                        <p:tgtEl>
                                          <p:spTgt spid="3">
                                            <p:txEl>
                                              <p:pRg st="0" end="0"/>
                                            </p:txEl>
                                          </p:spTgt>
                                        </p:tgtEl>
                                        <p:attrNameLst>
                                          <p:attrName>style.visibility</p:attrName>
                                        </p:attrNameLst>
                                      </p:cBhvr>
                                      <p:to>
                                        <p:strVal val="visible"/>
                                      </p:to>
                                    </p:set>
                                    <p:animEffect transition="in" filter="fade">
                                      <p:cBhvr>
                                        <p:cTn id="9" dur="400"/>
                                        <p:tgtEl>
                                          <p:spTgt spid="3">
                                            <p:txEl>
                                              <p:pRg st="0" end="0"/>
                                            </p:txEl>
                                          </p:spTgt>
                                        </p:tgtEl>
                                      </p:cBhvr>
                                    </p:animEffect>
                                  </p:childTnLst>
                                </p:cTn>
                              </p:par>
                              <p:par>
                                <p:cTn id="10" presetID="10" presetClass="entr" presetSubtype="0" fill="hold" grpId="0" nodeType="withEffect">
                                  <p:stCondLst>
                                    <p:cond delay="1000"/>
                                  </p:stCondLst>
                                  <p:iterate type="lt">
                                    <p:tmPct val="10000"/>
                                  </p:iterate>
                                  <p:childTnLst>
                                    <p:set>
                                      <p:cBhvr>
                                        <p:cTn id="11" dur="1" fill="hold">
                                          <p:stCondLst>
                                            <p:cond delay="0"/>
                                          </p:stCondLst>
                                        </p:cTn>
                                        <p:tgtEl>
                                          <p:spTgt spid="2"/>
                                        </p:tgtEl>
                                        <p:attrNameLst>
                                          <p:attrName>style.visibility</p:attrName>
                                        </p:attrNameLst>
                                      </p:cBhvr>
                                      <p:to>
                                        <p:strVal val="visible"/>
                                      </p:to>
                                    </p:set>
                                    <p:animEffect transition="in" filter="fade">
                                      <p:cBhvr>
                                        <p:cTn id="12"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3" fill="hold" display="0">
                  <p:stCondLst>
                    <p:cond delay="indefinite"/>
                  </p:stCondLst>
                  <p:endCondLst>
                    <p:cond evt="onStopAudio" delay="0">
                      <p:tgtEl>
                        <p:sldTgt/>
                      </p:tgtEl>
                    </p:cond>
                  </p:endCondLst>
                </p:cTn>
                <p:tgtEl>
                  <p:spTgt spid="4"/>
                </p:tgtEl>
              </p:cMediaNode>
            </p:audio>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6" name="Rectangle 4102">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797CBBC-C9BF-89DA-2FA5-EF54A3C7AA48}"/>
              </a:ext>
            </a:extLst>
          </p:cNvPr>
          <p:cNvSpPr>
            <a:spLocks noGrp="1"/>
          </p:cNvSpPr>
          <p:nvPr>
            <p:ph type="title"/>
          </p:nvPr>
        </p:nvSpPr>
        <p:spPr>
          <a:xfrm>
            <a:off x="630936" y="640080"/>
            <a:ext cx="4818888" cy="1481328"/>
          </a:xfrm>
        </p:spPr>
        <p:txBody>
          <a:bodyPr anchor="b">
            <a:normAutofit/>
          </a:bodyPr>
          <a:lstStyle/>
          <a:p>
            <a:r>
              <a:rPr lang="en-US" sz="5400"/>
              <a:t>Introduction </a:t>
            </a:r>
          </a:p>
        </p:txBody>
      </p:sp>
      <p:sp>
        <p:nvSpPr>
          <p:cNvPr id="4105"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2273F85-405D-3F74-CFF8-5F0F1D7654E9}"/>
              </a:ext>
            </a:extLst>
          </p:cNvPr>
          <p:cNvSpPr>
            <a:spLocks noGrp="1"/>
          </p:cNvSpPr>
          <p:nvPr>
            <p:ph idx="1"/>
          </p:nvPr>
        </p:nvSpPr>
        <p:spPr>
          <a:xfrm>
            <a:off x="630936" y="2660904"/>
            <a:ext cx="4818888" cy="3547872"/>
          </a:xfrm>
        </p:spPr>
        <p:txBody>
          <a:bodyPr anchor="t">
            <a:normAutofit/>
          </a:bodyPr>
          <a:lstStyle/>
          <a:p>
            <a:pPr marL="0" indent="0">
              <a:buNone/>
            </a:pPr>
            <a:r>
              <a:rPr lang="en-US" sz="1400" dirty="0"/>
              <a:t>The location of the national park is in the northwest of Wales and is home to Snowdonia mountain the tallest mountain in Wales. </a:t>
            </a:r>
          </a:p>
          <a:p>
            <a:pPr marL="0" indent="0">
              <a:buNone/>
            </a:pPr>
            <a:r>
              <a:rPr lang="en-US" sz="1400" dirty="0"/>
              <a:t>We want to take a three-day expedition around the national park visiting various famous locations Snowdonia, Ogwen Valley and Aberglaslyn Pass.</a:t>
            </a:r>
          </a:p>
          <a:p>
            <a:pPr marL="0" indent="0">
              <a:buNone/>
            </a:pPr>
            <a:r>
              <a:rPr lang="en-US" sz="1400" dirty="0"/>
              <a:t>I want to try and be as sustainable as possible by trying to use as little fuel as possible so we will be walking to all the locations to visit them</a:t>
            </a:r>
          </a:p>
          <a:p>
            <a:pPr marL="0" indent="0">
              <a:buNone/>
            </a:pPr>
            <a:r>
              <a:rPr lang="en-US" sz="1400" dirty="0"/>
              <a:t>There will be wild camping in certain locations to understand the feeling of being in the wild for the people partaking. </a:t>
            </a:r>
          </a:p>
          <a:p>
            <a:pPr marL="0" indent="0">
              <a:buNone/>
            </a:pPr>
            <a:r>
              <a:rPr lang="en-US" sz="1400" dirty="0"/>
              <a:t>The group be looking into how this expedition fits in with the three pillars of sustainability environmental, economic and social </a:t>
            </a:r>
          </a:p>
          <a:p>
            <a:pPr marL="0" indent="0">
              <a:buNone/>
            </a:pPr>
            <a:endParaRPr lang="en-US" sz="1400" dirty="0"/>
          </a:p>
          <a:p>
            <a:pPr marL="0" indent="0">
              <a:buNone/>
            </a:pPr>
            <a:endParaRPr lang="en-US" sz="1400" dirty="0"/>
          </a:p>
        </p:txBody>
      </p:sp>
      <p:pic>
        <p:nvPicPr>
          <p:cNvPr id="4098" name="Picture 2" descr="A map of the united kingdom&#10;&#10;Description automatically generated with medium confidence">
            <a:extLst>
              <a:ext uri="{FF2B5EF4-FFF2-40B4-BE49-F238E27FC236}">
                <a16:creationId xmlns:a16="http://schemas.microsoft.com/office/drawing/2014/main" id="{9539B809-9A5D-9AF9-1186-3B39F331A34D}"/>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6639229" y="640080"/>
            <a:ext cx="4378605" cy="5577840"/>
          </a:xfrm>
          <a:prstGeom prst="rect">
            <a:avLst/>
          </a:prstGeom>
          <a:noFill/>
          <a:extLst>
            <a:ext uri="{909E8E84-426E-40DD-AFC4-6F175D3DCCD1}">
              <a14:hiddenFill xmlns:a14="http://schemas.microsoft.com/office/drawing/2010/main">
                <a:solidFill>
                  <a:srgbClr val="FFFFFF"/>
                </a:solidFill>
              </a14:hiddenFill>
            </a:ext>
          </a:extLst>
        </p:spPr>
      </p:pic>
      <p:pic>
        <p:nvPicPr>
          <p:cNvPr id="4" name="Audio 3">
            <a:hlinkClick r:id="" action="ppaction://media"/>
            <a:extLst>
              <a:ext uri="{FF2B5EF4-FFF2-40B4-BE49-F238E27FC236}">
                <a16:creationId xmlns:a16="http://schemas.microsoft.com/office/drawing/2014/main" id="{DDAC3CA2-88E5-A4F5-E611-E244C5D5BC77}"/>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315083292"/>
      </p:ext>
    </p:extLst>
  </p:cSld>
  <p:clrMapOvr>
    <a:masterClrMapping/>
  </p:clrMapOvr>
  <p:transition spd="med" advTm="46764">
    <p:pull/>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D60767-342C-4CA8-A67F-BF7640C4B711}"/>
              </a:ext>
            </a:extLst>
          </p:cNvPr>
          <p:cNvSpPr>
            <a:spLocks noGrp="1"/>
          </p:cNvSpPr>
          <p:nvPr>
            <p:ph type="title"/>
          </p:nvPr>
        </p:nvSpPr>
        <p:spPr>
          <a:xfrm>
            <a:off x="630936" y="640080"/>
            <a:ext cx="4818888" cy="1481328"/>
          </a:xfrm>
        </p:spPr>
        <p:txBody>
          <a:bodyPr anchor="b">
            <a:normAutofit/>
          </a:bodyPr>
          <a:lstStyle/>
          <a:p>
            <a:r>
              <a:rPr lang="en-US" sz="5000"/>
              <a:t>Expedition leader Ben Mathieson </a:t>
            </a:r>
          </a:p>
        </p:txBody>
      </p:sp>
      <p:sp>
        <p:nvSpPr>
          <p:cNvPr id="12"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5E563F4-B3CC-F69A-A86A-8B423CF4A61A}"/>
              </a:ext>
            </a:extLst>
          </p:cNvPr>
          <p:cNvSpPr>
            <a:spLocks noGrp="1"/>
          </p:cNvSpPr>
          <p:nvPr>
            <p:ph idx="1"/>
          </p:nvPr>
        </p:nvSpPr>
        <p:spPr>
          <a:xfrm>
            <a:off x="630936" y="2660904"/>
            <a:ext cx="4818888" cy="3547872"/>
          </a:xfrm>
        </p:spPr>
        <p:txBody>
          <a:bodyPr anchor="t">
            <a:normAutofit/>
          </a:bodyPr>
          <a:lstStyle/>
          <a:p>
            <a:pPr marL="0" indent="0">
              <a:buNone/>
            </a:pPr>
            <a:r>
              <a:rPr lang="en-US" sz="1500"/>
              <a:t>Ben Mathieson </a:t>
            </a:r>
          </a:p>
          <a:p>
            <a:pPr marL="0" indent="0">
              <a:buNone/>
            </a:pPr>
            <a:r>
              <a:rPr lang="en-US" sz="1500"/>
              <a:t>Second year of Saint Davids Trinity University of Wales </a:t>
            </a:r>
          </a:p>
          <a:p>
            <a:pPr marL="0" indent="0">
              <a:buNone/>
            </a:pPr>
            <a:r>
              <a:rPr lang="en-US" sz="1500"/>
              <a:t>Rescue diver </a:t>
            </a:r>
          </a:p>
          <a:p>
            <a:pPr marL="0" indent="0">
              <a:buNone/>
            </a:pPr>
            <a:r>
              <a:rPr lang="en-US" sz="1500"/>
              <a:t>Had relevant experience with mountain and hill walking.</a:t>
            </a:r>
          </a:p>
          <a:p>
            <a:pPr marL="0" indent="0">
              <a:buNone/>
            </a:pPr>
            <a:r>
              <a:rPr lang="en-US" sz="1500"/>
              <a:t>Lead a group of four up the mountain of Tryfan was very successful as we also did a wild camp in the mountains which was well fun. </a:t>
            </a:r>
          </a:p>
          <a:p>
            <a:pPr marL="0" indent="0">
              <a:buNone/>
            </a:pPr>
            <a:r>
              <a:rPr lang="en-US" sz="1500"/>
              <a:t>Been up Ben Nevis with a group of five to get to the top with ice axes and crampons </a:t>
            </a:r>
          </a:p>
          <a:p>
            <a:pPr marL="0" indent="0">
              <a:buNone/>
            </a:pPr>
            <a:r>
              <a:rPr lang="en-US" sz="1500"/>
              <a:t>Been to Nepal and travelled to Annapurna base camp which took seven days up and five days down. </a:t>
            </a:r>
          </a:p>
          <a:p>
            <a:pPr marL="0" indent="0">
              <a:buNone/>
            </a:pPr>
            <a:endParaRPr lang="en-US" sz="1500"/>
          </a:p>
          <a:p>
            <a:pPr marL="0" indent="0">
              <a:buNone/>
            </a:pPr>
            <a:endParaRPr lang="en-US" sz="1500"/>
          </a:p>
          <a:p>
            <a:pPr marL="0" indent="0">
              <a:buNone/>
            </a:pPr>
            <a:endParaRPr lang="en-US" sz="1500"/>
          </a:p>
        </p:txBody>
      </p:sp>
      <p:pic>
        <p:nvPicPr>
          <p:cNvPr id="5" name="Picture 4" descr="A person climbing a rock wall&#10;&#10;Description automatically generated with medium confidence">
            <a:extLst>
              <a:ext uri="{FF2B5EF4-FFF2-40B4-BE49-F238E27FC236}">
                <a16:creationId xmlns:a16="http://schemas.microsoft.com/office/drawing/2014/main" id="{604242F3-2DF3-29BF-11CF-DF007F665029}"/>
              </a:ext>
            </a:extLst>
          </p:cNvPr>
          <p:cNvPicPr>
            <a:picLocks noChangeAspect="1"/>
          </p:cNvPicPr>
          <p:nvPr/>
        </p:nvPicPr>
        <p:blipFill>
          <a:blip r:embed="rId5"/>
          <a:stretch>
            <a:fillRect/>
          </a:stretch>
        </p:blipFill>
        <p:spPr>
          <a:xfrm>
            <a:off x="6099048" y="643812"/>
            <a:ext cx="5458968" cy="5570375"/>
          </a:xfrm>
          <a:prstGeom prst="rect">
            <a:avLst/>
          </a:prstGeom>
        </p:spPr>
      </p:pic>
      <p:pic>
        <p:nvPicPr>
          <p:cNvPr id="6" name="Audio 5">
            <a:hlinkClick r:id="" action="ppaction://media"/>
            <a:extLst>
              <a:ext uri="{FF2B5EF4-FFF2-40B4-BE49-F238E27FC236}">
                <a16:creationId xmlns:a16="http://schemas.microsoft.com/office/drawing/2014/main" id="{B8E78054-3B44-343A-C9C8-BFF9BFF0670B}"/>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495667359"/>
      </p:ext>
    </p:extLst>
  </p:cSld>
  <p:clrMapOvr>
    <a:masterClrMapping/>
  </p:clrMapOvr>
  <p:transition spd="med" advTm="38951">
    <p:pull/>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D48ED36-025E-CDE6-BB26-B891A23791D8}"/>
              </a:ext>
            </a:extLst>
          </p:cNvPr>
          <p:cNvSpPr>
            <a:spLocks noGrp="1"/>
          </p:cNvSpPr>
          <p:nvPr>
            <p:ph type="title"/>
          </p:nvPr>
        </p:nvSpPr>
        <p:spPr>
          <a:xfrm>
            <a:off x="6513788" y="365125"/>
            <a:ext cx="4840010" cy="1807305"/>
          </a:xfrm>
        </p:spPr>
        <p:txBody>
          <a:bodyPr>
            <a:normAutofit/>
          </a:bodyPr>
          <a:lstStyle/>
          <a:p>
            <a:r>
              <a:rPr lang="en-US" dirty="0"/>
              <a:t>Day 1 Snowdonia </a:t>
            </a:r>
          </a:p>
        </p:txBody>
      </p:sp>
      <p:pic>
        <p:nvPicPr>
          <p:cNvPr id="5" name="Picture 4" descr="Camping tents hit by the sun rays">
            <a:extLst>
              <a:ext uri="{FF2B5EF4-FFF2-40B4-BE49-F238E27FC236}">
                <a16:creationId xmlns:a16="http://schemas.microsoft.com/office/drawing/2014/main" id="{F9316A4C-9727-8225-4285-8ACB0D98EF5F}"/>
              </a:ext>
            </a:extLst>
          </p:cNvPr>
          <p:cNvPicPr>
            <a:picLocks noChangeAspect="1"/>
          </p:cNvPicPr>
          <p:nvPr/>
        </p:nvPicPr>
        <p:blipFill rotWithShape="1">
          <a:blip r:embed="rId5"/>
          <a:srcRect l="23368" r="17097" b="-1"/>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a:extLst>
              <a:ext uri="{FF2B5EF4-FFF2-40B4-BE49-F238E27FC236}">
                <a16:creationId xmlns:a16="http://schemas.microsoft.com/office/drawing/2014/main" id="{D73FE763-0F87-985D-9098-1A3241319C7C}"/>
              </a:ext>
            </a:extLst>
          </p:cNvPr>
          <p:cNvSpPr>
            <a:spLocks noGrp="1"/>
          </p:cNvSpPr>
          <p:nvPr>
            <p:ph idx="1"/>
          </p:nvPr>
        </p:nvSpPr>
        <p:spPr>
          <a:xfrm>
            <a:off x="6513788" y="2333297"/>
            <a:ext cx="4840010" cy="3843666"/>
          </a:xfrm>
        </p:spPr>
        <p:txBody>
          <a:bodyPr>
            <a:normAutofit/>
          </a:bodyPr>
          <a:lstStyle/>
          <a:p>
            <a:pPr marL="457200" indent="-457200">
              <a:buFont typeface="+mj-lt"/>
              <a:buAutoNum type="arabicPeriod"/>
            </a:pPr>
            <a:r>
              <a:rPr lang="en-US" sz="2000" dirty="0"/>
              <a:t>Arrive at campsite at 10:00</a:t>
            </a:r>
          </a:p>
          <a:p>
            <a:pPr marL="457200" indent="-457200">
              <a:buFont typeface="+mj-lt"/>
              <a:buAutoNum type="arabicPeriod"/>
            </a:pPr>
            <a:r>
              <a:rPr lang="en-US" sz="2000" dirty="0"/>
              <a:t>Leave campsite as we arrived clean and unaffected.</a:t>
            </a:r>
          </a:p>
          <a:p>
            <a:pPr marL="457200" indent="-457200">
              <a:buFont typeface="+mj-lt"/>
              <a:buAutoNum type="arabicPeriod"/>
            </a:pPr>
            <a:r>
              <a:rPr lang="en-US" sz="2000" dirty="0"/>
              <a:t>head to the village of Llanberis to start the accent on the mountain.</a:t>
            </a:r>
          </a:p>
          <a:p>
            <a:pPr marL="457200" indent="-457200">
              <a:buFont typeface="+mj-lt"/>
              <a:buAutoNum type="arabicPeriod"/>
            </a:pPr>
            <a:r>
              <a:rPr lang="en-US" sz="2000" dirty="0"/>
              <a:t>Include either the Llanberis Path, Pyg Track or the miner's track.</a:t>
            </a:r>
          </a:p>
          <a:p>
            <a:pPr marL="457200" indent="-457200">
              <a:buFont typeface="+mj-lt"/>
              <a:buAutoNum type="arabicPeriod"/>
            </a:pPr>
            <a:r>
              <a:rPr lang="en-US" sz="2000" dirty="0"/>
              <a:t>Arrive at the top of Snowdonia and have lunch </a:t>
            </a:r>
          </a:p>
          <a:p>
            <a:pPr marL="457200" indent="-457200">
              <a:buFont typeface="+mj-lt"/>
              <a:buAutoNum type="arabicPeriod"/>
            </a:pPr>
            <a:r>
              <a:rPr lang="en-US" sz="2000" dirty="0"/>
              <a:t>Begin the decent back to car park have dinner and rest up. </a:t>
            </a:r>
          </a:p>
          <a:p>
            <a:pPr marL="0" indent="0">
              <a:buNone/>
            </a:pPr>
            <a:endParaRPr lang="en-US" sz="2000" dirty="0"/>
          </a:p>
        </p:txBody>
      </p:sp>
      <p:pic>
        <p:nvPicPr>
          <p:cNvPr id="6" name="Audio 5">
            <a:hlinkClick r:id="" action="ppaction://media"/>
            <a:extLst>
              <a:ext uri="{FF2B5EF4-FFF2-40B4-BE49-F238E27FC236}">
                <a16:creationId xmlns:a16="http://schemas.microsoft.com/office/drawing/2014/main" id="{28E69D8B-D030-E04D-2E4F-86FB499F9758}"/>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4142511478"/>
      </p:ext>
    </p:extLst>
  </p:cSld>
  <p:clrMapOvr>
    <a:masterClrMapping/>
  </p:clrMapOvr>
  <p:transition spd="med" advTm="47612">
    <p:pull/>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8FFB1932-4280-7F73-263F-8145FEA36024}"/>
              </a:ext>
            </a:extLst>
          </p:cNvPr>
          <p:cNvPicPr>
            <a:picLocks noGrp="1" noChangeAspect="1"/>
          </p:cNvPicPr>
          <p:nvPr>
            <p:ph idx="1"/>
          </p:nvPr>
        </p:nvPicPr>
        <p:blipFill>
          <a:blip r:embed="rId4"/>
          <a:stretch>
            <a:fillRect/>
          </a:stretch>
        </p:blipFill>
        <p:spPr>
          <a:xfrm>
            <a:off x="643467" y="1738714"/>
            <a:ext cx="10905066" cy="3380570"/>
          </a:xfrm>
          <a:prstGeom prst="rect">
            <a:avLst/>
          </a:prstGeom>
        </p:spPr>
      </p:pic>
      <p:pic>
        <p:nvPicPr>
          <p:cNvPr id="7" name="Audio 6">
            <a:hlinkClick r:id="" action="ppaction://media"/>
            <a:extLst>
              <a:ext uri="{FF2B5EF4-FFF2-40B4-BE49-F238E27FC236}">
                <a16:creationId xmlns:a16="http://schemas.microsoft.com/office/drawing/2014/main" id="{1CB6646D-8E30-8C92-10BA-567EAE5074D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648251463"/>
      </p:ext>
    </p:extLst>
  </p:cSld>
  <p:clrMapOvr>
    <a:masterClrMapping/>
  </p:clrMapOvr>
  <mc:AlternateContent xmlns:mc="http://schemas.openxmlformats.org/markup-compatibility/2006">
    <mc:Choice xmlns:p14="http://schemas.microsoft.com/office/powerpoint/2010/main" Requires="p14">
      <p:transition spd="slow" p14:dur="2000" advTm="18459"/>
    </mc:Choice>
    <mc:Fallback>
      <p:transition spd="slow" advTm="1845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5" name="Picture 4" descr="Beddings in a car">
            <a:extLst>
              <a:ext uri="{FF2B5EF4-FFF2-40B4-BE49-F238E27FC236}">
                <a16:creationId xmlns:a16="http://schemas.microsoft.com/office/drawing/2014/main" id="{6D5D3CBD-1D56-95CE-2768-335FB09B5C60}"/>
              </a:ext>
            </a:extLst>
          </p:cNvPr>
          <p:cNvPicPr>
            <a:picLocks noChangeAspect="1"/>
          </p:cNvPicPr>
          <p:nvPr/>
        </p:nvPicPr>
        <p:blipFill rotWithShape="1">
          <a:blip r:embed="rId5"/>
          <a:srcRect r="3182" b="-1"/>
          <a:stretch/>
        </p:blipFill>
        <p:spPr>
          <a:xfrm>
            <a:off x="20" y="10"/>
            <a:ext cx="9947062" cy="6857990"/>
          </a:xfrm>
          <a:prstGeom prst="rect">
            <a:avLst/>
          </a:prstGeom>
        </p:spPr>
      </p:pic>
      <p:sp>
        <p:nvSpPr>
          <p:cNvPr id="16" name="Freeform: Shape 15">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86049"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useBgFill="1">
        <p:nvSpPr>
          <p:cNvPr id="18" name="Freeform: Shape 17">
            <a:extLst>
              <a:ext uri="{FF2B5EF4-FFF2-40B4-BE49-F238E27FC236}">
                <a16:creationId xmlns:a16="http://schemas.microsoft.com/office/drawing/2014/main" id="{F9EC3F91-A75C-4F74-867E-E4C28C135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48226" y="0"/>
            <a:ext cx="5043774" cy="6858000"/>
          </a:xfrm>
          <a:custGeom>
            <a:avLst/>
            <a:gdLst>
              <a:gd name="connsiteX0" fmla="*/ 1648981 w 5043774"/>
              <a:gd name="connsiteY0" fmla="*/ 0 h 6858000"/>
              <a:gd name="connsiteX1" fmla="*/ 2759699 w 5043774"/>
              <a:gd name="connsiteY1" fmla="*/ 0 h 6858000"/>
              <a:gd name="connsiteX2" fmla="*/ 3379301 w 5043774"/>
              <a:gd name="connsiteY2" fmla="*/ 0 h 6858000"/>
              <a:gd name="connsiteX3" fmla="*/ 3552342 w 5043774"/>
              <a:gd name="connsiteY3" fmla="*/ 0 h 6858000"/>
              <a:gd name="connsiteX4" fmla="*/ 4617166 w 5043774"/>
              <a:gd name="connsiteY4" fmla="*/ 0 h 6858000"/>
              <a:gd name="connsiteX5" fmla="*/ 4786130 w 5043774"/>
              <a:gd name="connsiteY5" fmla="*/ 0 h 6858000"/>
              <a:gd name="connsiteX6" fmla="*/ 4980168 w 5043774"/>
              <a:gd name="connsiteY6" fmla="*/ 0 h 6858000"/>
              <a:gd name="connsiteX7" fmla="*/ 5043774 w 5043774"/>
              <a:gd name="connsiteY7" fmla="*/ 0 h 6858000"/>
              <a:gd name="connsiteX8" fmla="*/ 5043774 w 5043774"/>
              <a:gd name="connsiteY8" fmla="*/ 6858000 h 6858000"/>
              <a:gd name="connsiteX9" fmla="*/ 4980168 w 5043774"/>
              <a:gd name="connsiteY9" fmla="*/ 6858000 h 6858000"/>
              <a:gd name="connsiteX10" fmla="*/ 4786130 w 5043774"/>
              <a:gd name="connsiteY10" fmla="*/ 6858000 h 6858000"/>
              <a:gd name="connsiteX11" fmla="*/ 4617166 w 5043774"/>
              <a:gd name="connsiteY11" fmla="*/ 6858000 h 6858000"/>
              <a:gd name="connsiteX12" fmla="*/ 3552342 w 5043774"/>
              <a:gd name="connsiteY12" fmla="*/ 6858000 h 6858000"/>
              <a:gd name="connsiteX13" fmla="*/ 3379301 w 5043774"/>
              <a:gd name="connsiteY13" fmla="*/ 6858000 h 6858000"/>
              <a:gd name="connsiteX14" fmla="*/ 2759699 w 5043774"/>
              <a:gd name="connsiteY14" fmla="*/ 6858000 h 6858000"/>
              <a:gd name="connsiteX15" fmla="*/ 2542782 w 5043774"/>
              <a:gd name="connsiteY15" fmla="*/ 6858000 h 6858000"/>
              <a:gd name="connsiteX16" fmla="*/ 2429239 w 5043774"/>
              <a:gd name="connsiteY16" fmla="*/ 6780599 h 6858000"/>
              <a:gd name="connsiteX17" fmla="*/ 1904328 w 5043774"/>
              <a:gd name="connsiteY17" fmla="*/ 6374814 h 6858000"/>
              <a:gd name="connsiteX18" fmla="*/ 0 w 5043774"/>
              <a:gd name="connsiteY18" fmla="*/ 3621656 h 6858000"/>
              <a:gd name="connsiteX19" fmla="*/ 1626503 w 5043774"/>
              <a:gd name="connsiteY19"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043774" h="6858000">
                <a:moveTo>
                  <a:pt x="1648981" y="0"/>
                </a:moveTo>
                <a:lnTo>
                  <a:pt x="2759699" y="0"/>
                </a:lnTo>
                <a:lnTo>
                  <a:pt x="3379301" y="0"/>
                </a:lnTo>
                <a:lnTo>
                  <a:pt x="3552342" y="0"/>
                </a:lnTo>
                <a:lnTo>
                  <a:pt x="4617166" y="0"/>
                </a:lnTo>
                <a:lnTo>
                  <a:pt x="4786130" y="0"/>
                </a:lnTo>
                <a:lnTo>
                  <a:pt x="4980168" y="0"/>
                </a:lnTo>
                <a:lnTo>
                  <a:pt x="5043774" y="0"/>
                </a:lnTo>
                <a:lnTo>
                  <a:pt x="5043774" y="6858000"/>
                </a:lnTo>
                <a:lnTo>
                  <a:pt x="4980168" y="6858000"/>
                </a:lnTo>
                <a:lnTo>
                  <a:pt x="4786130" y="6858000"/>
                </a:lnTo>
                <a:lnTo>
                  <a:pt x="4617166" y="6858000"/>
                </a:lnTo>
                <a:lnTo>
                  <a:pt x="3552342" y="6858000"/>
                </a:lnTo>
                <a:lnTo>
                  <a:pt x="3379301" y="6858000"/>
                </a:lnTo>
                <a:lnTo>
                  <a:pt x="2759699" y="6858000"/>
                </a:lnTo>
                <a:lnTo>
                  <a:pt x="2542782" y="6858000"/>
                </a:lnTo>
                <a:lnTo>
                  <a:pt x="2429239" y="6780599"/>
                </a:lnTo>
                <a:cubicBezTo>
                  <a:pt x="2252641" y="6653108"/>
                  <a:pt x="2079285" y="6515397"/>
                  <a:pt x="1904328" y="6374814"/>
                </a:cubicBezTo>
                <a:cubicBezTo>
                  <a:pt x="943579" y="5602839"/>
                  <a:pt x="0" y="4969131"/>
                  <a:pt x="0" y="3621656"/>
                </a:cubicBezTo>
                <a:cubicBezTo>
                  <a:pt x="0" y="2093192"/>
                  <a:pt x="582912" y="754641"/>
                  <a:pt x="1626503" y="14997"/>
                </a:cubicBezTo>
                <a:close/>
              </a:path>
            </a:pathLst>
          </a:cu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Meiryo"/>
            </a:endParaRPr>
          </a:p>
        </p:txBody>
      </p:sp>
      <p:sp>
        <p:nvSpPr>
          <p:cNvPr id="20" name="Freeform: Shape 19">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97013"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alpha val="7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3769847B-86D2-81A6-B3C7-65AA294A9448}"/>
              </a:ext>
            </a:extLst>
          </p:cNvPr>
          <p:cNvSpPr>
            <a:spLocks noGrp="1"/>
          </p:cNvSpPr>
          <p:nvPr>
            <p:ph type="title"/>
          </p:nvPr>
        </p:nvSpPr>
        <p:spPr>
          <a:xfrm>
            <a:off x="8046720" y="1045597"/>
            <a:ext cx="3633746" cy="1588422"/>
          </a:xfrm>
        </p:spPr>
        <p:txBody>
          <a:bodyPr anchor="b">
            <a:normAutofit/>
          </a:bodyPr>
          <a:lstStyle/>
          <a:p>
            <a:r>
              <a:rPr lang="en-US" sz="3600" dirty="0"/>
              <a:t>Day 2 Ogwen Valley</a:t>
            </a:r>
          </a:p>
        </p:txBody>
      </p:sp>
      <p:sp>
        <p:nvSpPr>
          <p:cNvPr id="3" name="Content Placeholder 2">
            <a:extLst>
              <a:ext uri="{FF2B5EF4-FFF2-40B4-BE49-F238E27FC236}">
                <a16:creationId xmlns:a16="http://schemas.microsoft.com/office/drawing/2014/main" id="{20C30CE5-63D3-015B-C6B4-639B30F07C83}"/>
              </a:ext>
            </a:extLst>
          </p:cNvPr>
          <p:cNvSpPr>
            <a:spLocks noGrp="1"/>
          </p:cNvSpPr>
          <p:nvPr>
            <p:ph idx="1"/>
          </p:nvPr>
        </p:nvSpPr>
        <p:spPr>
          <a:xfrm>
            <a:off x="8046719" y="2722729"/>
            <a:ext cx="3633747" cy="2700062"/>
          </a:xfrm>
        </p:spPr>
        <p:txBody>
          <a:bodyPr>
            <a:normAutofit/>
          </a:bodyPr>
          <a:lstStyle/>
          <a:p>
            <a:pPr marL="457200" indent="-457200">
              <a:buFont typeface="+mj-lt"/>
              <a:buAutoNum type="arabicPeriod"/>
            </a:pPr>
            <a:r>
              <a:rPr lang="en-US" sz="1300" dirty="0"/>
              <a:t>Have breakfast at campsite aim to leave at 09:00 </a:t>
            </a:r>
          </a:p>
          <a:p>
            <a:pPr marL="457200" indent="-457200">
              <a:buFont typeface="+mj-lt"/>
              <a:buAutoNum type="arabicPeriod"/>
            </a:pPr>
            <a:r>
              <a:rPr lang="en-US" sz="1300" dirty="0"/>
              <a:t>Travel to Ogwen Valley which is roughly around 4hrs and 30 minuets of walking. </a:t>
            </a:r>
          </a:p>
          <a:p>
            <a:pPr marL="457200" indent="-457200">
              <a:buFont typeface="+mj-lt"/>
              <a:buAutoNum type="arabicPeriod"/>
            </a:pPr>
            <a:r>
              <a:rPr lang="en-US" sz="1300" dirty="0"/>
              <a:t>Enjoy a picnic lunch in the picturesque Nant Ffrancon Valley.</a:t>
            </a:r>
          </a:p>
          <a:p>
            <a:pPr marL="457200" indent="-457200">
              <a:buFont typeface="+mj-lt"/>
              <a:buAutoNum type="arabicPeriod"/>
            </a:pPr>
            <a:r>
              <a:rPr lang="en-US" sz="1300" dirty="0"/>
              <a:t>Embark on a thrilling adventure by attempting Tryfan, a distinctive peak known for its rugged beauty and challenging scrambles. We will choose a route that matches your level of skill and experience, such as the North Ridge or South Ridge.</a:t>
            </a:r>
          </a:p>
          <a:p>
            <a:pPr marL="0" indent="0">
              <a:buNone/>
            </a:pPr>
            <a:endParaRPr lang="en-US" sz="1300" dirty="0"/>
          </a:p>
        </p:txBody>
      </p:sp>
      <p:pic>
        <p:nvPicPr>
          <p:cNvPr id="6" name="Audio 5">
            <a:hlinkClick r:id="" action="ppaction://media"/>
            <a:extLst>
              <a:ext uri="{FF2B5EF4-FFF2-40B4-BE49-F238E27FC236}">
                <a16:creationId xmlns:a16="http://schemas.microsoft.com/office/drawing/2014/main" id="{D8B3883F-93DC-D72B-B474-472CC7909DE6}"/>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4202449261"/>
      </p:ext>
    </p:extLst>
  </p:cSld>
  <p:clrMapOvr>
    <a:masterClrMapping/>
  </p:clrMapOvr>
  <p:transition spd="med" advTm="55600">
    <p:pull/>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04A98B68-B2B9-F5B0-0134-E42247EA82DA}"/>
              </a:ext>
            </a:extLst>
          </p:cNvPr>
          <p:cNvPicPr>
            <a:picLocks noGrp="1" noChangeAspect="1"/>
          </p:cNvPicPr>
          <p:nvPr>
            <p:ph idx="1"/>
          </p:nvPr>
        </p:nvPicPr>
        <p:blipFill>
          <a:blip r:embed="rId4"/>
          <a:stretch>
            <a:fillRect/>
          </a:stretch>
        </p:blipFill>
        <p:spPr>
          <a:xfrm>
            <a:off x="1810564" y="643466"/>
            <a:ext cx="8570872" cy="5571067"/>
          </a:xfrm>
          <a:prstGeom prst="rect">
            <a:avLst/>
          </a:prstGeom>
        </p:spPr>
      </p:pic>
      <p:pic>
        <p:nvPicPr>
          <p:cNvPr id="5" name="Audio 4">
            <a:hlinkClick r:id="" action="ppaction://media"/>
            <a:extLst>
              <a:ext uri="{FF2B5EF4-FFF2-40B4-BE49-F238E27FC236}">
                <a16:creationId xmlns:a16="http://schemas.microsoft.com/office/drawing/2014/main" id="{52ED3357-3229-8E08-A747-020DEB9989A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115720398"/>
      </p:ext>
    </p:extLst>
  </p:cSld>
  <p:clrMapOvr>
    <a:masterClrMapping/>
  </p:clrMapOvr>
  <mc:AlternateContent xmlns:mc="http://schemas.openxmlformats.org/markup-compatibility/2006">
    <mc:Choice xmlns:p14="http://schemas.microsoft.com/office/powerpoint/2010/main" Requires="p14">
      <p:transition spd="slow" p14:dur="2000" advTm="13560"/>
    </mc:Choice>
    <mc:Fallback>
      <p:transition spd="slow" advTm="1356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25">
            <a:extLst>
              <a:ext uri="{FF2B5EF4-FFF2-40B4-BE49-F238E27FC236}">
                <a16:creationId xmlns:a16="http://schemas.microsoft.com/office/drawing/2014/main" id="{4E2ED6F9-63C3-4A8D-9BB4-1EA62533B6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4" name="Rectangle 27">
            <a:extLst>
              <a:ext uri="{FF2B5EF4-FFF2-40B4-BE49-F238E27FC236}">
                <a16:creationId xmlns:a16="http://schemas.microsoft.com/office/drawing/2014/main" id="{6D72081E-AD41-4FBB-B02B-698A68DBCA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4416" y="4218905"/>
            <a:ext cx="11167447" cy="2089317"/>
          </a:xfrm>
          <a:prstGeom prst="rect">
            <a:avLst/>
          </a:prstGeom>
          <a:ln w="12700">
            <a:solidFill>
              <a:srgbClr val="DEDEDE"/>
            </a:solidFill>
          </a:ln>
          <a:effectLst>
            <a:outerShdw blurRad="50800" dist="38100" dir="2700000" algn="tl" rotWithShape="0">
              <a:schemeClr val="bg2">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DE2D5B8-ED0B-8165-CE8E-C118A4F657C3}"/>
              </a:ext>
            </a:extLst>
          </p:cNvPr>
          <p:cNvSpPr>
            <a:spLocks noGrp="1"/>
          </p:cNvSpPr>
          <p:nvPr>
            <p:ph type="title"/>
          </p:nvPr>
        </p:nvSpPr>
        <p:spPr>
          <a:xfrm>
            <a:off x="1051560" y="4495466"/>
            <a:ext cx="3611880" cy="1536192"/>
          </a:xfrm>
        </p:spPr>
        <p:txBody>
          <a:bodyPr>
            <a:normAutofit/>
          </a:bodyPr>
          <a:lstStyle/>
          <a:p>
            <a:r>
              <a:rPr lang="en-US" sz="3200" dirty="0"/>
              <a:t>Day 3 Aberglaslyn Pass and Swallow Falls. </a:t>
            </a:r>
          </a:p>
        </p:txBody>
      </p:sp>
      <p:pic>
        <p:nvPicPr>
          <p:cNvPr id="5" name="Picture 4" descr="Empty road leading towards mountains">
            <a:extLst>
              <a:ext uri="{FF2B5EF4-FFF2-40B4-BE49-F238E27FC236}">
                <a16:creationId xmlns:a16="http://schemas.microsoft.com/office/drawing/2014/main" id="{8A73766E-4C2B-568B-E043-730DB1AF6593}"/>
              </a:ext>
            </a:extLst>
          </p:cNvPr>
          <p:cNvPicPr>
            <a:picLocks noChangeAspect="1"/>
          </p:cNvPicPr>
          <p:nvPr/>
        </p:nvPicPr>
        <p:blipFill rotWithShape="1">
          <a:blip r:embed="rId5"/>
          <a:srcRect t="50917"/>
          <a:stretch/>
        </p:blipFill>
        <p:spPr>
          <a:xfrm>
            <a:off x="20" y="10"/>
            <a:ext cx="12191980" cy="3994473"/>
          </a:xfrm>
          <a:prstGeom prst="rect">
            <a:avLst/>
          </a:prstGeom>
        </p:spPr>
      </p:pic>
      <p:sp>
        <p:nvSpPr>
          <p:cNvPr id="35" name="Rectangle 29">
            <a:extLst>
              <a:ext uri="{FF2B5EF4-FFF2-40B4-BE49-F238E27FC236}">
                <a16:creationId xmlns:a16="http://schemas.microsoft.com/office/drawing/2014/main" id="{716248AD-805F-41BF-9B57-FC53E5B32F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08" y="4911519"/>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ndParaRPr>
          </a:p>
        </p:txBody>
      </p:sp>
      <p:sp>
        <p:nvSpPr>
          <p:cNvPr id="32" name="Rectangle 31">
            <a:extLst>
              <a:ext uri="{FF2B5EF4-FFF2-40B4-BE49-F238E27FC236}">
                <a16:creationId xmlns:a16="http://schemas.microsoft.com/office/drawing/2014/main" id="{1F82758F-B2B3-4F0A-BB90-4BFFEDD166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243541" y="5254418"/>
            <a:ext cx="1463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48323F6B-6386-5E68-625A-9E621722004F}"/>
              </a:ext>
            </a:extLst>
          </p:cNvPr>
          <p:cNvSpPr>
            <a:spLocks noGrp="1"/>
          </p:cNvSpPr>
          <p:nvPr>
            <p:ph idx="1"/>
          </p:nvPr>
        </p:nvSpPr>
        <p:spPr>
          <a:xfrm>
            <a:off x="5394940" y="4495466"/>
            <a:ext cx="6390931" cy="1725472"/>
          </a:xfrm>
        </p:spPr>
        <p:txBody>
          <a:bodyPr anchor="ctr">
            <a:normAutofit/>
          </a:bodyPr>
          <a:lstStyle/>
          <a:p>
            <a:pPr marL="514350" indent="-514350">
              <a:buFont typeface="+mj-lt"/>
              <a:buAutoNum type="arabicPeriod"/>
            </a:pPr>
            <a:r>
              <a:rPr lang="en-US" sz="1050" dirty="0"/>
              <a:t>After breakfast we will head to the village of Beddgelert aim to leave at 09:00</a:t>
            </a:r>
          </a:p>
          <a:p>
            <a:pPr marL="514350" indent="-514350">
              <a:buFont typeface="+mj-lt"/>
              <a:buAutoNum type="arabicPeriod"/>
            </a:pPr>
            <a:r>
              <a:rPr lang="en-US" sz="1050" dirty="0"/>
              <a:t>From there travel to Aberglaslyn Pass which is an amazing scenic route. </a:t>
            </a:r>
          </a:p>
          <a:p>
            <a:pPr marL="514350" indent="-514350">
              <a:buFont typeface="+mj-lt"/>
              <a:buAutoNum type="arabicPeriod"/>
            </a:pPr>
            <a:r>
              <a:rPr lang="en-US" sz="1050" dirty="0"/>
              <a:t>Return to village to have lunch.  </a:t>
            </a:r>
          </a:p>
          <a:p>
            <a:pPr marL="514350" indent="-514350">
              <a:buFont typeface="+mj-lt"/>
              <a:buAutoNum type="arabicPeriod"/>
            </a:pPr>
            <a:r>
              <a:rPr lang="en-US" sz="1050" dirty="0"/>
              <a:t>After lunch make way to the swallow falls to see the amazing waterfalls</a:t>
            </a:r>
          </a:p>
          <a:p>
            <a:pPr marL="514350" indent="-514350">
              <a:buFont typeface="+mj-lt"/>
              <a:buAutoNum type="arabicPeriod"/>
            </a:pPr>
            <a:r>
              <a:rPr lang="en-US" sz="1050" dirty="0"/>
              <a:t>Finish expedition with visit to Betws-y-Coed.</a:t>
            </a:r>
          </a:p>
          <a:p>
            <a:pPr marL="514350" indent="-514350">
              <a:buFont typeface="+mj-lt"/>
              <a:buAutoNum type="arabicPeriod"/>
            </a:pPr>
            <a:r>
              <a:rPr lang="en-US" sz="1050" dirty="0"/>
              <a:t>Return home with amazing memories. </a:t>
            </a:r>
          </a:p>
        </p:txBody>
      </p:sp>
      <p:pic>
        <p:nvPicPr>
          <p:cNvPr id="4" name="Audio 3">
            <a:hlinkClick r:id="" action="ppaction://media"/>
            <a:extLst>
              <a:ext uri="{FF2B5EF4-FFF2-40B4-BE49-F238E27FC236}">
                <a16:creationId xmlns:a16="http://schemas.microsoft.com/office/drawing/2014/main" id="{838420B6-77D8-EF67-ACDC-79BE1D591447}"/>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994359973"/>
      </p:ext>
    </p:extLst>
  </p:cSld>
  <p:clrMapOvr>
    <a:masterClrMapping/>
  </p:clrMapOvr>
  <p:transition spd="med" advTm="41064">
    <p:pull/>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9D47016-023F-44BD-981C-50E7A10A66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8BAE295-8B9F-0799-F024-A1AB7B84F67F}"/>
              </a:ext>
            </a:extLst>
          </p:cNvPr>
          <p:cNvSpPr>
            <a:spLocks noGrp="1"/>
          </p:cNvSpPr>
          <p:nvPr>
            <p:ph type="title"/>
          </p:nvPr>
        </p:nvSpPr>
        <p:spPr>
          <a:xfrm>
            <a:off x="630936" y="457200"/>
            <a:ext cx="4343400" cy="1929384"/>
          </a:xfrm>
        </p:spPr>
        <p:txBody>
          <a:bodyPr anchor="ctr">
            <a:normAutofit/>
          </a:bodyPr>
          <a:lstStyle/>
          <a:p>
            <a:r>
              <a:rPr lang="en-US" sz="2400" dirty="0">
                <a:latin typeface="+mn-lt"/>
              </a:rPr>
              <a:t>Part 1 of route</a:t>
            </a:r>
          </a:p>
        </p:txBody>
      </p:sp>
      <p:sp>
        <p:nvSpPr>
          <p:cNvPr id="12" name="sketchy line">
            <a:extLst>
              <a:ext uri="{FF2B5EF4-FFF2-40B4-BE49-F238E27FC236}">
                <a16:creationId xmlns:a16="http://schemas.microsoft.com/office/drawing/2014/main" id="{6D8B37B0-0682-433E-BC8D-498C04ABD9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471415" y="1412748"/>
            <a:ext cx="1554480" cy="18288"/>
          </a:xfrm>
          <a:custGeom>
            <a:avLst/>
            <a:gdLst>
              <a:gd name="connsiteX0" fmla="*/ 0 w 1554480"/>
              <a:gd name="connsiteY0" fmla="*/ 0 h 18288"/>
              <a:gd name="connsiteX1" fmla="*/ 549250 w 1554480"/>
              <a:gd name="connsiteY1" fmla="*/ 0 h 18288"/>
              <a:gd name="connsiteX2" fmla="*/ 1082954 w 1554480"/>
              <a:gd name="connsiteY2" fmla="*/ 0 h 18288"/>
              <a:gd name="connsiteX3" fmla="*/ 1554480 w 1554480"/>
              <a:gd name="connsiteY3" fmla="*/ 0 h 18288"/>
              <a:gd name="connsiteX4" fmla="*/ 1554480 w 1554480"/>
              <a:gd name="connsiteY4" fmla="*/ 18288 h 18288"/>
              <a:gd name="connsiteX5" fmla="*/ 1067410 w 1554480"/>
              <a:gd name="connsiteY5" fmla="*/ 18288 h 18288"/>
              <a:gd name="connsiteX6" fmla="*/ 549250 w 1554480"/>
              <a:gd name="connsiteY6" fmla="*/ 18288 h 18288"/>
              <a:gd name="connsiteX7" fmla="*/ 0 w 1554480"/>
              <a:gd name="connsiteY7" fmla="*/ 18288 h 18288"/>
              <a:gd name="connsiteX8" fmla="*/ 0 w 1554480"/>
              <a:gd name="connsiteY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54480" h="18288" fill="none" extrusionOk="0">
                <a:moveTo>
                  <a:pt x="0" y="0"/>
                </a:moveTo>
                <a:cubicBezTo>
                  <a:pt x="114141" y="-19864"/>
                  <a:pt x="345055" y="-1657"/>
                  <a:pt x="549250" y="0"/>
                </a:cubicBezTo>
                <a:cubicBezTo>
                  <a:pt x="753445" y="1657"/>
                  <a:pt x="862292" y="-5674"/>
                  <a:pt x="1082954" y="0"/>
                </a:cubicBezTo>
                <a:cubicBezTo>
                  <a:pt x="1303616" y="5674"/>
                  <a:pt x="1363530" y="4537"/>
                  <a:pt x="1554480" y="0"/>
                </a:cubicBezTo>
                <a:cubicBezTo>
                  <a:pt x="1554963" y="7176"/>
                  <a:pt x="1553909" y="13682"/>
                  <a:pt x="1554480" y="18288"/>
                </a:cubicBezTo>
                <a:cubicBezTo>
                  <a:pt x="1338847" y="6127"/>
                  <a:pt x="1215066" y="37851"/>
                  <a:pt x="1067410" y="18288"/>
                </a:cubicBezTo>
                <a:cubicBezTo>
                  <a:pt x="919754" y="-1275"/>
                  <a:pt x="800465" y="3080"/>
                  <a:pt x="549250" y="18288"/>
                </a:cubicBezTo>
                <a:cubicBezTo>
                  <a:pt x="298035" y="33496"/>
                  <a:pt x="158868" y="22769"/>
                  <a:pt x="0" y="18288"/>
                </a:cubicBezTo>
                <a:cubicBezTo>
                  <a:pt x="-655" y="13237"/>
                  <a:pt x="709" y="4645"/>
                  <a:pt x="0" y="0"/>
                </a:cubicBezTo>
                <a:close/>
              </a:path>
              <a:path w="1554480" h="18288" stroke="0" extrusionOk="0">
                <a:moveTo>
                  <a:pt x="0" y="0"/>
                </a:moveTo>
                <a:cubicBezTo>
                  <a:pt x="249941" y="-58"/>
                  <a:pt x="367334" y="23448"/>
                  <a:pt x="502615" y="0"/>
                </a:cubicBezTo>
                <a:cubicBezTo>
                  <a:pt x="637897" y="-23448"/>
                  <a:pt x="813653" y="-20418"/>
                  <a:pt x="974141" y="0"/>
                </a:cubicBezTo>
                <a:cubicBezTo>
                  <a:pt x="1134629" y="20418"/>
                  <a:pt x="1268772" y="6288"/>
                  <a:pt x="1554480" y="0"/>
                </a:cubicBezTo>
                <a:cubicBezTo>
                  <a:pt x="1554917" y="7222"/>
                  <a:pt x="1555359" y="13299"/>
                  <a:pt x="1554480" y="18288"/>
                </a:cubicBezTo>
                <a:cubicBezTo>
                  <a:pt x="1336087" y="12172"/>
                  <a:pt x="1310024" y="19759"/>
                  <a:pt x="1067410" y="18288"/>
                </a:cubicBezTo>
                <a:cubicBezTo>
                  <a:pt x="824796" y="16818"/>
                  <a:pt x="787902" y="34647"/>
                  <a:pt x="518160" y="18288"/>
                </a:cubicBezTo>
                <a:cubicBezTo>
                  <a:pt x="248418" y="1930"/>
                  <a:pt x="133160" y="9205"/>
                  <a:pt x="0" y="18288"/>
                </a:cubicBezTo>
                <a:cubicBezTo>
                  <a:pt x="-643" y="9451"/>
                  <a:pt x="-340" y="7114"/>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AE49A9E-235E-DEDC-6F32-4E62A2DFD73B}"/>
              </a:ext>
            </a:extLst>
          </p:cNvPr>
          <p:cNvSpPr>
            <a:spLocks noGrp="1"/>
          </p:cNvSpPr>
          <p:nvPr>
            <p:ph idx="1"/>
          </p:nvPr>
        </p:nvSpPr>
        <p:spPr>
          <a:xfrm>
            <a:off x="6094476" y="457200"/>
            <a:ext cx="6007608" cy="1929384"/>
          </a:xfrm>
        </p:spPr>
        <p:txBody>
          <a:bodyPr anchor="ctr">
            <a:normAutofit/>
          </a:bodyPr>
          <a:lstStyle/>
          <a:p>
            <a:pPr marL="0" indent="0">
              <a:buNone/>
            </a:pPr>
            <a:r>
              <a:rPr lang="en-US" sz="2200" dirty="0"/>
              <a:t>Part 2 of route </a:t>
            </a:r>
          </a:p>
        </p:txBody>
      </p:sp>
      <p:pic>
        <p:nvPicPr>
          <p:cNvPr id="5" name="Picture 4" descr="A screenshot of a map&#10;&#10;Description automatically generated">
            <a:extLst>
              <a:ext uri="{FF2B5EF4-FFF2-40B4-BE49-F238E27FC236}">
                <a16:creationId xmlns:a16="http://schemas.microsoft.com/office/drawing/2014/main" id="{5F67C160-6DBE-A1A6-E3B4-F3529A64F5BE}"/>
              </a:ext>
            </a:extLst>
          </p:cNvPr>
          <p:cNvPicPr>
            <a:picLocks noChangeAspect="1"/>
          </p:cNvPicPr>
          <p:nvPr/>
        </p:nvPicPr>
        <p:blipFill>
          <a:blip r:embed="rId4"/>
          <a:stretch>
            <a:fillRect/>
          </a:stretch>
        </p:blipFill>
        <p:spPr>
          <a:xfrm>
            <a:off x="566218" y="2569464"/>
            <a:ext cx="4555958" cy="3678936"/>
          </a:xfrm>
          <a:prstGeom prst="rect">
            <a:avLst/>
          </a:prstGeom>
        </p:spPr>
      </p:pic>
      <p:pic>
        <p:nvPicPr>
          <p:cNvPr id="4" name="Picture 3">
            <a:extLst>
              <a:ext uri="{FF2B5EF4-FFF2-40B4-BE49-F238E27FC236}">
                <a16:creationId xmlns:a16="http://schemas.microsoft.com/office/drawing/2014/main" id="{D85995A9-AC62-AC67-2031-AA1271DCF46E}"/>
              </a:ext>
            </a:extLst>
          </p:cNvPr>
          <p:cNvPicPr>
            <a:picLocks noChangeAspect="1"/>
          </p:cNvPicPr>
          <p:nvPr/>
        </p:nvPicPr>
        <p:blipFill>
          <a:blip r:embed="rId5"/>
          <a:stretch>
            <a:fillRect/>
          </a:stretch>
        </p:blipFill>
        <p:spPr>
          <a:xfrm>
            <a:off x="6351322" y="2569464"/>
            <a:ext cx="5274460" cy="3678936"/>
          </a:xfrm>
          <a:prstGeom prst="rect">
            <a:avLst/>
          </a:prstGeom>
        </p:spPr>
      </p:pic>
      <p:pic>
        <p:nvPicPr>
          <p:cNvPr id="6" name="Audio 5">
            <a:hlinkClick r:id="" action="ppaction://media"/>
            <a:extLst>
              <a:ext uri="{FF2B5EF4-FFF2-40B4-BE49-F238E27FC236}">
                <a16:creationId xmlns:a16="http://schemas.microsoft.com/office/drawing/2014/main" id="{DEE7BA21-A2AC-924C-2F53-397ABE953A64}"/>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4087295994"/>
      </p:ext>
    </p:extLst>
  </p:cSld>
  <p:clrMapOvr>
    <a:masterClrMapping/>
  </p:clrMapOvr>
  <mc:AlternateContent xmlns:mc="http://schemas.openxmlformats.org/markup-compatibility/2006">
    <mc:Choice xmlns:p14="http://schemas.microsoft.com/office/powerpoint/2010/main" Requires="p14">
      <p:transition spd="slow" p14:dur="2000" advTm="23058"/>
    </mc:Choice>
    <mc:Fallback>
      <p:transition spd="slow" advTm="2305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1" name="Rectangle 308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3" name="Rectangle 308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5" name="Rectangle 308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E6D1810-D8A5-AD2D-12C5-2ED3E33087B3}"/>
              </a:ext>
            </a:extLst>
          </p:cNvPr>
          <p:cNvSpPr>
            <a:spLocks noGrp="1"/>
          </p:cNvSpPr>
          <p:nvPr>
            <p:ph type="title"/>
          </p:nvPr>
        </p:nvSpPr>
        <p:spPr>
          <a:xfrm>
            <a:off x="1371597" y="348865"/>
            <a:ext cx="10044023" cy="877729"/>
          </a:xfrm>
        </p:spPr>
        <p:txBody>
          <a:bodyPr anchor="ctr">
            <a:normAutofit/>
          </a:bodyPr>
          <a:lstStyle/>
          <a:p>
            <a:r>
              <a:rPr lang="en-US" sz="4000">
                <a:solidFill>
                  <a:srgbClr val="FFFFFF"/>
                </a:solidFill>
              </a:rPr>
              <a:t>Equipment </a:t>
            </a:r>
          </a:p>
        </p:txBody>
      </p:sp>
      <p:sp>
        <p:nvSpPr>
          <p:cNvPr id="4" name="TextBox 3">
            <a:extLst>
              <a:ext uri="{FF2B5EF4-FFF2-40B4-BE49-F238E27FC236}">
                <a16:creationId xmlns:a16="http://schemas.microsoft.com/office/drawing/2014/main" id="{5A36277F-74B4-6591-1774-FA3740B95AC2}"/>
              </a:ext>
            </a:extLst>
          </p:cNvPr>
          <p:cNvSpPr txBox="1"/>
          <p:nvPr/>
        </p:nvSpPr>
        <p:spPr>
          <a:xfrm>
            <a:off x="3379914" y="2491558"/>
            <a:ext cx="1839345" cy="3084819"/>
          </a:xfrm>
          <a:prstGeom prst="rect">
            <a:avLst/>
          </a:prstGeom>
          <a:noFill/>
        </p:spPr>
        <p:txBody>
          <a:bodyPr wrap="square" rtlCol="0">
            <a:spAutoFit/>
          </a:bodyPr>
          <a:lstStyle/>
          <a:p>
            <a:pPr defTabSz="713232">
              <a:spcAft>
                <a:spcPts val="600"/>
              </a:spcAft>
            </a:pPr>
            <a:r>
              <a:rPr lang="en-US" sz="1404" kern="1200" dirty="0">
                <a:solidFill>
                  <a:schemeClr val="tx1"/>
                </a:solidFill>
                <a:latin typeface="+mn-lt"/>
                <a:ea typeface="+mn-ea"/>
                <a:cs typeface="+mn-cs"/>
              </a:rPr>
              <a:t>Camping </a:t>
            </a:r>
          </a:p>
          <a:p>
            <a:pPr defTabSz="713232">
              <a:spcAft>
                <a:spcPts val="600"/>
              </a:spcAft>
            </a:pPr>
            <a:endParaRPr lang="en-US" sz="1404" kern="1200" dirty="0">
              <a:solidFill>
                <a:schemeClr val="tx1"/>
              </a:solidFill>
              <a:latin typeface="+mn-lt"/>
              <a:ea typeface="+mn-ea"/>
              <a:cs typeface="+mn-cs"/>
            </a:endParaRPr>
          </a:p>
          <a:p>
            <a:pPr marL="222885" indent="-222885" defTabSz="713232">
              <a:spcAft>
                <a:spcPts val="600"/>
              </a:spcAft>
              <a:buFont typeface="Arial" panose="020B0604020202020204" pitchFamily="34" charset="0"/>
              <a:buChar char="•"/>
            </a:pPr>
            <a:r>
              <a:rPr lang="en-US" sz="1404" kern="1200" dirty="0">
                <a:solidFill>
                  <a:schemeClr val="tx1"/>
                </a:solidFill>
                <a:latin typeface="+mn-lt"/>
                <a:ea typeface="+mn-ea"/>
                <a:cs typeface="+mn-cs"/>
              </a:rPr>
              <a:t>Roll mat</a:t>
            </a:r>
          </a:p>
          <a:p>
            <a:pPr marL="222885" indent="-222885" defTabSz="713232">
              <a:spcAft>
                <a:spcPts val="600"/>
              </a:spcAft>
              <a:buFont typeface="Arial" panose="020B0604020202020204" pitchFamily="34" charset="0"/>
              <a:buChar char="•"/>
            </a:pPr>
            <a:r>
              <a:rPr lang="en-US" sz="1404" kern="1200" dirty="0">
                <a:solidFill>
                  <a:schemeClr val="tx1"/>
                </a:solidFill>
                <a:latin typeface="+mn-lt"/>
                <a:ea typeface="+mn-ea"/>
                <a:cs typeface="+mn-cs"/>
              </a:rPr>
              <a:t>tent</a:t>
            </a:r>
          </a:p>
          <a:p>
            <a:pPr marL="222885" indent="-222885" defTabSz="713232">
              <a:spcAft>
                <a:spcPts val="600"/>
              </a:spcAft>
              <a:buFont typeface="Arial" panose="020B0604020202020204" pitchFamily="34" charset="0"/>
              <a:buChar char="•"/>
            </a:pPr>
            <a:r>
              <a:rPr lang="en-US" sz="1404" kern="1200" dirty="0">
                <a:solidFill>
                  <a:schemeClr val="tx1"/>
                </a:solidFill>
                <a:latin typeface="+mn-lt"/>
                <a:ea typeface="+mn-ea"/>
                <a:cs typeface="+mn-cs"/>
              </a:rPr>
              <a:t>Sleeping bag 3 season</a:t>
            </a:r>
          </a:p>
          <a:p>
            <a:pPr marL="222885" indent="-222885" defTabSz="713232">
              <a:spcAft>
                <a:spcPts val="600"/>
              </a:spcAft>
              <a:buFont typeface="Arial" panose="020B0604020202020204" pitchFamily="34" charset="0"/>
              <a:buChar char="•"/>
            </a:pPr>
            <a:r>
              <a:rPr lang="en-US" sz="1404" kern="1200" dirty="0">
                <a:solidFill>
                  <a:schemeClr val="tx1"/>
                </a:solidFill>
                <a:latin typeface="+mn-lt"/>
                <a:ea typeface="+mn-ea"/>
                <a:cs typeface="+mn-cs"/>
              </a:rPr>
              <a:t>Cooking equipment </a:t>
            </a:r>
          </a:p>
          <a:p>
            <a:pPr marL="222885" indent="-222885" defTabSz="713232">
              <a:spcAft>
                <a:spcPts val="600"/>
              </a:spcAft>
              <a:buFont typeface="Arial" panose="020B0604020202020204" pitchFamily="34" charset="0"/>
              <a:buChar char="•"/>
            </a:pPr>
            <a:r>
              <a:rPr lang="en-US" sz="1404" kern="1200" dirty="0">
                <a:solidFill>
                  <a:schemeClr val="tx1"/>
                </a:solidFill>
                <a:latin typeface="+mn-lt"/>
                <a:ea typeface="+mn-ea"/>
                <a:cs typeface="+mn-cs"/>
              </a:rPr>
              <a:t>Cutlery</a:t>
            </a:r>
          </a:p>
          <a:p>
            <a:pPr marL="222885" indent="-222885" defTabSz="713232">
              <a:spcAft>
                <a:spcPts val="600"/>
              </a:spcAft>
              <a:buFont typeface="Arial" panose="020B0604020202020204" pitchFamily="34" charset="0"/>
              <a:buChar char="•"/>
            </a:pPr>
            <a:r>
              <a:rPr lang="en-US" sz="1404" kern="1200" dirty="0">
                <a:solidFill>
                  <a:schemeClr val="tx1"/>
                </a:solidFill>
                <a:latin typeface="+mn-lt"/>
                <a:ea typeface="+mn-ea"/>
                <a:cs typeface="+mn-cs"/>
              </a:rPr>
              <a:t>Food  </a:t>
            </a:r>
          </a:p>
          <a:p>
            <a:pPr marL="222885" indent="-222885" defTabSz="713232">
              <a:spcAft>
                <a:spcPts val="600"/>
              </a:spcAft>
              <a:buFont typeface="Arial" panose="020B0604020202020204" pitchFamily="34" charset="0"/>
              <a:buChar char="•"/>
            </a:pPr>
            <a:r>
              <a:rPr lang="en-US" sz="1404" kern="1200" dirty="0">
                <a:solidFill>
                  <a:schemeClr val="tx1"/>
                </a:solidFill>
                <a:latin typeface="+mn-lt"/>
                <a:ea typeface="+mn-ea"/>
                <a:cs typeface="+mn-cs"/>
              </a:rPr>
              <a:t>Big bag to pack all equipment </a:t>
            </a:r>
            <a:endParaRPr lang="en-US" dirty="0"/>
          </a:p>
        </p:txBody>
      </p:sp>
      <p:sp>
        <p:nvSpPr>
          <p:cNvPr id="5" name="TextBox 4">
            <a:extLst>
              <a:ext uri="{FF2B5EF4-FFF2-40B4-BE49-F238E27FC236}">
                <a16:creationId xmlns:a16="http://schemas.microsoft.com/office/drawing/2014/main" id="{3B0EABA1-7EEC-D2F0-9C51-DF7C4D64AB33}"/>
              </a:ext>
            </a:extLst>
          </p:cNvPr>
          <p:cNvSpPr txBox="1"/>
          <p:nvPr/>
        </p:nvSpPr>
        <p:spPr>
          <a:xfrm>
            <a:off x="236256" y="2491558"/>
            <a:ext cx="2095772" cy="2652649"/>
          </a:xfrm>
          <a:prstGeom prst="rect">
            <a:avLst/>
          </a:prstGeom>
          <a:noFill/>
        </p:spPr>
        <p:txBody>
          <a:bodyPr wrap="square" rtlCol="0">
            <a:spAutoFit/>
          </a:bodyPr>
          <a:lstStyle/>
          <a:p>
            <a:pPr defTabSz="713232">
              <a:spcAft>
                <a:spcPts val="600"/>
              </a:spcAft>
            </a:pPr>
            <a:r>
              <a:rPr lang="en-US" sz="1404" kern="1200" dirty="0">
                <a:solidFill>
                  <a:schemeClr val="tx1"/>
                </a:solidFill>
                <a:latin typeface="+mn-lt"/>
                <a:ea typeface="+mn-ea"/>
                <a:cs typeface="+mn-cs"/>
              </a:rPr>
              <a:t>Safety</a:t>
            </a:r>
          </a:p>
          <a:p>
            <a:pPr defTabSz="713232">
              <a:spcAft>
                <a:spcPts val="600"/>
              </a:spcAft>
            </a:pPr>
            <a:endParaRPr lang="en-US" sz="1404" kern="1200" dirty="0">
              <a:solidFill>
                <a:schemeClr val="tx1"/>
              </a:solidFill>
              <a:latin typeface="+mn-lt"/>
              <a:ea typeface="+mn-ea"/>
              <a:cs typeface="+mn-cs"/>
            </a:endParaRPr>
          </a:p>
          <a:p>
            <a:pPr marL="222885" indent="-222885" defTabSz="713232">
              <a:spcAft>
                <a:spcPts val="600"/>
              </a:spcAft>
              <a:buFont typeface="Arial" panose="020B0604020202020204" pitchFamily="34" charset="0"/>
              <a:buChar char="•"/>
            </a:pPr>
            <a:r>
              <a:rPr lang="en-US" sz="1404" kern="1200" dirty="0">
                <a:solidFill>
                  <a:schemeClr val="tx1"/>
                </a:solidFill>
                <a:latin typeface="+mn-lt"/>
                <a:ea typeface="+mn-ea"/>
                <a:cs typeface="+mn-cs"/>
              </a:rPr>
              <a:t>First aid kit</a:t>
            </a:r>
          </a:p>
          <a:p>
            <a:pPr marL="222885" indent="-222885" defTabSz="713232">
              <a:spcAft>
                <a:spcPts val="600"/>
              </a:spcAft>
              <a:buFont typeface="Arial" panose="020B0604020202020204" pitchFamily="34" charset="0"/>
              <a:buChar char="•"/>
            </a:pPr>
            <a:r>
              <a:rPr lang="en-US" sz="1404" kern="1200" dirty="0">
                <a:solidFill>
                  <a:schemeClr val="tx1"/>
                </a:solidFill>
                <a:latin typeface="+mn-lt"/>
                <a:ea typeface="+mn-ea"/>
                <a:cs typeface="+mn-cs"/>
              </a:rPr>
              <a:t>Survival bag</a:t>
            </a:r>
          </a:p>
          <a:p>
            <a:pPr marL="222885" indent="-222885" defTabSz="713232">
              <a:spcAft>
                <a:spcPts val="600"/>
              </a:spcAft>
              <a:buFont typeface="Arial" panose="020B0604020202020204" pitchFamily="34" charset="0"/>
              <a:buChar char="•"/>
            </a:pPr>
            <a:r>
              <a:rPr lang="en-US" sz="1404" kern="1200" dirty="0">
                <a:solidFill>
                  <a:schemeClr val="tx1"/>
                </a:solidFill>
                <a:latin typeface="+mn-lt"/>
                <a:ea typeface="+mn-ea"/>
                <a:cs typeface="+mn-cs"/>
              </a:rPr>
              <a:t>Group shelter </a:t>
            </a:r>
          </a:p>
          <a:p>
            <a:pPr marL="222885" indent="-222885" defTabSz="713232">
              <a:spcAft>
                <a:spcPts val="600"/>
              </a:spcAft>
              <a:buFont typeface="Arial" panose="020B0604020202020204" pitchFamily="34" charset="0"/>
              <a:buChar char="•"/>
            </a:pPr>
            <a:r>
              <a:rPr lang="en-US" sz="1404" kern="1200" dirty="0">
                <a:solidFill>
                  <a:schemeClr val="tx1"/>
                </a:solidFill>
                <a:latin typeface="+mn-lt"/>
                <a:ea typeface="+mn-ea"/>
                <a:cs typeface="+mn-cs"/>
              </a:rPr>
              <a:t>walkie talkie</a:t>
            </a:r>
          </a:p>
          <a:p>
            <a:pPr marL="222885" indent="-222885" defTabSz="713232">
              <a:spcAft>
                <a:spcPts val="600"/>
              </a:spcAft>
              <a:buFont typeface="Arial" panose="020B0604020202020204" pitchFamily="34" charset="0"/>
              <a:buChar char="•"/>
            </a:pPr>
            <a:r>
              <a:rPr lang="en-US" sz="1404" kern="1200" dirty="0">
                <a:solidFill>
                  <a:schemeClr val="tx1"/>
                </a:solidFill>
                <a:latin typeface="+mn-lt"/>
                <a:ea typeface="+mn-ea"/>
                <a:cs typeface="+mn-cs"/>
              </a:rPr>
              <a:t>Radio  </a:t>
            </a:r>
          </a:p>
          <a:p>
            <a:pPr marL="222885" indent="-222885" defTabSz="713232">
              <a:spcAft>
                <a:spcPts val="600"/>
              </a:spcAft>
              <a:buFont typeface="Arial" panose="020B0604020202020204" pitchFamily="34" charset="0"/>
              <a:buChar char="•"/>
            </a:pPr>
            <a:r>
              <a:rPr lang="en-US" sz="1404" kern="1200" dirty="0">
                <a:solidFill>
                  <a:schemeClr val="tx1"/>
                </a:solidFill>
                <a:latin typeface="+mn-lt"/>
                <a:ea typeface="+mn-ea"/>
                <a:cs typeface="+mn-cs"/>
              </a:rPr>
              <a:t>Head torch</a:t>
            </a:r>
          </a:p>
          <a:p>
            <a:pPr marL="222885" indent="-222885" defTabSz="713232">
              <a:spcAft>
                <a:spcPts val="600"/>
              </a:spcAft>
              <a:buFont typeface="Arial" panose="020B0604020202020204" pitchFamily="34" charset="0"/>
              <a:buChar char="•"/>
            </a:pPr>
            <a:r>
              <a:rPr lang="en-US" sz="1404" kern="1200" dirty="0">
                <a:solidFill>
                  <a:schemeClr val="tx1"/>
                </a:solidFill>
                <a:latin typeface="+mn-lt"/>
                <a:ea typeface="+mn-ea"/>
                <a:cs typeface="+mn-cs"/>
              </a:rPr>
              <a:t>Map and GPS </a:t>
            </a:r>
            <a:endParaRPr lang="en-US" dirty="0"/>
          </a:p>
        </p:txBody>
      </p:sp>
      <p:sp>
        <p:nvSpPr>
          <p:cNvPr id="6" name="TextBox 5">
            <a:extLst>
              <a:ext uri="{FF2B5EF4-FFF2-40B4-BE49-F238E27FC236}">
                <a16:creationId xmlns:a16="http://schemas.microsoft.com/office/drawing/2014/main" id="{8BA6AF71-687C-C133-4966-5E5768555AD8}"/>
              </a:ext>
            </a:extLst>
          </p:cNvPr>
          <p:cNvSpPr txBox="1"/>
          <p:nvPr/>
        </p:nvSpPr>
        <p:spPr>
          <a:xfrm>
            <a:off x="1632434" y="2496148"/>
            <a:ext cx="1954391" cy="2575705"/>
          </a:xfrm>
          <a:prstGeom prst="rect">
            <a:avLst/>
          </a:prstGeom>
          <a:noFill/>
        </p:spPr>
        <p:txBody>
          <a:bodyPr wrap="square" rtlCol="0">
            <a:spAutoFit/>
          </a:bodyPr>
          <a:lstStyle/>
          <a:p>
            <a:pPr defTabSz="713232">
              <a:spcAft>
                <a:spcPts val="600"/>
              </a:spcAft>
            </a:pPr>
            <a:r>
              <a:rPr lang="en-US" sz="1404" kern="1200" dirty="0">
                <a:solidFill>
                  <a:schemeClr val="tx1"/>
                </a:solidFill>
                <a:latin typeface="+mn-lt"/>
                <a:ea typeface="+mn-ea"/>
                <a:cs typeface="+mn-cs"/>
              </a:rPr>
              <a:t>Clothing </a:t>
            </a:r>
          </a:p>
          <a:p>
            <a:pPr defTabSz="713232">
              <a:spcAft>
                <a:spcPts val="600"/>
              </a:spcAft>
            </a:pPr>
            <a:endParaRPr lang="en-US" sz="1404" kern="1200" dirty="0">
              <a:solidFill>
                <a:schemeClr val="tx1"/>
              </a:solidFill>
              <a:latin typeface="+mn-lt"/>
              <a:ea typeface="+mn-ea"/>
              <a:cs typeface="+mn-cs"/>
            </a:endParaRPr>
          </a:p>
          <a:p>
            <a:pPr marL="222885" indent="-222885" defTabSz="713232">
              <a:spcAft>
                <a:spcPts val="600"/>
              </a:spcAft>
              <a:buFont typeface="Arial" panose="020B0604020202020204" pitchFamily="34" charset="0"/>
              <a:buChar char="•"/>
            </a:pPr>
            <a:r>
              <a:rPr lang="en-US" sz="1404" kern="1200" dirty="0">
                <a:solidFill>
                  <a:schemeClr val="tx1"/>
                </a:solidFill>
                <a:latin typeface="+mn-lt"/>
                <a:ea typeface="+mn-ea"/>
                <a:cs typeface="+mn-cs"/>
              </a:rPr>
              <a:t>Waterproofs</a:t>
            </a:r>
          </a:p>
          <a:p>
            <a:pPr marL="222885" indent="-222885" defTabSz="713232">
              <a:spcAft>
                <a:spcPts val="600"/>
              </a:spcAft>
              <a:buFont typeface="Arial" panose="020B0604020202020204" pitchFamily="34" charset="0"/>
              <a:buChar char="•"/>
            </a:pPr>
            <a:r>
              <a:rPr lang="en-US" sz="1404" kern="1200" dirty="0">
                <a:solidFill>
                  <a:schemeClr val="tx1"/>
                </a:solidFill>
                <a:latin typeface="+mn-lt"/>
                <a:ea typeface="+mn-ea"/>
                <a:cs typeface="+mn-cs"/>
              </a:rPr>
              <a:t>Layers of jumpers and t-shirts</a:t>
            </a:r>
          </a:p>
          <a:p>
            <a:pPr marL="222885" indent="-222885" defTabSz="713232">
              <a:spcAft>
                <a:spcPts val="600"/>
              </a:spcAft>
              <a:buFont typeface="Arial" panose="020B0604020202020204" pitchFamily="34" charset="0"/>
              <a:buChar char="•"/>
            </a:pPr>
            <a:r>
              <a:rPr lang="en-US" sz="1404" kern="1200" dirty="0">
                <a:solidFill>
                  <a:schemeClr val="tx1"/>
                </a:solidFill>
                <a:latin typeface="+mn-lt"/>
                <a:ea typeface="+mn-ea"/>
                <a:cs typeface="+mn-cs"/>
              </a:rPr>
              <a:t>Socks and pants</a:t>
            </a:r>
          </a:p>
          <a:p>
            <a:pPr marL="222885" indent="-222885" defTabSz="713232">
              <a:spcAft>
                <a:spcPts val="600"/>
              </a:spcAft>
              <a:buFont typeface="Arial" panose="020B0604020202020204" pitchFamily="34" charset="0"/>
              <a:buChar char="•"/>
            </a:pPr>
            <a:r>
              <a:rPr lang="en-US" sz="1404" kern="1200" dirty="0">
                <a:solidFill>
                  <a:schemeClr val="tx1"/>
                </a:solidFill>
                <a:latin typeface="+mn-lt"/>
                <a:ea typeface="+mn-ea"/>
                <a:cs typeface="+mn-cs"/>
              </a:rPr>
              <a:t>Trousers </a:t>
            </a:r>
          </a:p>
          <a:p>
            <a:pPr marL="222885" indent="-222885" defTabSz="713232">
              <a:spcAft>
                <a:spcPts val="600"/>
              </a:spcAft>
              <a:buFont typeface="Arial" panose="020B0604020202020204" pitchFamily="34" charset="0"/>
              <a:buChar char="•"/>
            </a:pPr>
            <a:r>
              <a:rPr lang="en-US" sz="1404" kern="1200" dirty="0">
                <a:solidFill>
                  <a:schemeClr val="tx1"/>
                </a:solidFill>
                <a:latin typeface="+mn-lt"/>
                <a:ea typeface="+mn-ea"/>
                <a:cs typeface="+mn-cs"/>
              </a:rPr>
              <a:t>Hiking Boots </a:t>
            </a:r>
          </a:p>
          <a:p>
            <a:pPr marL="222885" indent="-222885" defTabSz="713232">
              <a:spcAft>
                <a:spcPts val="600"/>
              </a:spcAft>
              <a:buFont typeface="Arial" panose="020B0604020202020204" pitchFamily="34" charset="0"/>
              <a:buChar char="•"/>
            </a:pPr>
            <a:r>
              <a:rPr lang="en-US" sz="1404" kern="1200" dirty="0">
                <a:solidFill>
                  <a:schemeClr val="tx1"/>
                </a:solidFill>
                <a:latin typeface="+mn-lt"/>
                <a:ea typeface="+mn-ea"/>
                <a:cs typeface="+mn-cs"/>
              </a:rPr>
              <a:t>Thermal layers </a:t>
            </a:r>
            <a:endParaRPr lang="en-US" dirty="0"/>
          </a:p>
        </p:txBody>
      </p:sp>
      <p:pic>
        <p:nvPicPr>
          <p:cNvPr id="3074" name="Picture 2" descr="What to Bring: The Ultimate Multi-Day Hiking Packing List - Sports - Blog |  Tyrol in Austria">
            <a:extLst>
              <a:ext uri="{FF2B5EF4-FFF2-40B4-BE49-F238E27FC236}">
                <a16:creationId xmlns:a16="http://schemas.microsoft.com/office/drawing/2014/main" id="{1C4AE15C-FDBC-C3B2-FD88-93A40504FCB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376459" y="2112579"/>
            <a:ext cx="5256757" cy="3504505"/>
          </a:xfrm>
          <a:prstGeom prst="rect">
            <a:avLst/>
          </a:prstGeom>
          <a:noFill/>
          <a:extLst>
            <a:ext uri="{909E8E84-426E-40DD-AFC4-6F175D3DCCD1}">
              <a14:hiddenFill xmlns:a14="http://schemas.microsoft.com/office/drawing/2010/main">
                <a:solidFill>
                  <a:srgbClr val="FFFFFF"/>
                </a:solidFill>
              </a14:hiddenFill>
            </a:ext>
          </a:extLst>
        </p:spPr>
      </p:pic>
      <p:pic>
        <p:nvPicPr>
          <p:cNvPr id="10" name="Audio 9">
            <a:hlinkClick r:id="" action="ppaction://media"/>
            <a:extLst>
              <a:ext uri="{FF2B5EF4-FFF2-40B4-BE49-F238E27FC236}">
                <a16:creationId xmlns:a16="http://schemas.microsoft.com/office/drawing/2014/main" id="{0B2A038B-58B3-C87C-3BCD-553723F2B732}"/>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150753378"/>
      </p:ext>
    </p:extLst>
  </p:cSld>
  <p:clrMapOvr>
    <a:masterClrMapping/>
  </p:clrMapOvr>
  <p:transition spd="med" advTm="34388">
    <p:pull/>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3" name="Arc 12">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AAAA504-600B-07C4-B887-2D59683FF410}"/>
              </a:ext>
            </a:extLst>
          </p:cNvPr>
          <p:cNvSpPr>
            <a:spLocks noGrp="1"/>
          </p:cNvSpPr>
          <p:nvPr>
            <p:ph type="title"/>
          </p:nvPr>
        </p:nvSpPr>
        <p:spPr>
          <a:xfrm>
            <a:off x="5894962" y="479493"/>
            <a:ext cx="5458838" cy="1325563"/>
          </a:xfrm>
        </p:spPr>
        <p:txBody>
          <a:bodyPr>
            <a:normAutofit/>
          </a:bodyPr>
          <a:lstStyle/>
          <a:p>
            <a:r>
              <a:rPr lang="en-US" dirty="0"/>
              <a:t>Sustainability </a:t>
            </a:r>
          </a:p>
        </p:txBody>
      </p:sp>
      <p:sp>
        <p:nvSpPr>
          <p:cNvPr id="15" name="Freeform: Shape 14">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2" descr="figure 1">
            <a:extLst>
              <a:ext uri="{FF2B5EF4-FFF2-40B4-BE49-F238E27FC236}">
                <a16:creationId xmlns:a16="http://schemas.microsoft.com/office/drawing/2014/main" id="{5CA6F69C-25A4-9B13-6AD6-6076785CE18B}"/>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703182" y="1827309"/>
            <a:ext cx="4777381" cy="3033637"/>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6E6CB027-E9C2-8455-4999-05E5500AAEF9}"/>
              </a:ext>
            </a:extLst>
          </p:cNvPr>
          <p:cNvSpPr>
            <a:spLocks noGrp="1"/>
          </p:cNvSpPr>
          <p:nvPr>
            <p:ph idx="1"/>
          </p:nvPr>
        </p:nvSpPr>
        <p:spPr>
          <a:xfrm>
            <a:off x="5894962" y="1500103"/>
            <a:ext cx="5458838" cy="4192520"/>
          </a:xfrm>
        </p:spPr>
        <p:txBody>
          <a:bodyPr>
            <a:normAutofit/>
          </a:bodyPr>
          <a:lstStyle/>
          <a:p>
            <a:pPr marL="0" indent="0">
              <a:buNone/>
            </a:pPr>
            <a:r>
              <a:rPr lang="en-US" sz="2000" dirty="0"/>
              <a:t>This trip is massively in line with the three pillars of sustainability as we are experiencing the environment and what it has to offer us, we are working together and becoming more and more social and together as the days go on and we are also helping local business in the village and camp Snowdonia. </a:t>
            </a:r>
          </a:p>
          <a:p>
            <a:pPr marL="0" indent="0">
              <a:buNone/>
            </a:pPr>
            <a:r>
              <a:rPr lang="en-US" sz="2000" dirty="0"/>
              <a:t>According to Hansmann, Mieg and Frischknecht (2012) they stated that the united nations have adopted the guiding principle for environment, economic and social development that aspires to help future generations to meet their desires and understanding of environment costs and benefits within countries. </a:t>
            </a:r>
          </a:p>
          <a:p>
            <a:endParaRPr lang="en-US" sz="2000" dirty="0"/>
          </a:p>
        </p:txBody>
      </p:sp>
      <p:sp>
        <p:nvSpPr>
          <p:cNvPr id="6" name="TextBox 5">
            <a:extLst>
              <a:ext uri="{FF2B5EF4-FFF2-40B4-BE49-F238E27FC236}">
                <a16:creationId xmlns:a16="http://schemas.microsoft.com/office/drawing/2014/main" id="{10AA7CC3-E2C9-99CF-5261-6D12CE2C297C}"/>
              </a:ext>
            </a:extLst>
          </p:cNvPr>
          <p:cNvSpPr txBox="1"/>
          <p:nvPr/>
        </p:nvSpPr>
        <p:spPr>
          <a:xfrm>
            <a:off x="544731" y="1006751"/>
            <a:ext cx="4935832" cy="1015663"/>
          </a:xfrm>
          <a:prstGeom prst="rect">
            <a:avLst/>
          </a:prstGeom>
          <a:noFill/>
        </p:spPr>
        <p:txBody>
          <a:bodyPr wrap="square" rtlCol="0">
            <a:spAutoFit/>
          </a:bodyPr>
          <a:lstStyle/>
          <a:p>
            <a:r>
              <a:rPr lang="en-GB" sz="1400" b="0" i="0" dirty="0">
                <a:solidFill>
                  <a:srgbClr val="222222"/>
                </a:solidFill>
                <a:effectLst/>
                <a:latin typeface="Arial" panose="020B0604020202020204" pitchFamily="34" charset="0"/>
              </a:rPr>
              <a:t>Purvis, B., Mao, Y. and Robinson, D., 2019. Three pillars of sustainability: in search of conceptual origins. </a:t>
            </a:r>
            <a:r>
              <a:rPr lang="en-GB" sz="1400" b="0" i="1" dirty="0">
                <a:solidFill>
                  <a:srgbClr val="222222"/>
                </a:solidFill>
                <a:effectLst/>
                <a:latin typeface="Arial" panose="020B0604020202020204" pitchFamily="34" charset="0"/>
              </a:rPr>
              <a:t>Sustainability science</a:t>
            </a:r>
            <a:r>
              <a:rPr lang="en-GB" sz="1400" b="0" i="0" dirty="0">
                <a:solidFill>
                  <a:srgbClr val="222222"/>
                </a:solidFill>
                <a:effectLst/>
                <a:latin typeface="Arial" panose="020B0604020202020204" pitchFamily="34" charset="0"/>
              </a:rPr>
              <a:t>, </a:t>
            </a:r>
            <a:r>
              <a:rPr lang="en-GB" sz="1400" b="0" i="1" dirty="0">
                <a:solidFill>
                  <a:srgbClr val="222222"/>
                </a:solidFill>
                <a:effectLst/>
                <a:latin typeface="Arial" panose="020B0604020202020204" pitchFamily="34" charset="0"/>
              </a:rPr>
              <a:t>14</a:t>
            </a:r>
            <a:r>
              <a:rPr lang="en-GB" sz="1400" b="0" i="0" dirty="0">
                <a:solidFill>
                  <a:srgbClr val="222222"/>
                </a:solidFill>
                <a:effectLst/>
                <a:latin typeface="Arial" panose="020B0604020202020204" pitchFamily="34" charset="0"/>
              </a:rPr>
              <a:t>, pp.681-695.</a:t>
            </a:r>
            <a:endParaRPr lang="en-US" sz="1400" dirty="0"/>
          </a:p>
          <a:p>
            <a:endParaRPr lang="en-US" dirty="0"/>
          </a:p>
        </p:txBody>
      </p:sp>
      <p:sp>
        <p:nvSpPr>
          <p:cNvPr id="7" name="TextBox 6">
            <a:extLst>
              <a:ext uri="{FF2B5EF4-FFF2-40B4-BE49-F238E27FC236}">
                <a16:creationId xmlns:a16="http://schemas.microsoft.com/office/drawing/2014/main" id="{0FAE13F3-236E-02AA-0827-66DAB1D987FB}"/>
              </a:ext>
            </a:extLst>
          </p:cNvPr>
          <p:cNvSpPr txBox="1"/>
          <p:nvPr/>
        </p:nvSpPr>
        <p:spPr>
          <a:xfrm>
            <a:off x="7861376" y="5328238"/>
            <a:ext cx="3863596" cy="1384995"/>
          </a:xfrm>
          <a:prstGeom prst="rect">
            <a:avLst/>
          </a:prstGeom>
          <a:noFill/>
        </p:spPr>
        <p:txBody>
          <a:bodyPr wrap="square" rtlCol="0">
            <a:spAutoFit/>
          </a:bodyPr>
          <a:lstStyle/>
          <a:p>
            <a:r>
              <a:rPr lang="en-GB" sz="1400" dirty="0"/>
              <a:t>Hansmann, R., Mieg, H.A. and Frischknecht, P., 2012. Principal sustainability components: empirical analysis of synergies between the three pillars of sustainability. International Journal of Sustainable Development &amp; World Ecology, 19(5), pp.451-459.</a:t>
            </a:r>
            <a:endParaRPr lang="en-US" sz="1400" dirty="0"/>
          </a:p>
        </p:txBody>
      </p:sp>
      <p:pic>
        <p:nvPicPr>
          <p:cNvPr id="8" name="Audio 7">
            <a:hlinkClick r:id="" action="ppaction://media"/>
            <a:extLst>
              <a:ext uri="{FF2B5EF4-FFF2-40B4-BE49-F238E27FC236}">
                <a16:creationId xmlns:a16="http://schemas.microsoft.com/office/drawing/2014/main" id="{FFA1DC85-FF9C-6F82-5DB8-890643FBD66A}"/>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451716322"/>
      </p:ext>
    </p:extLst>
  </p:cSld>
  <p:clrMapOvr>
    <a:masterClrMapping/>
  </p:clrMapOvr>
  <p:transition spd="med" advTm="96014">
    <p:pull/>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10CA761-57E3-8481-C689-360A19F7DA1B}"/>
              </a:ext>
            </a:extLst>
          </p:cNvPr>
          <p:cNvSpPr>
            <a:spLocks noGrp="1"/>
          </p:cNvSpPr>
          <p:nvPr>
            <p:ph type="title"/>
          </p:nvPr>
        </p:nvSpPr>
        <p:spPr>
          <a:xfrm>
            <a:off x="5297762" y="329184"/>
            <a:ext cx="6251110" cy="1783080"/>
          </a:xfrm>
        </p:spPr>
        <p:txBody>
          <a:bodyPr anchor="b">
            <a:normAutofit/>
          </a:bodyPr>
          <a:lstStyle/>
          <a:p>
            <a:r>
              <a:rPr lang="en-US" sz="5400" dirty="0"/>
              <a:t>Environmental</a:t>
            </a:r>
          </a:p>
        </p:txBody>
      </p:sp>
      <p:pic>
        <p:nvPicPr>
          <p:cNvPr id="5" name="Picture 4" descr="Plant growing in a concrete crack">
            <a:extLst>
              <a:ext uri="{FF2B5EF4-FFF2-40B4-BE49-F238E27FC236}">
                <a16:creationId xmlns:a16="http://schemas.microsoft.com/office/drawing/2014/main" id="{5C0F3C47-BAB4-B313-C3F2-40BAA8E210A7}"/>
              </a:ext>
            </a:extLst>
          </p:cNvPr>
          <p:cNvPicPr>
            <a:picLocks noChangeAspect="1"/>
          </p:cNvPicPr>
          <p:nvPr/>
        </p:nvPicPr>
        <p:blipFill rotWithShape="1">
          <a:blip r:embed="rId5"/>
          <a:srcRect l="18017" r="36651"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0A08C0A-EE70-2930-1D29-3859D785DAA1}"/>
              </a:ext>
            </a:extLst>
          </p:cNvPr>
          <p:cNvSpPr>
            <a:spLocks noGrp="1"/>
          </p:cNvSpPr>
          <p:nvPr>
            <p:ph idx="1"/>
          </p:nvPr>
        </p:nvSpPr>
        <p:spPr>
          <a:xfrm>
            <a:off x="5297762" y="2706624"/>
            <a:ext cx="6251110" cy="3483864"/>
          </a:xfrm>
        </p:spPr>
        <p:txBody>
          <a:bodyPr>
            <a:normAutofit/>
          </a:bodyPr>
          <a:lstStyle/>
          <a:p>
            <a:pPr marL="0" indent="0">
              <a:buNone/>
            </a:pPr>
            <a:r>
              <a:rPr lang="en-US" sz="1400" dirty="0"/>
              <a:t>The way we interacted with the expedition with nature was the use of nature and green spaces that we would visit and stay in overnight. This would tap into peoples biophilia on the outdoor environment. </a:t>
            </a:r>
          </a:p>
          <a:p>
            <a:pPr marL="0" indent="0">
              <a:buNone/>
            </a:pPr>
            <a:endParaRPr lang="en-US" sz="1400" dirty="0"/>
          </a:p>
          <a:p>
            <a:pPr marL="0" indent="0">
              <a:buNone/>
            </a:pPr>
            <a:r>
              <a:rPr lang="en-US" sz="1400" dirty="0"/>
              <a:t>According to Ulrich (1993) he states that biophilia concentrates more on the natural physical environments of a location and that responses to certain landscapes have massively helped with restoration or stress recovery and enhanced high order cognitive mechanisms.  </a:t>
            </a:r>
          </a:p>
          <a:p>
            <a:pPr marL="0" indent="0">
              <a:buNone/>
            </a:pPr>
            <a:r>
              <a:rPr kumimoji="0" lang="en-GB" sz="900" b="0" i="0" u="none" strike="noStrike" kern="1200" cap="none" spc="0" normalizeH="0" baseline="0" noProof="0" dirty="0">
                <a:ln>
                  <a:noFill/>
                </a:ln>
                <a:effectLst/>
                <a:uLnTx/>
                <a:uFillTx/>
                <a:latin typeface="Arial" panose="020B0604020202020204" pitchFamily="34" charset="0"/>
                <a:ea typeface="+mn-ea"/>
                <a:cs typeface="+mn-cs"/>
              </a:rPr>
              <a:t>Ulrich, R.S., 1993. Biophilia, biphobia, and natural landscapes. </a:t>
            </a:r>
            <a:r>
              <a:rPr kumimoji="0" lang="en-GB" sz="900" b="0" i="1" u="none" strike="noStrike" kern="1200" cap="none" spc="0" normalizeH="0" baseline="0" noProof="0" dirty="0">
                <a:ln>
                  <a:noFill/>
                </a:ln>
                <a:effectLst/>
                <a:uLnTx/>
                <a:uFillTx/>
                <a:latin typeface="Arial" panose="020B0604020202020204" pitchFamily="34" charset="0"/>
                <a:ea typeface="+mn-ea"/>
                <a:cs typeface="+mn-cs"/>
              </a:rPr>
              <a:t>The biophilia hypothesis</a:t>
            </a:r>
            <a:r>
              <a:rPr kumimoji="0" lang="en-GB" sz="900" b="0" i="0" u="none" strike="noStrike" kern="1200" cap="none" spc="0" normalizeH="0" baseline="0" noProof="0" dirty="0">
                <a:ln>
                  <a:noFill/>
                </a:ln>
                <a:effectLst/>
                <a:uLnTx/>
                <a:uFillTx/>
                <a:latin typeface="Arial" panose="020B0604020202020204" pitchFamily="34" charset="0"/>
                <a:ea typeface="+mn-ea"/>
                <a:cs typeface="+mn-cs"/>
              </a:rPr>
              <a:t>, </a:t>
            </a:r>
            <a:r>
              <a:rPr kumimoji="0" lang="en-GB" sz="900" b="0" i="1" u="none" strike="noStrike" kern="1200" cap="none" spc="0" normalizeH="0" baseline="0" noProof="0" dirty="0">
                <a:ln>
                  <a:noFill/>
                </a:ln>
                <a:effectLst/>
                <a:uLnTx/>
                <a:uFillTx/>
                <a:latin typeface="Arial" panose="020B0604020202020204" pitchFamily="34" charset="0"/>
                <a:ea typeface="+mn-ea"/>
                <a:cs typeface="+mn-cs"/>
              </a:rPr>
              <a:t>7</a:t>
            </a:r>
            <a:r>
              <a:rPr kumimoji="0" lang="en-GB" sz="900" b="0" i="0" u="none" strike="noStrike" kern="1200" cap="none" spc="0" normalizeH="0" baseline="0" noProof="0" dirty="0">
                <a:ln>
                  <a:noFill/>
                </a:ln>
                <a:effectLst/>
                <a:uLnTx/>
                <a:uFillTx/>
                <a:latin typeface="Arial" panose="020B0604020202020204" pitchFamily="34" charset="0"/>
                <a:ea typeface="+mn-ea"/>
                <a:cs typeface="+mn-cs"/>
              </a:rPr>
              <a:t>, pp.73-137.</a:t>
            </a:r>
            <a:r>
              <a:rPr kumimoji="0" lang="en-US" sz="900" b="0" i="0" u="none" strike="noStrike" kern="1200" cap="none" spc="0" normalizeH="0" baseline="0" noProof="0" dirty="0">
                <a:ln>
                  <a:noFill/>
                </a:ln>
                <a:effectLst/>
                <a:uLnTx/>
                <a:uFillTx/>
                <a:latin typeface="Calibri" panose="020F0502020204030204"/>
                <a:ea typeface="+mn-ea"/>
                <a:cs typeface="+mn-cs"/>
              </a:rPr>
              <a:t> </a:t>
            </a:r>
            <a:endParaRPr lang="en-US" sz="900" dirty="0"/>
          </a:p>
          <a:p>
            <a:pPr marL="0" indent="0">
              <a:buNone/>
            </a:pPr>
            <a:r>
              <a:rPr lang="en-US" sz="1400" dirty="0"/>
              <a:t>This tells us that there is a definite positive to being in the natural environment and that it massively helps us to become more relaxed and have a better thought process that can help to think and move quicker. </a:t>
            </a:r>
          </a:p>
        </p:txBody>
      </p:sp>
      <p:pic>
        <p:nvPicPr>
          <p:cNvPr id="4" name="Audio 3">
            <a:hlinkClick r:id="" action="ppaction://media"/>
            <a:extLst>
              <a:ext uri="{FF2B5EF4-FFF2-40B4-BE49-F238E27FC236}">
                <a16:creationId xmlns:a16="http://schemas.microsoft.com/office/drawing/2014/main" id="{6D3ED73E-ECC0-D510-F164-3F9AAF314A87}"/>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803814102"/>
      </p:ext>
    </p:extLst>
  </p:cSld>
  <p:clrMapOvr>
    <a:masterClrMapping/>
  </p:clrMapOvr>
  <p:transition spd="med" advTm="90698">
    <p:pull/>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a:extLst>
              <a:ext uri="{FF2B5EF4-FFF2-40B4-BE49-F238E27FC236}">
                <a16:creationId xmlns:a16="http://schemas.microsoft.com/office/drawing/2014/main" id="{362810D9-2C5A-477D-949C-C191895477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467"/>
            <a:ext cx="12191999" cy="6866467"/>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descr="Magnifying glass showing decling performance">
            <a:extLst>
              <a:ext uri="{FF2B5EF4-FFF2-40B4-BE49-F238E27FC236}">
                <a16:creationId xmlns:a16="http://schemas.microsoft.com/office/drawing/2014/main" id="{6E07072E-7908-047B-B405-D8C415FE9122}"/>
              </a:ext>
            </a:extLst>
          </p:cNvPr>
          <p:cNvPicPr>
            <a:picLocks noChangeAspect="1"/>
          </p:cNvPicPr>
          <p:nvPr/>
        </p:nvPicPr>
        <p:blipFill rotWithShape="1">
          <a:blip r:embed="rId5">
            <a:alphaModFix amt="55000"/>
          </a:blip>
          <a:srcRect t="1220" b="14510"/>
          <a:stretch/>
        </p:blipFill>
        <p:spPr>
          <a:xfrm>
            <a:off x="20" y="-9107"/>
            <a:ext cx="12191980" cy="6858000"/>
          </a:xfrm>
          <a:prstGeom prst="rect">
            <a:avLst/>
          </a:prstGeom>
        </p:spPr>
      </p:pic>
      <p:sp>
        <p:nvSpPr>
          <p:cNvPr id="2" name="Title 1">
            <a:extLst>
              <a:ext uri="{FF2B5EF4-FFF2-40B4-BE49-F238E27FC236}">
                <a16:creationId xmlns:a16="http://schemas.microsoft.com/office/drawing/2014/main" id="{0152E7CB-4946-4C02-4576-268B3ED5B3FC}"/>
              </a:ext>
            </a:extLst>
          </p:cNvPr>
          <p:cNvSpPr>
            <a:spLocks noGrp="1"/>
          </p:cNvSpPr>
          <p:nvPr>
            <p:ph type="title"/>
          </p:nvPr>
        </p:nvSpPr>
        <p:spPr>
          <a:xfrm>
            <a:off x="686834" y="591344"/>
            <a:ext cx="3200400" cy="5585619"/>
          </a:xfrm>
        </p:spPr>
        <p:txBody>
          <a:bodyPr>
            <a:normAutofit/>
          </a:bodyPr>
          <a:lstStyle/>
          <a:p>
            <a:r>
              <a:rPr lang="en-US">
                <a:solidFill>
                  <a:srgbClr val="FFFFFF"/>
                </a:solidFill>
              </a:rPr>
              <a:t>Economic </a:t>
            </a:r>
          </a:p>
        </p:txBody>
      </p:sp>
      <p:sp>
        <p:nvSpPr>
          <p:cNvPr id="11" name="Arc 10">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E1164E5B-5BD3-3F52-D421-AFC72BCCC40B}"/>
              </a:ext>
            </a:extLst>
          </p:cNvPr>
          <p:cNvSpPr>
            <a:spLocks noGrp="1"/>
          </p:cNvSpPr>
          <p:nvPr>
            <p:ph idx="1"/>
          </p:nvPr>
        </p:nvSpPr>
        <p:spPr>
          <a:xfrm>
            <a:off x="4447308" y="591344"/>
            <a:ext cx="6906491" cy="5585619"/>
          </a:xfrm>
        </p:spPr>
        <p:txBody>
          <a:bodyPr anchor="ctr">
            <a:normAutofit/>
          </a:bodyPr>
          <a:lstStyle/>
          <a:p>
            <a:pPr marL="0" indent="0">
              <a:buNone/>
            </a:pPr>
            <a:r>
              <a:rPr lang="en-US" sz="1500" dirty="0">
                <a:solidFill>
                  <a:srgbClr val="FFFFFF"/>
                </a:solidFill>
              </a:rPr>
              <a:t>Economically we are helping local communities and campsites with getting more business from us partaking in their services they have to offer us and allowing us entertainment or food. </a:t>
            </a:r>
          </a:p>
          <a:p>
            <a:pPr marL="0" indent="0">
              <a:buNone/>
            </a:pPr>
            <a:endParaRPr lang="en-US" sz="1500" dirty="0">
              <a:solidFill>
                <a:srgbClr val="FFFFFF"/>
              </a:solidFill>
            </a:endParaRPr>
          </a:p>
          <a:p>
            <a:pPr marL="0" indent="0">
              <a:buNone/>
            </a:pPr>
            <a:r>
              <a:rPr lang="en-US" sz="1500" dirty="0">
                <a:solidFill>
                  <a:srgbClr val="FFFFFF"/>
                </a:solidFill>
              </a:rPr>
              <a:t>According to Gomes Silva (2022) states that the productivity in certain topis has influences. These influences can affect ecosystems, entrepreneurship which is starting business and taking on financial risk in hope of profit, increase of productivity and positive effect on enterprise performance. </a:t>
            </a:r>
          </a:p>
          <a:p>
            <a:pPr marL="0" indent="0">
              <a:buNone/>
            </a:pPr>
            <a:r>
              <a:rPr kumimoji="0" lang="en-GB" sz="15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Gomes Silva, F.J., Kirytopoulos, K., Pinto Ferreira, L., Sá, J.C., Santos, G. and Cancela Nogueira, M.C., 2022. The three pillars of sustainability and agile project management: How do they influence each other. </a:t>
            </a:r>
            <a:r>
              <a:rPr kumimoji="0" lang="en-GB" sz="1500" b="0" i="1" u="none" strike="noStrike" kern="1200" cap="none" spc="0" normalizeH="0" baseline="0" noProof="0" dirty="0">
                <a:ln>
                  <a:noFill/>
                </a:ln>
                <a:solidFill>
                  <a:srgbClr val="FFFFFF"/>
                </a:solidFill>
                <a:effectLst/>
                <a:uLnTx/>
                <a:uFillTx/>
                <a:latin typeface="Arial" panose="020B0604020202020204" pitchFamily="34" charset="0"/>
                <a:ea typeface="+mn-ea"/>
                <a:cs typeface="+mn-cs"/>
              </a:rPr>
              <a:t>Corporate Social Responsibility and Environmental Management</a:t>
            </a:r>
            <a:r>
              <a:rPr kumimoji="0" lang="en-GB" sz="15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 </a:t>
            </a:r>
            <a:r>
              <a:rPr kumimoji="0" lang="en-GB" sz="1500" b="0" i="1" u="none" strike="noStrike" kern="1200" cap="none" spc="0" normalizeH="0" baseline="0" noProof="0" dirty="0">
                <a:ln>
                  <a:noFill/>
                </a:ln>
                <a:solidFill>
                  <a:srgbClr val="FFFFFF"/>
                </a:solidFill>
                <a:effectLst/>
                <a:uLnTx/>
                <a:uFillTx/>
                <a:latin typeface="Arial" panose="020B0604020202020204" pitchFamily="34" charset="0"/>
                <a:ea typeface="+mn-ea"/>
                <a:cs typeface="+mn-cs"/>
              </a:rPr>
              <a:t>29</a:t>
            </a:r>
            <a:r>
              <a:rPr kumimoji="0" lang="en-GB" sz="15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(5), pp.1495-1512.</a:t>
            </a:r>
            <a:endParaRPr kumimoji="0" lang="en-US" sz="1500" b="0" i="0" u="none" strike="noStrike" kern="1200" cap="none" spc="0" normalizeH="0" baseline="0" noProof="0" dirty="0">
              <a:ln>
                <a:noFill/>
              </a:ln>
              <a:solidFill>
                <a:srgbClr val="FFFFFF"/>
              </a:solidFill>
              <a:effectLst/>
              <a:uLnTx/>
              <a:uFillTx/>
              <a:latin typeface="Calibri" panose="020F0502020204030204"/>
              <a:ea typeface="+mn-ea"/>
              <a:cs typeface="+mn-cs"/>
            </a:endParaRPr>
          </a:p>
          <a:p>
            <a:pPr marL="0" indent="0">
              <a:buNone/>
            </a:pPr>
            <a:endParaRPr lang="en-US" sz="1500" dirty="0">
              <a:solidFill>
                <a:srgbClr val="FFFFFF"/>
              </a:solidFill>
            </a:endParaRPr>
          </a:p>
          <a:p>
            <a:pPr marL="0" indent="0">
              <a:buNone/>
            </a:pPr>
            <a:r>
              <a:rPr lang="en-US" sz="1500" dirty="0">
                <a:solidFill>
                  <a:srgbClr val="FFFFFF"/>
                </a:solidFill>
              </a:rPr>
              <a:t>What this tells us is that with this amount of economic behavior it can be a massive increase for the business’s that are trying to make money and have a living up there by giving them travelers and tourists that want to experience the north of Wales for its natural beauty. </a:t>
            </a:r>
          </a:p>
          <a:p>
            <a:pPr marL="0" indent="0">
              <a:buNone/>
            </a:pPr>
            <a:endParaRPr lang="en-US" sz="1500" dirty="0">
              <a:solidFill>
                <a:srgbClr val="FFFFFF"/>
              </a:solidFill>
            </a:endParaRPr>
          </a:p>
          <a:p>
            <a:pPr marL="0" indent="0">
              <a:buNone/>
            </a:pPr>
            <a:endParaRPr lang="en-US" sz="1500" dirty="0">
              <a:solidFill>
                <a:srgbClr val="FFFFFF"/>
              </a:solidFill>
            </a:endParaRPr>
          </a:p>
        </p:txBody>
      </p:sp>
      <p:pic>
        <p:nvPicPr>
          <p:cNvPr id="6" name="Audio 5">
            <a:hlinkClick r:id="" action="ppaction://media"/>
            <a:extLst>
              <a:ext uri="{FF2B5EF4-FFF2-40B4-BE49-F238E27FC236}">
                <a16:creationId xmlns:a16="http://schemas.microsoft.com/office/drawing/2014/main" id="{0DC0FDD1-EF79-40C8-5391-C7989C501345}"/>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896666851"/>
      </p:ext>
    </p:extLst>
  </p:cSld>
  <p:clrMapOvr>
    <a:masterClrMapping/>
  </p:clrMapOvr>
  <p:transition spd="med" advTm="87736">
    <p:pull/>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32" name="Rectangle 5126">
            <a:extLst>
              <a:ext uri="{FF2B5EF4-FFF2-40B4-BE49-F238E27FC236}">
                <a16:creationId xmlns:a16="http://schemas.microsoft.com/office/drawing/2014/main" id="{DB304A14-32D0-4873-B914-423ED7B8DA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40BCC163-A194-A81B-C187-EEDEF04A1097}"/>
              </a:ext>
            </a:extLst>
          </p:cNvPr>
          <p:cNvSpPr>
            <a:spLocks noGrp="1"/>
          </p:cNvSpPr>
          <p:nvPr>
            <p:ph type="title"/>
          </p:nvPr>
        </p:nvSpPr>
        <p:spPr>
          <a:xfrm>
            <a:off x="838200" y="365125"/>
            <a:ext cx="5387502" cy="1325563"/>
          </a:xfrm>
        </p:spPr>
        <p:txBody>
          <a:bodyPr>
            <a:normAutofit/>
          </a:bodyPr>
          <a:lstStyle/>
          <a:p>
            <a:r>
              <a:rPr lang="en-US"/>
              <a:t>Social </a:t>
            </a:r>
            <a:endParaRPr lang="en-US" dirty="0"/>
          </a:p>
        </p:txBody>
      </p:sp>
      <p:sp>
        <p:nvSpPr>
          <p:cNvPr id="3" name="Content Placeholder 2">
            <a:extLst>
              <a:ext uri="{FF2B5EF4-FFF2-40B4-BE49-F238E27FC236}">
                <a16:creationId xmlns:a16="http://schemas.microsoft.com/office/drawing/2014/main" id="{61C099E2-A414-CEF4-56B5-FE88FADF2529}"/>
              </a:ext>
            </a:extLst>
          </p:cNvPr>
          <p:cNvSpPr>
            <a:spLocks noGrp="1"/>
          </p:cNvSpPr>
          <p:nvPr>
            <p:ph idx="1"/>
          </p:nvPr>
        </p:nvSpPr>
        <p:spPr>
          <a:xfrm>
            <a:off x="838200" y="1825625"/>
            <a:ext cx="5387502" cy="4351338"/>
          </a:xfrm>
        </p:spPr>
        <p:txBody>
          <a:bodyPr>
            <a:normAutofit/>
          </a:bodyPr>
          <a:lstStyle/>
          <a:p>
            <a:pPr marL="0" indent="0">
              <a:buNone/>
            </a:pPr>
            <a:r>
              <a:rPr lang="en-US" sz="1300" dirty="0"/>
              <a:t>The interaction with each other and working together in an outdoor environment has a positive affect on them and can really help to relive stress and bring them closer together improving their social skills such as communication and listening. </a:t>
            </a:r>
          </a:p>
          <a:p>
            <a:pPr marL="0" indent="0">
              <a:buNone/>
            </a:pPr>
            <a:r>
              <a:rPr lang="en-US" sz="1300" dirty="0"/>
              <a:t>According to Ranjbari (2021) he states that social sustainability mainly work with with the supervising social capital and human being by integrating human and civil rights, health and safety issues, social responsibility and community. (Cooper et al., 2018; Munny et al., 2019) </a:t>
            </a:r>
          </a:p>
          <a:p>
            <a:pPr marL="0" indent="0">
              <a:buNone/>
            </a:pPr>
            <a:r>
              <a:rPr lang="en-GB" sz="1000" b="0" i="0" dirty="0">
                <a:effectLst/>
                <a:latin typeface="Arial" panose="020B0604020202020204" pitchFamily="34" charset="0"/>
              </a:rPr>
              <a:t>Ranjbari, M., Esfandabadi, Z.S., Zanetti, M.C., Scagnelli, S.D., Siebers, P.O., Aghbashlo, M., Peng, W., Quatraro, F. and Tabatabaei, M., 2021. Three pillars of sustainability in the wake of COVID-19: A systematic review and future research agenda for sustainable development. </a:t>
            </a:r>
            <a:r>
              <a:rPr lang="en-GB" sz="1000" b="0" i="1" dirty="0">
                <a:effectLst/>
                <a:latin typeface="Arial" panose="020B0604020202020204" pitchFamily="34" charset="0"/>
              </a:rPr>
              <a:t>Journal of Cleaner Production</a:t>
            </a:r>
            <a:r>
              <a:rPr lang="en-GB" sz="1000" b="0" i="0" dirty="0">
                <a:effectLst/>
                <a:latin typeface="Arial" panose="020B0604020202020204" pitchFamily="34" charset="0"/>
              </a:rPr>
              <a:t>, </a:t>
            </a:r>
            <a:r>
              <a:rPr lang="en-GB" sz="1000" b="0" i="1" dirty="0">
                <a:effectLst/>
                <a:latin typeface="Arial" panose="020B0604020202020204" pitchFamily="34" charset="0"/>
              </a:rPr>
              <a:t>297</a:t>
            </a:r>
            <a:r>
              <a:rPr lang="en-GB" sz="1000" b="0" i="0" dirty="0">
                <a:effectLst/>
                <a:latin typeface="Arial" panose="020B0604020202020204" pitchFamily="34" charset="0"/>
              </a:rPr>
              <a:t>, p.126660.</a:t>
            </a:r>
            <a:endParaRPr lang="en-GB" sz="1000" dirty="0">
              <a:latin typeface="Arial" panose="020B0604020202020204" pitchFamily="34" charset="0"/>
            </a:endParaRPr>
          </a:p>
          <a:p>
            <a:pPr marL="0" indent="0">
              <a:buNone/>
            </a:pPr>
            <a:r>
              <a:rPr lang="en-GB" sz="1300" dirty="0"/>
              <a:t>This tells us that the social has affect on the safety of the group and how people process danger and safety issues as well the social capital being work done with each others' relationships and the investment, they put to one another. This means that they gain a better understanding of each other and can work quicker with each other for the groups benefit.  </a:t>
            </a:r>
            <a:endParaRPr lang="en-US" sz="1300" dirty="0"/>
          </a:p>
          <a:p>
            <a:pPr marL="0" indent="0">
              <a:buNone/>
            </a:pPr>
            <a:endParaRPr lang="en-US" sz="1300" dirty="0"/>
          </a:p>
        </p:txBody>
      </p:sp>
      <p:pic>
        <p:nvPicPr>
          <p:cNvPr id="5122" name="Picture 2" descr="Social Wellness | What Is Social Well Being? | Stride">
            <a:extLst>
              <a:ext uri="{FF2B5EF4-FFF2-40B4-BE49-F238E27FC236}">
                <a16:creationId xmlns:a16="http://schemas.microsoft.com/office/drawing/2014/main" id="{F0A404C4-A9B9-8290-F25E-B250AA5588B1}"/>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5722" r="20686"/>
          <a:stretch/>
        </p:blipFill>
        <p:spPr bwMode="auto">
          <a:xfrm>
            <a:off x="6621294" y="1295416"/>
            <a:ext cx="5570706" cy="5562584"/>
          </a:xfrm>
          <a:custGeom>
            <a:avLst/>
            <a:gdLst/>
            <a:ahLst/>
            <a:cxnLst/>
            <a:rect l="l" t="t" r="r" b="b"/>
            <a:pathLst>
              <a:path w="5570706" h="5562584">
                <a:moveTo>
                  <a:pt x="3374687" y="0"/>
                </a:moveTo>
                <a:cubicBezTo>
                  <a:pt x="4190094" y="0"/>
                  <a:pt x="4937956" y="289196"/>
                  <a:pt x="5521301" y="770615"/>
                </a:cubicBezTo>
                <a:lnTo>
                  <a:pt x="5570706" y="815517"/>
                </a:lnTo>
                <a:lnTo>
                  <a:pt x="5570706" y="5562584"/>
                </a:lnTo>
                <a:lnTo>
                  <a:pt x="808135" y="5562584"/>
                </a:lnTo>
                <a:lnTo>
                  <a:pt x="770615" y="5521302"/>
                </a:lnTo>
                <a:cubicBezTo>
                  <a:pt x="289196" y="4937957"/>
                  <a:pt x="0" y="4190095"/>
                  <a:pt x="0" y="3374687"/>
                </a:cubicBezTo>
                <a:cubicBezTo>
                  <a:pt x="0" y="1510899"/>
                  <a:pt x="1510899" y="0"/>
                  <a:pt x="3374687" y="0"/>
                </a:cubicBezTo>
                <a:close/>
              </a:path>
            </a:pathLst>
          </a:custGeom>
          <a:noFill/>
          <a:extLst>
            <a:ext uri="{909E8E84-426E-40DD-AFC4-6F175D3DCCD1}">
              <a14:hiddenFill xmlns:a14="http://schemas.microsoft.com/office/drawing/2010/main">
                <a:solidFill>
                  <a:srgbClr val="FFFFFF"/>
                </a:solidFill>
              </a14:hiddenFill>
            </a:ext>
          </a:extLst>
        </p:spPr>
      </p:pic>
      <p:sp>
        <p:nvSpPr>
          <p:cNvPr id="5133" name="!!Oval">
            <a:extLst>
              <a:ext uri="{FF2B5EF4-FFF2-40B4-BE49-F238E27FC236}">
                <a16:creationId xmlns:a16="http://schemas.microsoft.com/office/drawing/2014/main" id="{1D460C86-854F-4FB3-ABC2-E823D8FEB9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43451" y="1656147"/>
            <a:ext cx="546100" cy="5461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5131" name="!!Arc">
            <a:extLst>
              <a:ext uri="{FF2B5EF4-FFF2-40B4-BE49-F238E27FC236}">
                <a16:creationId xmlns:a16="http://schemas.microsoft.com/office/drawing/2014/main" id="{BB48116A-278A-4CC5-89D3-9DE8E8FF12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34739" y="587516"/>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4" name="Audio 3">
            <a:hlinkClick r:id="" action="ppaction://media"/>
            <a:extLst>
              <a:ext uri="{FF2B5EF4-FFF2-40B4-BE49-F238E27FC236}">
                <a16:creationId xmlns:a16="http://schemas.microsoft.com/office/drawing/2014/main" id="{F2A85061-A6F7-F583-E00C-5B7D2CCE364E}"/>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953430565"/>
      </p:ext>
    </p:extLst>
  </p:cSld>
  <p:clrMapOvr>
    <a:masterClrMapping/>
  </p:clrMapOvr>
  <p:transition spd="med" advTm="56343">
    <p:pull/>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51" name="!!Rectangle">
            <a:extLst>
              <a:ext uri="{FF2B5EF4-FFF2-40B4-BE49-F238E27FC236}">
                <a16:creationId xmlns:a16="http://schemas.microsoft.com/office/drawing/2014/main" id="{7C432AFE-B3D2-4BFF-BF8F-96C27AFF1A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146" name="Picture 2" descr="Plan your Visit | Snowdonia National Park">
            <a:extLst>
              <a:ext uri="{FF2B5EF4-FFF2-40B4-BE49-F238E27FC236}">
                <a16:creationId xmlns:a16="http://schemas.microsoft.com/office/drawing/2014/main" id="{99040A01-AB03-A6D1-E081-0DAA86FAFF96}"/>
              </a:ext>
            </a:extLst>
          </p:cNvPr>
          <p:cNvPicPr>
            <a:picLocks noChangeAspect="1" noChangeArrowheads="1"/>
          </p:cNvPicPr>
          <p:nvPr/>
        </p:nvPicPr>
        <p:blipFill rotWithShape="1">
          <a:blip r:embed="rId5">
            <a:alphaModFix amt="40000"/>
            <a:extLst>
              <a:ext uri="{28A0092B-C50C-407E-A947-70E740481C1C}">
                <a14:useLocalDpi xmlns:a14="http://schemas.microsoft.com/office/drawing/2010/main" val="0"/>
              </a:ext>
            </a:extLst>
          </a:blip>
          <a:srcRect t="6250"/>
          <a:stretch/>
        </p:blipFill>
        <p:spPr bwMode="auto">
          <a:xfrm>
            <a:off x="20" y="10"/>
            <a:ext cx="12191979"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16063E1E-4D9F-5C12-D562-D8B46FD0DAC3}"/>
              </a:ext>
            </a:extLst>
          </p:cNvPr>
          <p:cNvSpPr>
            <a:spLocks noGrp="1"/>
          </p:cNvSpPr>
          <p:nvPr>
            <p:ph type="title"/>
          </p:nvPr>
        </p:nvSpPr>
        <p:spPr>
          <a:xfrm>
            <a:off x="841249" y="941832"/>
            <a:ext cx="10506456" cy="2057400"/>
          </a:xfrm>
        </p:spPr>
        <p:txBody>
          <a:bodyPr anchor="b">
            <a:normAutofit/>
          </a:bodyPr>
          <a:lstStyle/>
          <a:p>
            <a:r>
              <a:rPr lang="en-US" sz="5000"/>
              <a:t>Conclusion </a:t>
            </a:r>
          </a:p>
        </p:txBody>
      </p:sp>
      <p:sp>
        <p:nvSpPr>
          <p:cNvPr id="6153" name="Rectangle 615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0140"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6155" name="Rectangle 615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3241202"/>
            <a:ext cx="10506456"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33AD731A-E57F-CF11-1792-935CE4625C63}"/>
              </a:ext>
            </a:extLst>
          </p:cNvPr>
          <p:cNvSpPr>
            <a:spLocks noGrp="1"/>
          </p:cNvSpPr>
          <p:nvPr>
            <p:ph idx="1"/>
          </p:nvPr>
        </p:nvSpPr>
        <p:spPr>
          <a:xfrm>
            <a:off x="841248" y="3502152"/>
            <a:ext cx="10506456" cy="2670048"/>
          </a:xfrm>
        </p:spPr>
        <p:txBody>
          <a:bodyPr>
            <a:normAutofit/>
          </a:bodyPr>
          <a:lstStyle/>
          <a:p>
            <a:pPr marL="0" indent="0">
              <a:buNone/>
            </a:pPr>
            <a:r>
              <a:rPr lang="en-US" sz="2000"/>
              <a:t>Thanks for listening!!!</a:t>
            </a:r>
          </a:p>
          <a:p>
            <a:pPr marL="0" indent="0">
              <a:buNone/>
            </a:pPr>
            <a:r>
              <a:rPr lang="en-US" sz="2000"/>
              <a:t>I hope my expedition gets approved!!</a:t>
            </a:r>
          </a:p>
        </p:txBody>
      </p:sp>
      <p:pic>
        <p:nvPicPr>
          <p:cNvPr id="5" name="Audio 4">
            <a:hlinkClick r:id="" action="ppaction://media"/>
            <a:extLst>
              <a:ext uri="{FF2B5EF4-FFF2-40B4-BE49-F238E27FC236}">
                <a16:creationId xmlns:a16="http://schemas.microsoft.com/office/drawing/2014/main" id="{955C9985-9489-062C-DD47-6B667EF1EC2A}"/>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347417930"/>
      </p:ext>
    </p:extLst>
  </p:cSld>
  <p:clrMapOvr>
    <a:overrideClrMapping bg1="dk1" tx1="lt1" bg2="dk2" tx2="lt2" accent1="accent1" accent2="accent2" accent3="accent3" accent4="accent4" accent5="accent5" accent6="accent6" hlink="hlink" folHlink="folHlink"/>
  </p:clrMapOvr>
  <p:transition spd="med" advTm="11993">
    <p:pull/>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4470</TotalTime>
  <Words>1508</Words>
  <Application>Microsoft Macintosh PowerPoint</Application>
  <PresentationFormat>Widescreen</PresentationFormat>
  <Paragraphs>121</Paragraphs>
  <Slides>15</Slides>
  <Notes>11</Notes>
  <HiddenSlides>0</HiddenSlides>
  <MMClips>15</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Meiryo</vt:lpstr>
      <vt:lpstr>Arial</vt:lpstr>
      <vt:lpstr>Calibri</vt:lpstr>
      <vt:lpstr>Calibri Light</vt:lpstr>
      <vt:lpstr>Office Theme</vt:lpstr>
      <vt:lpstr>Three-day expedition walking though  Snowdonia national park</vt:lpstr>
      <vt:lpstr>Introduction </vt:lpstr>
      <vt:lpstr>Expedition leader Ben Mathieson </vt:lpstr>
      <vt:lpstr>Day 1 Snowdonia </vt:lpstr>
      <vt:lpstr>PowerPoint Presentation</vt:lpstr>
      <vt:lpstr>Day 2 Ogwen Valley</vt:lpstr>
      <vt:lpstr>PowerPoint Presentation</vt:lpstr>
      <vt:lpstr>Day 3 Aberglaslyn Pass and Swallow Falls. </vt:lpstr>
      <vt:lpstr>Part 1 of route</vt:lpstr>
      <vt:lpstr>Equipment </vt:lpstr>
      <vt:lpstr>Sustainability </vt:lpstr>
      <vt:lpstr>Environmental</vt:lpstr>
      <vt:lpstr>Economic </vt:lpstr>
      <vt:lpstr>Social </vt:lpstr>
      <vt:lpstr>Conclusion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Three-day expedition walking around  Snowdonia national park</dc:title>
  <dc:creator>Rob Mathieson</dc:creator>
  <cp:lastModifiedBy>Rob Mathieson</cp:lastModifiedBy>
  <cp:revision>63</cp:revision>
  <dcterms:created xsi:type="dcterms:W3CDTF">2023-05-15T12:52:55Z</dcterms:created>
  <dcterms:modified xsi:type="dcterms:W3CDTF">2023-05-18T15:23:09Z</dcterms:modified>
</cp:coreProperties>
</file>