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</p:sldIdLst>
  <p:sldSz cy="5143500" cx="9144000"/>
  <p:notesSz cx="6858000" cy="9144000"/>
  <p:embeddedFontLst>
    <p:embeddedFont>
      <p:font typeface="Roboto Thin"/>
      <p:regular r:id="rId21"/>
      <p:bold r:id="rId22"/>
      <p:italic r:id="rId23"/>
      <p:boldItalic r:id="rId24"/>
    </p:embeddedFont>
    <p:embeddedFont>
      <p:font typeface="Roboto"/>
      <p:regular r:id="rId25"/>
      <p:bold r:id="rId26"/>
      <p:italic r:id="rId27"/>
      <p:boldItalic r:id="rId28"/>
    </p:embeddedFont>
    <p:embeddedFont>
      <p:font typeface="Roboto Medium"/>
      <p:regular r:id="rId29"/>
      <p:bold r:id="rId30"/>
      <p:italic r:id="rId31"/>
      <p:boldItalic r:id="rId3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944C56D4-BE24-42BD-8BDA-1650529D0329}">
  <a:tblStyle styleId="{944C56D4-BE24-42BD-8BDA-1650529D032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22" Type="http://schemas.openxmlformats.org/officeDocument/2006/relationships/font" Target="fonts/RobotoThin-bold.fntdata"/><Relationship Id="rId21" Type="http://schemas.openxmlformats.org/officeDocument/2006/relationships/font" Target="fonts/RobotoThin-regular.fntdata"/><Relationship Id="rId24" Type="http://schemas.openxmlformats.org/officeDocument/2006/relationships/font" Target="fonts/RobotoThin-boldItalic.fntdata"/><Relationship Id="rId23" Type="http://schemas.openxmlformats.org/officeDocument/2006/relationships/font" Target="fonts/RobotoThin-italic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26" Type="http://schemas.openxmlformats.org/officeDocument/2006/relationships/font" Target="fonts/Roboto-bold.fntdata"/><Relationship Id="rId25" Type="http://schemas.openxmlformats.org/officeDocument/2006/relationships/font" Target="fonts/Roboto-regular.fntdata"/><Relationship Id="rId28" Type="http://schemas.openxmlformats.org/officeDocument/2006/relationships/font" Target="fonts/Roboto-boldItalic.fntdata"/><Relationship Id="rId27" Type="http://schemas.openxmlformats.org/officeDocument/2006/relationships/font" Target="fonts/Roboto-italic.fntdata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29" Type="http://schemas.openxmlformats.org/officeDocument/2006/relationships/font" Target="fonts/RobotoMedium-regular.fntdata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font" Target="fonts/RobotoMedium-italic.fntdata"/><Relationship Id="rId30" Type="http://schemas.openxmlformats.org/officeDocument/2006/relationships/font" Target="fonts/RobotoMedium-bold.fntdata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32" Type="http://schemas.openxmlformats.org/officeDocument/2006/relationships/font" Target="fonts/RobotoMedium-boldItalic.fntdata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c6f73a04f_0_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c6f73a04f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c6f73a04f_0_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c6f73a04f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c6f73a04f_0_9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c6f73a04f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c6f73a04f_0_14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c6f73a04f_0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c6f73a04f_0_2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c6f73a04f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c6f73a04f_0_2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c6f73a04f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gc6f73a04f_0_3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" name="Google Shape;158;gc6f73a04f_0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h14af932fcf68b4e8_1_4304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h14af932fcf68b4e8_1_43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gc6f73a04f_0_3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1" name="Google Shape;171;gc6f73a04f_0_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h14af932fcf68b4e8_1_466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" name="Google Shape;178;h14af932fcf68b4e8_1_46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gc6f73a04f_0_42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4" name="Google Shape;184;gc6f73a04f_0_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h14af932fcf68b4e8_1_4677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" name="Google Shape;191;h14af932fcf68b4e8_1_46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h14af932fcf68b4e8_1_468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0" name="Google Shape;200;h14af932fcf68b4e8_1_46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gc6f73a04f_0_4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7" name="Google Shape;207;gc6f73a04f_0_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flipH="1">
            <a:off x="8246400" y="4245925"/>
            <a:ext cx="897600" cy="8976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8246400" y="4245875"/>
            <a:ext cx="897600" cy="897600"/>
          </a:xfrm>
          <a:prstGeom prst="round1Rect">
            <a:avLst>
              <a:gd fmla="val 16667" name="adj"/>
            </a:avLst>
          </a:prstGeom>
          <a:solidFill>
            <a:schemeClr val="lt1">
              <a:alpha val="680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 txBox="1"/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7" name="Google Shape;17;p3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/>
          <p:nvPr/>
        </p:nvSpPr>
        <p:spPr>
          <a:xfrm flipH="1" rot="10800000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4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4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/>
          <p:nvPr/>
        </p:nvSpPr>
        <p:spPr>
          <a:xfrm flipH="1" rot="10800000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" name="Google Shape;26;p5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" name="Google Shape;27;p5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8" name="Google Shape;28;p5"/>
          <p:cNvSpPr txBox="1"/>
          <p:nvPr>
            <p:ph idx="1" type="body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9" name="Google Shape;29;p5"/>
          <p:cNvSpPr txBox="1"/>
          <p:nvPr>
            <p:ph idx="2" type="body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0" name="Google Shape;30;p5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/>
          <p:nvPr/>
        </p:nvSpPr>
        <p:spPr>
          <a:xfrm flipH="1" rot="10800000">
            <a:off x="0" y="656400"/>
            <a:ext cx="9144000" cy="448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" name="Google Shape;33;p6"/>
          <p:cNvSpPr/>
          <p:nvPr/>
        </p:nvSpPr>
        <p:spPr>
          <a:xfrm>
            <a:off x="0" y="65635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" name="Google Shape;34;p6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5" name="Google Shape;35;p6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" name="Google Shape;38;p7"/>
          <p:cNvSpPr/>
          <p:nvPr/>
        </p:nvSpPr>
        <p:spPr>
          <a:xfrm rot="-5400000">
            <a:off x="759150" y="2517450"/>
            <a:ext cx="51435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" name="Google Shape;39;p7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0" name="Google Shape;40;p7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1" name="Google Shape;41;p7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/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sp>
        <p:nvSpPr>
          <p:cNvPr id="44" name="Google Shape;44;p8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" name="Google Shape;47;p9"/>
          <p:cNvSpPr/>
          <p:nvPr/>
        </p:nvSpPr>
        <p:spPr>
          <a:xfrm rot="5400000">
            <a:off x="1946425" y="2517750"/>
            <a:ext cx="51429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" name="Google Shape;48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9" name="Google Shape;49;p9"/>
          <p:cNvSpPr txBox="1"/>
          <p:nvPr>
            <p:ph idx="1" type="subTitle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0" name="Google Shape;50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1" name="Google Shape;51;p9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/>
          <p:nvPr/>
        </p:nvSpPr>
        <p:spPr>
          <a:xfrm flipH="1" rot="10800000">
            <a:off x="0" y="0"/>
            <a:ext cx="9144000" cy="46959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" name="Google Shape;54;p10"/>
          <p:cNvSpPr/>
          <p:nvPr/>
        </p:nvSpPr>
        <p:spPr>
          <a:xfrm flipH="1" rot="10800000">
            <a:off x="0" y="4622725"/>
            <a:ext cx="9144000" cy="741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" name="Google Shape;55;p10"/>
          <p:cNvSpPr txBox="1"/>
          <p:nvPr>
            <p:ph idx="1" type="body"/>
          </p:nvPr>
        </p:nvSpPr>
        <p:spPr>
          <a:xfrm>
            <a:off x="57150" y="4696825"/>
            <a:ext cx="8382000" cy="446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</a:lstStyle>
          <a:p/>
        </p:txBody>
      </p:sp>
      <p:sp>
        <p:nvSpPr>
          <p:cNvPr id="56" name="Google Shape;56;p10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accent4"/>
        </a:solidFill>
      </p:bgPr>
    </p:bg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1"/>
          <p:cNvSpPr txBox="1"/>
          <p:nvPr>
            <p:ph hasCustomPrompt="1" type="title"/>
          </p:nvPr>
        </p:nvSpPr>
        <p:spPr>
          <a:xfrm>
            <a:off x="475500" y="1258525"/>
            <a:ext cx="82221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9" name="Google Shape;59;p11"/>
          <p:cNvSpPr txBox="1"/>
          <p:nvPr>
            <p:ph idx="1" type="body"/>
          </p:nvPr>
        </p:nvSpPr>
        <p:spPr>
          <a:xfrm>
            <a:off x="475500" y="3304625"/>
            <a:ext cx="82221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0" name="Google Shape;60;p1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accent4"/>
        </a:solidFill>
      </p:bgPr>
    </p:bg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terial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"/>
              <a:buChar char="●"/>
              <a:defRPr sz="18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5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5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3.png"/><Relationship Id="rId4" Type="http://schemas.openxmlformats.org/officeDocument/2006/relationships/image" Target="../media/image2.png"/><Relationship Id="rId5" Type="http://schemas.openxmlformats.org/officeDocument/2006/relationships/image" Target="../media/image6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6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3"/>
          <p:cNvSpPr txBox="1"/>
          <p:nvPr>
            <p:ph type="ctrTitle"/>
          </p:nvPr>
        </p:nvSpPr>
        <p:spPr>
          <a:xfrm>
            <a:off x="390525" y="1568363"/>
            <a:ext cx="8222100" cy="1919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900"/>
              <a:t>City Bikes Rental</a:t>
            </a:r>
            <a:endParaRPr sz="39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900"/>
              <a:t>DS2 Assignment Analysis</a:t>
            </a:r>
            <a:endParaRPr sz="3900"/>
          </a:p>
        </p:txBody>
      </p:sp>
      <p:sp>
        <p:nvSpPr>
          <p:cNvPr id="68" name="Google Shape;68;p13"/>
          <p:cNvSpPr txBox="1"/>
          <p:nvPr>
            <p:ph idx="1" type="subTitle"/>
          </p:nvPr>
        </p:nvSpPr>
        <p:spPr>
          <a:xfrm>
            <a:off x="390525" y="3524268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/>
              <a:t>Executive Summary Dashboard  &amp; Weekly Rental Demand Analysis</a:t>
            </a:r>
            <a:endParaRPr sz="2000"/>
          </a:p>
        </p:txBody>
      </p:sp>
      <p:pic>
        <p:nvPicPr>
          <p:cNvPr id="69" name="Google Shape;69;p13" title="noun_Bike_8476027_@700.png"/>
          <p:cNvPicPr preferRelativeResize="0"/>
          <p:nvPr/>
        </p:nvPicPr>
        <p:blipFill rotWithShape="1">
          <a:blip r:embed="rId3">
            <a:alphaModFix/>
          </a:blip>
          <a:srcRect b="15312" l="0" r="0" t="0"/>
          <a:stretch/>
        </p:blipFill>
        <p:spPr>
          <a:xfrm>
            <a:off x="323938" y="821489"/>
            <a:ext cx="1616675" cy="136912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4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Elaborate Business Problem &amp; Context</a:t>
            </a:r>
            <a:endParaRPr/>
          </a:p>
        </p:txBody>
      </p:sp>
      <p:pic>
        <p:nvPicPr>
          <p:cNvPr id="75" name="Google Shape;75;p14" title="noun_Bike_8476027_@700.png"/>
          <p:cNvPicPr preferRelativeResize="0"/>
          <p:nvPr/>
        </p:nvPicPr>
        <p:blipFill rotWithShape="1">
          <a:blip r:embed="rId3">
            <a:alphaModFix amt="15000"/>
          </a:blip>
          <a:srcRect b="15312" l="0" r="0" t="0"/>
          <a:stretch/>
        </p:blipFill>
        <p:spPr>
          <a:xfrm>
            <a:off x="8257038" y="4389164"/>
            <a:ext cx="886968" cy="7543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5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/>
              <a:t>Business Background</a:t>
            </a:r>
            <a:endParaRPr sz="2600"/>
          </a:p>
        </p:txBody>
      </p:sp>
      <p:sp>
        <p:nvSpPr>
          <p:cNvPr id="81" name="Google Shape;81;p15"/>
          <p:cNvSpPr txBox="1"/>
          <p:nvPr>
            <p:ph idx="1" type="body"/>
          </p:nvPr>
        </p:nvSpPr>
        <p:spPr>
          <a:xfrm>
            <a:off x="471900" y="1919075"/>
            <a:ext cx="4100100" cy="308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/>
              <a:t>City Bikes Rental operates in a high-demand urban setting, serving daily commuters, leisure riders, and tourists. </a:t>
            </a:r>
            <a:endParaRPr sz="16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600"/>
              <a:t>Store Manager L. Smith requires a structured analysis of weekly rental activity to replace unstructured text reports with clear operational metrics.</a:t>
            </a:r>
            <a:endParaRPr sz="1600"/>
          </a:p>
        </p:txBody>
      </p:sp>
      <p:pic>
        <p:nvPicPr>
          <p:cNvPr id="82" name="Google Shape;82;p15" title="noun_Bike_8476027_@700.png"/>
          <p:cNvPicPr preferRelativeResize="0"/>
          <p:nvPr/>
        </p:nvPicPr>
        <p:blipFill rotWithShape="1">
          <a:blip r:embed="rId3">
            <a:alphaModFix amt="20000"/>
          </a:blip>
          <a:srcRect b="15312" l="0" r="0" t="0"/>
          <a:stretch/>
        </p:blipFill>
        <p:spPr>
          <a:xfrm>
            <a:off x="8257038" y="4389164"/>
            <a:ext cx="886968" cy="7543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6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/>
              <a:t>Core Problem Statement</a:t>
            </a:r>
            <a:endParaRPr sz="2600"/>
          </a:p>
        </p:txBody>
      </p:sp>
      <p:sp>
        <p:nvSpPr>
          <p:cNvPr id="88" name="Google Shape;88;p16"/>
          <p:cNvSpPr txBox="1"/>
          <p:nvPr>
            <p:ph idx="1" type="body"/>
          </p:nvPr>
        </p:nvSpPr>
        <p:spPr>
          <a:xfrm>
            <a:off x="471900" y="1919075"/>
            <a:ext cx="4100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600"/>
              <a:t>Unfiltered rental totals obscure fleet performance, making it difficult to allocate servicing schedules, prioritize new inventory purchases, or identify underperforming bike categories.</a:t>
            </a:r>
            <a:endParaRPr sz="1600"/>
          </a:p>
        </p:txBody>
      </p:sp>
      <p:pic>
        <p:nvPicPr>
          <p:cNvPr id="89" name="Google Shape;89;p16" title="noun_Bike_8476027_@700.png"/>
          <p:cNvPicPr preferRelativeResize="0"/>
          <p:nvPr/>
        </p:nvPicPr>
        <p:blipFill rotWithShape="1">
          <a:blip r:embed="rId3">
            <a:alphaModFix amt="20000"/>
          </a:blip>
          <a:srcRect b="15312" l="0" r="0" t="0"/>
          <a:stretch/>
        </p:blipFill>
        <p:spPr>
          <a:xfrm>
            <a:off x="8257038" y="4389164"/>
            <a:ext cx="886968" cy="7543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7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Data Context &amp; Scope</a:t>
            </a:r>
            <a:endParaRPr/>
          </a:p>
        </p:txBody>
      </p:sp>
      <p:grpSp>
        <p:nvGrpSpPr>
          <p:cNvPr id="95" name="Google Shape;95;p17"/>
          <p:cNvGrpSpPr/>
          <p:nvPr/>
        </p:nvGrpSpPr>
        <p:grpSpPr>
          <a:xfrm>
            <a:off x="1049552" y="940524"/>
            <a:ext cx="2351177" cy="2444181"/>
            <a:chOff x="1660800" y="1171213"/>
            <a:chExt cx="1942800" cy="1569600"/>
          </a:xfrm>
        </p:grpSpPr>
        <p:sp>
          <p:nvSpPr>
            <p:cNvPr id="96" name="Google Shape;96;p17"/>
            <p:cNvSpPr/>
            <p:nvPr/>
          </p:nvSpPr>
          <p:spPr>
            <a:xfrm>
              <a:off x="1660800" y="1171213"/>
              <a:ext cx="1942800" cy="1569600"/>
            </a:xfrm>
            <a:prstGeom prst="round1Rect">
              <a:avLst>
                <a:gd fmla="val 17446" name="adj"/>
              </a:avLst>
            </a:prstGeom>
            <a:solidFill>
              <a:srgbClr val="307AF3"/>
            </a:solidFill>
            <a:ln>
              <a:noFill/>
            </a:ln>
          </p:spPr>
          <p:txBody>
            <a:bodyPr anchorCtr="0" anchor="ctr" bIns="110650" lIns="110650" spcFirstLastPara="1" rIns="110650" wrap="square" tIns="11065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" name="Google Shape;97;p17"/>
            <p:cNvSpPr txBox="1"/>
            <p:nvPr/>
          </p:nvSpPr>
          <p:spPr>
            <a:xfrm>
              <a:off x="1879865" y="1315705"/>
              <a:ext cx="1451700" cy="459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10650" lIns="110650" spcFirstLastPara="1" rIns="110650" wrap="square" tIns="11065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331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Total Weekly Demand</a:t>
              </a:r>
              <a:endParaRPr b="1" sz="133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98" name="Google Shape;98;p17"/>
            <p:cNvSpPr txBox="1"/>
            <p:nvPr/>
          </p:nvSpPr>
          <p:spPr>
            <a:xfrm>
              <a:off x="1879863" y="1726737"/>
              <a:ext cx="1451700" cy="512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10650" lIns="110650" spcFirstLastPara="1" rIns="110650" wrap="square" tIns="110650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1936"/>
                </a:spcAft>
                <a:buNone/>
              </a:pPr>
              <a:r>
                <a:rPr lang="en"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116 rentals across 4 bicycle categories.</a:t>
              </a:r>
              <a:endParaRPr sz="12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99" name="Google Shape;99;p17"/>
          <p:cNvGrpSpPr/>
          <p:nvPr/>
        </p:nvGrpSpPr>
        <p:grpSpPr>
          <a:xfrm>
            <a:off x="3397098" y="940524"/>
            <a:ext cx="2351177" cy="2444181"/>
            <a:chOff x="3600600" y="1170963"/>
            <a:chExt cx="1942800" cy="1569600"/>
          </a:xfrm>
        </p:grpSpPr>
        <p:sp>
          <p:nvSpPr>
            <p:cNvPr id="100" name="Google Shape;100;p17"/>
            <p:cNvSpPr/>
            <p:nvPr/>
          </p:nvSpPr>
          <p:spPr>
            <a:xfrm>
              <a:off x="3600600" y="1170963"/>
              <a:ext cx="1942800" cy="1569600"/>
            </a:xfrm>
            <a:prstGeom prst="round2SameRect">
              <a:avLst>
                <a:gd fmla="val 18098" name="adj1"/>
                <a:gd fmla="val 0" name="adj2"/>
              </a:avLst>
            </a:prstGeom>
            <a:solidFill>
              <a:srgbClr val="0E63F0"/>
            </a:solidFill>
            <a:ln>
              <a:noFill/>
            </a:ln>
          </p:spPr>
          <p:txBody>
            <a:bodyPr anchorCtr="0" anchor="ctr" bIns="110650" lIns="110650" spcFirstLastPara="1" rIns="110650" wrap="square" tIns="11065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" name="Google Shape;101;p17"/>
            <p:cNvSpPr txBox="1"/>
            <p:nvPr/>
          </p:nvSpPr>
          <p:spPr>
            <a:xfrm>
              <a:off x="3819008" y="1315705"/>
              <a:ext cx="1451700" cy="459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10650" lIns="110650" spcFirstLastPara="1" rIns="110650" wrap="square" tIns="11065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331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Adult Fleet Share:</a:t>
              </a:r>
              <a:endParaRPr b="1" sz="133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331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101 rentals (87.1%)</a:t>
              </a:r>
              <a:endParaRPr b="1" sz="133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02" name="Google Shape;102;p17"/>
            <p:cNvSpPr txBox="1"/>
            <p:nvPr/>
          </p:nvSpPr>
          <p:spPr>
            <a:xfrm>
              <a:off x="3819016" y="1726736"/>
              <a:ext cx="1593900" cy="773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10650" lIns="110650" spcFirstLastPara="1" rIns="110650" wrap="square" tIns="110650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1936"/>
                </a:spcAft>
                <a:buNone/>
              </a:pPr>
              <a:r>
                <a:rPr lang="en"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Standard, Mountain, and Electric bikes account for 101 rentals (87.1%), representing the primary revenue engine.</a:t>
              </a:r>
              <a:endParaRPr sz="12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03" name="Google Shape;103;p17"/>
          <p:cNvGrpSpPr/>
          <p:nvPr/>
        </p:nvGrpSpPr>
        <p:grpSpPr>
          <a:xfrm>
            <a:off x="5743960" y="966824"/>
            <a:ext cx="2351177" cy="2417655"/>
            <a:chOff x="5539816" y="1171213"/>
            <a:chExt cx="1942800" cy="1569600"/>
          </a:xfrm>
        </p:grpSpPr>
        <p:sp>
          <p:nvSpPr>
            <p:cNvPr id="104" name="Google Shape;104;p17"/>
            <p:cNvSpPr/>
            <p:nvPr/>
          </p:nvSpPr>
          <p:spPr>
            <a:xfrm flipH="1">
              <a:off x="5539816" y="1171213"/>
              <a:ext cx="1942800" cy="1569600"/>
            </a:xfrm>
            <a:prstGeom prst="round1Rect">
              <a:avLst>
                <a:gd fmla="val 17446" name="adj"/>
              </a:avLst>
            </a:prstGeom>
            <a:solidFill>
              <a:srgbClr val="0C57D3"/>
            </a:solidFill>
            <a:ln>
              <a:noFill/>
            </a:ln>
          </p:spPr>
          <p:txBody>
            <a:bodyPr anchorCtr="0" anchor="ctr" bIns="110650" lIns="110650" spcFirstLastPara="1" rIns="110650" wrap="square" tIns="11065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" name="Google Shape;105;p17"/>
            <p:cNvSpPr txBox="1"/>
            <p:nvPr/>
          </p:nvSpPr>
          <p:spPr>
            <a:xfrm>
              <a:off x="5762399" y="1314631"/>
              <a:ext cx="1451700" cy="459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10650" lIns="110650" spcFirstLastPara="1" rIns="110650" wrap="square" tIns="11065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331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Child Fleet Share:</a:t>
              </a:r>
              <a:endParaRPr b="1" sz="133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331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15 rentals (12.9%)</a:t>
              </a:r>
              <a:endParaRPr b="1" sz="133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06" name="Google Shape;106;p17"/>
            <p:cNvSpPr txBox="1"/>
            <p:nvPr/>
          </p:nvSpPr>
          <p:spPr>
            <a:xfrm>
              <a:off x="5762397" y="1725127"/>
              <a:ext cx="1451700" cy="512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10650" lIns="110650" spcFirstLastPara="1" rIns="110650" wrap="square" tIns="110650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1936"/>
                </a:spcAft>
                <a:buNone/>
              </a:pPr>
              <a:r>
                <a:rPr lang="en"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Children's Bikes account for 15 rentals (12.9%), indicating lower, niche usage.</a:t>
              </a:r>
              <a:endParaRPr sz="12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07" name="Google Shape;107;p17"/>
          <p:cNvGrpSpPr/>
          <p:nvPr/>
        </p:nvGrpSpPr>
        <p:grpSpPr>
          <a:xfrm>
            <a:off x="3243823" y="2118385"/>
            <a:ext cx="315121" cy="305243"/>
            <a:chOff x="3157188" y="909150"/>
            <a:chExt cx="470400" cy="470400"/>
          </a:xfrm>
        </p:grpSpPr>
        <p:sp>
          <p:nvSpPr>
            <p:cNvPr id="108" name="Google Shape;108;p17"/>
            <p:cNvSpPr/>
            <p:nvPr/>
          </p:nvSpPr>
          <p:spPr>
            <a:xfrm>
              <a:off x="3157188" y="909150"/>
              <a:ext cx="470400" cy="4704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110650" lIns="110650" spcFirstLastPara="1" rIns="110650" wrap="square" tIns="11065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17"/>
            <p:cNvSpPr/>
            <p:nvPr/>
          </p:nvSpPr>
          <p:spPr>
            <a:xfrm>
              <a:off x="3243138" y="995100"/>
              <a:ext cx="298500" cy="298500"/>
            </a:xfrm>
            <a:prstGeom prst="mathPlus">
              <a:avLst>
                <a:gd fmla="val 9900" name="adj1"/>
              </a:avLst>
            </a:prstGeom>
            <a:solidFill>
              <a:srgbClr val="307AF3"/>
            </a:solidFill>
            <a:ln>
              <a:noFill/>
            </a:ln>
          </p:spPr>
          <p:txBody>
            <a:bodyPr anchorCtr="0" anchor="ctr" bIns="110650" lIns="110650" spcFirstLastPara="1" rIns="110650" wrap="square" tIns="11065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0" name="Google Shape;110;p17"/>
          <p:cNvGrpSpPr/>
          <p:nvPr/>
        </p:nvGrpSpPr>
        <p:grpSpPr>
          <a:xfrm>
            <a:off x="5590473" y="2118361"/>
            <a:ext cx="315121" cy="305243"/>
            <a:chOff x="3157188" y="909150"/>
            <a:chExt cx="470400" cy="470400"/>
          </a:xfrm>
        </p:grpSpPr>
        <p:sp>
          <p:nvSpPr>
            <p:cNvPr id="111" name="Google Shape;111;p17"/>
            <p:cNvSpPr/>
            <p:nvPr/>
          </p:nvSpPr>
          <p:spPr>
            <a:xfrm>
              <a:off x="3157188" y="909150"/>
              <a:ext cx="470400" cy="4704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110650" lIns="110650" spcFirstLastPara="1" rIns="110650" wrap="square" tIns="11065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17"/>
            <p:cNvSpPr/>
            <p:nvPr/>
          </p:nvSpPr>
          <p:spPr>
            <a:xfrm>
              <a:off x="3243138" y="995100"/>
              <a:ext cx="298500" cy="298500"/>
            </a:xfrm>
            <a:prstGeom prst="mathPlus">
              <a:avLst>
                <a:gd fmla="val 9900" name="adj1"/>
              </a:avLst>
            </a:prstGeom>
            <a:solidFill>
              <a:srgbClr val="0D5CDF"/>
            </a:solidFill>
            <a:ln>
              <a:noFill/>
            </a:ln>
          </p:spPr>
          <p:txBody>
            <a:bodyPr anchorCtr="0" anchor="ctr" bIns="110650" lIns="110650" spcFirstLastPara="1" rIns="110650" wrap="square" tIns="11065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3" name="Google Shape;113;p17"/>
          <p:cNvGrpSpPr/>
          <p:nvPr/>
        </p:nvGrpSpPr>
        <p:grpSpPr>
          <a:xfrm>
            <a:off x="1048874" y="3384821"/>
            <a:ext cx="7046268" cy="1511056"/>
            <a:chOff x="1660800" y="2723938"/>
            <a:chExt cx="5822400" cy="1248600"/>
          </a:xfrm>
        </p:grpSpPr>
        <p:sp>
          <p:nvSpPr>
            <p:cNvPr id="114" name="Google Shape;114;p17"/>
            <p:cNvSpPr/>
            <p:nvPr/>
          </p:nvSpPr>
          <p:spPr>
            <a:xfrm rot="10800000">
              <a:off x="1660800" y="2723938"/>
              <a:ext cx="5822400" cy="1248600"/>
            </a:xfrm>
            <a:prstGeom prst="round2SameRect">
              <a:avLst>
                <a:gd fmla="val 18098" name="adj1"/>
                <a:gd fmla="val 0" name="adj2"/>
              </a:avLst>
            </a:prstGeom>
            <a:solidFill>
              <a:srgbClr val="0942A1"/>
            </a:solidFill>
            <a:ln>
              <a:noFill/>
            </a:ln>
          </p:spPr>
          <p:txBody>
            <a:bodyPr anchorCtr="0" anchor="ctr" bIns="110650" lIns="110650" spcFirstLastPara="1" rIns="110650" wrap="square" tIns="11065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17"/>
            <p:cNvSpPr txBox="1"/>
            <p:nvPr/>
          </p:nvSpPr>
          <p:spPr>
            <a:xfrm>
              <a:off x="2583300" y="2789856"/>
              <a:ext cx="3977400" cy="34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10650" lIns="110650" spcFirstLastPara="1" rIns="110650" wrap="square" tIns="110650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331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Strategic Objective</a:t>
              </a:r>
              <a:endParaRPr sz="133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16" name="Google Shape;116;p17"/>
            <p:cNvSpPr txBox="1"/>
            <p:nvPr/>
          </p:nvSpPr>
          <p:spPr>
            <a:xfrm>
              <a:off x="2583396" y="3139430"/>
              <a:ext cx="3977400" cy="591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10650" lIns="110650" spcFirstLastPara="1" rIns="110650" wrap="square" tIns="110650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1936"/>
                </a:spcAft>
                <a:buNone/>
              </a:pPr>
              <a:r>
                <a:rPr lang="en" sz="968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Utilize visual digital tools to establish key performance indicators (KPIs), identify fleet demand distribution, and inform management decisions on maintenance and stock allocation.</a:t>
              </a:r>
              <a:endParaRPr sz="968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117" name="Google Shape;117;p17" title="noun_Bike_8476027_@700.png"/>
          <p:cNvPicPr preferRelativeResize="0"/>
          <p:nvPr/>
        </p:nvPicPr>
        <p:blipFill rotWithShape="1">
          <a:blip r:embed="rId3">
            <a:alphaModFix amt="20000"/>
          </a:blip>
          <a:srcRect b="15312" l="0" r="0" t="0"/>
          <a:stretch/>
        </p:blipFill>
        <p:spPr>
          <a:xfrm>
            <a:off x="8257038" y="4389164"/>
            <a:ext cx="886968" cy="7543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Google Shape;122;p18" title="noun_Bike_8476027_@700.png"/>
          <p:cNvPicPr preferRelativeResize="0"/>
          <p:nvPr/>
        </p:nvPicPr>
        <p:blipFill rotWithShape="1">
          <a:blip r:embed="rId3">
            <a:alphaModFix amt="20000"/>
          </a:blip>
          <a:srcRect b="15312" l="0" r="0" t="0"/>
          <a:stretch/>
        </p:blipFill>
        <p:spPr>
          <a:xfrm>
            <a:off x="8257038" y="4389164"/>
            <a:ext cx="886968" cy="75433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23" name="Google Shape;123;p18"/>
          <p:cNvGrpSpPr/>
          <p:nvPr/>
        </p:nvGrpSpPr>
        <p:grpSpPr>
          <a:xfrm>
            <a:off x="201522" y="1911692"/>
            <a:ext cx="1987110" cy="2804156"/>
            <a:chOff x="320055" y="1998475"/>
            <a:chExt cx="1987110" cy="2804156"/>
          </a:xfrm>
        </p:grpSpPr>
        <p:grpSp>
          <p:nvGrpSpPr>
            <p:cNvPr id="124" name="Google Shape;124;p18"/>
            <p:cNvGrpSpPr/>
            <p:nvPr/>
          </p:nvGrpSpPr>
          <p:grpSpPr>
            <a:xfrm>
              <a:off x="320055" y="1998475"/>
              <a:ext cx="1987110" cy="2804156"/>
              <a:chOff x="1118235" y="283725"/>
              <a:chExt cx="2090815" cy="4076400"/>
            </a:xfrm>
          </p:grpSpPr>
          <p:sp>
            <p:nvSpPr>
              <p:cNvPr id="125" name="Google Shape;125;p18"/>
              <p:cNvSpPr/>
              <p:nvPr/>
            </p:nvSpPr>
            <p:spPr>
              <a:xfrm>
                <a:off x="1178650" y="283725"/>
                <a:ext cx="2030400" cy="4076400"/>
              </a:xfrm>
              <a:prstGeom prst="rect">
                <a:avLst/>
              </a:prstGeom>
              <a:solidFill>
                <a:srgbClr val="0C57D3"/>
              </a:solidFill>
              <a:ln>
                <a:noFill/>
              </a:ln>
            </p:spPr>
            <p:txBody>
              <a:bodyPr anchorCtr="0" anchor="ctr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" name="Google Shape;126;p18"/>
              <p:cNvSpPr/>
              <p:nvPr/>
            </p:nvSpPr>
            <p:spPr>
              <a:xfrm>
                <a:off x="1118235" y="372496"/>
                <a:ext cx="2030400" cy="3898500"/>
              </a:xfrm>
              <a:prstGeom prst="rect">
                <a:avLst/>
              </a:prstGeom>
              <a:solidFill>
                <a:srgbClr val="FFFFFF"/>
              </a:solidFill>
              <a:ln cap="flat" cmpd="sng" w="14400">
                <a:solidFill>
                  <a:srgbClr val="0D5CD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" name="Google Shape;127;p18"/>
              <p:cNvSpPr/>
              <p:nvPr/>
            </p:nvSpPr>
            <p:spPr>
              <a:xfrm>
                <a:off x="1233923" y="1225061"/>
                <a:ext cx="1815000" cy="608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407">
                    <a:solidFill>
                      <a:srgbClr val="0D5CD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Total Weekly Demand</a:t>
                </a:r>
                <a:endParaRPr sz="1407">
                  <a:solidFill>
                    <a:srgbClr val="0D5CDF"/>
                  </a:solidFill>
                  <a:latin typeface="Roboto Medium"/>
                  <a:ea typeface="Roboto Medium"/>
                  <a:cs typeface="Roboto Medium"/>
                  <a:sym typeface="Roboto Medium"/>
                </a:endParaRPr>
              </a:p>
            </p:txBody>
          </p:sp>
          <p:sp>
            <p:nvSpPr>
              <p:cNvPr id="128" name="Google Shape;128;p18"/>
              <p:cNvSpPr/>
              <p:nvPr/>
            </p:nvSpPr>
            <p:spPr>
              <a:xfrm>
                <a:off x="1260275" y="1969689"/>
                <a:ext cx="149400" cy="781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69100" lIns="69100" spcFirstLastPara="1" rIns="69100" wrap="square" tIns="69100">
                <a:noAutofit/>
              </a:bodyPr>
              <a:lstStyle/>
              <a:p>
                <a:pPr indent="-305083" lvl="0" marL="22860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D5CDF"/>
                  </a:buClr>
                  <a:buSzPts val="1204"/>
                  <a:buFont typeface="Roboto"/>
                  <a:buChar char="●"/>
                </a:pPr>
                <a:r>
                  <a:t/>
                </a:r>
                <a:endParaRPr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05083" lvl="0" marL="22860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D5CDF"/>
                  </a:buClr>
                  <a:buSzPts val="1204"/>
                  <a:buFont typeface="Roboto"/>
                  <a:buChar char="●"/>
                </a:pPr>
                <a:r>
                  <a:t/>
                </a:r>
                <a:endParaRPr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129" name="Google Shape;129;p18"/>
              <p:cNvSpPr/>
              <p:nvPr/>
            </p:nvSpPr>
            <p:spPr>
              <a:xfrm>
                <a:off x="1213312" y="470600"/>
                <a:ext cx="1815000" cy="6750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3022">
                    <a:solidFill>
                      <a:srgbClr val="0D5CDF"/>
                    </a:solidFill>
                    <a:latin typeface="Roboto"/>
                    <a:ea typeface="Roboto"/>
                    <a:cs typeface="Roboto"/>
                    <a:sym typeface="Roboto"/>
                  </a:rPr>
                  <a:t>100</a:t>
                </a:r>
                <a:r>
                  <a:rPr lang="en" sz="3022">
                    <a:solidFill>
                      <a:srgbClr val="0D5CD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%</a:t>
                </a:r>
                <a:endParaRPr sz="3022">
                  <a:solidFill>
                    <a:srgbClr val="0D5CD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</p:grpSp>
        <p:sp>
          <p:nvSpPr>
            <p:cNvPr id="130" name="Google Shape;130;p18"/>
            <p:cNvSpPr/>
            <p:nvPr/>
          </p:nvSpPr>
          <p:spPr>
            <a:xfrm>
              <a:off x="544258" y="3173883"/>
              <a:ext cx="1509000" cy="521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9100" lIns="69100" spcFirstLastPara="1" rIns="69100" wrap="square" tIns="69100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rPr>
                <a:t>116 Total Rentals</a:t>
              </a:r>
              <a:endParaRPr b="1" sz="1204">
                <a:solidFill>
                  <a:srgbClr val="0D5CD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rPr>
                <a:t>100% Fleet Volume</a:t>
              </a:r>
              <a:endParaRPr sz="1204">
                <a:solidFill>
                  <a:srgbClr val="0D5CD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31" name="Google Shape;131;p18"/>
          <p:cNvGrpSpPr/>
          <p:nvPr/>
        </p:nvGrpSpPr>
        <p:grpSpPr>
          <a:xfrm>
            <a:off x="2280072" y="1911692"/>
            <a:ext cx="1987110" cy="2804156"/>
            <a:chOff x="320055" y="1998475"/>
            <a:chExt cx="1987110" cy="2804156"/>
          </a:xfrm>
        </p:grpSpPr>
        <p:grpSp>
          <p:nvGrpSpPr>
            <p:cNvPr id="132" name="Google Shape;132;p18"/>
            <p:cNvGrpSpPr/>
            <p:nvPr/>
          </p:nvGrpSpPr>
          <p:grpSpPr>
            <a:xfrm>
              <a:off x="320055" y="1998475"/>
              <a:ext cx="1987110" cy="2804156"/>
              <a:chOff x="1118235" y="283725"/>
              <a:chExt cx="2090815" cy="4076400"/>
            </a:xfrm>
          </p:grpSpPr>
          <p:sp>
            <p:nvSpPr>
              <p:cNvPr id="133" name="Google Shape;133;p18"/>
              <p:cNvSpPr/>
              <p:nvPr/>
            </p:nvSpPr>
            <p:spPr>
              <a:xfrm>
                <a:off x="1178650" y="283725"/>
                <a:ext cx="2030400" cy="4076400"/>
              </a:xfrm>
              <a:prstGeom prst="rect">
                <a:avLst/>
              </a:prstGeom>
              <a:solidFill>
                <a:srgbClr val="0C57D3"/>
              </a:solidFill>
              <a:ln>
                <a:noFill/>
              </a:ln>
            </p:spPr>
            <p:txBody>
              <a:bodyPr anchorCtr="0" anchor="ctr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" name="Google Shape;134;p18"/>
              <p:cNvSpPr/>
              <p:nvPr/>
            </p:nvSpPr>
            <p:spPr>
              <a:xfrm>
                <a:off x="1118235" y="372496"/>
                <a:ext cx="2030400" cy="3898500"/>
              </a:xfrm>
              <a:prstGeom prst="rect">
                <a:avLst/>
              </a:prstGeom>
              <a:solidFill>
                <a:srgbClr val="FFFFFF"/>
              </a:solidFill>
              <a:ln cap="flat" cmpd="sng" w="14400">
                <a:solidFill>
                  <a:srgbClr val="0D5CD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" name="Google Shape;135;p18"/>
              <p:cNvSpPr/>
              <p:nvPr/>
            </p:nvSpPr>
            <p:spPr>
              <a:xfrm>
                <a:off x="1233923" y="1225061"/>
                <a:ext cx="1815000" cy="608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407">
                    <a:solidFill>
                      <a:srgbClr val="0D5CD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Most Popular Category</a:t>
                </a:r>
                <a:endParaRPr sz="1407">
                  <a:solidFill>
                    <a:srgbClr val="0D5CDF"/>
                  </a:solidFill>
                  <a:latin typeface="Roboto Medium"/>
                  <a:ea typeface="Roboto Medium"/>
                  <a:cs typeface="Roboto Medium"/>
                  <a:sym typeface="Roboto Medium"/>
                </a:endParaRPr>
              </a:p>
            </p:txBody>
          </p:sp>
          <p:sp>
            <p:nvSpPr>
              <p:cNvPr id="136" name="Google Shape;136;p18"/>
              <p:cNvSpPr/>
              <p:nvPr/>
            </p:nvSpPr>
            <p:spPr>
              <a:xfrm>
                <a:off x="1260275" y="1969689"/>
                <a:ext cx="149400" cy="781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69100" lIns="69100" spcFirstLastPara="1" rIns="69100" wrap="square" tIns="69100">
                <a:noAutofit/>
              </a:bodyPr>
              <a:lstStyle/>
              <a:p>
                <a:pPr indent="-305083" lvl="0" marL="22860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D5CDF"/>
                  </a:buClr>
                  <a:buSzPts val="1204"/>
                  <a:buFont typeface="Roboto"/>
                  <a:buChar char="●"/>
                </a:pPr>
                <a:r>
                  <a:t/>
                </a:r>
                <a:endParaRPr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05083" lvl="0" marL="22860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D5CDF"/>
                  </a:buClr>
                  <a:buSzPts val="1204"/>
                  <a:buFont typeface="Roboto"/>
                  <a:buChar char="●"/>
                </a:pPr>
                <a:r>
                  <a:t/>
                </a:r>
                <a:endParaRPr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137" name="Google Shape;137;p18"/>
              <p:cNvSpPr/>
              <p:nvPr/>
            </p:nvSpPr>
            <p:spPr>
              <a:xfrm>
                <a:off x="1213312" y="470600"/>
                <a:ext cx="1815000" cy="6750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3022">
                    <a:solidFill>
                      <a:srgbClr val="0D5CDF"/>
                    </a:solidFill>
                    <a:latin typeface="Roboto"/>
                    <a:ea typeface="Roboto"/>
                    <a:cs typeface="Roboto"/>
                    <a:sym typeface="Roboto"/>
                  </a:rPr>
                  <a:t>36.2</a:t>
                </a:r>
                <a:r>
                  <a:rPr lang="en" sz="3022">
                    <a:solidFill>
                      <a:srgbClr val="0D5CD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%</a:t>
                </a:r>
                <a:endParaRPr sz="3022">
                  <a:solidFill>
                    <a:srgbClr val="0D5CD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</p:grpSp>
        <p:sp>
          <p:nvSpPr>
            <p:cNvPr id="138" name="Google Shape;138;p18"/>
            <p:cNvSpPr/>
            <p:nvPr/>
          </p:nvSpPr>
          <p:spPr>
            <a:xfrm>
              <a:off x="544258" y="3173883"/>
              <a:ext cx="1509000" cy="521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9100" lIns="69100" spcFirstLastPara="1" rIns="69100" wrap="square" tIns="69100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rPr>
                <a:t>Standard Bike</a:t>
              </a:r>
              <a:endParaRPr sz="1204">
                <a:solidFill>
                  <a:srgbClr val="0D5CD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rPr>
                <a:t>42 Rentals</a:t>
              </a:r>
              <a:r>
                <a:rPr lang="en"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rPr>
                <a:t> (36.2% Market Share)</a:t>
              </a:r>
              <a:endParaRPr sz="1204">
                <a:solidFill>
                  <a:srgbClr val="0D5CD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39" name="Google Shape;139;p18"/>
          <p:cNvGrpSpPr/>
          <p:nvPr/>
        </p:nvGrpSpPr>
        <p:grpSpPr>
          <a:xfrm>
            <a:off x="4358622" y="1911692"/>
            <a:ext cx="1987110" cy="2804156"/>
            <a:chOff x="320055" y="1998475"/>
            <a:chExt cx="1987110" cy="2804156"/>
          </a:xfrm>
        </p:grpSpPr>
        <p:grpSp>
          <p:nvGrpSpPr>
            <p:cNvPr id="140" name="Google Shape;140;p18"/>
            <p:cNvGrpSpPr/>
            <p:nvPr/>
          </p:nvGrpSpPr>
          <p:grpSpPr>
            <a:xfrm>
              <a:off x="320055" y="1998475"/>
              <a:ext cx="1987110" cy="2804156"/>
              <a:chOff x="1118235" y="283725"/>
              <a:chExt cx="2090815" cy="4076400"/>
            </a:xfrm>
          </p:grpSpPr>
          <p:sp>
            <p:nvSpPr>
              <p:cNvPr id="141" name="Google Shape;141;p18"/>
              <p:cNvSpPr/>
              <p:nvPr/>
            </p:nvSpPr>
            <p:spPr>
              <a:xfrm>
                <a:off x="1178650" y="283725"/>
                <a:ext cx="2030400" cy="4076400"/>
              </a:xfrm>
              <a:prstGeom prst="rect">
                <a:avLst/>
              </a:prstGeom>
              <a:solidFill>
                <a:srgbClr val="0C57D3"/>
              </a:solidFill>
              <a:ln>
                <a:noFill/>
              </a:ln>
            </p:spPr>
            <p:txBody>
              <a:bodyPr anchorCtr="0" anchor="ctr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" name="Google Shape;142;p18"/>
              <p:cNvSpPr/>
              <p:nvPr/>
            </p:nvSpPr>
            <p:spPr>
              <a:xfrm>
                <a:off x="1118235" y="372496"/>
                <a:ext cx="2030400" cy="3898500"/>
              </a:xfrm>
              <a:prstGeom prst="rect">
                <a:avLst/>
              </a:prstGeom>
              <a:solidFill>
                <a:srgbClr val="FFFFFF"/>
              </a:solidFill>
              <a:ln cap="flat" cmpd="sng" w="14400">
                <a:solidFill>
                  <a:srgbClr val="0D5CD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" name="Google Shape;143;p18"/>
              <p:cNvSpPr/>
              <p:nvPr/>
            </p:nvSpPr>
            <p:spPr>
              <a:xfrm>
                <a:off x="1233923" y="1225061"/>
                <a:ext cx="1815000" cy="608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407">
                    <a:solidFill>
                      <a:srgbClr val="0D5CD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High-Value Fleet Volume</a:t>
                </a:r>
                <a:endParaRPr sz="1407">
                  <a:solidFill>
                    <a:srgbClr val="0D5CDF"/>
                  </a:solidFill>
                  <a:latin typeface="Roboto Medium"/>
                  <a:ea typeface="Roboto Medium"/>
                  <a:cs typeface="Roboto Medium"/>
                  <a:sym typeface="Roboto Medium"/>
                </a:endParaRPr>
              </a:p>
            </p:txBody>
          </p:sp>
          <p:sp>
            <p:nvSpPr>
              <p:cNvPr id="144" name="Google Shape;144;p18"/>
              <p:cNvSpPr/>
              <p:nvPr/>
            </p:nvSpPr>
            <p:spPr>
              <a:xfrm>
                <a:off x="1260275" y="1969689"/>
                <a:ext cx="149400" cy="781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69100" lIns="69100" spcFirstLastPara="1" rIns="69100" wrap="square" tIns="69100">
                <a:noAutofit/>
              </a:bodyPr>
              <a:lstStyle/>
              <a:p>
                <a:pPr indent="-305083" lvl="0" marL="22860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D5CDF"/>
                  </a:buClr>
                  <a:buSzPts val="1204"/>
                  <a:buFont typeface="Roboto"/>
                  <a:buChar char="●"/>
                </a:pPr>
                <a:r>
                  <a:t/>
                </a:r>
                <a:endParaRPr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05083" lvl="0" marL="22860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D5CDF"/>
                  </a:buClr>
                  <a:buSzPts val="1204"/>
                  <a:buFont typeface="Roboto"/>
                  <a:buChar char="●"/>
                </a:pPr>
                <a:r>
                  <a:t/>
                </a:r>
                <a:endParaRPr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145" name="Google Shape;145;p18"/>
              <p:cNvSpPr/>
              <p:nvPr/>
            </p:nvSpPr>
            <p:spPr>
              <a:xfrm>
                <a:off x="1213312" y="470600"/>
                <a:ext cx="1815000" cy="6750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3022">
                    <a:solidFill>
                      <a:srgbClr val="0D5CDF"/>
                    </a:solidFill>
                    <a:latin typeface="Roboto"/>
                    <a:ea typeface="Roboto"/>
                    <a:cs typeface="Roboto"/>
                    <a:sym typeface="Roboto"/>
                  </a:rPr>
                  <a:t>50.8</a:t>
                </a:r>
                <a:r>
                  <a:rPr lang="en" sz="3022">
                    <a:solidFill>
                      <a:srgbClr val="0D5CD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%</a:t>
                </a:r>
                <a:endParaRPr sz="3022">
                  <a:solidFill>
                    <a:srgbClr val="0D5CD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</p:grpSp>
        <p:sp>
          <p:nvSpPr>
            <p:cNvPr id="146" name="Google Shape;146;p18"/>
            <p:cNvSpPr/>
            <p:nvPr/>
          </p:nvSpPr>
          <p:spPr>
            <a:xfrm>
              <a:off x="544250" y="3173875"/>
              <a:ext cx="1725000" cy="1080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9100" lIns="69100" spcFirstLastPara="1" rIns="69100" wrap="square" tIns="69100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rPr>
                <a:t>59 Rentals </a:t>
              </a:r>
              <a:r>
                <a:rPr lang="en"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rPr>
                <a:t>Combined</a:t>
              </a:r>
              <a:endParaRPr sz="1204">
                <a:solidFill>
                  <a:srgbClr val="0D5CD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rPr>
                <a:t>Mountain (31) &amp; Electric (28) Bikes (50.8% Share)</a:t>
              </a:r>
              <a:endParaRPr sz="1204">
                <a:solidFill>
                  <a:srgbClr val="0D5CD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47" name="Google Shape;147;p18"/>
          <p:cNvGrpSpPr/>
          <p:nvPr/>
        </p:nvGrpSpPr>
        <p:grpSpPr>
          <a:xfrm>
            <a:off x="6437172" y="1911692"/>
            <a:ext cx="1987110" cy="2804156"/>
            <a:chOff x="320055" y="1998475"/>
            <a:chExt cx="1987110" cy="2804156"/>
          </a:xfrm>
        </p:grpSpPr>
        <p:grpSp>
          <p:nvGrpSpPr>
            <p:cNvPr id="148" name="Google Shape;148;p18"/>
            <p:cNvGrpSpPr/>
            <p:nvPr/>
          </p:nvGrpSpPr>
          <p:grpSpPr>
            <a:xfrm>
              <a:off x="320055" y="1998475"/>
              <a:ext cx="1987110" cy="2804156"/>
              <a:chOff x="1118235" y="283725"/>
              <a:chExt cx="2090815" cy="4076400"/>
            </a:xfrm>
          </p:grpSpPr>
          <p:sp>
            <p:nvSpPr>
              <p:cNvPr id="149" name="Google Shape;149;p18"/>
              <p:cNvSpPr/>
              <p:nvPr/>
            </p:nvSpPr>
            <p:spPr>
              <a:xfrm>
                <a:off x="1178650" y="283725"/>
                <a:ext cx="2030400" cy="4076400"/>
              </a:xfrm>
              <a:prstGeom prst="rect">
                <a:avLst/>
              </a:prstGeom>
              <a:solidFill>
                <a:srgbClr val="0C57D3"/>
              </a:solidFill>
              <a:ln>
                <a:noFill/>
              </a:ln>
            </p:spPr>
            <p:txBody>
              <a:bodyPr anchorCtr="0" anchor="ctr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0" name="Google Shape;150;p18"/>
              <p:cNvSpPr/>
              <p:nvPr/>
            </p:nvSpPr>
            <p:spPr>
              <a:xfrm>
                <a:off x="1118235" y="372496"/>
                <a:ext cx="2030400" cy="3898500"/>
              </a:xfrm>
              <a:prstGeom prst="rect">
                <a:avLst/>
              </a:prstGeom>
              <a:solidFill>
                <a:srgbClr val="FFFFFF"/>
              </a:solidFill>
              <a:ln cap="flat" cmpd="sng" w="14400">
                <a:solidFill>
                  <a:srgbClr val="0D5CDF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1" name="Google Shape;151;p18"/>
              <p:cNvSpPr/>
              <p:nvPr/>
            </p:nvSpPr>
            <p:spPr>
              <a:xfrm>
                <a:off x="1233923" y="1225061"/>
                <a:ext cx="1815000" cy="608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407">
                    <a:solidFill>
                      <a:srgbClr val="0D5CD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Lowest Volume Category</a:t>
                </a:r>
                <a:endParaRPr sz="1407">
                  <a:solidFill>
                    <a:srgbClr val="0D5CDF"/>
                  </a:solidFill>
                  <a:latin typeface="Roboto Medium"/>
                  <a:ea typeface="Roboto Medium"/>
                  <a:cs typeface="Roboto Medium"/>
                  <a:sym typeface="Roboto Medium"/>
                </a:endParaRPr>
              </a:p>
            </p:txBody>
          </p:sp>
          <p:sp>
            <p:nvSpPr>
              <p:cNvPr id="152" name="Google Shape;152;p18"/>
              <p:cNvSpPr/>
              <p:nvPr/>
            </p:nvSpPr>
            <p:spPr>
              <a:xfrm>
                <a:off x="1260275" y="1969689"/>
                <a:ext cx="149400" cy="781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69100" lIns="69100" spcFirstLastPara="1" rIns="69100" wrap="square" tIns="69100">
                <a:noAutofit/>
              </a:bodyPr>
              <a:lstStyle/>
              <a:p>
                <a:pPr indent="-305083" lvl="0" marL="22860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D5CDF"/>
                  </a:buClr>
                  <a:buSzPts val="1204"/>
                  <a:buFont typeface="Roboto"/>
                  <a:buChar char="●"/>
                </a:pPr>
                <a:r>
                  <a:t/>
                </a:r>
                <a:endParaRPr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05083" lvl="0" marL="22860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D5CDF"/>
                  </a:buClr>
                  <a:buSzPts val="1204"/>
                  <a:buFont typeface="Roboto"/>
                  <a:buChar char="●"/>
                </a:pPr>
                <a:r>
                  <a:t/>
                </a:r>
                <a:endParaRPr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153" name="Google Shape;153;p18"/>
              <p:cNvSpPr/>
              <p:nvPr/>
            </p:nvSpPr>
            <p:spPr>
              <a:xfrm>
                <a:off x="1124227" y="470600"/>
                <a:ext cx="1815000" cy="6750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69100" lIns="69100" spcFirstLastPara="1" rIns="69100" wrap="square" tIns="6910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3022">
                    <a:solidFill>
                      <a:srgbClr val="0D5CDF"/>
                    </a:solidFill>
                    <a:latin typeface="Roboto"/>
                    <a:ea typeface="Roboto"/>
                    <a:cs typeface="Roboto"/>
                    <a:sym typeface="Roboto"/>
                  </a:rPr>
                  <a:t>12.9</a:t>
                </a:r>
                <a:r>
                  <a:rPr lang="en" sz="3022">
                    <a:solidFill>
                      <a:srgbClr val="0D5CD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%</a:t>
                </a:r>
                <a:endParaRPr sz="3022">
                  <a:solidFill>
                    <a:srgbClr val="0D5CD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</p:grpSp>
        <p:sp>
          <p:nvSpPr>
            <p:cNvPr id="154" name="Google Shape;154;p18"/>
            <p:cNvSpPr/>
            <p:nvPr/>
          </p:nvSpPr>
          <p:spPr>
            <a:xfrm>
              <a:off x="544249" y="3173875"/>
              <a:ext cx="1725000" cy="521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9100" lIns="69100" spcFirstLastPara="1" rIns="69100" wrap="square" tIns="69100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rPr>
                <a:t>Children's Bike</a:t>
              </a:r>
              <a:endParaRPr b="1" sz="1204">
                <a:solidFill>
                  <a:srgbClr val="0D5CD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rPr>
                <a:t>15 Rentals</a:t>
              </a:r>
              <a:endParaRPr b="1" sz="1204">
                <a:solidFill>
                  <a:srgbClr val="0D5CD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4">
                  <a:solidFill>
                    <a:srgbClr val="0D5CDF"/>
                  </a:solidFill>
                  <a:latin typeface="Roboto"/>
                  <a:ea typeface="Roboto"/>
                  <a:cs typeface="Roboto"/>
                  <a:sym typeface="Roboto"/>
                </a:rPr>
                <a:t>(12.9% Market Share)</a:t>
              </a:r>
              <a:endParaRPr sz="1204">
                <a:solidFill>
                  <a:srgbClr val="0D5CD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155" name="Google Shape;155;p18"/>
          <p:cNvSpPr txBox="1"/>
          <p:nvPr>
            <p:ph type="title"/>
          </p:nvPr>
        </p:nvSpPr>
        <p:spPr>
          <a:xfrm>
            <a:off x="98250" y="287283"/>
            <a:ext cx="8826600" cy="1095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Executive Summary Dashboard &amp;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KPI Callout Cards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19"/>
          <p:cNvSpPr txBox="1"/>
          <p:nvPr>
            <p:ph type="title"/>
          </p:nvPr>
        </p:nvSpPr>
        <p:spPr>
          <a:xfrm>
            <a:off x="265500" y="494458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Executive Key Takeaways</a:t>
            </a:r>
            <a:endParaRPr b="1"/>
          </a:p>
        </p:txBody>
      </p:sp>
      <p:sp>
        <p:nvSpPr>
          <p:cNvPr id="161" name="Google Shape;161;p19"/>
          <p:cNvSpPr txBox="1"/>
          <p:nvPr>
            <p:ph idx="1" type="subTitle"/>
          </p:nvPr>
        </p:nvSpPr>
        <p:spPr>
          <a:xfrm>
            <a:off x="189300" y="2116958"/>
            <a:ext cx="4045200" cy="2395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b="1" lang="en" sz="1600"/>
              <a:t>Primary Revenue Driver: </a:t>
            </a:r>
            <a:r>
              <a:rPr lang="en" sz="1600"/>
              <a:t>Standard Bikes lead demand, accounting for over one-third of all weekly transactions.</a:t>
            </a:r>
            <a:endParaRPr sz="1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b="1" lang="en" sz="1600"/>
              <a:t>Commuter &amp; Adult Focus:</a:t>
            </a:r>
            <a:r>
              <a:rPr lang="en" sz="1600"/>
              <a:t> Adult categories drive 87.1% of all business, justifying prioritized fleet maintenance and stock investment.</a:t>
            </a:r>
            <a:endParaRPr sz="1600"/>
          </a:p>
        </p:txBody>
      </p:sp>
      <p:pic>
        <p:nvPicPr>
          <p:cNvPr id="162" name="Google Shape;162;p19" title="noun_Bike_8476027_@700.png"/>
          <p:cNvPicPr preferRelativeResize="0"/>
          <p:nvPr/>
        </p:nvPicPr>
        <p:blipFill rotWithShape="1">
          <a:blip r:embed="rId3">
            <a:alphaModFix amt="15000"/>
          </a:blip>
          <a:srcRect b="15312" l="0" r="0" t="0"/>
          <a:stretch/>
        </p:blipFill>
        <p:spPr>
          <a:xfrm>
            <a:off x="8257038" y="4389164"/>
            <a:ext cx="886968" cy="7543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20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Fleet Distribution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Donut Chart &amp; Summary Table</a:t>
            </a:r>
            <a:endParaRPr/>
          </a:p>
        </p:txBody>
      </p:sp>
      <p:pic>
        <p:nvPicPr>
          <p:cNvPr id="168" name="Google Shape;168;p20" title="noun_Bike_8476027_@700.png"/>
          <p:cNvPicPr preferRelativeResize="0"/>
          <p:nvPr/>
        </p:nvPicPr>
        <p:blipFill rotWithShape="1">
          <a:blip r:embed="rId3">
            <a:alphaModFix amt="15000"/>
          </a:blip>
          <a:srcRect b="15312" l="0" r="0" t="0"/>
          <a:stretch/>
        </p:blipFill>
        <p:spPr>
          <a:xfrm>
            <a:off x="8257038" y="4389164"/>
            <a:ext cx="886968" cy="7543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21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Fleet Distribution - Donut Chart</a:t>
            </a:r>
            <a:endParaRPr/>
          </a:p>
        </p:txBody>
      </p:sp>
      <p:pic>
        <p:nvPicPr>
          <p:cNvPr id="174" name="Google Shape;174;p21" title="Points scored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99438" y="822950"/>
            <a:ext cx="6824232" cy="4219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5" name="Google Shape;175;p21" title="noun_Bike_8476027_@700.png"/>
          <p:cNvPicPr preferRelativeResize="0"/>
          <p:nvPr/>
        </p:nvPicPr>
        <p:blipFill rotWithShape="1">
          <a:blip r:embed="rId4">
            <a:alphaModFix amt="20000"/>
          </a:blip>
          <a:srcRect b="15312" l="0" r="0" t="0"/>
          <a:stretch/>
        </p:blipFill>
        <p:spPr>
          <a:xfrm>
            <a:off x="8257038" y="4389164"/>
            <a:ext cx="886968" cy="7543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22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Fleet Distribution - </a:t>
            </a:r>
            <a:r>
              <a:rPr lang="en"/>
              <a:t>Summary Table</a:t>
            </a:r>
            <a:endParaRPr/>
          </a:p>
        </p:txBody>
      </p:sp>
      <p:graphicFrame>
        <p:nvGraphicFramePr>
          <p:cNvPr id="181" name="Google Shape;181;p22"/>
          <p:cNvGraphicFramePr/>
          <p:nvPr/>
        </p:nvGraphicFramePr>
        <p:xfrm>
          <a:off x="219000" y="12099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{944C56D4-BE24-42BD-8BDA-1650529D0329}</a:tableStyleId>
              </a:tblPr>
              <a:tblGrid>
                <a:gridCol w="1571525"/>
                <a:gridCol w="1468550"/>
                <a:gridCol w="1674525"/>
                <a:gridCol w="3991400"/>
              </a:tblGrid>
              <a:tr h="6460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oboto Medium"/>
                          <a:ea typeface="Roboto Medium"/>
                          <a:cs typeface="Roboto Medium"/>
                          <a:sym typeface="Roboto Medium"/>
                        </a:rPr>
                        <a:t>Bike Categor</a:t>
                      </a:r>
                      <a:r>
                        <a:rPr lang="en">
                          <a:latin typeface="Roboto Medium"/>
                          <a:ea typeface="Roboto Medium"/>
                          <a:cs typeface="Roboto Medium"/>
                          <a:sym typeface="Roboto Medium"/>
                        </a:rPr>
                        <a:t>y</a:t>
                      </a:r>
                      <a:endParaRPr>
                        <a:latin typeface="Roboto Medium"/>
                        <a:ea typeface="Roboto Medium"/>
                        <a:cs typeface="Roboto Medium"/>
                        <a:sym typeface="Roboto Medium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oboto Medium"/>
                          <a:ea typeface="Roboto Medium"/>
                          <a:cs typeface="Roboto Medium"/>
                          <a:sym typeface="Roboto Medium"/>
                        </a:rPr>
                        <a:t>Weekly Rentals</a:t>
                      </a:r>
                      <a:endParaRPr>
                        <a:latin typeface="Roboto Medium"/>
                        <a:ea typeface="Roboto Medium"/>
                        <a:cs typeface="Roboto Medium"/>
                        <a:sym typeface="Roboto Medium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oboto Medium"/>
                          <a:ea typeface="Roboto Medium"/>
                          <a:cs typeface="Roboto Medium"/>
                          <a:sym typeface="Roboto Medium"/>
                        </a:rPr>
                        <a:t>Share of Total (%)</a:t>
                      </a:r>
                      <a:endParaRPr>
                        <a:latin typeface="Roboto Medium"/>
                        <a:ea typeface="Roboto Medium"/>
                        <a:cs typeface="Roboto Medium"/>
                        <a:sym typeface="Roboto Medium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oboto Medium"/>
                          <a:ea typeface="Roboto Medium"/>
                          <a:cs typeface="Roboto Medium"/>
                          <a:sym typeface="Roboto Medium"/>
                        </a:rPr>
                        <a:t>Operational Priority &amp; Recommendation</a:t>
                      </a:r>
                      <a:endParaRPr>
                        <a:latin typeface="Roboto Medium"/>
                        <a:ea typeface="Roboto Medium"/>
                        <a:cs typeface="Roboto Medium"/>
                        <a:sym typeface="Roboto Medium"/>
                      </a:endParaRPr>
                    </a:p>
                  </a:txBody>
                  <a:tcPr marT="91425" marB="91425" marR="91425" marL="91425"/>
                </a:tc>
              </a:tr>
              <a:tr h="6864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Standard Bike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42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36.2%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High Priority: </a:t>
                      </a:r>
                      <a:r>
                        <a:rPr lang="en"/>
                        <a:t>Schedule frequent maintenance &amp; expand stock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6349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Mountain Bike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31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26.7%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Medium-High:</a:t>
                      </a:r>
                      <a:r>
                        <a:rPr lang="en"/>
                        <a:t> Maintain active fleet and inspect off-road tires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4199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Electric Bike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28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24.1%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High Value: </a:t>
                      </a:r>
                      <a:r>
                        <a:rPr lang="en"/>
                        <a:t>Ensure battery charging routines &amp; routine checks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4199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Children's Bike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15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12.9%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Low Priority:</a:t>
                      </a:r>
                      <a:r>
                        <a:rPr lang="en"/>
                        <a:t> Monitor safety stock; reallocate floor space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4199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Total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116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100.0%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Fleet Overview</a:t>
                      </a:r>
                      <a:endParaRPr b="1"/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23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/>
              <a:t>Tool Choice Rationale &amp; Process Reflection</a:t>
            </a:r>
            <a:endParaRPr sz="3200"/>
          </a:p>
        </p:txBody>
      </p:sp>
      <p:cxnSp>
        <p:nvCxnSpPr>
          <p:cNvPr id="187" name="Google Shape;187;p23"/>
          <p:cNvCxnSpPr/>
          <p:nvPr/>
        </p:nvCxnSpPr>
        <p:spPr>
          <a:xfrm>
            <a:off x="3638850" y="3208133"/>
            <a:ext cx="1866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88" name="Google Shape;188;p23" title="noun_Bike_8476027_@700.png"/>
          <p:cNvPicPr preferRelativeResize="0"/>
          <p:nvPr/>
        </p:nvPicPr>
        <p:blipFill rotWithShape="1">
          <a:blip r:embed="rId3">
            <a:alphaModFix amt="15000"/>
          </a:blip>
          <a:srcRect b="15312" l="0" r="0" t="0"/>
          <a:stretch/>
        </p:blipFill>
        <p:spPr>
          <a:xfrm>
            <a:off x="8257038" y="4389164"/>
            <a:ext cx="886968" cy="7543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4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Selected Tool Rationale (Google Slides &amp; Google Sheet)</a:t>
            </a:r>
            <a:endParaRPr/>
          </a:p>
        </p:txBody>
      </p:sp>
      <p:sp>
        <p:nvSpPr>
          <p:cNvPr id="194" name="Google Shape;194;p24"/>
          <p:cNvSpPr txBox="1"/>
          <p:nvPr>
            <p:ph idx="4294967295" type="subTitle"/>
          </p:nvPr>
        </p:nvSpPr>
        <p:spPr>
          <a:xfrm>
            <a:off x="266525" y="1331775"/>
            <a:ext cx="5448600" cy="344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Executive dashboard slides enable managers to quickly digest high-level KPI tiles, visual proportion charts, and numerical tables on a single visual surface.</a:t>
            </a:r>
            <a:br>
              <a:rPr lang="en" sz="1600"/>
            </a:b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Provides an executive-ready format ideal for store briefings and fleet planning meetings.</a:t>
            </a:r>
            <a:endParaRPr sz="1600"/>
          </a:p>
        </p:txBody>
      </p:sp>
      <p:pic>
        <p:nvPicPr>
          <p:cNvPr descr="پرونده:Google-sheets.png - ویکی‌پدیا، دانشنامهٔ آزاد" id="195" name="Google Shape;195;p24"/>
          <p:cNvPicPr preferRelativeResize="0"/>
          <p:nvPr/>
        </p:nvPicPr>
        <p:blipFill rotWithShape="1">
          <a:blip r:embed="rId3">
            <a:alphaModFix/>
          </a:blip>
          <a:srcRect b="7368" l="26019" r="26019" t="7359"/>
          <a:stretch/>
        </p:blipFill>
        <p:spPr>
          <a:xfrm>
            <a:off x="7435750" y="1877898"/>
            <a:ext cx="1323475" cy="12524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File:Google Slides Logo 05.2026.png - 维基百科，自由的百科全书" id="196" name="Google Shape;196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72928" y="2007847"/>
            <a:ext cx="992525" cy="992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7" name="Google Shape;197;p24" title="noun_Bike_8476027_@700.png"/>
          <p:cNvPicPr preferRelativeResize="0"/>
          <p:nvPr/>
        </p:nvPicPr>
        <p:blipFill rotWithShape="1">
          <a:blip r:embed="rId5">
            <a:alphaModFix amt="20000"/>
          </a:blip>
          <a:srcRect b="15312" l="0" r="0" t="0"/>
          <a:stretch/>
        </p:blipFill>
        <p:spPr>
          <a:xfrm>
            <a:off x="8257038" y="4389164"/>
            <a:ext cx="886968" cy="7543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5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Explaining Improvements over Raw Data</a:t>
            </a:r>
            <a:endParaRPr/>
          </a:p>
        </p:txBody>
      </p:sp>
      <p:sp>
        <p:nvSpPr>
          <p:cNvPr id="203" name="Google Shape;203;p25"/>
          <p:cNvSpPr txBox="1"/>
          <p:nvPr>
            <p:ph idx="4294967295" type="subTitle"/>
          </p:nvPr>
        </p:nvSpPr>
        <p:spPr>
          <a:xfrm>
            <a:off x="266525" y="1331775"/>
            <a:ext cx="5641500" cy="344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Data Structuring: Converted raw text counts into clear percentages and aggregated totals.</a:t>
            </a:r>
            <a:br>
              <a:rPr lang="en" sz="1600"/>
            </a:b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Visual Hierarchy: Applied KPI callout cards and a donut chart structure to highlight top and bottom performers instantly.</a:t>
            </a:r>
            <a:br>
              <a:rPr lang="en" sz="1600"/>
            </a:b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Actionable Value: Enabled management to transition from tracking simple counts to making informed inventory, maintenance, and marketing decisions.</a:t>
            </a:r>
            <a:endParaRPr sz="1600"/>
          </a:p>
        </p:txBody>
      </p:sp>
      <p:pic>
        <p:nvPicPr>
          <p:cNvPr id="204" name="Google Shape;204;p25" title="noun_Bike_8476027_@700.png"/>
          <p:cNvPicPr preferRelativeResize="0"/>
          <p:nvPr/>
        </p:nvPicPr>
        <p:blipFill rotWithShape="1">
          <a:blip r:embed="rId3">
            <a:alphaModFix amt="20000"/>
          </a:blip>
          <a:srcRect b="15312" l="0" r="0" t="0"/>
          <a:stretch/>
        </p:blipFill>
        <p:spPr>
          <a:xfrm>
            <a:off x="8257038" y="4389164"/>
            <a:ext cx="886968" cy="7543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26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Thanks!</a:t>
            </a:r>
            <a:endParaRPr sz="3000"/>
          </a:p>
        </p:txBody>
      </p:sp>
      <p:sp>
        <p:nvSpPr>
          <p:cNvPr id="210" name="Google Shape;210;p26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" sz="1400"/>
              <a:t>Miss Elena Tabirca</a:t>
            </a:r>
            <a:endParaRPr b="1"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400"/>
              <a:t>Student No: 1914812</a:t>
            </a:r>
            <a:endParaRPr b="1"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400"/>
              <a:t>Business &amp; Management for Skilled Worker</a:t>
            </a:r>
            <a:endParaRPr b="1"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400"/>
              <a:t>University of Wales</a:t>
            </a:r>
            <a:br>
              <a:rPr b="1" lang="en" sz="1400"/>
            </a:br>
            <a:r>
              <a:rPr b="1" lang="en" sz="1400"/>
              <a:t>Trinity Saint David</a:t>
            </a:r>
            <a:endParaRPr b="1"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</a:t>
            </a:r>
            <a:endParaRPr sz="1400"/>
          </a:p>
        </p:txBody>
      </p:sp>
      <p:pic>
        <p:nvPicPr>
          <p:cNvPr descr="Black and white upward shot of Golden Gate Bridge" id="211" name="Google Shape;211;p26"/>
          <p:cNvPicPr preferRelativeResize="0"/>
          <p:nvPr/>
        </p:nvPicPr>
        <p:blipFill rotWithShape="1">
          <a:blip r:embed="rId3">
            <a:alphaModFix/>
          </a:blip>
          <a:srcRect b="0" l="19072" r="4854" t="10"/>
          <a:stretch/>
        </p:blipFill>
        <p:spPr>
          <a:xfrm>
            <a:off x="3274676" y="0"/>
            <a:ext cx="5869325" cy="5143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4FC3F7"/>
      </a:accent5>
      <a:accent6>
        <a:srgbClr val="F4B400"/>
      </a:accent6>
      <a:hlink>
        <a:srgbClr val="4FC3F7"/>
      </a:hlink>
      <a:folHlink>
        <a:srgbClr val="4FC3F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