
<file path=[Content_Types].xml><?xml version="1.0" encoding="utf-8"?>
<Types xmlns="http://schemas.openxmlformats.org/package/2006/content-types">
  <Default Extension="fntdata" ContentType="application/x-fontdata"/>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media/image3.jpg" ContentType="image/jpg"/>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1"/>
  </p:sldMasterIdLst>
  <p:notesMasterIdLst>
    <p:notesMasterId r:id="rId31"/>
  </p:notesMasterIdLst>
  <p:sldIdLst>
    <p:sldId id="705" r:id="rId2"/>
    <p:sldId id="693" r:id="rId3"/>
    <p:sldId id="694" r:id="rId4"/>
    <p:sldId id="601" r:id="rId5"/>
    <p:sldId id="602" r:id="rId6"/>
    <p:sldId id="695" r:id="rId7"/>
    <p:sldId id="696" r:id="rId8"/>
    <p:sldId id="619" r:id="rId9"/>
    <p:sldId id="697" r:id="rId10"/>
    <p:sldId id="588" r:id="rId11"/>
    <p:sldId id="698" r:id="rId12"/>
    <p:sldId id="590" r:id="rId13"/>
    <p:sldId id="699" r:id="rId14"/>
    <p:sldId id="612" r:id="rId15"/>
    <p:sldId id="593" r:id="rId16"/>
    <p:sldId id="700" r:id="rId17"/>
    <p:sldId id="701" r:id="rId18"/>
    <p:sldId id="595" r:id="rId19"/>
    <p:sldId id="603" r:id="rId20"/>
    <p:sldId id="702" r:id="rId21"/>
    <p:sldId id="703" r:id="rId22"/>
    <p:sldId id="723" r:id="rId23"/>
    <p:sldId id="722" r:id="rId24"/>
    <p:sldId id="623" r:id="rId25"/>
    <p:sldId id="626" r:id="rId26"/>
    <p:sldId id="624" r:id="rId27"/>
    <p:sldId id="704" r:id="rId28"/>
    <p:sldId id="492" r:id="rId29"/>
    <p:sldId id="719" r:id="rId30"/>
  </p:sldIdLst>
  <p:sldSz cx="12192000" cy="6858000"/>
  <p:notesSz cx="6858000" cy="9144000"/>
  <p:embeddedFontLst>
    <p:embeddedFont>
      <p:font typeface="ＭＳ Ｐゴシック" panose="020B0600070205080204" pitchFamily="34" charset="-128"/>
      <p:regular r:id="rId3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BCB44C-A3B1-45BB-8042-09255E56BF57}" v="3" dt="2026-03-14T14:36:43.7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4713" autoAdjust="0"/>
    <p:restoredTop sz="94660"/>
  </p:normalViewPr>
  <p:slideViewPr>
    <p:cSldViewPr snapToGrid="0">
      <p:cViewPr varScale="1">
        <p:scale>
          <a:sx n="109" d="100"/>
          <a:sy n="109" d="100"/>
        </p:scale>
        <p:origin x="114" y="138"/>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1.fntdata"/><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silios Tavlaridis" userId="cf0f3e73-e183-4ecf-9d20-cf90aae84965" providerId="ADAL" clId="{DD05296E-8324-4DE2-93D8-42C1E1B0FB42}"/>
    <pc:docChg chg="custSel modSld">
      <pc:chgData name="Vasilios Tavlaridis" userId="cf0f3e73-e183-4ecf-9d20-cf90aae84965" providerId="ADAL" clId="{DD05296E-8324-4DE2-93D8-42C1E1B0FB42}" dt="2026-03-14T14:37:01.341" v="7" actId="20577"/>
      <pc:docMkLst>
        <pc:docMk/>
      </pc:docMkLst>
      <pc:sldChg chg="modSp mod">
        <pc:chgData name="Vasilios Tavlaridis" userId="cf0f3e73-e183-4ecf-9d20-cf90aae84965" providerId="ADAL" clId="{DD05296E-8324-4DE2-93D8-42C1E1B0FB42}" dt="2026-03-14T14:37:01.341" v="7" actId="20577"/>
        <pc:sldMkLst>
          <pc:docMk/>
          <pc:sldMk cId="861211245" sldId="702"/>
        </pc:sldMkLst>
        <pc:spChg chg="mod">
          <ac:chgData name="Vasilios Tavlaridis" userId="cf0f3e73-e183-4ecf-9d20-cf90aae84965" providerId="ADAL" clId="{DD05296E-8324-4DE2-93D8-42C1E1B0FB42}" dt="2026-03-14T14:37:01.341" v="7" actId="20577"/>
          <ac:spMkLst>
            <pc:docMk/>
            <pc:sldMk cId="861211245" sldId="702"/>
            <ac:spMk id="3" creationId="{DB7EAAF4-41A1-78C5-6907-F416F43A1CE0}"/>
          </ac:spMkLst>
        </pc:spChg>
      </pc:sldChg>
      <pc:sldChg chg="modSp modAnim">
        <pc:chgData name="Vasilios Tavlaridis" userId="cf0f3e73-e183-4ecf-9d20-cf90aae84965" providerId="ADAL" clId="{DD05296E-8324-4DE2-93D8-42C1E1B0FB42}" dt="2026-03-14T14:36:43.646" v="1" actId="20577"/>
        <pc:sldMkLst>
          <pc:docMk/>
          <pc:sldMk cId="2112668371" sldId="703"/>
        </pc:sldMkLst>
        <pc:spChg chg="mod">
          <ac:chgData name="Vasilios Tavlaridis" userId="cf0f3e73-e183-4ecf-9d20-cf90aae84965" providerId="ADAL" clId="{DD05296E-8324-4DE2-93D8-42C1E1B0FB42}" dt="2026-03-14T14:36:43.646" v="1" actId="20577"/>
          <ac:spMkLst>
            <pc:docMk/>
            <pc:sldMk cId="2112668371" sldId="703"/>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B30C19-4813-4502-9D93-6A33AD744FD0}" type="datetimeFigureOut">
              <a:rPr lang="en-GB" smtClean="0"/>
              <a:t>21/10/2026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BEDDDC-4573-42C3-B928-E4B38D4AC2BC}" type="slidenum">
              <a:rPr lang="en-GB" smtClean="0"/>
              <a:t>‹#›</a:t>
            </a:fld>
            <a:endParaRPr lang="en-GB"/>
          </a:p>
        </p:txBody>
      </p:sp>
    </p:spTree>
    <p:extLst>
      <p:ext uri="{BB962C8B-B14F-4D97-AF65-F5344CB8AC3E}">
        <p14:creationId xmlns:p14="http://schemas.microsoft.com/office/powerpoint/2010/main" val="1560492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4</a:t>
            </a:fld>
            <a:endParaRPr lang="en-GB"/>
          </a:p>
        </p:txBody>
      </p:sp>
    </p:spTree>
    <p:extLst>
      <p:ext uri="{BB962C8B-B14F-4D97-AF65-F5344CB8AC3E}">
        <p14:creationId xmlns:p14="http://schemas.microsoft.com/office/powerpoint/2010/main" val="21299366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5</a:t>
            </a:fld>
            <a:endParaRPr lang="en-GB"/>
          </a:p>
        </p:txBody>
      </p:sp>
    </p:spTree>
    <p:extLst>
      <p:ext uri="{BB962C8B-B14F-4D97-AF65-F5344CB8AC3E}">
        <p14:creationId xmlns:p14="http://schemas.microsoft.com/office/powerpoint/2010/main" val="12983061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ED23C4-C848-3092-1B61-63348A6C422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C50BAE-A530-138B-E750-C24439DF3A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B90E040-0D85-2740-3578-275F86137B3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94FBA3A-0A0C-A77F-0AEE-A760D677CCC0}"/>
              </a:ext>
            </a:extLst>
          </p:cNvPr>
          <p:cNvSpPr>
            <a:spLocks noGrp="1"/>
          </p:cNvSpPr>
          <p:nvPr>
            <p:ph type="sldNum" sz="quarter" idx="5"/>
          </p:nvPr>
        </p:nvSpPr>
        <p:spPr/>
        <p:txBody>
          <a:bodyPr/>
          <a:lstStyle/>
          <a:p>
            <a:fld id="{D3BD075C-D0CD-4F41-93C9-0B6DF6D55B16}" type="slidenum">
              <a:rPr lang="en-GB" smtClean="0"/>
              <a:pPr/>
              <a:t>6</a:t>
            </a:fld>
            <a:endParaRPr lang="en-GB"/>
          </a:p>
        </p:txBody>
      </p:sp>
    </p:spTree>
    <p:extLst>
      <p:ext uri="{BB962C8B-B14F-4D97-AF65-F5344CB8AC3E}">
        <p14:creationId xmlns:p14="http://schemas.microsoft.com/office/powerpoint/2010/main" val="24232107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7</a:t>
            </a:fld>
            <a:endParaRPr lang="en-GB"/>
          </a:p>
        </p:txBody>
      </p:sp>
    </p:spTree>
    <p:extLst>
      <p:ext uri="{BB962C8B-B14F-4D97-AF65-F5344CB8AC3E}">
        <p14:creationId xmlns:p14="http://schemas.microsoft.com/office/powerpoint/2010/main" val="18168651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F6FFFC-165B-C86E-26CB-86A841C45D0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B3CC99-87DD-83FA-158F-C1D13136A2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8A96C9-A465-B3BD-AED4-5F890BCD10E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8602BEF-2EF9-A726-D4D2-2CF9C168C499}"/>
              </a:ext>
            </a:extLst>
          </p:cNvPr>
          <p:cNvSpPr>
            <a:spLocks noGrp="1"/>
          </p:cNvSpPr>
          <p:nvPr>
            <p:ph type="sldNum" sz="quarter" idx="5"/>
          </p:nvPr>
        </p:nvSpPr>
        <p:spPr/>
        <p:txBody>
          <a:bodyPr/>
          <a:lstStyle/>
          <a:p>
            <a:fld id="{D3BD075C-D0CD-4F41-93C9-0B6DF6D55B16}" type="slidenum">
              <a:rPr lang="en-GB" smtClean="0"/>
              <a:pPr/>
              <a:t>9</a:t>
            </a:fld>
            <a:endParaRPr lang="en-GB"/>
          </a:p>
        </p:txBody>
      </p:sp>
    </p:spTree>
    <p:extLst>
      <p:ext uri="{BB962C8B-B14F-4D97-AF65-F5344CB8AC3E}">
        <p14:creationId xmlns:p14="http://schemas.microsoft.com/office/powerpoint/2010/main" val="17028520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10</a:t>
            </a:fld>
            <a:endParaRPr lang="en-GB"/>
          </a:p>
        </p:txBody>
      </p:sp>
    </p:spTree>
    <p:extLst>
      <p:ext uri="{BB962C8B-B14F-4D97-AF65-F5344CB8AC3E}">
        <p14:creationId xmlns:p14="http://schemas.microsoft.com/office/powerpoint/2010/main" val="11804922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891BA3-F7E2-CD0E-E851-0B6582DB21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E6C526-A520-7340-1C52-8C8A8FDEE71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95AE603-CF72-4CFA-13F9-C4765790AE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7BC9BD6-AA45-37D5-75A4-7D061AF089A1}"/>
              </a:ext>
            </a:extLst>
          </p:cNvPr>
          <p:cNvSpPr>
            <a:spLocks noGrp="1"/>
          </p:cNvSpPr>
          <p:nvPr>
            <p:ph type="sldNum" sz="quarter" idx="5"/>
          </p:nvPr>
        </p:nvSpPr>
        <p:spPr/>
        <p:txBody>
          <a:bodyPr/>
          <a:lstStyle/>
          <a:p>
            <a:fld id="{D3BD075C-D0CD-4F41-93C9-0B6DF6D55B16}" type="slidenum">
              <a:rPr lang="en-GB" smtClean="0"/>
              <a:pPr/>
              <a:t>11</a:t>
            </a:fld>
            <a:endParaRPr lang="en-GB"/>
          </a:p>
        </p:txBody>
      </p:sp>
    </p:spTree>
    <p:extLst>
      <p:ext uri="{BB962C8B-B14F-4D97-AF65-F5344CB8AC3E}">
        <p14:creationId xmlns:p14="http://schemas.microsoft.com/office/powerpoint/2010/main" val="29568207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13</a:t>
            </a:fld>
            <a:endParaRPr lang="en-GB"/>
          </a:p>
        </p:txBody>
      </p:sp>
    </p:spTree>
    <p:extLst>
      <p:ext uri="{BB962C8B-B14F-4D97-AF65-F5344CB8AC3E}">
        <p14:creationId xmlns:p14="http://schemas.microsoft.com/office/powerpoint/2010/main" val="8473844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14</a:t>
            </a:fld>
            <a:endParaRPr lang="en-GB"/>
          </a:p>
        </p:txBody>
      </p:sp>
    </p:spTree>
    <p:extLst>
      <p:ext uri="{BB962C8B-B14F-4D97-AF65-F5344CB8AC3E}">
        <p14:creationId xmlns:p14="http://schemas.microsoft.com/office/powerpoint/2010/main" val="30647846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15</a:t>
            </a:fld>
            <a:endParaRPr lang="en-GB"/>
          </a:p>
        </p:txBody>
      </p:sp>
    </p:spTree>
    <p:extLst>
      <p:ext uri="{BB962C8B-B14F-4D97-AF65-F5344CB8AC3E}">
        <p14:creationId xmlns:p14="http://schemas.microsoft.com/office/powerpoint/2010/main" val="4971854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17</a:t>
            </a:fld>
            <a:endParaRPr lang="en-GB"/>
          </a:p>
        </p:txBody>
      </p:sp>
    </p:spTree>
    <p:extLst>
      <p:ext uri="{BB962C8B-B14F-4D97-AF65-F5344CB8AC3E}">
        <p14:creationId xmlns:p14="http://schemas.microsoft.com/office/powerpoint/2010/main" val="29961887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24</a:t>
            </a:fld>
            <a:endParaRPr lang="en-GB"/>
          </a:p>
        </p:txBody>
      </p:sp>
    </p:spTree>
    <p:extLst>
      <p:ext uri="{BB962C8B-B14F-4D97-AF65-F5344CB8AC3E}">
        <p14:creationId xmlns:p14="http://schemas.microsoft.com/office/powerpoint/2010/main" val="29693301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25</a:t>
            </a:fld>
            <a:endParaRPr lang="en-GB"/>
          </a:p>
        </p:txBody>
      </p:sp>
    </p:spTree>
    <p:extLst>
      <p:ext uri="{BB962C8B-B14F-4D97-AF65-F5344CB8AC3E}">
        <p14:creationId xmlns:p14="http://schemas.microsoft.com/office/powerpoint/2010/main" val="25095211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26</a:t>
            </a:fld>
            <a:endParaRPr lang="en-GB"/>
          </a:p>
        </p:txBody>
      </p:sp>
    </p:spTree>
    <p:extLst>
      <p:ext uri="{BB962C8B-B14F-4D97-AF65-F5344CB8AC3E}">
        <p14:creationId xmlns:p14="http://schemas.microsoft.com/office/powerpoint/2010/main" val="27886898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a:extLst>
              <a:ext uri="{FF2B5EF4-FFF2-40B4-BE49-F238E27FC236}">
                <a16:creationId xmlns:a16="http://schemas.microsoft.com/office/drawing/2014/main" id="{2B568B36-1B17-4C9E-A790-386C5BAD861A}"/>
              </a:ext>
            </a:extLst>
          </p:cNvPr>
          <p:cNvSpPr>
            <a:spLocks noGrp="1" noRot="1" noChangeAspect="1" noTextEdit="1"/>
          </p:cNvSpPr>
          <p:nvPr>
            <p:ph type="sldImg"/>
          </p:nvPr>
        </p:nvSpPr>
        <p:spPr>
          <a:ln/>
        </p:spPr>
      </p:sp>
      <p:sp>
        <p:nvSpPr>
          <p:cNvPr id="83971" name="Notes Placeholder 2">
            <a:extLst>
              <a:ext uri="{FF2B5EF4-FFF2-40B4-BE49-F238E27FC236}">
                <a16:creationId xmlns:a16="http://schemas.microsoft.com/office/drawing/2014/main" id="{26339F29-50DD-45A9-8DB5-9C75E82AF73F}"/>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ea typeface="ＭＳ Ｐゴシック" panose="020B0600070205080204" pitchFamily="34" charset="-128"/>
            </a:endParaRPr>
          </a:p>
        </p:txBody>
      </p:sp>
      <p:sp>
        <p:nvSpPr>
          <p:cNvPr id="30724" name="Slide Number Placeholder 3">
            <a:extLst>
              <a:ext uri="{FF2B5EF4-FFF2-40B4-BE49-F238E27FC236}">
                <a16:creationId xmlns:a16="http://schemas.microsoft.com/office/drawing/2014/main" id="{9059D6B3-9D12-4179-B11B-85D5D2F5D3B6}"/>
              </a:ext>
            </a:extLst>
          </p:cNvPr>
          <p:cNvSpPr>
            <a:spLocks noGrp="1"/>
          </p:cNvSpPr>
          <p:nvPr>
            <p:ph type="sldNum" sz="quarter" idx="5"/>
          </p:nvPr>
        </p:nvSpPr>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r" defTabSz="914400" rtl="0" eaLnBrk="0" fontAlgn="auto" latinLnBrk="0" hangingPunct="0">
              <a:lnSpc>
                <a:spcPct val="100000"/>
              </a:lnSpc>
              <a:spcBef>
                <a:spcPts val="0"/>
              </a:spcBef>
              <a:spcAft>
                <a:spcPts val="0"/>
              </a:spcAft>
              <a:buClrTx/>
              <a:buSzTx/>
              <a:buFontTx/>
              <a:buNone/>
              <a:tabLst/>
              <a:defRPr/>
            </a:pPr>
            <a:fld id="{318592D9-B486-4A00-A669-8782CCEF9D16}" type="slidenum">
              <a:rPr kumimoji="0" lang="en-GB" altLang="en-US" sz="1200" b="0" i="0" u="none" strike="noStrike" kern="1200" cap="none" spc="0" normalizeH="0" baseline="0" noProof="0" smtClean="0">
                <a:ln>
                  <a:noFill/>
                </a:ln>
                <a:solidFill>
                  <a:prstClr val="black"/>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0" fontAlgn="auto" latinLnBrk="0" hangingPunct="0">
                <a:lnSpc>
                  <a:spcPct val="100000"/>
                </a:lnSpc>
                <a:spcBef>
                  <a:spcPts val="0"/>
                </a:spcBef>
                <a:spcAft>
                  <a:spcPts val="0"/>
                </a:spcAft>
                <a:buClrTx/>
                <a:buSzTx/>
                <a:buFontTx/>
                <a:buNone/>
                <a:tabLst/>
                <a:defRPr/>
              </a:pPr>
              <a:t>28</a:t>
            </a:fld>
            <a:endPar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1265547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21/10/2026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498984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21/10/2026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169256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379865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14229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21/10/2026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76247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21/10/2026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885655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21/10/2026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482131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36353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5903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580079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751396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obj">
  <p:cSld name="1_Title Slide">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2191999" cy="6857999"/>
          </a:xfrm>
          <a:prstGeom prst="rect">
            <a:avLst/>
          </a:prstGeom>
        </p:spPr>
      </p:pic>
      <p:sp>
        <p:nvSpPr>
          <p:cNvPr id="2" name="Holder 2"/>
          <p:cNvSpPr>
            <a:spLocks noGrp="1"/>
          </p:cNvSpPr>
          <p:nvPr>
            <p:ph type="ctrTitle"/>
          </p:nvPr>
        </p:nvSpPr>
        <p:spPr>
          <a:xfrm>
            <a:off x="614673" y="1455303"/>
            <a:ext cx="4971415" cy="1184275"/>
          </a:xfrm>
          <a:prstGeom prst="rect">
            <a:avLst/>
          </a:prstGeom>
        </p:spPr>
        <p:txBody>
          <a:bodyPr wrap="square" lIns="0" tIns="0" rIns="0" bIns="0">
            <a:spAutoFit/>
          </a:bodyPr>
          <a:lstStyle>
            <a:lvl1pPr>
              <a:defRPr sz="3600" b="0" i="0">
                <a:solidFill>
                  <a:schemeClr val="bg1"/>
                </a:solidFill>
                <a:latin typeface="Arial"/>
                <a:cs typeface="Arial"/>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2400" b="0" i="0">
                <a:solidFill>
                  <a:schemeClr val="bg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10/21/2026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534188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21/10/2026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1671519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gov.uk/apply-start-up-loan"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ww.gov.uk/business-finance-support"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crowdforangels.com/"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easyship.com/blog/best-crowdfunding-sites?"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british-business-bank.co.uk/business-guidance/guidance-articles/finance/angel-investment"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thisismoney.co.uk/money/smallbusiness/article-2809685/Top-25-self-entrepreneurs-started-small-sums-money.html"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benfrancis.com/" TargetMode="External"/><Relationship Id="rId2" Type="http://schemas.openxmlformats.org/officeDocument/2006/relationships/hyperlink" Target="https://www.thisisnotfinancialadvice.co.uk/p/from-garage-to-global-the-incredible"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35538E-908A-59F3-B35E-8F7DD3E636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D97C45-6E33-1E05-254C-32E159B15691}"/>
              </a:ext>
            </a:extLst>
          </p:cNvPr>
          <p:cNvSpPr>
            <a:spLocks noGrp="1"/>
          </p:cNvSpPr>
          <p:nvPr>
            <p:ph type="ctrTitle"/>
          </p:nvPr>
        </p:nvSpPr>
        <p:spPr>
          <a:xfrm>
            <a:off x="-265889" y="1645649"/>
            <a:ext cx="6361889" cy="3877985"/>
          </a:xfrm>
        </p:spPr>
        <p:txBody>
          <a:bodyPr/>
          <a:lstStyle/>
          <a:p>
            <a:pPr algn="ctr"/>
            <a:r>
              <a:rPr lang="en-GB" sz="2800" b="1" kern="1200" dirty="0">
                <a:solidFill>
                  <a:srgbClr val="FFFF00"/>
                </a:solidFill>
                <a:latin typeface="Myriad Pro"/>
                <a:cs typeface="+mj-cs"/>
              </a:rPr>
              <a:t>Business Development proposal Module  </a:t>
            </a:r>
            <a:br>
              <a:rPr lang="en-GB" sz="2800" b="1" kern="1200" dirty="0">
                <a:solidFill>
                  <a:srgbClr val="FFFF00"/>
                </a:solidFill>
                <a:latin typeface="Myriad Pro"/>
                <a:cs typeface="+mj-cs"/>
              </a:rPr>
            </a:br>
            <a:r>
              <a:rPr lang="en-GB" sz="2800" b="1" kern="1200" dirty="0">
                <a:solidFill>
                  <a:srgbClr val="FFFF00"/>
                </a:solidFill>
                <a:latin typeface="Myriad Pro"/>
                <a:cs typeface="+mj-cs"/>
              </a:rPr>
              <a:t>(</a:t>
            </a:r>
            <a:r>
              <a:rPr lang="en-GB" sz="2800" kern="1200" dirty="0">
                <a:solidFill>
                  <a:srgbClr val="FFFF00"/>
                </a:solidFill>
                <a:latin typeface="Myriad Pro"/>
                <a:cs typeface="+mj-cs"/>
              </a:rPr>
              <a:t>LCMB7037</a:t>
            </a:r>
            <a:r>
              <a:rPr lang="en-GB" sz="2800" b="1" kern="1200" dirty="0">
                <a:solidFill>
                  <a:srgbClr val="FFFF00"/>
                </a:solidFill>
                <a:latin typeface="Myriad Pro"/>
                <a:cs typeface="+mj-cs"/>
              </a:rPr>
              <a:t>) </a:t>
            </a:r>
            <a:br>
              <a:rPr lang="en-GB" sz="2800" b="1" dirty="0">
                <a:solidFill>
                  <a:srgbClr val="FFFF00"/>
                </a:solidFill>
                <a:latin typeface="Myriad Pro"/>
                <a:cs typeface="+mj-cs"/>
              </a:rPr>
            </a:br>
            <a:br>
              <a:rPr lang="en-GB" sz="2800" b="1" dirty="0">
                <a:solidFill>
                  <a:srgbClr val="FFFF00"/>
                </a:solidFill>
                <a:latin typeface="Myriad Pro"/>
                <a:cs typeface="+mj-cs"/>
              </a:rPr>
            </a:br>
            <a:r>
              <a:rPr lang="en-GB" sz="2800" b="1" dirty="0">
                <a:solidFill>
                  <a:srgbClr val="FFFF00"/>
                </a:solidFill>
                <a:latin typeface="Myriad Pro"/>
                <a:cs typeface="+mj-cs"/>
              </a:rPr>
              <a:t>Funding &amp; Cash Flow</a:t>
            </a:r>
            <a:br>
              <a:rPr lang="en-GB" sz="2800" b="1" kern="1200" dirty="0">
                <a:solidFill>
                  <a:srgbClr val="FFFF00"/>
                </a:solidFill>
                <a:latin typeface="Myriad Pro"/>
                <a:cs typeface="+mj-cs"/>
              </a:rPr>
            </a:br>
            <a:br>
              <a:rPr lang="en-GB" sz="2800" b="1" kern="1200" dirty="0">
                <a:solidFill>
                  <a:srgbClr val="FFFF00"/>
                </a:solidFill>
                <a:latin typeface="Myriad Pro"/>
                <a:cs typeface="+mj-cs"/>
              </a:rPr>
            </a:br>
            <a:r>
              <a:rPr lang="en-GB" sz="2800" b="1" kern="1200" dirty="0">
                <a:solidFill>
                  <a:srgbClr val="FFFF00"/>
                </a:solidFill>
                <a:latin typeface="Myriad Pro"/>
                <a:cs typeface="+mj-cs"/>
              </a:rPr>
              <a:t>Vasilios Tavlaridis</a:t>
            </a:r>
            <a:br>
              <a:rPr lang="en-GB" sz="2800" b="1" kern="1200" dirty="0">
                <a:solidFill>
                  <a:srgbClr val="FFFF00"/>
                </a:solidFill>
                <a:latin typeface="Myriad Pro"/>
                <a:cs typeface="+mj-cs"/>
              </a:rPr>
            </a:br>
            <a:r>
              <a:rPr lang="en-GB" sz="2800" b="1" kern="1200" dirty="0">
                <a:solidFill>
                  <a:srgbClr val="FFFF00"/>
                </a:solidFill>
                <a:latin typeface="Myriad Pro"/>
                <a:cs typeface="+mj-cs"/>
              </a:rPr>
              <a:t>MBA Program Manager</a:t>
            </a:r>
            <a:br>
              <a:rPr lang="en-GB" sz="2800" b="1" kern="1200" dirty="0">
                <a:solidFill>
                  <a:srgbClr val="FFFF00"/>
                </a:solidFill>
                <a:latin typeface="Myriad Pro"/>
                <a:cs typeface="+mj-cs"/>
              </a:rPr>
            </a:br>
            <a:endParaRPr lang="en-GB" sz="2800" dirty="0"/>
          </a:p>
        </p:txBody>
      </p:sp>
    </p:spTree>
    <p:extLst>
      <p:ext uri="{BB962C8B-B14F-4D97-AF65-F5344CB8AC3E}">
        <p14:creationId xmlns:p14="http://schemas.microsoft.com/office/powerpoint/2010/main" val="213460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927" y="1268760"/>
            <a:ext cx="10416073" cy="4464496"/>
          </a:xfrm>
        </p:spPr>
        <p:txBody>
          <a:bodyPr>
            <a:normAutofit fontScale="70000" lnSpcReduction="20000"/>
          </a:bodyPr>
          <a:lstStyle/>
          <a:p>
            <a:pPr marL="0" indent="0">
              <a:buClr>
                <a:srgbClr val="007DC3"/>
              </a:buClr>
              <a:buNone/>
            </a:pPr>
            <a:endParaRPr lang="en-GB" dirty="0"/>
          </a:p>
          <a:p>
            <a:pPr>
              <a:buClr>
                <a:srgbClr val="007DC3"/>
              </a:buClr>
              <a:buFont typeface="Wingdings" panose="05000000000000000000" pitchFamily="2" charset="2"/>
              <a:buChar char="q"/>
            </a:pPr>
            <a:r>
              <a:rPr lang="en-GB" dirty="0"/>
              <a:t>One of the </a:t>
            </a:r>
            <a:r>
              <a:rPr lang="en-GB" b="1" dirty="0">
                <a:solidFill>
                  <a:srgbClr val="FF0000"/>
                </a:solidFill>
              </a:rPr>
              <a:t>unique talents of entrepreneurs </a:t>
            </a:r>
            <a:r>
              <a:rPr lang="en-GB" dirty="0"/>
              <a:t>is </a:t>
            </a:r>
            <a:r>
              <a:rPr lang="en-GB" b="1" dirty="0">
                <a:solidFill>
                  <a:srgbClr val="FF0000"/>
                </a:solidFill>
              </a:rPr>
              <a:t>finding the resources</a:t>
            </a:r>
            <a:r>
              <a:rPr lang="en-GB" dirty="0"/>
              <a:t> to launch their business ideas.</a:t>
            </a:r>
          </a:p>
          <a:p>
            <a:pPr>
              <a:buClr>
                <a:srgbClr val="007DC3"/>
              </a:buClr>
              <a:buFont typeface="Wingdings" panose="05000000000000000000" pitchFamily="2" charset="2"/>
              <a:buChar char="q"/>
            </a:pPr>
            <a:endParaRPr lang="en-GB" dirty="0"/>
          </a:p>
          <a:p>
            <a:pPr>
              <a:buClr>
                <a:srgbClr val="007DC3"/>
              </a:buClr>
              <a:buFont typeface="Wingdings" panose="05000000000000000000" pitchFamily="2" charset="2"/>
              <a:buChar char="q"/>
            </a:pPr>
            <a:r>
              <a:rPr lang="en-GB" dirty="0"/>
              <a:t>Funding means… MONEY and it is a resource that plays a crucial part in all entrepreneurial journeys.</a:t>
            </a:r>
          </a:p>
          <a:p>
            <a:pPr marL="0" indent="0">
              <a:buClr>
                <a:srgbClr val="007DC3"/>
              </a:buClr>
              <a:buNone/>
            </a:pPr>
            <a:endParaRPr lang="en-GB" dirty="0"/>
          </a:p>
          <a:p>
            <a:pPr>
              <a:buClr>
                <a:srgbClr val="007DC3"/>
              </a:buClr>
              <a:buFont typeface="Wingdings" panose="05000000000000000000" pitchFamily="2" charset="2"/>
              <a:buChar char="q"/>
            </a:pPr>
            <a:r>
              <a:rPr lang="en-GB" dirty="0"/>
              <a:t>Funding refers to the money required to start and run a business. It is a financial investment in a company for product development, manufacturing, expansion, sales and marketing, office spaces, and inventory.</a:t>
            </a:r>
          </a:p>
          <a:p>
            <a:pPr marL="0" indent="0">
              <a:buClr>
                <a:srgbClr val="007DC3"/>
              </a:buClr>
              <a:buNone/>
            </a:pPr>
            <a:endParaRPr lang="en-GB" dirty="0"/>
          </a:p>
          <a:p>
            <a:pPr>
              <a:buClr>
                <a:srgbClr val="007DC3"/>
              </a:buClr>
              <a:buFont typeface="Wingdings" panose="05000000000000000000" pitchFamily="2" charset="2"/>
              <a:buChar char="q"/>
            </a:pPr>
            <a:r>
              <a:rPr lang="en-GB" dirty="0"/>
              <a:t>Anyone might have a great business idea but…..without the necessary funding…it will remain a great idea only…….</a:t>
            </a:r>
          </a:p>
        </p:txBody>
      </p:sp>
      <p:sp>
        <p:nvSpPr>
          <p:cNvPr id="4" name="TextBox 3">
            <a:extLst>
              <a:ext uri="{FF2B5EF4-FFF2-40B4-BE49-F238E27FC236}">
                <a16:creationId xmlns:a16="http://schemas.microsoft.com/office/drawing/2014/main" id="{A0B6E651-E7C8-6D20-D087-480AE61A779C}"/>
              </a:ext>
            </a:extLst>
          </p:cNvPr>
          <p:cNvSpPr txBox="1"/>
          <p:nvPr/>
        </p:nvSpPr>
        <p:spPr>
          <a:xfrm>
            <a:off x="1524000" y="388754"/>
            <a:ext cx="9144000" cy="584775"/>
          </a:xfrm>
          <a:prstGeom prst="rect">
            <a:avLst/>
          </a:prstGeom>
          <a:noFill/>
        </p:spPr>
        <p:txBody>
          <a:bodyPr wrap="square" rtlCol="0">
            <a:spAutoFit/>
          </a:bodyPr>
          <a:lstStyle/>
          <a:p>
            <a:pPr algn="ctr">
              <a:buNone/>
            </a:pPr>
            <a:r>
              <a:rPr lang="en-GB" sz="3200" b="1" dirty="0">
                <a:highlight>
                  <a:srgbClr val="FFFF00"/>
                </a:highlight>
              </a:rPr>
              <a:t>Raising funding</a:t>
            </a:r>
            <a:endParaRPr lang="en-GB" sz="3600" b="1" dirty="0">
              <a:highlight>
                <a:srgbClr val="FFFF00"/>
              </a:highlight>
            </a:endParaRPr>
          </a:p>
        </p:txBody>
      </p:sp>
    </p:spTree>
    <p:extLst>
      <p:ext uri="{BB962C8B-B14F-4D97-AF65-F5344CB8AC3E}">
        <p14:creationId xmlns:p14="http://schemas.microsoft.com/office/powerpoint/2010/main" val="364513174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22514" y="1268760"/>
            <a:ext cx="10145486" cy="4464496"/>
          </a:xfrm>
        </p:spPr>
        <p:txBody>
          <a:bodyPr>
            <a:normAutofit fontScale="85000" lnSpcReduction="10000"/>
          </a:bodyPr>
          <a:lstStyle/>
          <a:p>
            <a:pPr marL="0" indent="0">
              <a:buClr>
                <a:srgbClr val="007DC3"/>
              </a:buClr>
              <a:buNone/>
            </a:pPr>
            <a:endParaRPr lang="en-GB" dirty="0"/>
          </a:p>
          <a:p>
            <a:pPr>
              <a:buClr>
                <a:srgbClr val="007DC3"/>
              </a:buClr>
              <a:buFont typeface="Wingdings" panose="05000000000000000000" pitchFamily="2" charset="2"/>
              <a:buChar char="q"/>
            </a:pPr>
            <a:r>
              <a:rPr lang="en-GB" dirty="0"/>
              <a:t>Whether it is a small bakery or a large tech company, every business needs money at different stages, and how they get that money can impact their success.</a:t>
            </a:r>
          </a:p>
          <a:p>
            <a:pPr>
              <a:buClr>
                <a:srgbClr val="007DC3"/>
              </a:buClr>
              <a:buFont typeface="Wingdings" panose="05000000000000000000" pitchFamily="2" charset="2"/>
              <a:buChar char="q"/>
            </a:pPr>
            <a:endParaRPr lang="en-GB" dirty="0"/>
          </a:p>
          <a:p>
            <a:pPr>
              <a:buClr>
                <a:srgbClr val="007DC3"/>
              </a:buClr>
              <a:buFont typeface="Wingdings" panose="05000000000000000000" pitchFamily="2" charset="2"/>
              <a:buChar char="q"/>
            </a:pPr>
            <a:r>
              <a:rPr lang="en-GB" dirty="0"/>
              <a:t>There are </a:t>
            </a:r>
            <a:r>
              <a:rPr lang="en-GB" b="1" i="1" dirty="0">
                <a:solidFill>
                  <a:srgbClr val="FF0000"/>
                </a:solidFill>
              </a:rPr>
              <a:t>many different types of funding/ finance</a:t>
            </a:r>
            <a:r>
              <a:rPr lang="en-GB" dirty="0"/>
              <a:t> available, especially in the UK.</a:t>
            </a:r>
          </a:p>
          <a:p>
            <a:pPr>
              <a:buClr>
                <a:srgbClr val="007DC3"/>
              </a:buClr>
              <a:buFont typeface="Wingdings" panose="05000000000000000000" pitchFamily="2" charset="2"/>
              <a:buChar char="q"/>
            </a:pPr>
            <a:endParaRPr lang="en-GB" dirty="0"/>
          </a:p>
          <a:p>
            <a:pPr>
              <a:buClr>
                <a:srgbClr val="007DC3"/>
              </a:buClr>
              <a:buFont typeface="Wingdings" panose="05000000000000000000" pitchFamily="2" charset="2"/>
              <a:buChar char="q"/>
            </a:pPr>
            <a:r>
              <a:rPr lang="en-GB" dirty="0"/>
              <a:t>And entrepreneurs can access these funding options both to start their business ideas or to grow their existing companies.</a:t>
            </a:r>
          </a:p>
        </p:txBody>
      </p:sp>
      <p:sp>
        <p:nvSpPr>
          <p:cNvPr id="4" name="TextBox 3">
            <a:extLst>
              <a:ext uri="{FF2B5EF4-FFF2-40B4-BE49-F238E27FC236}">
                <a16:creationId xmlns:a16="http://schemas.microsoft.com/office/drawing/2014/main" id="{A0B6E651-E7C8-6D20-D087-480AE61A779C}"/>
              </a:ext>
            </a:extLst>
          </p:cNvPr>
          <p:cNvSpPr txBox="1"/>
          <p:nvPr/>
        </p:nvSpPr>
        <p:spPr>
          <a:xfrm>
            <a:off x="1524000" y="388754"/>
            <a:ext cx="9144000" cy="584775"/>
          </a:xfrm>
          <a:prstGeom prst="rect">
            <a:avLst/>
          </a:prstGeom>
          <a:noFill/>
        </p:spPr>
        <p:txBody>
          <a:bodyPr wrap="square" rtlCol="0">
            <a:spAutoFit/>
          </a:bodyPr>
          <a:lstStyle/>
          <a:p>
            <a:pPr algn="ctr">
              <a:buNone/>
            </a:pPr>
            <a:r>
              <a:rPr lang="en-GB" sz="3200" b="1" dirty="0">
                <a:highlight>
                  <a:srgbClr val="FFFF00"/>
                </a:highlight>
              </a:rPr>
              <a:t>Raising funding</a:t>
            </a:r>
            <a:endParaRPr lang="en-GB" sz="3600" b="1" dirty="0">
              <a:highlight>
                <a:srgbClr val="FFFF00"/>
              </a:highlight>
            </a:endParaRPr>
          </a:p>
        </p:txBody>
      </p:sp>
    </p:spTree>
    <p:extLst>
      <p:ext uri="{BB962C8B-B14F-4D97-AF65-F5344CB8AC3E}">
        <p14:creationId xmlns:p14="http://schemas.microsoft.com/office/powerpoint/2010/main" val="23681750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73224" y="1076138"/>
            <a:ext cx="10294776" cy="4657119"/>
          </a:xfrm>
        </p:spPr>
        <p:txBody>
          <a:bodyPr>
            <a:normAutofit fontScale="92500" lnSpcReduction="20000"/>
          </a:bodyPr>
          <a:lstStyle/>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Government (national/local) backed loans or grants</a:t>
            </a:r>
          </a:p>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Crowdfunding</a:t>
            </a:r>
          </a:p>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Business loans (commercial Banks)</a:t>
            </a:r>
          </a:p>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Family and friends</a:t>
            </a:r>
          </a:p>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Angel investors</a:t>
            </a:r>
          </a:p>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Venture capitalists</a:t>
            </a:r>
          </a:p>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Personal funding</a:t>
            </a:r>
          </a:p>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Bootstrapping</a:t>
            </a:r>
          </a:p>
        </p:txBody>
      </p:sp>
      <p:sp>
        <p:nvSpPr>
          <p:cNvPr id="4" name="TextBox 3">
            <a:extLst>
              <a:ext uri="{FF2B5EF4-FFF2-40B4-BE49-F238E27FC236}">
                <a16:creationId xmlns:a16="http://schemas.microsoft.com/office/drawing/2014/main" id="{A0B6E651-E7C8-6D20-D087-480AE61A779C}"/>
              </a:ext>
            </a:extLst>
          </p:cNvPr>
          <p:cNvSpPr txBox="1"/>
          <p:nvPr/>
        </p:nvSpPr>
        <p:spPr>
          <a:xfrm>
            <a:off x="1524000" y="388754"/>
            <a:ext cx="9144000" cy="584775"/>
          </a:xfrm>
          <a:prstGeom prst="rect">
            <a:avLst/>
          </a:prstGeom>
          <a:noFill/>
        </p:spPr>
        <p:txBody>
          <a:bodyPr wrap="square" rtlCol="0">
            <a:spAutoFit/>
          </a:bodyPr>
          <a:lstStyle/>
          <a:p>
            <a:pPr algn="ctr">
              <a:buNone/>
            </a:pPr>
            <a:r>
              <a:rPr lang="en-GB" sz="3200" b="1" dirty="0">
                <a:highlight>
                  <a:srgbClr val="FFFF00"/>
                </a:highlight>
              </a:rPr>
              <a:t>Raising funding</a:t>
            </a:r>
            <a:endParaRPr lang="en-GB" sz="3600" b="1" dirty="0">
              <a:highlight>
                <a:srgbClr val="FFFF00"/>
              </a:highlight>
            </a:endParaRPr>
          </a:p>
        </p:txBody>
      </p:sp>
    </p:spTree>
    <p:extLst>
      <p:ext uri="{BB962C8B-B14F-4D97-AF65-F5344CB8AC3E}">
        <p14:creationId xmlns:p14="http://schemas.microsoft.com/office/powerpoint/2010/main" val="17224104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9208" y="1196752"/>
            <a:ext cx="10238792" cy="4536504"/>
          </a:xfrm>
        </p:spPr>
        <p:txBody>
          <a:bodyPr>
            <a:normAutofit fontScale="92500" lnSpcReduction="20000"/>
          </a:bodyPr>
          <a:lstStyle/>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Government (national/local) backed loans or grants</a:t>
            </a:r>
          </a:p>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Governments around the world, nationally or locally through the councils provide finance to startups or existing firms in form of loans or grants.</a:t>
            </a:r>
          </a:p>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Government backed loans usually have </a:t>
            </a:r>
            <a:r>
              <a:rPr lang="en-GB" b="1" i="1" dirty="0">
                <a:solidFill>
                  <a:srgbClr val="FF0000"/>
                </a:solidFill>
                <a:ea typeface="Calibri" panose="020F0502020204030204" pitchFamily="34" charset="0"/>
                <a:cs typeface="Times New Roman" panose="02020603050405020304" pitchFamily="18" charset="0"/>
              </a:rPr>
              <a:t>much lower interest rates </a:t>
            </a:r>
            <a:r>
              <a:rPr lang="en-GB" dirty="0">
                <a:ea typeface="Calibri" panose="020F0502020204030204" pitchFamily="34" charset="0"/>
                <a:cs typeface="Times New Roman" panose="02020603050405020304" pitchFamily="18" charset="0"/>
              </a:rPr>
              <a:t>compare to the loans from commercial banks.</a:t>
            </a:r>
          </a:p>
          <a:p>
            <a:pPr>
              <a:lnSpc>
                <a:spcPct val="107000"/>
              </a:lnSpc>
              <a:spcAft>
                <a:spcPts val="800"/>
              </a:spcAft>
              <a:buClr>
                <a:srgbClr val="0070C0"/>
              </a:buClr>
              <a:buFont typeface="Wingdings" panose="05000000000000000000" pitchFamily="2" charset="2"/>
              <a:buChar char="q"/>
            </a:pPr>
            <a:r>
              <a:rPr lang="en-GB" b="1" i="1" dirty="0">
                <a:ea typeface="Calibri" panose="020F0502020204030204" pitchFamily="34" charset="0"/>
                <a:cs typeface="Times New Roman" panose="02020603050405020304" pitchFamily="18" charset="0"/>
              </a:rPr>
              <a:t>Grants are usually small amounts </a:t>
            </a:r>
            <a:r>
              <a:rPr lang="en-GB" dirty="0">
                <a:ea typeface="Calibri" panose="020F0502020204030204" pitchFamily="34" charset="0"/>
                <a:cs typeface="Times New Roman" panose="02020603050405020304" pitchFamily="18" charset="0"/>
              </a:rPr>
              <a:t>that startups do not need to pay back.</a:t>
            </a:r>
          </a:p>
          <a:p>
            <a:pPr>
              <a:lnSpc>
                <a:spcPct val="107000"/>
              </a:lnSpc>
              <a:spcAft>
                <a:spcPts val="800"/>
              </a:spcAft>
              <a:buClr>
                <a:srgbClr val="0070C0"/>
              </a:buClr>
              <a:buFont typeface="Wingdings" panose="05000000000000000000" pitchFamily="2" charset="2"/>
              <a:buChar char="q"/>
            </a:pPr>
            <a:endParaRPr lang="en-GB" dirty="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1631504" y="449061"/>
            <a:ext cx="8927976" cy="584775"/>
          </a:xfrm>
          <a:prstGeom prst="rect">
            <a:avLst/>
          </a:prstGeom>
          <a:noFill/>
        </p:spPr>
        <p:txBody>
          <a:bodyPr wrap="square" rtlCol="0">
            <a:spAutoFit/>
          </a:bodyPr>
          <a:lstStyle/>
          <a:p>
            <a:pPr algn="ctr">
              <a:buNone/>
            </a:pPr>
            <a:r>
              <a:rPr lang="en-GB" sz="3200" b="1" dirty="0">
                <a:highlight>
                  <a:srgbClr val="FFFF00"/>
                </a:highlight>
              </a:rPr>
              <a:t>Government loan/grants </a:t>
            </a:r>
            <a:endParaRPr lang="en-GB" sz="3600" b="1" dirty="0">
              <a:highlight>
                <a:srgbClr val="FFFF00"/>
              </a:highlight>
            </a:endParaRPr>
          </a:p>
        </p:txBody>
      </p:sp>
    </p:spTree>
    <p:extLst>
      <p:ext uri="{BB962C8B-B14F-4D97-AF65-F5344CB8AC3E}">
        <p14:creationId xmlns:p14="http://schemas.microsoft.com/office/powerpoint/2010/main" val="414200054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2355C6-2C71-AA13-5C85-D0374E4CE0F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A785337-37CA-78CE-8625-CFDDB4713E0C}"/>
              </a:ext>
            </a:extLst>
          </p:cNvPr>
          <p:cNvSpPr>
            <a:spLocks noGrp="1"/>
          </p:cNvSpPr>
          <p:nvPr>
            <p:ph idx="1"/>
          </p:nvPr>
        </p:nvSpPr>
        <p:spPr>
          <a:xfrm>
            <a:off x="279918" y="1196752"/>
            <a:ext cx="10388082" cy="4536504"/>
          </a:xfrm>
        </p:spPr>
        <p:txBody>
          <a:bodyPr>
            <a:normAutofit fontScale="85000" lnSpcReduction="10000"/>
          </a:bodyPr>
          <a:lstStyle/>
          <a:p>
            <a:pPr>
              <a:lnSpc>
                <a:spcPct val="107000"/>
              </a:lnSpc>
              <a:spcAft>
                <a:spcPts val="800"/>
              </a:spcAft>
              <a:buClr>
                <a:srgbClr val="0070C0"/>
              </a:buClr>
              <a:buFont typeface="Wingdings" panose="05000000000000000000" pitchFamily="2" charset="2"/>
              <a:buChar char="q"/>
            </a:pPr>
            <a:r>
              <a:rPr lang="en-GB" b="1" dirty="0"/>
              <a:t>Start Up Loans</a:t>
            </a:r>
            <a:r>
              <a:rPr lang="en-GB" dirty="0"/>
              <a:t>: </a:t>
            </a:r>
          </a:p>
          <a:p>
            <a:pPr lvl="1">
              <a:lnSpc>
                <a:spcPct val="107000"/>
              </a:lnSpc>
              <a:spcAft>
                <a:spcPts val="800"/>
              </a:spcAft>
              <a:buClr>
                <a:srgbClr val="0070C0"/>
              </a:buClr>
              <a:buFont typeface="Wingdings" panose="05000000000000000000" pitchFamily="2" charset="2"/>
              <a:buChar char="q"/>
            </a:pPr>
            <a:r>
              <a:rPr lang="en-GB" dirty="0"/>
              <a:t>The UK government offers unsecured personal loans ranging from £500 to £25,000 to start or grow your business. </a:t>
            </a:r>
          </a:p>
          <a:p>
            <a:pPr lvl="1">
              <a:lnSpc>
                <a:spcPct val="107000"/>
              </a:lnSpc>
              <a:spcAft>
                <a:spcPts val="800"/>
              </a:spcAft>
              <a:buClr>
                <a:srgbClr val="0070C0"/>
              </a:buClr>
              <a:buFont typeface="Wingdings" panose="05000000000000000000" pitchFamily="2" charset="2"/>
              <a:buChar char="q"/>
            </a:pPr>
            <a:r>
              <a:rPr lang="en-GB" dirty="0"/>
              <a:t>Successful applicants also receive up to 12 months of free mentoring. </a:t>
            </a:r>
          </a:p>
          <a:p>
            <a:pPr lvl="1">
              <a:lnSpc>
                <a:spcPct val="107000"/>
              </a:lnSpc>
              <a:spcAft>
                <a:spcPts val="800"/>
              </a:spcAft>
              <a:buClr>
                <a:srgbClr val="0070C0"/>
              </a:buClr>
              <a:buFont typeface="Wingdings" panose="05000000000000000000" pitchFamily="2" charset="2"/>
              <a:buChar char="q"/>
            </a:pPr>
            <a:r>
              <a:rPr lang="en-GB" b="1" dirty="0">
                <a:hlinkClick r:id="rId3"/>
              </a:rPr>
              <a:t>Government Loan Application</a:t>
            </a:r>
            <a:endParaRPr lang="en-GB" b="1" dirty="0"/>
          </a:p>
          <a:p>
            <a:pPr>
              <a:lnSpc>
                <a:spcPct val="107000"/>
              </a:lnSpc>
              <a:spcAft>
                <a:spcPts val="800"/>
              </a:spcAft>
              <a:buClr>
                <a:srgbClr val="0070C0"/>
              </a:buClr>
              <a:buFont typeface="Wingdings" panose="05000000000000000000" pitchFamily="2" charset="2"/>
              <a:buChar char="q"/>
            </a:pPr>
            <a:r>
              <a:rPr lang="en-GB" b="1" dirty="0"/>
              <a:t>Finance and Support for Your Business</a:t>
            </a:r>
            <a:r>
              <a:rPr lang="en-GB" dirty="0"/>
              <a:t>: </a:t>
            </a:r>
          </a:p>
          <a:p>
            <a:pPr lvl="1">
              <a:lnSpc>
                <a:spcPct val="107000"/>
              </a:lnSpc>
              <a:spcAft>
                <a:spcPts val="800"/>
              </a:spcAft>
              <a:buClr>
                <a:srgbClr val="0070C0"/>
              </a:buClr>
              <a:buFont typeface="Wingdings" panose="05000000000000000000" pitchFamily="2" charset="2"/>
              <a:buChar char="q"/>
            </a:pPr>
            <a:r>
              <a:rPr lang="en-GB" dirty="0"/>
              <a:t>A comprehensive directory of government-backed financial support, including grants and loans, tailored to various business needs. </a:t>
            </a:r>
          </a:p>
          <a:p>
            <a:pPr lvl="1">
              <a:lnSpc>
                <a:spcPct val="107000"/>
              </a:lnSpc>
              <a:spcAft>
                <a:spcPts val="800"/>
              </a:spcAft>
              <a:buClr>
                <a:srgbClr val="0070C0"/>
              </a:buClr>
              <a:buFont typeface="Wingdings" panose="05000000000000000000" pitchFamily="2" charset="2"/>
              <a:buChar char="q"/>
            </a:pPr>
            <a:r>
              <a:rPr lang="en-GB" b="1" dirty="0">
                <a:hlinkClick r:id="rId4"/>
              </a:rPr>
              <a:t>Finance and Support</a:t>
            </a:r>
            <a:endParaRPr lang="en-GB" b="1" dirty="0"/>
          </a:p>
          <a:p>
            <a:endParaRPr lang="en-GB" dirty="0"/>
          </a:p>
          <a:p>
            <a:pPr>
              <a:lnSpc>
                <a:spcPct val="107000"/>
              </a:lnSpc>
              <a:spcAft>
                <a:spcPts val="800"/>
              </a:spcAft>
              <a:buClr>
                <a:srgbClr val="0070C0"/>
              </a:buClr>
              <a:buFont typeface="Wingdings" panose="05000000000000000000" pitchFamily="2" charset="2"/>
              <a:buChar char="q"/>
            </a:pPr>
            <a:endParaRPr lang="en-GB" dirty="0">
              <a:ea typeface="Calibri" panose="020F0502020204030204" pitchFamily="34" charset="0"/>
              <a:cs typeface="Times New Roman" panose="02020603050405020304" pitchFamily="18" charset="0"/>
            </a:endParaRPr>
          </a:p>
          <a:p>
            <a:pPr>
              <a:lnSpc>
                <a:spcPct val="107000"/>
              </a:lnSpc>
              <a:spcAft>
                <a:spcPts val="800"/>
              </a:spcAft>
              <a:buClr>
                <a:srgbClr val="0070C0"/>
              </a:buClr>
              <a:buFont typeface="Wingdings" panose="05000000000000000000" pitchFamily="2" charset="2"/>
              <a:buChar char="q"/>
            </a:pPr>
            <a:endParaRPr lang="en-GB" dirty="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470D70FD-5FDA-5195-F933-353594558BFE}"/>
              </a:ext>
            </a:extLst>
          </p:cNvPr>
          <p:cNvSpPr txBox="1"/>
          <p:nvPr/>
        </p:nvSpPr>
        <p:spPr>
          <a:xfrm>
            <a:off x="1631504" y="449061"/>
            <a:ext cx="8927976" cy="584775"/>
          </a:xfrm>
          <a:prstGeom prst="rect">
            <a:avLst/>
          </a:prstGeom>
          <a:noFill/>
        </p:spPr>
        <p:txBody>
          <a:bodyPr wrap="square" rtlCol="0">
            <a:spAutoFit/>
          </a:bodyPr>
          <a:lstStyle/>
          <a:p>
            <a:pPr algn="ctr">
              <a:buNone/>
            </a:pPr>
            <a:r>
              <a:rPr lang="en-GB" sz="3200" b="1" dirty="0">
                <a:highlight>
                  <a:srgbClr val="FFFF00"/>
                </a:highlight>
              </a:rPr>
              <a:t>Government-Backed Loans and Grants </a:t>
            </a:r>
          </a:p>
        </p:txBody>
      </p:sp>
    </p:spTree>
    <p:extLst>
      <p:ext uri="{BB962C8B-B14F-4D97-AF65-F5344CB8AC3E}">
        <p14:creationId xmlns:p14="http://schemas.microsoft.com/office/powerpoint/2010/main" val="4186477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5010" y="1002585"/>
            <a:ext cx="9013316" cy="4649332"/>
          </a:xfrm>
        </p:spPr>
        <p:txBody>
          <a:bodyPr>
            <a:normAutofit fontScale="92500"/>
          </a:bodyPr>
          <a:lstStyle/>
          <a:p>
            <a:pPr>
              <a:buClr>
                <a:srgbClr val="007DC3"/>
              </a:buClr>
              <a:buFont typeface="Wingdings" panose="05000000000000000000" pitchFamily="2" charset="2"/>
              <a:buChar char="q"/>
            </a:pPr>
            <a:endParaRPr lang="en-US" sz="2400" dirty="0"/>
          </a:p>
          <a:p>
            <a:pPr>
              <a:lnSpc>
                <a:spcPct val="107000"/>
              </a:lnSpc>
              <a:spcAft>
                <a:spcPts val="800"/>
              </a:spcAft>
              <a:buClr>
                <a:srgbClr val="0070C0"/>
              </a:buClr>
              <a:buFont typeface="Wingdings" panose="05000000000000000000" pitchFamily="2" charset="2"/>
              <a:buChar char="q"/>
            </a:pPr>
            <a:r>
              <a:rPr lang="en-GB" sz="2800" dirty="0">
                <a:ea typeface="Calibri" panose="020F0502020204030204" pitchFamily="34" charset="0"/>
                <a:cs typeface="Times New Roman" panose="02020603050405020304" pitchFamily="18" charset="0"/>
              </a:rPr>
              <a:t>Crowdfunding allows small business owners or startups to sell shares in their companies in exchange for funding.</a:t>
            </a:r>
          </a:p>
          <a:p>
            <a:pPr>
              <a:lnSpc>
                <a:spcPct val="107000"/>
              </a:lnSpc>
              <a:spcAft>
                <a:spcPts val="800"/>
              </a:spcAft>
              <a:buClr>
                <a:srgbClr val="0070C0"/>
              </a:buClr>
              <a:buFont typeface="Wingdings" panose="05000000000000000000" pitchFamily="2" charset="2"/>
              <a:buChar char="q"/>
            </a:pPr>
            <a:r>
              <a:rPr lang="en-GB" sz="2800" dirty="0">
                <a:ea typeface="Calibri" panose="020F0502020204030204" pitchFamily="34" charset="0"/>
                <a:cs typeface="Times New Roman" panose="02020603050405020304" pitchFamily="18" charset="0"/>
              </a:rPr>
              <a:t>Through Crowdfunding anyone can make a micro investment in a new business that interests them.</a:t>
            </a:r>
          </a:p>
          <a:p>
            <a:pPr>
              <a:lnSpc>
                <a:spcPct val="107000"/>
              </a:lnSpc>
              <a:spcAft>
                <a:spcPts val="800"/>
              </a:spcAft>
              <a:buClr>
                <a:srgbClr val="0070C0"/>
              </a:buClr>
              <a:buFont typeface="Wingdings" panose="05000000000000000000" pitchFamily="2" charset="2"/>
              <a:buChar char="q"/>
            </a:pPr>
            <a:r>
              <a:rPr lang="en-GB" sz="2800" dirty="0">
                <a:ea typeface="Calibri" panose="020F0502020204030204" pitchFamily="34" charset="0"/>
                <a:cs typeface="Times New Roman" panose="02020603050405020304" pitchFamily="18" charset="0"/>
              </a:rPr>
              <a:t>Large numbers of people can invest small, affordable amounts into any existing firm or startup &amp; can raise significant amounts.</a:t>
            </a:r>
          </a:p>
          <a:p>
            <a:pPr>
              <a:lnSpc>
                <a:spcPct val="107000"/>
              </a:lnSpc>
              <a:spcAft>
                <a:spcPts val="800"/>
              </a:spcAft>
              <a:buClr>
                <a:srgbClr val="0070C0"/>
              </a:buClr>
              <a:buFont typeface="Wingdings" panose="05000000000000000000" pitchFamily="2" charset="2"/>
              <a:buChar char="q"/>
            </a:pPr>
            <a:r>
              <a:rPr lang="en-GB" sz="2800" dirty="0">
                <a:ea typeface="Calibri" panose="020F0502020204030204" pitchFamily="34" charset="0"/>
                <a:cs typeface="Times New Roman" panose="02020603050405020304" pitchFamily="18" charset="0"/>
              </a:rPr>
              <a:t>Usually through online platforms that charge a fee</a:t>
            </a:r>
          </a:p>
          <a:p>
            <a:pPr marL="0" indent="0">
              <a:buClr>
                <a:srgbClr val="007DC3"/>
              </a:buClr>
              <a:buNone/>
            </a:pPr>
            <a:endParaRPr lang="en-GB" sz="2400" dirty="0"/>
          </a:p>
          <a:p>
            <a:pPr marL="0" indent="0">
              <a:buClr>
                <a:srgbClr val="007DC3"/>
              </a:buClr>
              <a:buNone/>
            </a:pPr>
            <a:endParaRPr lang="en-GB" sz="2400" dirty="0"/>
          </a:p>
          <a:p>
            <a:pPr>
              <a:buClr>
                <a:srgbClr val="007DC3"/>
              </a:buClr>
              <a:buFont typeface="Wingdings" panose="05000000000000000000" pitchFamily="2" charset="2"/>
              <a:buChar char="q"/>
            </a:pPr>
            <a:endParaRPr lang="en-US" sz="2400" dirty="0"/>
          </a:p>
        </p:txBody>
      </p:sp>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2046542" y="562670"/>
            <a:ext cx="8229600" cy="634082"/>
          </a:xfrm>
        </p:spPr>
        <p:txBody>
          <a:bodyPr>
            <a:noAutofit/>
          </a:bodyPr>
          <a:lstStyle/>
          <a:p>
            <a:r>
              <a:rPr lang="en-US" sz="3600" dirty="0"/>
              <a:t> </a:t>
            </a:r>
            <a:br>
              <a:rPr lang="en-US" sz="3600" dirty="0"/>
            </a:br>
            <a:r>
              <a:rPr lang="en-GB" sz="3200" b="1" dirty="0">
                <a:highlight>
                  <a:srgbClr val="FFFF00"/>
                </a:highlight>
              </a:rPr>
              <a:t>Crowdfunding</a:t>
            </a:r>
            <a:br>
              <a:rPr lang="en-GB" sz="3200" b="1" dirty="0">
                <a:highlight>
                  <a:srgbClr val="FFFF00"/>
                </a:highlight>
              </a:rPr>
            </a:br>
            <a:endParaRPr lang="en-US" sz="3600" b="1" dirty="0">
              <a:highlight>
                <a:srgbClr val="FFFF00"/>
              </a:highlight>
            </a:endParaRPr>
          </a:p>
        </p:txBody>
      </p:sp>
    </p:spTree>
    <p:extLst>
      <p:ext uri="{BB962C8B-B14F-4D97-AF65-F5344CB8AC3E}">
        <p14:creationId xmlns:p14="http://schemas.microsoft.com/office/powerpoint/2010/main" val="31458713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7F6C0-69EA-5EE9-D65E-5786E75E42BA}"/>
              </a:ext>
            </a:extLst>
          </p:cNvPr>
          <p:cNvSpPr>
            <a:spLocks noGrp="1"/>
          </p:cNvSpPr>
          <p:nvPr>
            <p:ph type="title"/>
          </p:nvPr>
        </p:nvSpPr>
        <p:spPr/>
        <p:txBody>
          <a:bodyPr>
            <a:normAutofit/>
          </a:bodyPr>
          <a:lstStyle/>
          <a:p>
            <a:r>
              <a:rPr lang="en-US" sz="2800" b="1" dirty="0">
                <a:highlight>
                  <a:srgbClr val="FFFF00"/>
                </a:highlight>
              </a:rPr>
              <a:t>Benefits and Drawbacks of Crowdfunding</a:t>
            </a:r>
            <a:endParaRPr lang="en-GB" sz="2800" b="1" dirty="0">
              <a:highlight>
                <a:srgbClr val="FFFF00"/>
              </a:highlight>
            </a:endParaRPr>
          </a:p>
        </p:txBody>
      </p:sp>
      <p:graphicFrame>
        <p:nvGraphicFramePr>
          <p:cNvPr id="5" name="Content Placeholder 4">
            <a:extLst>
              <a:ext uri="{FF2B5EF4-FFF2-40B4-BE49-F238E27FC236}">
                <a16:creationId xmlns:a16="http://schemas.microsoft.com/office/drawing/2014/main" id="{2BDCF727-7580-8478-3537-B502ACEA0EEC}"/>
              </a:ext>
            </a:extLst>
          </p:cNvPr>
          <p:cNvGraphicFramePr>
            <a:graphicFrameLocks noGrp="1"/>
          </p:cNvGraphicFramePr>
          <p:nvPr>
            <p:ph idx="1"/>
          </p:nvPr>
        </p:nvGraphicFramePr>
        <p:xfrm>
          <a:off x="1524000" y="1600200"/>
          <a:ext cx="9144000" cy="3989040"/>
        </p:xfrm>
        <a:graphic>
          <a:graphicData uri="http://schemas.openxmlformats.org/drawingml/2006/table">
            <a:tbl>
              <a:tblPr firstRow="1" bandRow="1">
                <a:tableStyleId>{5C22544A-7EE6-4342-B048-85BDC9FD1C3A}</a:tableStyleId>
              </a:tblPr>
              <a:tblGrid>
                <a:gridCol w="4572000">
                  <a:extLst>
                    <a:ext uri="{9D8B030D-6E8A-4147-A177-3AD203B41FA5}">
                      <a16:colId xmlns:a16="http://schemas.microsoft.com/office/drawing/2014/main" val="2506637489"/>
                    </a:ext>
                  </a:extLst>
                </a:gridCol>
                <a:gridCol w="4572000">
                  <a:extLst>
                    <a:ext uri="{9D8B030D-6E8A-4147-A177-3AD203B41FA5}">
                      <a16:colId xmlns:a16="http://schemas.microsoft.com/office/drawing/2014/main" val="2554462911"/>
                    </a:ext>
                  </a:extLst>
                </a:gridCol>
              </a:tblGrid>
              <a:tr h="797808">
                <a:tc>
                  <a:txBody>
                    <a:bodyPr/>
                    <a:lstStyle/>
                    <a:p>
                      <a:r>
                        <a:rPr lang="en-US" dirty="0"/>
                        <a:t>Benefits</a:t>
                      </a:r>
                      <a:endParaRPr lang="en-GB" dirty="0"/>
                    </a:p>
                  </a:txBody>
                  <a:tcPr/>
                </a:tc>
                <a:tc>
                  <a:txBody>
                    <a:bodyPr/>
                    <a:lstStyle/>
                    <a:p>
                      <a:r>
                        <a:rPr lang="en-US" dirty="0"/>
                        <a:t>Drawbacks</a:t>
                      </a:r>
                      <a:endParaRPr lang="en-GB" dirty="0"/>
                    </a:p>
                  </a:txBody>
                  <a:tcPr/>
                </a:tc>
                <a:extLst>
                  <a:ext uri="{0D108BD9-81ED-4DB2-BD59-A6C34878D82A}">
                    <a16:rowId xmlns:a16="http://schemas.microsoft.com/office/drawing/2014/main" val="1010631637"/>
                  </a:ext>
                </a:extLst>
              </a:tr>
              <a:tr h="797808">
                <a:tc>
                  <a:txBody>
                    <a:bodyPr/>
                    <a:lstStyle/>
                    <a:p>
                      <a:r>
                        <a:rPr lang="en-GB" dirty="0"/>
                        <a:t>Access to funding without traditional loans </a:t>
                      </a:r>
                    </a:p>
                  </a:txBody>
                  <a:tcPr/>
                </a:tc>
                <a:tc>
                  <a:txBody>
                    <a:bodyPr/>
                    <a:lstStyle/>
                    <a:p>
                      <a:r>
                        <a:rPr lang="en-GB" dirty="0"/>
                        <a:t>Highly competitive and crowded platforms </a:t>
                      </a:r>
                    </a:p>
                  </a:txBody>
                  <a:tcPr/>
                </a:tc>
                <a:extLst>
                  <a:ext uri="{0D108BD9-81ED-4DB2-BD59-A6C34878D82A}">
                    <a16:rowId xmlns:a16="http://schemas.microsoft.com/office/drawing/2014/main" val="2482158246"/>
                  </a:ext>
                </a:extLst>
              </a:tr>
              <a:tr h="797808">
                <a:tc>
                  <a:txBody>
                    <a:bodyPr/>
                    <a:lstStyle/>
                    <a:p>
                      <a:r>
                        <a:rPr lang="en-GB" dirty="0"/>
                        <a:t>Validates your business through public support </a:t>
                      </a:r>
                    </a:p>
                  </a:txBody>
                  <a:tcPr/>
                </a:tc>
                <a:tc>
                  <a:txBody>
                    <a:bodyPr/>
                    <a:lstStyle/>
                    <a:p>
                      <a:r>
                        <a:rPr lang="en-GB" sz="1800" kern="1200" dirty="0">
                          <a:solidFill>
                            <a:schemeClr val="dk1"/>
                          </a:solidFill>
                          <a:effectLst/>
                          <a:latin typeface="+mn-lt"/>
                          <a:ea typeface="+mn-ea"/>
                          <a:cs typeface="+mn-cs"/>
                        </a:rPr>
                        <a:t>Many platforms operate an all-or-nothing funding model</a:t>
                      </a:r>
                      <a:endParaRPr lang="en-GB" dirty="0"/>
                    </a:p>
                  </a:txBody>
                  <a:tcPr/>
                </a:tc>
                <a:extLst>
                  <a:ext uri="{0D108BD9-81ED-4DB2-BD59-A6C34878D82A}">
                    <a16:rowId xmlns:a16="http://schemas.microsoft.com/office/drawing/2014/main" val="212463845"/>
                  </a:ext>
                </a:extLst>
              </a:tr>
              <a:tr h="797808">
                <a:tc>
                  <a:txBody>
                    <a:bodyPr/>
                    <a:lstStyle/>
                    <a:p>
                      <a:r>
                        <a:rPr lang="en-GB" dirty="0"/>
                        <a:t>Builds a loyal community of supporters </a:t>
                      </a:r>
                    </a:p>
                  </a:txBody>
                  <a:tcPr/>
                </a:tc>
                <a:tc>
                  <a:txBody>
                    <a:bodyPr/>
                    <a:lstStyle/>
                    <a:p>
                      <a:r>
                        <a:rPr lang="en-GB" dirty="0"/>
                        <a:t>Time-consuming to create and manage a campaign </a:t>
                      </a:r>
                    </a:p>
                  </a:txBody>
                  <a:tcPr/>
                </a:tc>
                <a:extLst>
                  <a:ext uri="{0D108BD9-81ED-4DB2-BD59-A6C34878D82A}">
                    <a16:rowId xmlns:a16="http://schemas.microsoft.com/office/drawing/2014/main" val="2663810773"/>
                  </a:ext>
                </a:extLst>
              </a:tr>
              <a:tr h="797808">
                <a:tc>
                  <a:txBody>
                    <a:bodyPr/>
                    <a:lstStyle/>
                    <a:p>
                      <a:r>
                        <a:rPr lang="en-GB" dirty="0"/>
                        <a:t>Increase marketing and brand visibility </a:t>
                      </a:r>
                    </a:p>
                  </a:txBody>
                  <a:tcPr/>
                </a:tc>
                <a:tc>
                  <a:txBody>
                    <a:bodyPr/>
                    <a:lstStyle/>
                    <a:p>
                      <a:r>
                        <a:rPr lang="en-GB" dirty="0"/>
                        <a:t>No guarantee of reaching funding target </a:t>
                      </a:r>
                    </a:p>
                  </a:txBody>
                  <a:tcPr/>
                </a:tc>
                <a:extLst>
                  <a:ext uri="{0D108BD9-81ED-4DB2-BD59-A6C34878D82A}">
                    <a16:rowId xmlns:a16="http://schemas.microsoft.com/office/drawing/2014/main" val="542232973"/>
                  </a:ext>
                </a:extLst>
              </a:tr>
            </a:tbl>
          </a:graphicData>
        </a:graphic>
      </p:graphicFrame>
      <p:sp>
        <p:nvSpPr>
          <p:cNvPr id="4" name="Slide Number Placeholder 3">
            <a:extLst>
              <a:ext uri="{FF2B5EF4-FFF2-40B4-BE49-F238E27FC236}">
                <a16:creationId xmlns:a16="http://schemas.microsoft.com/office/drawing/2014/main" id="{3F7A1D55-F212-AEED-97B6-15411D58C794}"/>
              </a:ext>
            </a:extLst>
          </p:cNvPr>
          <p:cNvSpPr>
            <a:spLocks noGrp="1"/>
          </p:cNvSpPr>
          <p:nvPr>
            <p:ph type="sldNum" sz="quarter" idx="12"/>
          </p:nvPr>
        </p:nvSpPr>
        <p:spPr/>
        <p:txBody>
          <a:bodyPr/>
          <a:lstStyle/>
          <a:p>
            <a:fld id="{C3F65BB1-9206-4D7F-97F9-47DCC7DC6334}" type="slidenum">
              <a:rPr lang="en-GB" smtClean="0"/>
              <a:pPr/>
              <a:t>8</a:t>
            </a:fld>
            <a:endParaRPr lang="en-GB"/>
          </a:p>
        </p:txBody>
      </p:sp>
    </p:spTree>
    <p:extLst>
      <p:ext uri="{BB962C8B-B14F-4D97-AF65-F5344CB8AC3E}">
        <p14:creationId xmlns:p14="http://schemas.microsoft.com/office/powerpoint/2010/main" val="30709948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B9C467-8FC1-A290-1CD0-955CA38865D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25000E-ACE5-83D7-77CD-5482C35E588B}"/>
              </a:ext>
            </a:extLst>
          </p:cNvPr>
          <p:cNvSpPr>
            <a:spLocks noGrp="1"/>
          </p:cNvSpPr>
          <p:nvPr>
            <p:ph idx="1"/>
          </p:nvPr>
        </p:nvSpPr>
        <p:spPr>
          <a:xfrm>
            <a:off x="345233" y="1011916"/>
            <a:ext cx="10322767" cy="4649332"/>
          </a:xfrm>
        </p:spPr>
        <p:txBody>
          <a:bodyPr>
            <a:normAutofit/>
          </a:bodyPr>
          <a:lstStyle/>
          <a:p>
            <a:pPr>
              <a:buClr>
                <a:srgbClr val="007DC3"/>
              </a:buClr>
              <a:buFont typeface="Wingdings" panose="05000000000000000000" pitchFamily="2" charset="2"/>
              <a:buChar char="q"/>
            </a:pPr>
            <a:endParaRPr lang="en-US" sz="2400" dirty="0"/>
          </a:p>
          <a:p>
            <a:pPr>
              <a:lnSpc>
                <a:spcPct val="107000"/>
              </a:lnSpc>
              <a:spcAft>
                <a:spcPts val="800"/>
              </a:spcAft>
              <a:buClr>
                <a:srgbClr val="0070C0"/>
              </a:buClr>
              <a:buFont typeface="Wingdings" panose="05000000000000000000" pitchFamily="2" charset="2"/>
              <a:buChar char="q"/>
            </a:pPr>
            <a:r>
              <a:rPr lang="en-GB" sz="2400" b="1" dirty="0"/>
              <a:t>Crowd for Angels</a:t>
            </a:r>
            <a:r>
              <a:rPr lang="en-GB" sz="2400" dirty="0"/>
              <a:t>: </a:t>
            </a:r>
          </a:p>
          <a:p>
            <a:pPr lvl="1">
              <a:lnSpc>
                <a:spcPct val="107000"/>
              </a:lnSpc>
              <a:spcAft>
                <a:spcPts val="800"/>
              </a:spcAft>
              <a:buClr>
                <a:srgbClr val="0070C0"/>
              </a:buClr>
              <a:buFont typeface="Wingdings" panose="05000000000000000000" pitchFamily="2" charset="2"/>
              <a:buChar char="q"/>
            </a:pPr>
            <a:r>
              <a:rPr lang="en-GB" sz="2000" dirty="0"/>
              <a:t>A UK-based crowdfunding platform authorized by the Financial Conduct Authority (FCA), offering investment opportunities through shares, bonds, or tokens.</a:t>
            </a:r>
          </a:p>
          <a:p>
            <a:pPr lvl="1">
              <a:lnSpc>
                <a:spcPct val="107000"/>
              </a:lnSpc>
              <a:spcAft>
                <a:spcPts val="800"/>
              </a:spcAft>
              <a:buClr>
                <a:srgbClr val="0070C0"/>
              </a:buClr>
              <a:buFont typeface="Wingdings" panose="05000000000000000000" pitchFamily="2" charset="2"/>
              <a:buChar char="q"/>
            </a:pPr>
            <a:r>
              <a:rPr lang="en-GB" sz="2400" b="1" dirty="0">
                <a:hlinkClick r:id="rId3"/>
              </a:rPr>
              <a:t>Crowd-For-Angels</a:t>
            </a:r>
            <a:r>
              <a:rPr lang="en-GB" sz="2400" dirty="0">
                <a:hlinkClick r:id="rId3"/>
              </a:rPr>
              <a:t> </a:t>
            </a:r>
            <a:endParaRPr lang="en-GB" sz="2400" dirty="0"/>
          </a:p>
          <a:p>
            <a:pPr>
              <a:lnSpc>
                <a:spcPct val="107000"/>
              </a:lnSpc>
              <a:spcAft>
                <a:spcPts val="800"/>
              </a:spcAft>
              <a:buClr>
                <a:srgbClr val="0070C0"/>
              </a:buClr>
              <a:buFont typeface="Wingdings" panose="05000000000000000000" pitchFamily="2" charset="2"/>
              <a:buChar char="q"/>
            </a:pPr>
            <a:r>
              <a:rPr lang="en-GB" sz="2400" b="1" dirty="0" err="1"/>
              <a:t>SyndicateRoom</a:t>
            </a:r>
            <a:r>
              <a:rPr lang="en-GB" sz="2400" dirty="0"/>
              <a:t>: </a:t>
            </a:r>
          </a:p>
          <a:p>
            <a:pPr lvl="1">
              <a:lnSpc>
                <a:spcPct val="107000"/>
              </a:lnSpc>
              <a:spcAft>
                <a:spcPts val="800"/>
              </a:spcAft>
              <a:buClr>
                <a:srgbClr val="0070C0"/>
              </a:buClr>
              <a:buFont typeface="Wingdings" panose="05000000000000000000" pitchFamily="2" charset="2"/>
              <a:buChar char="q"/>
            </a:pPr>
            <a:r>
              <a:rPr lang="en-GB" sz="2000" dirty="0"/>
              <a:t>An equity-based crowdfunding site that helps startups raise capital from angel investors and venture capitalists. </a:t>
            </a:r>
          </a:p>
          <a:p>
            <a:pPr lvl="1">
              <a:lnSpc>
                <a:spcPct val="107000"/>
              </a:lnSpc>
              <a:spcAft>
                <a:spcPts val="800"/>
              </a:spcAft>
              <a:buClr>
                <a:srgbClr val="0070C0"/>
              </a:buClr>
              <a:buFont typeface="Wingdings" panose="05000000000000000000" pitchFamily="2" charset="2"/>
              <a:buChar char="q"/>
            </a:pPr>
            <a:r>
              <a:rPr lang="en-GB" sz="2400" b="1" dirty="0">
                <a:hlinkClick r:id="rId4"/>
              </a:rPr>
              <a:t>Crowdfunding-Site</a:t>
            </a:r>
            <a:endParaRPr lang="en-GB" sz="2400" b="1" dirty="0"/>
          </a:p>
          <a:p>
            <a:pPr>
              <a:buClr>
                <a:srgbClr val="007DC3"/>
              </a:buClr>
              <a:buFont typeface="Wingdings" panose="05000000000000000000" pitchFamily="2" charset="2"/>
              <a:buChar char="q"/>
            </a:pPr>
            <a:endParaRPr lang="en-US" sz="2400" dirty="0"/>
          </a:p>
        </p:txBody>
      </p:sp>
      <p:sp>
        <p:nvSpPr>
          <p:cNvPr id="2" name="Title 1">
            <a:extLst>
              <a:ext uri="{FF2B5EF4-FFF2-40B4-BE49-F238E27FC236}">
                <a16:creationId xmlns:a16="http://schemas.microsoft.com/office/drawing/2014/main" id="{57E466F5-A2F8-160D-F406-EA800856AB4F}"/>
              </a:ext>
            </a:extLst>
          </p:cNvPr>
          <p:cNvSpPr>
            <a:spLocks noGrp="1"/>
          </p:cNvSpPr>
          <p:nvPr>
            <p:ph type="title"/>
          </p:nvPr>
        </p:nvSpPr>
        <p:spPr>
          <a:xfrm>
            <a:off x="2046542" y="562670"/>
            <a:ext cx="8229600" cy="634082"/>
          </a:xfrm>
        </p:spPr>
        <p:txBody>
          <a:bodyPr>
            <a:noAutofit/>
          </a:bodyPr>
          <a:lstStyle/>
          <a:p>
            <a:r>
              <a:rPr lang="en-US" sz="3600" dirty="0"/>
              <a:t> </a:t>
            </a:r>
            <a:br>
              <a:rPr lang="en-US" sz="3600" dirty="0"/>
            </a:br>
            <a:r>
              <a:rPr lang="en-GB" sz="3200" b="1" dirty="0">
                <a:highlight>
                  <a:srgbClr val="FFFF00"/>
                </a:highlight>
              </a:rPr>
              <a:t>Crowdfunding Platforms</a:t>
            </a:r>
            <a:br>
              <a:rPr lang="en-GB" sz="3200" b="1" dirty="0">
                <a:highlight>
                  <a:srgbClr val="FFFF00"/>
                </a:highlight>
              </a:rPr>
            </a:br>
            <a:endParaRPr lang="en-US" sz="3600" b="1" dirty="0">
              <a:highlight>
                <a:srgbClr val="FFFF00"/>
              </a:highlight>
            </a:endParaRPr>
          </a:p>
        </p:txBody>
      </p:sp>
    </p:spTree>
    <p:extLst>
      <p:ext uri="{BB962C8B-B14F-4D97-AF65-F5344CB8AC3E}">
        <p14:creationId xmlns:p14="http://schemas.microsoft.com/office/powerpoint/2010/main" val="6964464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 calcmode="lin" valueType="num">
                                      <p:cBhvr additive="base">
                                        <p:cTn id="41"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13184" y="1011916"/>
            <a:ext cx="10154816" cy="4649332"/>
          </a:xfrm>
        </p:spPr>
        <p:txBody>
          <a:bodyPr>
            <a:normAutofit/>
          </a:bodyPr>
          <a:lstStyle/>
          <a:p>
            <a:pPr>
              <a:buClr>
                <a:srgbClr val="007DC3"/>
              </a:buClr>
              <a:buFont typeface="Wingdings" panose="05000000000000000000" pitchFamily="2" charset="2"/>
              <a:buChar char="q"/>
            </a:pPr>
            <a:endParaRPr lang="en-US" sz="2400" dirty="0"/>
          </a:p>
          <a:p>
            <a:pPr>
              <a:lnSpc>
                <a:spcPct val="107000"/>
              </a:lnSpc>
              <a:spcAft>
                <a:spcPts val="800"/>
              </a:spcAft>
              <a:buClr>
                <a:srgbClr val="0070C0"/>
              </a:buClr>
              <a:buFont typeface="Wingdings" panose="05000000000000000000" pitchFamily="2" charset="2"/>
              <a:buChar char="q"/>
            </a:pPr>
            <a:r>
              <a:rPr lang="en-GB" sz="2800" dirty="0">
                <a:ea typeface="Calibri" panose="020F0502020204030204" pitchFamily="34" charset="0"/>
                <a:cs typeface="Times New Roman" panose="02020603050405020304" pitchFamily="18" charset="0"/>
              </a:rPr>
              <a:t>Business loans from commercial Banks can be a traditional route of entrepreneurial funding- but it is not always easy- a lot of paperwork.</a:t>
            </a:r>
          </a:p>
          <a:p>
            <a:pPr>
              <a:lnSpc>
                <a:spcPct val="107000"/>
              </a:lnSpc>
              <a:spcAft>
                <a:spcPts val="800"/>
              </a:spcAft>
              <a:buClr>
                <a:srgbClr val="0070C0"/>
              </a:buClr>
              <a:buFont typeface="Wingdings" panose="05000000000000000000" pitchFamily="2" charset="2"/>
              <a:buChar char="q"/>
            </a:pPr>
            <a:r>
              <a:rPr lang="en-GB" sz="2800" dirty="0">
                <a:ea typeface="Calibri" panose="020F0502020204030204" pitchFamily="34" charset="0"/>
                <a:cs typeface="Times New Roman" panose="02020603050405020304" pitchFamily="18" charset="0"/>
              </a:rPr>
              <a:t>Can be in a form of </a:t>
            </a:r>
            <a:r>
              <a:rPr lang="en-GB" sz="2800" b="1" dirty="0">
                <a:solidFill>
                  <a:srgbClr val="FF0000"/>
                </a:solidFill>
                <a:ea typeface="Calibri" panose="020F0502020204030204" pitchFamily="34" charset="0"/>
                <a:cs typeface="Times New Roman" panose="02020603050405020304" pitchFamily="18" charset="0"/>
              </a:rPr>
              <a:t>unsecured </a:t>
            </a:r>
            <a:r>
              <a:rPr lang="en-GB" sz="2800" dirty="0">
                <a:ea typeface="Calibri" panose="020F0502020204030204" pitchFamily="34" charset="0"/>
                <a:cs typeface="Times New Roman" panose="02020603050405020304" pitchFamily="18" charset="0"/>
              </a:rPr>
              <a:t>or </a:t>
            </a:r>
            <a:r>
              <a:rPr lang="en-GB" sz="2800" b="1" dirty="0">
                <a:solidFill>
                  <a:srgbClr val="FF0000"/>
                </a:solidFill>
                <a:ea typeface="Calibri" panose="020F0502020204030204" pitchFamily="34" charset="0"/>
                <a:cs typeface="Times New Roman" panose="02020603050405020304" pitchFamily="18" charset="0"/>
              </a:rPr>
              <a:t>secured business loans</a:t>
            </a:r>
          </a:p>
          <a:p>
            <a:pPr>
              <a:lnSpc>
                <a:spcPct val="107000"/>
              </a:lnSpc>
              <a:spcAft>
                <a:spcPts val="800"/>
              </a:spcAft>
              <a:buClr>
                <a:srgbClr val="0070C0"/>
              </a:buClr>
              <a:buFont typeface="Wingdings" panose="05000000000000000000" pitchFamily="2" charset="2"/>
              <a:buChar char="q"/>
            </a:pPr>
            <a:r>
              <a:rPr lang="en-GB" sz="2800" dirty="0">
                <a:ea typeface="Calibri" panose="020F0502020204030204" pitchFamily="34" charset="0"/>
                <a:cs typeface="Times New Roman" panose="02020603050405020304" pitchFamily="18" charset="0"/>
              </a:rPr>
              <a:t>The latter (secure  business loan) will require collateral or a guarantor. </a:t>
            </a:r>
          </a:p>
          <a:p>
            <a:pPr marL="0" indent="0">
              <a:buClr>
                <a:srgbClr val="007DC3"/>
              </a:buClr>
              <a:buNone/>
            </a:pPr>
            <a:endParaRPr lang="en-GB" sz="2400" dirty="0"/>
          </a:p>
          <a:p>
            <a:pPr marL="0" indent="0">
              <a:buClr>
                <a:srgbClr val="007DC3"/>
              </a:buClr>
              <a:buNone/>
            </a:pPr>
            <a:endParaRPr lang="en-GB" sz="2400" dirty="0"/>
          </a:p>
          <a:p>
            <a:pPr>
              <a:buClr>
                <a:srgbClr val="007DC3"/>
              </a:buClr>
              <a:buFont typeface="Wingdings" panose="05000000000000000000" pitchFamily="2" charset="2"/>
              <a:buChar char="q"/>
            </a:pPr>
            <a:endParaRPr lang="en-US" sz="2400" dirty="0"/>
          </a:p>
        </p:txBody>
      </p:sp>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2046542" y="562670"/>
            <a:ext cx="8229600" cy="634082"/>
          </a:xfrm>
        </p:spPr>
        <p:txBody>
          <a:bodyPr>
            <a:noAutofit/>
          </a:bodyPr>
          <a:lstStyle/>
          <a:p>
            <a:r>
              <a:rPr lang="en-US" sz="3600" dirty="0"/>
              <a:t> </a:t>
            </a:r>
            <a:br>
              <a:rPr lang="en-US" sz="3600" dirty="0"/>
            </a:br>
            <a:r>
              <a:rPr lang="en-GB" sz="3200" b="1" dirty="0">
                <a:highlight>
                  <a:srgbClr val="FFFF00"/>
                </a:highlight>
              </a:rPr>
              <a:t>Business loans (Banks)</a:t>
            </a:r>
            <a:br>
              <a:rPr lang="en-GB" sz="3200" b="1" dirty="0">
                <a:highlight>
                  <a:srgbClr val="FFFF00"/>
                </a:highlight>
              </a:rPr>
            </a:br>
            <a:endParaRPr lang="en-US" sz="3600" b="1" dirty="0">
              <a:highlight>
                <a:srgbClr val="FFFF00"/>
              </a:highlight>
            </a:endParaRPr>
          </a:p>
        </p:txBody>
      </p:sp>
    </p:spTree>
    <p:extLst>
      <p:ext uri="{BB962C8B-B14F-4D97-AF65-F5344CB8AC3E}">
        <p14:creationId xmlns:p14="http://schemas.microsoft.com/office/powerpoint/2010/main" val="31629995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27A3A0-433A-F6B7-4D87-5DFC705C177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2B2A5A-9B84-8A37-874F-A883767A0453}"/>
              </a:ext>
            </a:extLst>
          </p:cNvPr>
          <p:cNvSpPr>
            <a:spLocks noGrp="1"/>
          </p:cNvSpPr>
          <p:nvPr>
            <p:ph idx="1"/>
          </p:nvPr>
        </p:nvSpPr>
        <p:spPr>
          <a:xfrm>
            <a:off x="671804" y="1011916"/>
            <a:ext cx="9996196" cy="4649332"/>
          </a:xfrm>
        </p:spPr>
        <p:txBody>
          <a:bodyPr>
            <a:normAutofit/>
          </a:bodyPr>
          <a:lstStyle/>
          <a:p>
            <a:pPr>
              <a:buClr>
                <a:srgbClr val="007DC3"/>
              </a:buClr>
              <a:buFont typeface="Wingdings" panose="05000000000000000000" pitchFamily="2" charset="2"/>
              <a:buChar char="q"/>
            </a:pPr>
            <a:endParaRPr lang="en-US" sz="2400" dirty="0"/>
          </a:p>
          <a:p>
            <a:pPr>
              <a:lnSpc>
                <a:spcPct val="107000"/>
              </a:lnSpc>
              <a:spcAft>
                <a:spcPts val="800"/>
              </a:spcAft>
              <a:buClr>
                <a:srgbClr val="0070C0"/>
              </a:buClr>
              <a:buFont typeface="Wingdings" panose="05000000000000000000" pitchFamily="2" charset="2"/>
              <a:buChar char="q"/>
            </a:pPr>
            <a:r>
              <a:rPr lang="en-GB" sz="2400" b="1" dirty="0"/>
              <a:t>Barclays Business Loans</a:t>
            </a:r>
            <a:r>
              <a:rPr lang="en-GB" sz="2400" dirty="0"/>
              <a:t>: </a:t>
            </a:r>
          </a:p>
          <a:p>
            <a:pPr lvl="1">
              <a:lnSpc>
                <a:spcPct val="107000"/>
              </a:lnSpc>
              <a:spcAft>
                <a:spcPts val="800"/>
              </a:spcAft>
              <a:buClr>
                <a:srgbClr val="0070C0"/>
              </a:buClr>
              <a:buFont typeface="Wingdings" panose="05000000000000000000" pitchFamily="2" charset="2"/>
              <a:buChar char="ü"/>
            </a:pPr>
            <a:r>
              <a:rPr lang="en-GB" sz="2000" dirty="0"/>
              <a:t>Offers various financing options tailored to business needs.</a:t>
            </a:r>
          </a:p>
          <a:p>
            <a:pPr>
              <a:lnSpc>
                <a:spcPct val="107000"/>
              </a:lnSpc>
              <a:spcAft>
                <a:spcPts val="800"/>
              </a:spcAft>
              <a:buClr>
                <a:srgbClr val="0070C0"/>
              </a:buClr>
              <a:buFont typeface="Wingdings" panose="05000000000000000000" pitchFamily="2" charset="2"/>
              <a:buChar char="q"/>
            </a:pPr>
            <a:r>
              <a:rPr lang="en-GB" sz="2400" b="1" dirty="0"/>
              <a:t>Lloyds Bank Business Loans</a:t>
            </a:r>
            <a:r>
              <a:rPr lang="en-GB" sz="2400" dirty="0"/>
              <a:t>: </a:t>
            </a:r>
          </a:p>
          <a:p>
            <a:pPr lvl="1">
              <a:lnSpc>
                <a:spcPct val="107000"/>
              </a:lnSpc>
              <a:spcAft>
                <a:spcPts val="800"/>
              </a:spcAft>
              <a:buClr>
                <a:srgbClr val="0070C0"/>
              </a:buClr>
              <a:buFont typeface="Wingdings" panose="05000000000000000000" pitchFamily="2" charset="2"/>
              <a:buChar char="ü"/>
            </a:pPr>
            <a:r>
              <a:rPr lang="en-GB" sz="2000" dirty="0"/>
              <a:t>Provides a range of business loans with flexible terms.</a:t>
            </a:r>
          </a:p>
          <a:p>
            <a:pPr>
              <a:lnSpc>
                <a:spcPct val="107000"/>
              </a:lnSpc>
              <a:spcAft>
                <a:spcPts val="800"/>
              </a:spcAft>
              <a:buClr>
                <a:srgbClr val="0070C0"/>
              </a:buClr>
              <a:buFont typeface="Wingdings" panose="05000000000000000000" pitchFamily="2" charset="2"/>
              <a:buChar char="q"/>
            </a:pPr>
            <a:r>
              <a:rPr lang="en-GB" sz="2400" b="1" dirty="0"/>
              <a:t>NatWest Business Loans</a:t>
            </a:r>
            <a:r>
              <a:rPr lang="en-GB" sz="2400" dirty="0"/>
              <a:t>: </a:t>
            </a:r>
          </a:p>
          <a:p>
            <a:pPr lvl="1">
              <a:lnSpc>
                <a:spcPct val="107000"/>
              </a:lnSpc>
              <a:spcAft>
                <a:spcPts val="800"/>
              </a:spcAft>
              <a:buClr>
                <a:srgbClr val="0070C0"/>
              </a:buClr>
              <a:buFont typeface="Wingdings" panose="05000000000000000000" pitchFamily="2" charset="2"/>
              <a:buChar char="ü"/>
            </a:pPr>
            <a:r>
              <a:rPr lang="en-GB" sz="2000" dirty="0"/>
              <a:t>Features different loan options to support business growth.</a:t>
            </a:r>
          </a:p>
          <a:p>
            <a:pPr marL="0" indent="0">
              <a:buClr>
                <a:srgbClr val="007DC3"/>
              </a:buClr>
              <a:buNone/>
            </a:pPr>
            <a:endParaRPr lang="en-US" sz="2400" dirty="0"/>
          </a:p>
        </p:txBody>
      </p:sp>
      <p:sp>
        <p:nvSpPr>
          <p:cNvPr id="2" name="Title 1">
            <a:extLst>
              <a:ext uri="{FF2B5EF4-FFF2-40B4-BE49-F238E27FC236}">
                <a16:creationId xmlns:a16="http://schemas.microsoft.com/office/drawing/2014/main" id="{58FE150F-09D3-6006-B8EA-618C0CA3CF34}"/>
              </a:ext>
            </a:extLst>
          </p:cNvPr>
          <p:cNvSpPr>
            <a:spLocks noGrp="1"/>
          </p:cNvSpPr>
          <p:nvPr>
            <p:ph type="title"/>
          </p:nvPr>
        </p:nvSpPr>
        <p:spPr>
          <a:xfrm>
            <a:off x="2046542" y="562670"/>
            <a:ext cx="8229600" cy="634082"/>
          </a:xfrm>
        </p:spPr>
        <p:txBody>
          <a:bodyPr>
            <a:normAutofit fontScale="90000"/>
          </a:bodyPr>
          <a:lstStyle/>
          <a:p>
            <a:r>
              <a:rPr lang="en-US" sz="3600" dirty="0"/>
              <a:t> </a:t>
            </a:r>
            <a:br>
              <a:rPr lang="en-US" sz="3600" dirty="0"/>
            </a:br>
            <a:r>
              <a:rPr lang="en-GB" sz="3200" b="1" dirty="0">
                <a:highlight>
                  <a:srgbClr val="FFFF00"/>
                </a:highlight>
              </a:rPr>
              <a:t>Business Loans from Commercial Banks</a:t>
            </a:r>
            <a:br>
              <a:rPr lang="en-GB" sz="3200" b="1" dirty="0">
                <a:highlight>
                  <a:srgbClr val="FFFF00"/>
                </a:highlight>
              </a:rPr>
            </a:br>
            <a:endParaRPr lang="en-US" sz="3600" b="1" dirty="0">
              <a:highlight>
                <a:srgbClr val="FFFF00"/>
              </a:highlight>
            </a:endParaRPr>
          </a:p>
        </p:txBody>
      </p:sp>
    </p:spTree>
    <p:extLst>
      <p:ext uri="{BB962C8B-B14F-4D97-AF65-F5344CB8AC3E}">
        <p14:creationId xmlns:p14="http://schemas.microsoft.com/office/powerpoint/2010/main" val="125327847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 calcmode="lin" valueType="num">
                                      <p:cBhvr additive="base">
                                        <p:cTn id="41"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8539" y="1011916"/>
            <a:ext cx="10229461" cy="4649332"/>
          </a:xfrm>
        </p:spPr>
        <p:txBody>
          <a:bodyPr>
            <a:normAutofit lnSpcReduction="10000"/>
          </a:bodyPr>
          <a:lstStyle/>
          <a:p>
            <a:pPr>
              <a:buClr>
                <a:srgbClr val="007DC3"/>
              </a:buClr>
              <a:buFont typeface="Wingdings" panose="05000000000000000000" pitchFamily="2" charset="2"/>
              <a:buChar char="q"/>
            </a:pPr>
            <a:endParaRPr lang="en-US" sz="2400" dirty="0"/>
          </a:p>
          <a:p>
            <a:pPr>
              <a:lnSpc>
                <a:spcPct val="107000"/>
              </a:lnSpc>
              <a:spcAft>
                <a:spcPts val="800"/>
              </a:spcAft>
              <a:buClr>
                <a:srgbClr val="0070C0"/>
              </a:buClr>
              <a:buFont typeface="Wingdings" panose="05000000000000000000" pitchFamily="2" charset="2"/>
              <a:buChar char="q"/>
            </a:pPr>
            <a:r>
              <a:rPr lang="en-GB" sz="2800" dirty="0">
                <a:ea typeface="Calibri" panose="020F0502020204030204" pitchFamily="34" charset="0"/>
                <a:cs typeface="Times New Roman" panose="02020603050405020304" pitchFamily="18" charset="0"/>
              </a:rPr>
              <a:t>Funding through family and friends.</a:t>
            </a:r>
          </a:p>
          <a:p>
            <a:pPr>
              <a:lnSpc>
                <a:spcPct val="107000"/>
              </a:lnSpc>
              <a:spcAft>
                <a:spcPts val="800"/>
              </a:spcAft>
              <a:buClr>
                <a:srgbClr val="0070C0"/>
              </a:buClr>
              <a:buFont typeface="Wingdings" panose="05000000000000000000" pitchFamily="2" charset="2"/>
              <a:buChar char="q"/>
            </a:pPr>
            <a:r>
              <a:rPr lang="en-GB" sz="2800" dirty="0">
                <a:ea typeface="Calibri" panose="020F0502020204030204" pitchFamily="34" charset="0"/>
                <a:cs typeface="Times New Roman" panose="02020603050405020304" pitchFamily="18" charset="0"/>
              </a:rPr>
              <a:t>Very common way of entrepreneurial funding in developing countries.</a:t>
            </a:r>
          </a:p>
          <a:p>
            <a:pPr>
              <a:lnSpc>
                <a:spcPct val="107000"/>
              </a:lnSpc>
              <a:spcAft>
                <a:spcPts val="800"/>
              </a:spcAft>
              <a:buClr>
                <a:srgbClr val="0070C0"/>
              </a:buClr>
              <a:buFont typeface="Wingdings" panose="05000000000000000000" pitchFamily="2" charset="2"/>
              <a:buChar char="q"/>
            </a:pPr>
            <a:r>
              <a:rPr lang="en-GB" sz="2800" dirty="0">
                <a:ea typeface="Calibri" panose="020F0502020204030204" pitchFamily="34" charset="0"/>
                <a:cs typeface="Times New Roman" panose="02020603050405020304" pitchFamily="18" charset="0"/>
              </a:rPr>
              <a:t>Requires strong family connections. It can be difficult to control the family dynamic at a later stage, but is a very straight forward funding option.</a:t>
            </a:r>
          </a:p>
          <a:p>
            <a:pPr>
              <a:lnSpc>
                <a:spcPct val="107000"/>
              </a:lnSpc>
              <a:spcAft>
                <a:spcPts val="800"/>
              </a:spcAft>
              <a:buClr>
                <a:srgbClr val="0070C0"/>
              </a:buClr>
              <a:buFont typeface="Wingdings" panose="05000000000000000000" pitchFamily="2" charset="2"/>
              <a:buChar char="q"/>
            </a:pPr>
            <a:r>
              <a:rPr lang="en-GB" sz="2800" dirty="0">
                <a:ea typeface="Calibri" panose="020F0502020204030204" pitchFamily="34" charset="0"/>
                <a:cs typeface="Times New Roman" panose="02020603050405020304" pitchFamily="18" charset="0"/>
              </a:rPr>
              <a:t>Example- </a:t>
            </a:r>
            <a:r>
              <a:rPr lang="en-GB" sz="2800" dirty="0" err="1">
                <a:ea typeface="Calibri" panose="020F0502020204030204" pitchFamily="34" charset="0"/>
                <a:cs typeface="Times New Roman" panose="02020603050405020304" pitchFamily="18" charset="0"/>
              </a:rPr>
              <a:t>Easyjet</a:t>
            </a:r>
            <a:r>
              <a:rPr lang="en-GB" sz="2800" dirty="0">
                <a:ea typeface="Calibri" panose="020F0502020204030204" pitchFamily="34" charset="0"/>
                <a:cs typeface="Times New Roman" panose="02020603050405020304" pitchFamily="18" charset="0"/>
              </a:rPr>
              <a:t>- Sir Stelios Haji-</a:t>
            </a:r>
            <a:r>
              <a:rPr lang="en-GB" sz="2800" dirty="0" err="1">
                <a:ea typeface="Calibri" panose="020F0502020204030204" pitchFamily="34" charset="0"/>
                <a:cs typeface="Times New Roman" panose="02020603050405020304" pitchFamily="18" charset="0"/>
              </a:rPr>
              <a:t>Ioannou</a:t>
            </a:r>
            <a:r>
              <a:rPr lang="en-GB" sz="2800" dirty="0">
                <a:ea typeface="Calibri" panose="020F0502020204030204" pitchFamily="34" charset="0"/>
                <a:cs typeface="Times New Roman" panose="02020603050405020304" pitchFamily="18" charset="0"/>
              </a:rPr>
              <a:t> secured a £5 million loan from his father.</a:t>
            </a:r>
          </a:p>
          <a:p>
            <a:pPr>
              <a:lnSpc>
                <a:spcPct val="107000"/>
              </a:lnSpc>
              <a:spcAft>
                <a:spcPts val="800"/>
              </a:spcAft>
              <a:buClr>
                <a:srgbClr val="0070C0"/>
              </a:buClr>
              <a:buFont typeface="Wingdings" panose="05000000000000000000" pitchFamily="2" charset="2"/>
              <a:buChar char="q"/>
            </a:pPr>
            <a:endParaRPr lang="en-GB" sz="2800" dirty="0">
              <a:ea typeface="Calibri" panose="020F0502020204030204" pitchFamily="34" charset="0"/>
              <a:cs typeface="Times New Roman" panose="02020603050405020304" pitchFamily="18" charset="0"/>
            </a:endParaRPr>
          </a:p>
          <a:p>
            <a:pPr marL="0" indent="0">
              <a:buClr>
                <a:srgbClr val="007DC3"/>
              </a:buClr>
              <a:buNone/>
            </a:pPr>
            <a:endParaRPr lang="en-GB" sz="2400" dirty="0"/>
          </a:p>
          <a:p>
            <a:pPr marL="0" indent="0">
              <a:buClr>
                <a:srgbClr val="007DC3"/>
              </a:buClr>
              <a:buNone/>
            </a:pPr>
            <a:endParaRPr lang="en-GB" sz="2400" dirty="0"/>
          </a:p>
          <a:p>
            <a:pPr>
              <a:buClr>
                <a:srgbClr val="007DC3"/>
              </a:buClr>
              <a:buFont typeface="Wingdings" panose="05000000000000000000" pitchFamily="2" charset="2"/>
              <a:buChar char="q"/>
            </a:pPr>
            <a:endParaRPr lang="en-US" sz="2400" dirty="0"/>
          </a:p>
        </p:txBody>
      </p:sp>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2046542" y="562670"/>
            <a:ext cx="8229600" cy="634082"/>
          </a:xfrm>
        </p:spPr>
        <p:txBody>
          <a:bodyPr>
            <a:noAutofit/>
          </a:bodyPr>
          <a:lstStyle/>
          <a:p>
            <a:r>
              <a:rPr lang="en-US" sz="3600" dirty="0"/>
              <a:t> </a:t>
            </a:r>
            <a:br>
              <a:rPr lang="en-US" sz="3600" dirty="0"/>
            </a:br>
            <a:r>
              <a:rPr lang="en-GB" sz="3200" b="1" dirty="0">
                <a:highlight>
                  <a:srgbClr val="FFFF00"/>
                </a:highlight>
              </a:rPr>
              <a:t>Family &amp; Friends</a:t>
            </a:r>
            <a:br>
              <a:rPr lang="en-GB" sz="3600" b="1" dirty="0">
                <a:solidFill>
                  <a:srgbClr val="0070C0"/>
                </a:solidFill>
                <a:highlight>
                  <a:srgbClr val="FFFF00"/>
                </a:highlight>
              </a:rPr>
            </a:br>
            <a:endParaRPr lang="en-US" sz="3600" b="1" dirty="0">
              <a:solidFill>
                <a:srgbClr val="007DC3"/>
              </a:solidFill>
              <a:highlight>
                <a:srgbClr val="FFFF00"/>
              </a:highlight>
            </a:endParaRPr>
          </a:p>
        </p:txBody>
      </p:sp>
    </p:spTree>
    <p:extLst>
      <p:ext uri="{BB962C8B-B14F-4D97-AF65-F5344CB8AC3E}">
        <p14:creationId xmlns:p14="http://schemas.microsoft.com/office/powerpoint/2010/main" val="326584064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3894" y="1340768"/>
            <a:ext cx="10238764" cy="4649332"/>
          </a:xfrm>
        </p:spPr>
        <p:txBody>
          <a:bodyPr>
            <a:normAutofit/>
          </a:bodyPr>
          <a:lstStyle/>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Business angels are investors that invests their own money in a small business in exchange for a minority stake (usually between 10% and 25%). </a:t>
            </a: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Business angels will not offer only the investment, but also the mentoring and support to grow the business idea.</a:t>
            </a: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Business angel investors tend to be entrepreneurs or people with extensive experience in the business world.</a:t>
            </a: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Success or growth is not guarantee as a result of the investment offer.</a:t>
            </a:r>
          </a:p>
          <a:p>
            <a:pPr>
              <a:lnSpc>
                <a:spcPct val="107000"/>
              </a:lnSpc>
              <a:spcAft>
                <a:spcPts val="800"/>
              </a:spcAft>
              <a:buClr>
                <a:srgbClr val="0070C0"/>
              </a:buClr>
              <a:buFont typeface="Wingdings" panose="05000000000000000000" pitchFamily="2" charset="2"/>
              <a:buChar char="q"/>
            </a:pPr>
            <a:endParaRPr lang="en-GB" sz="2400" dirty="0">
              <a:ea typeface="Calibri" panose="020F0502020204030204" pitchFamily="34" charset="0"/>
              <a:cs typeface="Times New Roman" panose="02020603050405020304" pitchFamily="18" charset="0"/>
            </a:endParaRPr>
          </a:p>
          <a:p>
            <a:pPr marL="0" indent="0">
              <a:buClr>
                <a:srgbClr val="007DC3"/>
              </a:buClr>
              <a:buNone/>
            </a:pPr>
            <a:endParaRPr lang="en-GB" sz="2400" dirty="0"/>
          </a:p>
          <a:p>
            <a:pPr marL="0" indent="0">
              <a:buClr>
                <a:srgbClr val="007DC3"/>
              </a:buClr>
              <a:buNone/>
            </a:pPr>
            <a:endParaRPr lang="en-GB" sz="2400" dirty="0"/>
          </a:p>
          <a:p>
            <a:pPr>
              <a:buClr>
                <a:srgbClr val="007DC3"/>
              </a:buClr>
              <a:buFont typeface="Wingdings" panose="05000000000000000000" pitchFamily="2" charset="2"/>
              <a:buChar char="q"/>
            </a:pPr>
            <a:endParaRPr lang="en-US" sz="2400" dirty="0"/>
          </a:p>
        </p:txBody>
      </p:sp>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1739516" y="549578"/>
            <a:ext cx="8712968" cy="634082"/>
          </a:xfrm>
        </p:spPr>
        <p:txBody>
          <a:bodyPr>
            <a:noAutofit/>
          </a:bodyPr>
          <a:lstStyle/>
          <a:p>
            <a:r>
              <a:rPr lang="en-US" sz="3600" dirty="0"/>
              <a:t> </a:t>
            </a:r>
            <a:br>
              <a:rPr lang="en-US" sz="3600" dirty="0"/>
            </a:br>
            <a:r>
              <a:rPr lang="en-GB" sz="3200" b="1" dirty="0">
                <a:highlight>
                  <a:srgbClr val="FFFF00"/>
                </a:highlight>
              </a:rPr>
              <a:t>Business Angels investors</a:t>
            </a:r>
            <a:br>
              <a:rPr lang="en-GB" sz="3600" b="1" dirty="0">
                <a:solidFill>
                  <a:srgbClr val="0070C0"/>
                </a:solidFill>
              </a:rPr>
            </a:br>
            <a:endParaRPr lang="en-US" sz="3600" b="1" dirty="0">
              <a:solidFill>
                <a:srgbClr val="007DC3"/>
              </a:solidFill>
            </a:endParaRPr>
          </a:p>
        </p:txBody>
      </p:sp>
    </p:spTree>
    <p:extLst>
      <p:ext uri="{BB962C8B-B14F-4D97-AF65-F5344CB8AC3E}">
        <p14:creationId xmlns:p14="http://schemas.microsoft.com/office/powerpoint/2010/main" val="19351150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F872F9-326F-0A06-1051-0D1E81209D9A}"/>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AE92D9-68BD-79D0-EF80-19344B60A581}"/>
              </a:ext>
            </a:extLst>
          </p:cNvPr>
          <p:cNvSpPr>
            <a:spLocks noGrp="1"/>
          </p:cNvSpPr>
          <p:nvPr>
            <p:ph idx="1"/>
          </p:nvPr>
        </p:nvSpPr>
        <p:spPr>
          <a:xfrm>
            <a:off x="317241" y="1340768"/>
            <a:ext cx="10285417" cy="4649332"/>
          </a:xfrm>
        </p:spPr>
        <p:txBody>
          <a:bodyPr>
            <a:normAutofit/>
          </a:bodyPr>
          <a:lstStyle/>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Business angels</a:t>
            </a:r>
          </a:p>
          <a:p>
            <a:r>
              <a:rPr lang="en-GB" sz="2400" b="1" dirty="0"/>
              <a:t>UK Business Angels Association (UKBAA)</a:t>
            </a:r>
            <a:r>
              <a:rPr lang="en-GB" sz="2400" dirty="0"/>
              <a:t>: </a:t>
            </a:r>
          </a:p>
          <a:p>
            <a:pPr lvl="1"/>
            <a:r>
              <a:rPr lang="en-GB" sz="2000" dirty="0"/>
              <a:t>The national trade association for angel and early-stage investment, offering resources to connect with potential investors.</a:t>
            </a:r>
          </a:p>
          <a:p>
            <a:r>
              <a:rPr lang="en-GB" sz="2400" b="1" dirty="0"/>
              <a:t>Angels Den</a:t>
            </a:r>
            <a:r>
              <a:rPr lang="en-GB" sz="2400" dirty="0"/>
              <a:t>: </a:t>
            </a:r>
          </a:p>
          <a:p>
            <a:pPr lvl="1"/>
            <a:r>
              <a:rPr lang="en-GB" sz="2000" dirty="0"/>
              <a:t>An online investment platform that connects businesses with angel investors. </a:t>
            </a:r>
          </a:p>
          <a:p>
            <a:pPr lvl="1"/>
            <a:r>
              <a:rPr lang="en-GB" sz="2000" dirty="0">
                <a:hlinkClick r:id="rId3"/>
              </a:rPr>
              <a:t>Angel investors | British Business Bank</a:t>
            </a:r>
            <a:endParaRPr lang="en-GB" sz="2000" dirty="0"/>
          </a:p>
          <a:p>
            <a:pPr marL="0" indent="0">
              <a:lnSpc>
                <a:spcPct val="107000"/>
              </a:lnSpc>
              <a:spcAft>
                <a:spcPts val="800"/>
              </a:spcAft>
              <a:buClr>
                <a:srgbClr val="0070C0"/>
              </a:buClr>
              <a:buNone/>
            </a:pPr>
            <a:endParaRPr lang="en-GB" sz="2400" dirty="0">
              <a:ea typeface="Calibri" panose="020F0502020204030204" pitchFamily="34" charset="0"/>
              <a:cs typeface="Times New Roman" panose="02020603050405020304" pitchFamily="18" charset="0"/>
            </a:endParaRPr>
          </a:p>
          <a:p>
            <a:pPr marL="0" indent="0">
              <a:buClr>
                <a:srgbClr val="007DC3"/>
              </a:buClr>
              <a:buNone/>
            </a:pPr>
            <a:endParaRPr lang="en-GB" sz="2400" dirty="0"/>
          </a:p>
          <a:p>
            <a:pPr marL="0" indent="0">
              <a:buClr>
                <a:srgbClr val="007DC3"/>
              </a:buClr>
              <a:buNone/>
            </a:pPr>
            <a:endParaRPr lang="en-GB" sz="2400" dirty="0"/>
          </a:p>
          <a:p>
            <a:pPr>
              <a:buClr>
                <a:srgbClr val="007DC3"/>
              </a:buClr>
              <a:buFont typeface="Wingdings" panose="05000000000000000000" pitchFamily="2" charset="2"/>
              <a:buChar char="q"/>
            </a:pPr>
            <a:endParaRPr lang="en-US" sz="2400" dirty="0"/>
          </a:p>
        </p:txBody>
      </p:sp>
      <p:sp>
        <p:nvSpPr>
          <p:cNvPr id="2" name="Title 1">
            <a:extLst>
              <a:ext uri="{FF2B5EF4-FFF2-40B4-BE49-F238E27FC236}">
                <a16:creationId xmlns:a16="http://schemas.microsoft.com/office/drawing/2014/main" id="{5E0755C1-5C41-1972-2B00-B6A2AA06CAFF}"/>
              </a:ext>
            </a:extLst>
          </p:cNvPr>
          <p:cNvSpPr>
            <a:spLocks noGrp="1"/>
          </p:cNvSpPr>
          <p:nvPr>
            <p:ph type="title"/>
          </p:nvPr>
        </p:nvSpPr>
        <p:spPr>
          <a:xfrm>
            <a:off x="1739516" y="549578"/>
            <a:ext cx="8712968" cy="634082"/>
          </a:xfrm>
        </p:spPr>
        <p:txBody>
          <a:bodyPr>
            <a:noAutofit/>
          </a:bodyPr>
          <a:lstStyle/>
          <a:p>
            <a:r>
              <a:rPr lang="en-US" sz="3600" dirty="0"/>
              <a:t> </a:t>
            </a:r>
            <a:br>
              <a:rPr lang="en-US" sz="3600" dirty="0"/>
            </a:br>
            <a:r>
              <a:rPr lang="en-GB" sz="3200" b="1" dirty="0">
                <a:highlight>
                  <a:srgbClr val="FFFF00"/>
                </a:highlight>
              </a:rPr>
              <a:t>Angels investors Link</a:t>
            </a:r>
            <a:br>
              <a:rPr lang="en-GB" sz="3600" b="1" dirty="0">
                <a:solidFill>
                  <a:srgbClr val="0070C0"/>
                </a:solidFill>
              </a:rPr>
            </a:br>
            <a:endParaRPr lang="en-US" sz="3600" b="1" dirty="0">
              <a:solidFill>
                <a:srgbClr val="007DC3"/>
              </a:solidFill>
            </a:endParaRPr>
          </a:p>
        </p:txBody>
      </p:sp>
    </p:spTree>
    <p:extLst>
      <p:ext uri="{BB962C8B-B14F-4D97-AF65-F5344CB8AC3E}">
        <p14:creationId xmlns:p14="http://schemas.microsoft.com/office/powerpoint/2010/main" val="291471973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3935" y="1409262"/>
            <a:ext cx="10324971" cy="4523663"/>
          </a:xfrm>
        </p:spPr>
        <p:txBody>
          <a:bodyPr>
            <a:normAutofit/>
          </a:bodyPr>
          <a:lstStyle/>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Venture Capitalists are investors that fund early-stage firms to help them grow.</a:t>
            </a: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Similarly, as the business angels they offer advice and strategic mentorship as well as funding. </a:t>
            </a: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They VC investment is often time limited as they expect the companies they fund to grow significantly and make a significant return on their investment.</a:t>
            </a: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Could raise millions and requires proof of concept.</a:t>
            </a:r>
          </a:p>
          <a:p>
            <a:pPr>
              <a:lnSpc>
                <a:spcPct val="107000"/>
              </a:lnSpc>
              <a:spcAft>
                <a:spcPts val="800"/>
              </a:spcAft>
              <a:buClr>
                <a:srgbClr val="0070C0"/>
              </a:buClr>
              <a:buFont typeface="Wingdings" panose="05000000000000000000" pitchFamily="2" charset="2"/>
              <a:buChar char="q"/>
            </a:pPr>
            <a:endParaRPr lang="en-GB" sz="2400" dirty="0"/>
          </a:p>
          <a:p>
            <a:pPr marL="0" indent="0">
              <a:buClr>
                <a:srgbClr val="007DC3"/>
              </a:buClr>
              <a:buNone/>
            </a:pPr>
            <a:endParaRPr lang="en-GB" sz="2400" dirty="0"/>
          </a:p>
          <a:p>
            <a:pPr>
              <a:buClr>
                <a:srgbClr val="007DC3"/>
              </a:buClr>
              <a:buFont typeface="Wingdings" panose="05000000000000000000" pitchFamily="2" charset="2"/>
              <a:buChar char="q"/>
            </a:pPr>
            <a:endParaRPr lang="en-US" sz="2400" dirty="0"/>
          </a:p>
        </p:txBody>
      </p:sp>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1739516" y="476672"/>
            <a:ext cx="8712968" cy="634082"/>
          </a:xfrm>
        </p:spPr>
        <p:txBody>
          <a:bodyPr>
            <a:noAutofit/>
          </a:bodyPr>
          <a:lstStyle/>
          <a:p>
            <a:r>
              <a:rPr lang="en-US" sz="3600" dirty="0"/>
              <a:t> </a:t>
            </a:r>
            <a:br>
              <a:rPr lang="en-US" sz="3600" dirty="0"/>
            </a:br>
            <a:r>
              <a:rPr lang="en-GB" sz="3200" b="1" dirty="0">
                <a:highlight>
                  <a:srgbClr val="FFFF00"/>
                </a:highlight>
              </a:rPr>
              <a:t>Venture capitalists</a:t>
            </a:r>
            <a:br>
              <a:rPr lang="en-GB" sz="3600" b="1" dirty="0">
                <a:solidFill>
                  <a:srgbClr val="0070C0"/>
                </a:solidFill>
              </a:rPr>
            </a:br>
            <a:endParaRPr lang="en-US" sz="3600" b="1" dirty="0">
              <a:solidFill>
                <a:srgbClr val="007DC3"/>
              </a:solidFill>
            </a:endParaRPr>
          </a:p>
        </p:txBody>
      </p:sp>
    </p:spTree>
    <p:extLst>
      <p:ext uri="{BB962C8B-B14F-4D97-AF65-F5344CB8AC3E}">
        <p14:creationId xmlns:p14="http://schemas.microsoft.com/office/powerpoint/2010/main" val="321741780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5705C1-2B92-8631-7B4F-ACD94A52BC5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24DDD1-6511-C19F-6343-006CA9134362}"/>
              </a:ext>
            </a:extLst>
          </p:cNvPr>
          <p:cNvSpPr>
            <a:spLocks noGrp="1"/>
          </p:cNvSpPr>
          <p:nvPr>
            <p:ph idx="1"/>
          </p:nvPr>
        </p:nvSpPr>
        <p:spPr>
          <a:xfrm>
            <a:off x="251927" y="1409262"/>
            <a:ext cx="11318032" cy="4523663"/>
          </a:xfrm>
        </p:spPr>
        <p:txBody>
          <a:bodyPr>
            <a:normAutofit/>
          </a:bodyPr>
          <a:lstStyle/>
          <a:p>
            <a:endParaRPr lang="en-GB" sz="2400" b="1" dirty="0"/>
          </a:p>
          <a:p>
            <a:endParaRPr lang="en-GB" sz="2400" b="1" dirty="0"/>
          </a:p>
          <a:p>
            <a:pPr>
              <a:lnSpc>
                <a:spcPct val="107000"/>
              </a:lnSpc>
              <a:spcAft>
                <a:spcPts val="800"/>
              </a:spcAft>
              <a:buClr>
                <a:srgbClr val="0070C0"/>
              </a:buClr>
              <a:buFont typeface="Wingdings" panose="05000000000000000000" pitchFamily="2" charset="2"/>
              <a:buChar char="q"/>
            </a:pPr>
            <a:r>
              <a:rPr lang="en-GB" sz="2400" b="1" dirty="0"/>
              <a:t>British Private Equity &amp; Venture Capital Association (BVCA)</a:t>
            </a:r>
            <a:r>
              <a:rPr lang="en-GB" sz="2400" dirty="0"/>
              <a:t>: </a:t>
            </a:r>
          </a:p>
          <a:p>
            <a:pPr lvl="1"/>
            <a:r>
              <a:rPr lang="en-GB" sz="2000" dirty="0"/>
              <a:t>Provides information on venture capital firms operating in the UK.</a:t>
            </a:r>
          </a:p>
          <a:p>
            <a:pPr>
              <a:lnSpc>
                <a:spcPct val="107000"/>
              </a:lnSpc>
              <a:spcAft>
                <a:spcPts val="800"/>
              </a:spcAft>
              <a:buClr>
                <a:srgbClr val="0070C0"/>
              </a:buClr>
              <a:buFont typeface="Wingdings" panose="05000000000000000000" pitchFamily="2" charset="2"/>
              <a:buChar char="q"/>
            </a:pPr>
            <a:endParaRPr lang="en-GB" sz="2400" dirty="0">
              <a:highlight>
                <a:srgbClr val="FFFF00"/>
              </a:highlight>
            </a:endParaRPr>
          </a:p>
          <a:p>
            <a:pPr marL="0" indent="0">
              <a:buClr>
                <a:srgbClr val="007DC3"/>
              </a:buClr>
              <a:buNone/>
            </a:pPr>
            <a:endParaRPr lang="en-GB" sz="2400" dirty="0"/>
          </a:p>
          <a:p>
            <a:pPr>
              <a:buClr>
                <a:srgbClr val="007DC3"/>
              </a:buClr>
              <a:buFont typeface="Wingdings" panose="05000000000000000000" pitchFamily="2" charset="2"/>
              <a:buChar char="q"/>
            </a:pPr>
            <a:endParaRPr lang="en-US" sz="2400" dirty="0"/>
          </a:p>
        </p:txBody>
      </p:sp>
      <p:sp>
        <p:nvSpPr>
          <p:cNvPr id="2" name="Title 1">
            <a:extLst>
              <a:ext uri="{FF2B5EF4-FFF2-40B4-BE49-F238E27FC236}">
                <a16:creationId xmlns:a16="http://schemas.microsoft.com/office/drawing/2014/main" id="{50506E10-18C6-758B-6AF5-3FA8B88C9806}"/>
              </a:ext>
            </a:extLst>
          </p:cNvPr>
          <p:cNvSpPr>
            <a:spLocks noGrp="1"/>
          </p:cNvSpPr>
          <p:nvPr>
            <p:ph type="title"/>
          </p:nvPr>
        </p:nvSpPr>
        <p:spPr>
          <a:xfrm>
            <a:off x="1739516" y="476672"/>
            <a:ext cx="8712968" cy="634082"/>
          </a:xfrm>
        </p:spPr>
        <p:txBody>
          <a:bodyPr>
            <a:noAutofit/>
          </a:bodyPr>
          <a:lstStyle/>
          <a:p>
            <a:r>
              <a:rPr lang="en-US" sz="3600" dirty="0"/>
              <a:t> </a:t>
            </a:r>
            <a:br>
              <a:rPr lang="en-US" sz="3600" dirty="0"/>
            </a:br>
            <a:r>
              <a:rPr lang="en-GB" sz="3200" b="1" dirty="0">
                <a:highlight>
                  <a:srgbClr val="FFFF00"/>
                </a:highlight>
              </a:rPr>
              <a:t>Venture capitalists Link</a:t>
            </a:r>
            <a:br>
              <a:rPr lang="en-GB" sz="3600" b="1" dirty="0">
                <a:solidFill>
                  <a:srgbClr val="0070C0"/>
                </a:solidFill>
              </a:rPr>
            </a:br>
            <a:endParaRPr lang="en-US" sz="3600" b="1" dirty="0">
              <a:solidFill>
                <a:srgbClr val="007DC3"/>
              </a:solidFill>
            </a:endParaRPr>
          </a:p>
        </p:txBody>
      </p:sp>
    </p:spTree>
    <p:extLst>
      <p:ext uri="{BB962C8B-B14F-4D97-AF65-F5344CB8AC3E}">
        <p14:creationId xmlns:p14="http://schemas.microsoft.com/office/powerpoint/2010/main" val="96951848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5943" y="1196752"/>
            <a:ext cx="10490793" cy="4649332"/>
          </a:xfrm>
        </p:spPr>
        <p:txBody>
          <a:bodyPr>
            <a:noAutofit/>
          </a:bodyPr>
          <a:lstStyle/>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Personal funding means funding raised by the individual entrepreneur.</a:t>
            </a: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Someone could have worked for several years and saved up a sum of money that is invested to their business idea.</a:t>
            </a: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Other examples:</a:t>
            </a: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Retired individuals can use their retirement funds to start their business ideas.</a:t>
            </a: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Individuals that been made redundant can use their redundancy pay to start their business ideas.</a:t>
            </a:r>
          </a:p>
          <a:p>
            <a:pPr>
              <a:lnSpc>
                <a:spcPct val="107000"/>
              </a:lnSpc>
              <a:spcAft>
                <a:spcPts val="800"/>
              </a:spcAft>
              <a:buClr>
                <a:srgbClr val="0070C0"/>
              </a:buClr>
              <a:buFont typeface="Wingdings" panose="05000000000000000000" pitchFamily="2" charset="2"/>
              <a:buChar char="q"/>
            </a:pPr>
            <a:endParaRPr lang="en-GB" sz="2800" dirty="0">
              <a:ea typeface="Calibri" panose="020F0502020204030204" pitchFamily="34" charset="0"/>
              <a:cs typeface="Times New Roman" panose="02020603050405020304" pitchFamily="18" charset="0"/>
            </a:endParaRPr>
          </a:p>
          <a:p>
            <a:pPr>
              <a:lnSpc>
                <a:spcPct val="107000"/>
              </a:lnSpc>
              <a:spcAft>
                <a:spcPts val="800"/>
              </a:spcAft>
              <a:buClr>
                <a:srgbClr val="0070C0"/>
              </a:buClr>
              <a:buFont typeface="Wingdings" panose="05000000000000000000" pitchFamily="2" charset="2"/>
              <a:buChar char="q"/>
            </a:pPr>
            <a:endParaRPr lang="en-GB" sz="2800" dirty="0">
              <a:ea typeface="Calibri" panose="020F0502020204030204" pitchFamily="34" charset="0"/>
              <a:cs typeface="Times New Roman" panose="02020603050405020304" pitchFamily="18" charset="0"/>
            </a:endParaRPr>
          </a:p>
          <a:p>
            <a:pPr marL="0" indent="0">
              <a:buClr>
                <a:srgbClr val="007DC3"/>
              </a:buClr>
              <a:buNone/>
            </a:pPr>
            <a:endParaRPr lang="en-GB" sz="2800" dirty="0"/>
          </a:p>
          <a:p>
            <a:pPr marL="0" indent="0">
              <a:buClr>
                <a:srgbClr val="007DC3"/>
              </a:buClr>
              <a:buNone/>
            </a:pPr>
            <a:endParaRPr lang="en-GB" sz="2800" dirty="0"/>
          </a:p>
          <a:p>
            <a:pPr>
              <a:buClr>
                <a:srgbClr val="007DC3"/>
              </a:buClr>
              <a:buFont typeface="Wingdings" panose="05000000000000000000" pitchFamily="2" charset="2"/>
              <a:buChar char="q"/>
            </a:pPr>
            <a:endParaRPr lang="en-US" sz="2800" dirty="0"/>
          </a:p>
        </p:txBody>
      </p:sp>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2207568" y="495187"/>
            <a:ext cx="8229600" cy="634082"/>
          </a:xfrm>
        </p:spPr>
        <p:txBody>
          <a:bodyPr>
            <a:noAutofit/>
          </a:bodyPr>
          <a:lstStyle/>
          <a:p>
            <a:r>
              <a:rPr lang="en-US" sz="3600" dirty="0"/>
              <a:t> </a:t>
            </a:r>
            <a:br>
              <a:rPr lang="en-US" sz="3600" dirty="0"/>
            </a:br>
            <a:r>
              <a:rPr lang="en-GB" sz="3200" b="1" dirty="0">
                <a:highlight>
                  <a:srgbClr val="FFFF00"/>
                </a:highlight>
              </a:rPr>
              <a:t>Personal funding</a:t>
            </a:r>
            <a:br>
              <a:rPr lang="en-GB" sz="3600" b="1" dirty="0">
                <a:solidFill>
                  <a:srgbClr val="0070C0"/>
                </a:solidFill>
              </a:rPr>
            </a:br>
            <a:endParaRPr lang="en-US" sz="3600" b="1" dirty="0">
              <a:solidFill>
                <a:srgbClr val="007DC3"/>
              </a:solidFill>
            </a:endParaRPr>
          </a:p>
        </p:txBody>
      </p:sp>
    </p:spTree>
    <p:extLst>
      <p:ext uri="{BB962C8B-B14F-4D97-AF65-F5344CB8AC3E}">
        <p14:creationId xmlns:p14="http://schemas.microsoft.com/office/powerpoint/2010/main" val="92554093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9290" y="1412776"/>
            <a:ext cx="10386792" cy="4608512"/>
          </a:xfrm>
        </p:spPr>
        <p:txBody>
          <a:bodyPr>
            <a:normAutofit lnSpcReduction="10000"/>
          </a:bodyPr>
          <a:lstStyle/>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Bootstrapping in the startup context refers to </a:t>
            </a:r>
          </a:p>
          <a:p>
            <a:pPr lvl="1">
              <a:lnSpc>
                <a:spcPct val="107000"/>
              </a:lnSpc>
              <a:spcAft>
                <a:spcPts val="800"/>
              </a:spcAft>
              <a:buClr>
                <a:srgbClr val="0070C0"/>
              </a:buClr>
              <a:buFont typeface="Wingdings" panose="05000000000000000000" pitchFamily="2" charset="2"/>
              <a:buChar char="q"/>
            </a:pPr>
            <a:r>
              <a:rPr lang="en-GB" sz="2000" dirty="0">
                <a:ea typeface="Calibri" panose="020F0502020204030204" pitchFamily="34" charset="0"/>
                <a:cs typeface="Times New Roman" panose="02020603050405020304" pitchFamily="18" charset="0"/>
              </a:rPr>
              <a:t>the </a:t>
            </a:r>
            <a:r>
              <a:rPr lang="en-GB" sz="2000" b="1" i="1" dirty="0">
                <a:solidFill>
                  <a:srgbClr val="FF0000"/>
                </a:solidFill>
                <a:ea typeface="Calibri" panose="020F0502020204030204" pitchFamily="34" charset="0"/>
                <a:cs typeface="Times New Roman" panose="02020603050405020304" pitchFamily="18" charset="0"/>
              </a:rPr>
              <a:t>process of launching and growing a business without external help or capital.</a:t>
            </a: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Bootstrapping.. means operating a company as economically as possible and cutting all unnecessary expenses.</a:t>
            </a:r>
          </a:p>
          <a:p>
            <a:pP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Bootstrapping involves: </a:t>
            </a:r>
          </a:p>
          <a:p>
            <a:pPr lvl="1">
              <a:lnSpc>
                <a:spcPct val="107000"/>
              </a:lnSpc>
              <a:spcAft>
                <a:spcPts val="800"/>
              </a:spcAft>
              <a:buClr>
                <a:srgbClr val="0070C0"/>
              </a:buClr>
              <a:buFont typeface="Wingdings" panose="05000000000000000000" pitchFamily="2" charset="2"/>
              <a:buChar char="q"/>
            </a:pPr>
            <a:r>
              <a:rPr lang="en-GB" sz="2000" dirty="0">
                <a:ea typeface="Calibri" panose="020F0502020204030204" pitchFamily="34" charset="0"/>
                <a:cs typeface="Times New Roman" panose="02020603050405020304" pitchFamily="18" charset="0"/>
              </a:rPr>
              <a:t>hiring as few employees as possible</a:t>
            </a:r>
          </a:p>
          <a:p>
            <a:pPr lvl="1">
              <a:lnSpc>
                <a:spcPct val="107000"/>
              </a:lnSpc>
              <a:spcAft>
                <a:spcPts val="800"/>
              </a:spcAft>
              <a:buClr>
                <a:srgbClr val="0070C0"/>
              </a:buClr>
              <a:buFont typeface="Wingdings" panose="05000000000000000000" pitchFamily="2" charset="2"/>
              <a:buChar char="q"/>
            </a:pPr>
            <a:r>
              <a:rPr lang="en-GB" sz="2000" dirty="0">
                <a:ea typeface="Calibri" panose="020F0502020204030204" pitchFamily="34" charset="0"/>
                <a:cs typeface="Times New Roman" panose="02020603050405020304" pitchFamily="18" charset="0"/>
              </a:rPr>
              <a:t>leasing anything you can &amp; being creative </a:t>
            </a:r>
          </a:p>
          <a:p>
            <a:pPr lvl="1">
              <a:lnSpc>
                <a:spcPct val="107000"/>
              </a:lnSpc>
              <a:spcAft>
                <a:spcPts val="800"/>
              </a:spcAft>
              <a:buClr>
                <a:srgbClr val="0070C0"/>
              </a:buClr>
              <a:buFont typeface="Wingdings" panose="05000000000000000000" pitchFamily="2" charset="2"/>
              <a:buChar char="q"/>
            </a:pPr>
            <a:r>
              <a:rPr lang="en-GB" sz="2000" dirty="0">
                <a:ea typeface="Calibri" panose="020F0502020204030204" pitchFamily="34" charset="0"/>
                <a:cs typeface="Times New Roman" panose="02020603050405020304" pitchFamily="18" charset="0"/>
              </a:rPr>
              <a:t>asking suppliers to allow longer payments terms &amp; in some instances ask customers to pay in advance etc.</a:t>
            </a:r>
          </a:p>
          <a:p>
            <a:pPr>
              <a:lnSpc>
                <a:spcPct val="107000"/>
              </a:lnSpc>
              <a:spcAft>
                <a:spcPts val="800"/>
              </a:spcAft>
              <a:buClr>
                <a:srgbClr val="0070C0"/>
              </a:buClr>
              <a:buFont typeface="Wingdings" panose="05000000000000000000" pitchFamily="2" charset="2"/>
              <a:buChar char="q"/>
            </a:pPr>
            <a:endParaRPr lang="en-GB" sz="2400" dirty="0"/>
          </a:p>
          <a:p>
            <a:pPr marL="0" indent="0">
              <a:buClr>
                <a:srgbClr val="007DC3"/>
              </a:buClr>
              <a:buNone/>
            </a:pPr>
            <a:endParaRPr lang="en-GB" sz="2400" dirty="0"/>
          </a:p>
          <a:p>
            <a:pPr>
              <a:buClr>
                <a:srgbClr val="007DC3"/>
              </a:buClr>
              <a:buFont typeface="Wingdings" panose="05000000000000000000" pitchFamily="2" charset="2"/>
              <a:buChar char="q"/>
            </a:pPr>
            <a:endParaRPr lang="en-US" sz="2400" dirty="0"/>
          </a:p>
        </p:txBody>
      </p:sp>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1823114" y="519671"/>
            <a:ext cx="8712968" cy="634082"/>
          </a:xfrm>
        </p:spPr>
        <p:txBody>
          <a:bodyPr>
            <a:noAutofit/>
          </a:bodyPr>
          <a:lstStyle/>
          <a:p>
            <a:r>
              <a:rPr lang="en-US" sz="3600" dirty="0"/>
              <a:t> </a:t>
            </a:r>
            <a:br>
              <a:rPr lang="en-US" sz="3600" dirty="0"/>
            </a:br>
            <a:r>
              <a:rPr lang="en-GB" sz="3200" b="1" dirty="0">
                <a:highlight>
                  <a:srgbClr val="FFFF00"/>
                </a:highlight>
              </a:rPr>
              <a:t>Bootstrapping</a:t>
            </a:r>
            <a:br>
              <a:rPr lang="en-GB" sz="3200" b="1" dirty="0">
                <a:highlight>
                  <a:srgbClr val="FFFF00"/>
                </a:highlight>
              </a:rPr>
            </a:br>
            <a:endParaRPr lang="en-US" sz="3600" b="1" dirty="0">
              <a:highlight>
                <a:srgbClr val="FFFF00"/>
              </a:highlight>
            </a:endParaRPr>
          </a:p>
        </p:txBody>
      </p:sp>
    </p:spTree>
    <p:extLst>
      <p:ext uri="{BB962C8B-B14F-4D97-AF65-F5344CB8AC3E}">
        <p14:creationId xmlns:p14="http://schemas.microsoft.com/office/powerpoint/2010/main" val="38117610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8" fill="hold"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 calcmode="lin" valueType="num">
                                      <p:cBhvr additive="base">
                                        <p:cTn id="47"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54684" y="1268760"/>
            <a:ext cx="9013316" cy="4392488"/>
          </a:xfrm>
        </p:spPr>
        <p:txBody>
          <a:bodyPr>
            <a:normAutofit/>
          </a:bodyPr>
          <a:lstStyle/>
          <a:p>
            <a:pPr marL="0" indent="0" algn="ctr">
              <a:buClr>
                <a:srgbClr val="007DC3"/>
              </a:buClr>
              <a:buNone/>
            </a:pPr>
            <a:endParaRPr lang="en-GB" sz="2800" dirty="0"/>
          </a:p>
          <a:p>
            <a:pPr marL="0" indent="0" algn="ctr">
              <a:buClr>
                <a:srgbClr val="007DC3"/>
              </a:buClr>
              <a:buNone/>
            </a:pPr>
            <a:r>
              <a:rPr lang="en-GB" sz="2800" dirty="0"/>
              <a:t>Classroom discussion:</a:t>
            </a:r>
          </a:p>
          <a:p>
            <a:pPr marL="0" indent="0" algn="ctr">
              <a:buClr>
                <a:srgbClr val="007DC3"/>
              </a:buClr>
              <a:buNone/>
            </a:pPr>
            <a:endParaRPr lang="en-GB" sz="2800" dirty="0"/>
          </a:p>
          <a:p>
            <a:pPr marL="0" indent="0" algn="ctr">
              <a:buClr>
                <a:srgbClr val="007DC3"/>
              </a:buClr>
              <a:buNone/>
            </a:pPr>
            <a:r>
              <a:rPr lang="en-GB" sz="2800" dirty="0"/>
              <a:t>Reflecting on the different funding sources we learned, please choose two funding options that you would use to start your own business idea and tell the class why you selected these two.</a:t>
            </a:r>
          </a:p>
          <a:p>
            <a:pPr marL="0" indent="0" algn="ctr">
              <a:buClr>
                <a:srgbClr val="007DC3"/>
              </a:buClr>
              <a:buNone/>
            </a:pPr>
            <a:endParaRPr lang="en-GB" sz="2800" dirty="0"/>
          </a:p>
          <a:p>
            <a:pPr>
              <a:buClr>
                <a:srgbClr val="007DC3"/>
              </a:buClr>
              <a:buFont typeface="Wingdings" panose="05000000000000000000" pitchFamily="2" charset="2"/>
              <a:buChar char="q"/>
            </a:pPr>
            <a:endParaRPr lang="en-GB" sz="2800" dirty="0"/>
          </a:p>
          <a:p>
            <a:pPr>
              <a:buClr>
                <a:srgbClr val="007DC3"/>
              </a:buClr>
              <a:buFont typeface="Wingdings" panose="05000000000000000000" pitchFamily="2" charset="2"/>
              <a:buChar char="q"/>
            </a:pPr>
            <a:endParaRPr lang="en-GB" sz="2400" dirty="0"/>
          </a:p>
          <a:p>
            <a:pPr marL="0" indent="0">
              <a:buClr>
                <a:srgbClr val="007DC3"/>
              </a:buClr>
              <a:buNone/>
            </a:pPr>
            <a:endParaRPr lang="en-GB" sz="2400" dirty="0"/>
          </a:p>
          <a:p>
            <a:pPr>
              <a:buClr>
                <a:srgbClr val="007DC3"/>
              </a:buClr>
              <a:buFont typeface="Wingdings" panose="05000000000000000000" pitchFamily="2" charset="2"/>
              <a:buChar char="q"/>
            </a:pPr>
            <a:endParaRPr lang="en-US" sz="2400" dirty="0"/>
          </a:p>
        </p:txBody>
      </p:sp>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2135560" y="377833"/>
            <a:ext cx="8229600" cy="634082"/>
          </a:xfrm>
        </p:spPr>
        <p:txBody>
          <a:bodyPr>
            <a:noAutofit/>
          </a:bodyPr>
          <a:lstStyle/>
          <a:p>
            <a:r>
              <a:rPr lang="en-US" sz="3600" dirty="0"/>
              <a:t> </a:t>
            </a:r>
            <a:r>
              <a:rPr lang="en-GB" sz="3200" b="1" dirty="0">
                <a:highlight>
                  <a:srgbClr val="FFFF00"/>
                </a:highlight>
              </a:rPr>
              <a:t>Raising Finance</a:t>
            </a:r>
            <a:endParaRPr lang="en-US" sz="3600" b="1" dirty="0">
              <a:highlight>
                <a:srgbClr val="FFFF00"/>
              </a:highlight>
            </a:endParaRPr>
          </a:p>
        </p:txBody>
      </p:sp>
    </p:spTree>
    <p:extLst>
      <p:ext uri="{BB962C8B-B14F-4D97-AF65-F5344CB8AC3E}">
        <p14:creationId xmlns:p14="http://schemas.microsoft.com/office/powerpoint/2010/main" val="8009916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7F059E-F600-217C-17B4-C75B9CA4058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7EAAF4-41A1-78C5-6907-F416F43A1CE0}"/>
              </a:ext>
            </a:extLst>
          </p:cNvPr>
          <p:cNvSpPr>
            <a:spLocks noGrp="1"/>
          </p:cNvSpPr>
          <p:nvPr>
            <p:ph idx="1"/>
          </p:nvPr>
        </p:nvSpPr>
        <p:spPr>
          <a:xfrm>
            <a:off x="111967" y="942188"/>
            <a:ext cx="12080033" cy="4702831"/>
          </a:xfrm>
        </p:spPr>
        <p:txBody>
          <a:bodyPr>
            <a:normAutofit/>
          </a:bodyPr>
          <a:lstStyle/>
          <a:p>
            <a:pPr marL="0" indent="0" algn="ctr">
              <a:buClr>
                <a:srgbClr val="007DC3"/>
              </a:buClr>
              <a:buNone/>
            </a:pPr>
            <a:endParaRPr lang="en-GB" sz="2800" dirty="0"/>
          </a:p>
          <a:p>
            <a:pPr marL="0" indent="0" algn="ctr">
              <a:buClr>
                <a:srgbClr val="007DC3"/>
              </a:buClr>
              <a:buNone/>
            </a:pPr>
            <a:r>
              <a:rPr lang="en-GB" sz="2800" dirty="0"/>
              <a:t>Some case studies of Entrepreneurs that we can look in class or at home.</a:t>
            </a:r>
          </a:p>
          <a:p>
            <a:pPr marL="0" indent="0" algn="ctr">
              <a:buClr>
                <a:srgbClr val="007DC3"/>
              </a:buClr>
              <a:buNone/>
            </a:pPr>
            <a:endParaRPr lang="en-GB" sz="2800" dirty="0"/>
          </a:p>
          <a:p>
            <a:pPr marL="0" indent="0" algn="ctr">
              <a:buClr>
                <a:srgbClr val="007DC3"/>
              </a:buClr>
              <a:buNone/>
            </a:pPr>
            <a:r>
              <a:rPr lang="en-GB" sz="2800" dirty="0"/>
              <a:t>25 UK entrepreneurs that started with very little money:</a:t>
            </a:r>
          </a:p>
          <a:p>
            <a:pPr algn="ctr">
              <a:buClr>
                <a:srgbClr val="007DC3"/>
              </a:buClr>
              <a:buFont typeface="Wingdings" panose="05000000000000000000" pitchFamily="2" charset="2"/>
              <a:buChar char="q"/>
            </a:pPr>
            <a:r>
              <a:rPr lang="en-GB" sz="2800" dirty="0">
                <a:hlinkClick r:id="rId2"/>
              </a:rPr>
              <a:t>https://www.thisismoney.co.uk/money/smallbusiness/article-2809685/Top-25-self-entrepreneurs-started-small-sums-money.html</a:t>
            </a:r>
            <a:endParaRPr lang="en-GB" sz="2800" dirty="0"/>
          </a:p>
          <a:p>
            <a:pPr>
              <a:buClr>
                <a:srgbClr val="007DC3"/>
              </a:buClr>
              <a:buFont typeface="Wingdings" panose="05000000000000000000" pitchFamily="2" charset="2"/>
              <a:buChar char="q"/>
            </a:pPr>
            <a:endParaRPr lang="en-GB" sz="2800" dirty="0"/>
          </a:p>
          <a:p>
            <a:pPr marL="0" indent="0" algn="ctr">
              <a:buClr>
                <a:srgbClr val="007DC3"/>
              </a:buClr>
              <a:buNone/>
            </a:pPr>
            <a:endParaRPr lang="en-GB" sz="2800" dirty="0"/>
          </a:p>
          <a:p>
            <a:pPr marL="0" indent="0" algn="ctr">
              <a:buClr>
                <a:srgbClr val="007DC3"/>
              </a:buClr>
              <a:buNone/>
            </a:pPr>
            <a:endParaRPr lang="en-GB" sz="2800" dirty="0"/>
          </a:p>
          <a:p>
            <a:pPr>
              <a:buClr>
                <a:srgbClr val="007DC3"/>
              </a:buClr>
              <a:buFont typeface="Wingdings" panose="05000000000000000000" pitchFamily="2" charset="2"/>
              <a:buChar char="q"/>
            </a:pPr>
            <a:endParaRPr lang="en-GB" sz="2800" dirty="0"/>
          </a:p>
          <a:p>
            <a:pPr>
              <a:buClr>
                <a:srgbClr val="007DC3"/>
              </a:buClr>
              <a:buFont typeface="Wingdings" panose="05000000000000000000" pitchFamily="2" charset="2"/>
              <a:buChar char="q"/>
            </a:pPr>
            <a:endParaRPr lang="en-GB" sz="2400" dirty="0"/>
          </a:p>
          <a:p>
            <a:pPr marL="0" indent="0">
              <a:buClr>
                <a:srgbClr val="007DC3"/>
              </a:buClr>
              <a:buNone/>
            </a:pPr>
            <a:endParaRPr lang="en-GB" sz="2400" dirty="0"/>
          </a:p>
          <a:p>
            <a:pPr>
              <a:buClr>
                <a:srgbClr val="007DC3"/>
              </a:buClr>
              <a:buFont typeface="Wingdings" panose="05000000000000000000" pitchFamily="2" charset="2"/>
              <a:buChar char="q"/>
            </a:pPr>
            <a:endParaRPr lang="en-US" sz="2400" dirty="0"/>
          </a:p>
        </p:txBody>
      </p:sp>
      <p:sp>
        <p:nvSpPr>
          <p:cNvPr id="2" name="Title 1">
            <a:extLst>
              <a:ext uri="{FF2B5EF4-FFF2-40B4-BE49-F238E27FC236}">
                <a16:creationId xmlns:a16="http://schemas.microsoft.com/office/drawing/2014/main" id="{9897DC2F-6106-0BB1-E4D2-19A3486DF1FC}"/>
              </a:ext>
            </a:extLst>
          </p:cNvPr>
          <p:cNvSpPr>
            <a:spLocks noGrp="1"/>
          </p:cNvSpPr>
          <p:nvPr>
            <p:ph type="title"/>
          </p:nvPr>
        </p:nvSpPr>
        <p:spPr>
          <a:xfrm>
            <a:off x="2126229" y="172559"/>
            <a:ext cx="8229600" cy="634082"/>
          </a:xfrm>
        </p:spPr>
        <p:txBody>
          <a:bodyPr>
            <a:noAutofit/>
          </a:bodyPr>
          <a:lstStyle/>
          <a:p>
            <a:r>
              <a:rPr lang="en-US" sz="3600" dirty="0"/>
              <a:t> </a:t>
            </a:r>
            <a:r>
              <a:rPr lang="en-GB" sz="3200" b="1" dirty="0">
                <a:highlight>
                  <a:srgbClr val="FFFF00"/>
                </a:highlight>
              </a:rPr>
              <a:t>Is not all about out money!</a:t>
            </a:r>
            <a:endParaRPr lang="en-US" sz="3600" b="1" dirty="0">
              <a:highlight>
                <a:srgbClr val="FFFF00"/>
              </a:highlight>
            </a:endParaRPr>
          </a:p>
        </p:txBody>
      </p:sp>
    </p:spTree>
    <p:extLst>
      <p:ext uri="{BB962C8B-B14F-4D97-AF65-F5344CB8AC3E}">
        <p14:creationId xmlns:p14="http://schemas.microsoft.com/office/powerpoint/2010/main" val="86121124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01267" y="992429"/>
            <a:ext cx="9144000" cy="4873143"/>
          </a:xfrm>
        </p:spPr>
        <p:txBody>
          <a:bodyPr>
            <a:noAutofit/>
          </a:bodyPr>
          <a:lstStyle/>
          <a:p>
            <a:pPr marL="0" indent="0">
              <a:buClr>
                <a:srgbClr val="007DC3"/>
              </a:buClr>
              <a:buNone/>
            </a:pPr>
            <a:endParaRPr lang="en-GB" sz="2400" dirty="0"/>
          </a:p>
          <a:p>
            <a:pPr marL="0" indent="0" algn="ctr">
              <a:buClr>
                <a:srgbClr val="007DC3"/>
              </a:buClr>
              <a:buNone/>
            </a:pPr>
            <a:r>
              <a:rPr lang="en-GB" sz="2400" dirty="0"/>
              <a:t>   Let's read about high grow company </a:t>
            </a:r>
            <a:r>
              <a:rPr lang="en-GB" sz="2400" dirty="0" err="1"/>
              <a:t>GymShark</a:t>
            </a:r>
            <a:r>
              <a:rPr lang="en-GB" sz="2400" dirty="0"/>
              <a:t>- this Young entrepreneur started from his garage!</a:t>
            </a:r>
          </a:p>
          <a:p>
            <a:pPr marL="0" indent="0">
              <a:buClr>
                <a:srgbClr val="007DC3"/>
              </a:buClr>
              <a:buNone/>
            </a:pPr>
            <a:endParaRPr lang="en-GB" sz="2400" dirty="0"/>
          </a:p>
          <a:p>
            <a:pPr marL="0" indent="0" algn="ctr">
              <a:buClr>
                <a:srgbClr val="007DC3"/>
              </a:buClr>
              <a:buNone/>
            </a:pPr>
            <a:r>
              <a:rPr lang="en-GB" sz="2400" dirty="0">
                <a:hlinkClick r:id="rId2"/>
              </a:rPr>
              <a:t>https://www.thisisnotfinancialadvice.co.uk/p/from-garage-to-global-the-incredible</a:t>
            </a:r>
            <a:endParaRPr lang="en-GB" sz="2400" dirty="0"/>
          </a:p>
          <a:p>
            <a:pPr marL="0" indent="0">
              <a:buClr>
                <a:srgbClr val="007DC3"/>
              </a:buClr>
              <a:buNone/>
            </a:pPr>
            <a:endParaRPr lang="en-GB" sz="2400" dirty="0"/>
          </a:p>
          <a:p>
            <a:pPr marL="0" indent="0" algn="ctr">
              <a:buClr>
                <a:srgbClr val="007DC3"/>
              </a:buClr>
              <a:buNone/>
            </a:pPr>
            <a:r>
              <a:rPr lang="en-GB" sz="2400" dirty="0">
                <a:hlinkClick r:id="rId3"/>
              </a:rPr>
              <a:t>https://benfrancis.com/</a:t>
            </a:r>
            <a:endParaRPr lang="en-GB" sz="2400" dirty="0"/>
          </a:p>
          <a:p>
            <a:pPr marL="0" indent="0" algn="ctr">
              <a:buClr>
                <a:srgbClr val="007DC3"/>
              </a:buClr>
              <a:buNone/>
            </a:pPr>
            <a:endParaRPr lang="en-GB" sz="2400" dirty="0"/>
          </a:p>
          <a:p>
            <a:pPr>
              <a:buClr>
                <a:srgbClr val="007DC3"/>
              </a:buClr>
              <a:buFont typeface="Wingdings" panose="05000000000000000000" pitchFamily="2" charset="2"/>
              <a:buChar char="q"/>
            </a:pPr>
            <a:endParaRPr lang="en-GB" sz="2400" dirty="0"/>
          </a:p>
          <a:p>
            <a:pPr>
              <a:buClr>
                <a:srgbClr val="007DC3"/>
              </a:buClr>
              <a:buFont typeface="Wingdings" panose="05000000000000000000" pitchFamily="2" charset="2"/>
              <a:buChar char="q"/>
            </a:pPr>
            <a:endParaRPr lang="en-GB" sz="2400" dirty="0"/>
          </a:p>
          <a:p>
            <a:pPr>
              <a:buClr>
                <a:srgbClr val="007DC3"/>
              </a:buClr>
              <a:buFont typeface="Wingdings" panose="05000000000000000000" pitchFamily="2" charset="2"/>
              <a:buChar char="q"/>
            </a:pPr>
            <a:endParaRPr lang="en-GB" sz="2400" dirty="0"/>
          </a:p>
        </p:txBody>
      </p:sp>
      <p:sp>
        <p:nvSpPr>
          <p:cNvPr id="4" name="TextBox 3">
            <a:extLst>
              <a:ext uri="{FF2B5EF4-FFF2-40B4-BE49-F238E27FC236}">
                <a16:creationId xmlns:a16="http://schemas.microsoft.com/office/drawing/2014/main" id="{A0B6E651-E7C8-6D20-D087-480AE61A779C}"/>
              </a:ext>
            </a:extLst>
          </p:cNvPr>
          <p:cNvSpPr txBox="1"/>
          <p:nvPr/>
        </p:nvSpPr>
        <p:spPr>
          <a:xfrm>
            <a:off x="1524000" y="388754"/>
            <a:ext cx="9144000" cy="584775"/>
          </a:xfrm>
          <a:prstGeom prst="rect">
            <a:avLst/>
          </a:prstGeom>
          <a:noFill/>
        </p:spPr>
        <p:txBody>
          <a:bodyPr wrap="square" rtlCol="0">
            <a:spAutoFit/>
          </a:bodyPr>
          <a:lstStyle/>
          <a:p>
            <a:pPr algn="ctr">
              <a:buNone/>
            </a:pPr>
            <a:r>
              <a:rPr lang="en-GB" sz="3200" b="1" dirty="0">
                <a:highlight>
                  <a:srgbClr val="FFFF00"/>
                </a:highlight>
              </a:rPr>
              <a:t>Entrepreneur case study- </a:t>
            </a:r>
            <a:r>
              <a:rPr lang="en-GB" sz="3200" b="1" dirty="0" err="1">
                <a:highlight>
                  <a:srgbClr val="FFFF00"/>
                </a:highlight>
              </a:rPr>
              <a:t>GymShark</a:t>
            </a:r>
            <a:endParaRPr lang="en-GB" sz="3600" b="1" dirty="0">
              <a:highlight>
                <a:srgbClr val="FFFF00"/>
              </a:highlight>
            </a:endParaRPr>
          </a:p>
        </p:txBody>
      </p:sp>
    </p:spTree>
    <p:extLst>
      <p:ext uri="{BB962C8B-B14F-4D97-AF65-F5344CB8AC3E}">
        <p14:creationId xmlns:p14="http://schemas.microsoft.com/office/powerpoint/2010/main" val="21126683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2A0E0C-8FF2-57CC-F2C6-F6DF5C2E65A8}"/>
            </a:ext>
          </a:extLst>
        </p:cNvPr>
        <p:cNvGrpSpPr/>
        <p:nvPr/>
      </p:nvGrpSpPr>
      <p:grpSpPr>
        <a:xfrm>
          <a:off x="0" y="0"/>
          <a:ext cx="0" cy="0"/>
          <a:chOff x="0" y="0"/>
          <a:chExt cx="0" cy="0"/>
        </a:xfrm>
      </p:grpSpPr>
      <p:pic>
        <p:nvPicPr>
          <p:cNvPr id="5" name="Picture 4" descr="Yellow question mark">
            <a:extLst>
              <a:ext uri="{FF2B5EF4-FFF2-40B4-BE49-F238E27FC236}">
                <a16:creationId xmlns:a16="http://schemas.microsoft.com/office/drawing/2014/main" id="{6DFB9EF8-0FDF-E848-5C70-63EDA7C6D21E}"/>
              </a:ext>
            </a:extLst>
          </p:cNvPr>
          <p:cNvPicPr>
            <a:picLocks noChangeAspect="1"/>
          </p:cNvPicPr>
          <p:nvPr/>
        </p:nvPicPr>
        <p:blipFill rotWithShape="1">
          <a:blip r:embed="rId2"/>
          <a:srcRect t="11844" b="28659"/>
          <a:stretch/>
        </p:blipFill>
        <p:spPr>
          <a:xfrm>
            <a:off x="138260" y="930897"/>
            <a:ext cx="11720660" cy="4536649"/>
          </a:xfrm>
          <a:prstGeom prst="rect">
            <a:avLst/>
          </a:prstGeom>
          <a:noFill/>
        </p:spPr>
      </p:pic>
      <p:sp>
        <p:nvSpPr>
          <p:cNvPr id="6" name="Title 5">
            <a:extLst>
              <a:ext uri="{FF2B5EF4-FFF2-40B4-BE49-F238E27FC236}">
                <a16:creationId xmlns:a16="http://schemas.microsoft.com/office/drawing/2014/main" id="{4C441121-40B1-7E0C-DB10-C9C5679B45E8}"/>
              </a:ext>
            </a:extLst>
          </p:cNvPr>
          <p:cNvSpPr>
            <a:spLocks noGrp="1"/>
          </p:cNvSpPr>
          <p:nvPr>
            <p:ph type="title"/>
          </p:nvPr>
        </p:nvSpPr>
        <p:spPr>
          <a:xfrm>
            <a:off x="468198" y="142662"/>
            <a:ext cx="10972800" cy="668042"/>
          </a:xfrm>
        </p:spPr>
        <p:txBody>
          <a:bodyPr>
            <a:normAutofit/>
          </a:bodyPr>
          <a:lstStyle/>
          <a:p>
            <a:r>
              <a:rPr lang="en-GB" sz="3600" b="1" dirty="0">
                <a:highlight>
                  <a:srgbClr val="FFFF00"/>
                </a:highlight>
              </a:rPr>
              <a:t>QUESTIONS</a:t>
            </a:r>
          </a:p>
        </p:txBody>
      </p:sp>
    </p:spTree>
    <p:extLst>
      <p:ext uri="{BB962C8B-B14F-4D97-AF65-F5344CB8AC3E}">
        <p14:creationId xmlns:p14="http://schemas.microsoft.com/office/powerpoint/2010/main" val="832118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B3C440-AA75-070F-70DA-FD8E6FE52F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4A3D8D-0E4D-D0A6-C43E-A7FA772DBC9F}"/>
              </a:ext>
            </a:extLst>
          </p:cNvPr>
          <p:cNvSpPr>
            <a:spLocks noGrp="1"/>
          </p:cNvSpPr>
          <p:nvPr>
            <p:ph type="ctrTitle"/>
          </p:nvPr>
        </p:nvSpPr>
        <p:spPr>
          <a:xfrm>
            <a:off x="-307910" y="1701692"/>
            <a:ext cx="6946607" cy="3323987"/>
          </a:xfrm>
        </p:spPr>
        <p:txBody>
          <a:bodyPr/>
          <a:lstStyle/>
          <a:p>
            <a:r>
              <a:rPr lang="en-GB" sz="2400" b="1" kern="1200" dirty="0">
                <a:solidFill>
                  <a:srgbClr val="FFFF00"/>
                </a:solidFill>
                <a:latin typeface="Myriad Pro"/>
                <a:cs typeface="+mj-cs"/>
              </a:rPr>
              <a:t>Business Development proposal Module  </a:t>
            </a:r>
            <a:br>
              <a:rPr lang="en-GB" sz="2400" b="1" kern="1200" dirty="0">
                <a:solidFill>
                  <a:srgbClr val="FFFF00"/>
                </a:solidFill>
                <a:latin typeface="Myriad Pro"/>
                <a:cs typeface="+mj-cs"/>
              </a:rPr>
            </a:br>
            <a:r>
              <a:rPr lang="en-GB" sz="2400" b="1" kern="1200" dirty="0">
                <a:solidFill>
                  <a:srgbClr val="FFFF00"/>
                </a:solidFill>
                <a:latin typeface="Myriad Pro"/>
                <a:cs typeface="+mj-cs"/>
              </a:rPr>
              <a:t>(</a:t>
            </a:r>
            <a:r>
              <a:rPr lang="en-GB" sz="2400" kern="1200" dirty="0">
                <a:solidFill>
                  <a:srgbClr val="FFFF00"/>
                </a:solidFill>
                <a:latin typeface="Myriad Pro"/>
                <a:cs typeface="+mj-cs"/>
              </a:rPr>
              <a:t>LCMB7037</a:t>
            </a:r>
            <a:r>
              <a:rPr lang="en-GB" sz="2400" b="1" kern="1200" dirty="0">
                <a:solidFill>
                  <a:srgbClr val="FFFF00"/>
                </a:solidFill>
                <a:latin typeface="Myriad Pro"/>
                <a:cs typeface="+mj-cs"/>
              </a:rPr>
              <a:t>) </a:t>
            </a:r>
            <a:br>
              <a:rPr lang="en-GB" sz="2400" b="1" kern="1200" dirty="0">
                <a:solidFill>
                  <a:srgbClr val="FFFF00"/>
                </a:solidFill>
                <a:latin typeface="Myriad Pro"/>
                <a:cs typeface="+mj-cs"/>
              </a:rPr>
            </a:br>
            <a:br>
              <a:rPr lang="en-GB" sz="2400" b="1" kern="1200" dirty="0">
                <a:solidFill>
                  <a:srgbClr val="FFFF00"/>
                </a:solidFill>
                <a:latin typeface="Myriad Pro"/>
                <a:cs typeface="+mj-cs"/>
              </a:rPr>
            </a:br>
            <a:r>
              <a:rPr lang="en-GB" sz="2400" b="1" kern="1200" dirty="0">
                <a:solidFill>
                  <a:srgbClr val="FFFF00"/>
                </a:solidFill>
                <a:latin typeface="Myriad Pro"/>
                <a:cs typeface="+mj-cs"/>
              </a:rPr>
              <a:t>    Cash Flow</a:t>
            </a:r>
            <a:br>
              <a:rPr lang="en-GB" sz="2400" b="1" kern="1200" dirty="0">
                <a:solidFill>
                  <a:srgbClr val="FFFF00"/>
                </a:solidFill>
                <a:latin typeface="Myriad Pro"/>
                <a:cs typeface="+mj-cs"/>
              </a:rPr>
            </a:br>
            <a:br>
              <a:rPr lang="en-GB" sz="2400" b="1" kern="1200" dirty="0">
                <a:solidFill>
                  <a:srgbClr val="FFFF00"/>
                </a:solidFill>
                <a:latin typeface="Myriad Pro"/>
                <a:cs typeface="+mj-cs"/>
              </a:rPr>
            </a:br>
            <a:br>
              <a:rPr lang="en-GB" sz="2400" b="1" kern="1200" dirty="0">
                <a:solidFill>
                  <a:srgbClr val="FFFF00"/>
                </a:solidFill>
                <a:latin typeface="Myriad Pro"/>
                <a:cs typeface="+mj-cs"/>
              </a:rPr>
            </a:br>
            <a:r>
              <a:rPr lang="en-GB" sz="2400" b="1" kern="1200" dirty="0">
                <a:solidFill>
                  <a:srgbClr val="FFFF00"/>
                </a:solidFill>
                <a:latin typeface="Myriad Pro"/>
                <a:cs typeface="+mj-cs"/>
              </a:rPr>
              <a:t>Vasilios Tavlaridis</a:t>
            </a:r>
            <a:br>
              <a:rPr lang="en-GB" sz="2400" b="1" kern="1200" dirty="0">
                <a:solidFill>
                  <a:srgbClr val="FFFF00"/>
                </a:solidFill>
                <a:latin typeface="Myriad Pro"/>
                <a:cs typeface="+mj-cs"/>
              </a:rPr>
            </a:br>
            <a:r>
              <a:rPr lang="en-GB" sz="2400" b="1" kern="1200" dirty="0">
                <a:solidFill>
                  <a:srgbClr val="FFFF00"/>
                </a:solidFill>
                <a:latin typeface="Myriad Pro"/>
                <a:cs typeface="+mj-cs"/>
              </a:rPr>
              <a:t>MBA Program Manager</a:t>
            </a:r>
            <a:br>
              <a:rPr lang="en-GB" sz="2400" b="1" kern="1200" dirty="0">
                <a:solidFill>
                  <a:srgbClr val="FFFF00"/>
                </a:solidFill>
                <a:latin typeface="Myriad Pro"/>
                <a:cs typeface="+mj-cs"/>
              </a:rPr>
            </a:br>
            <a:endParaRPr lang="en-GB" sz="2400" dirty="0"/>
          </a:p>
        </p:txBody>
      </p:sp>
    </p:spTree>
    <p:extLst>
      <p:ext uri="{BB962C8B-B14F-4D97-AF65-F5344CB8AC3E}">
        <p14:creationId xmlns:p14="http://schemas.microsoft.com/office/powerpoint/2010/main" val="37601964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19EA5-C755-0FE4-54D7-31AEDFE9EC0D}"/>
              </a:ext>
            </a:extLst>
          </p:cNvPr>
          <p:cNvSpPr>
            <a:spLocks noGrp="1"/>
          </p:cNvSpPr>
          <p:nvPr>
            <p:ph type="title"/>
          </p:nvPr>
        </p:nvSpPr>
        <p:spPr/>
        <p:txBody>
          <a:bodyPr>
            <a:normAutofit/>
          </a:bodyPr>
          <a:lstStyle/>
          <a:p>
            <a:r>
              <a:rPr lang="en-US" sz="2800" b="1" dirty="0">
                <a:highlight>
                  <a:srgbClr val="FFFF00"/>
                </a:highlight>
              </a:rPr>
              <a:t>Cash flow</a:t>
            </a:r>
            <a:endParaRPr lang="en-GB" sz="2800" b="1" dirty="0">
              <a:highlight>
                <a:srgbClr val="FFFF00"/>
              </a:highlight>
            </a:endParaRPr>
          </a:p>
        </p:txBody>
      </p:sp>
      <p:sp>
        <p:nvSpPr>
          <p:cNvPr id="3" name="Content Placeholder 2">
            <a:extLst>
              <a:ext uri="{FF2B5EF4-FFF2-40B4-BE49-F238E27FC236}">
                <a16:creationId xmlns:a16="http://schemas.microsoft.com/office/drawing/2014/main" id="{9D441296-A9BD-EE00-E183-8F9AB992F8C1}"/>
              </a:ext>
            </a:extLst>
          </p:cNvPr>
          <p:cNvSpPr>
            <a:spLocks noGrp="1"/>
          </p:cNvSpPr>
          <p:nvPr>
            <p:ph idx="1"/>
          </p:nvPr>
        </p:nvSpPr>
        <p:spPr>
          <a:xfrm>
            <a:off x="609600" y="1250302"/>
            <a:ext cx="10972800" cy="4266931"/>
          </a:xfrm>
        </p:spPr>
        <p:txBody>
          <a:bodyPr>
            <a:normAutofit lnSpcReduction="10000"/>
          </a:bodyPr>
          <a:lstStyle/>
          <a:p>
            <a:pPr>
              <a:buClr>
                <a:srgbClr val="0070C0"/>
              </a:buClr>
              <a:buFont typeface="Wingdings" panose="05000000000000000000" pitchFamily="2" charset="2"/>
              <a:buChar char="q"/>
            </a:pPr>
            <a:r>
              <a:rPr lang="en-US" b="1" dirty="0"/>
              <a:t>Cash flow </a:t>
            </a:r>
            <a:r>
              <a:rPr lang="en-US" dirty="0"/>
              <a:t>in business refers to the amount of cash/money that comes into and out of a company over a particular period of time.</a:t>
            </a:r>
          </a:p>
          <a:p>
            <a:pPr>
              <a:buClr>
                <a:srgbClr val="0070C0"/>
              </a:buClr>
              <a:buFont typeface="Wingdings" panose="05000000000000000000" pitchFamily="2" charset="2"/>
              <a:buChar char="q"/>
            </a:pPr>
            <a:r>
              <a:rPr lang="en-US" dirty="0"/>
              <a:t>Cash flow helps you to plan and manage your financial resources.</a:t>
            </a:r>
          </a:p>
          <a:p>
            <a:pPr>
              <a:buClr>
                <a:srgbClr val="0070C0"/>
              </a:buClr>
              <a:buFont typeface="Wingdings" panose="05000000000000000000" pitchFamily="2" charset="2"/>
              <a:buChar char="q"/>
            </a:pPr>
            <a:r>
              <a:rPr lang="en-US" dirty="0"/>
              <a:t>A cash flow forecast gives you insight into the likely future state of your business.</a:t>
            </a:r>
          </a:p>
          <a:p>
            <a:pPr>
              <a:buClr>
                <a:srgbClr val="0070C0"/>
              </a:buClr>
              <a:buFont typeface="Wingdings" panose="05000000000000000000" pitchFamily="2" charset="2"/>
              <a:buChar char="q"/>
            </a:pPr>
            <a:r>
              <a:rPr lang="en-US" dirty="0"/>
              <a:t>You can make decisions before they become critical.</a:t>
            </a:r>
          </a:p>
          <a:p>
            <a:endParaRPr lang="en-US" dirty="0"/>
          </a:p>
          <a:p>
            <a:endParaRPr lang="en-US" dirty="0"/>
          </a:p>
          <a:p>
            <a:pPr marL="0" indent="0">
              <a:buNone/>
            </a:pPr>
            <a:endParaRPr lang="en-US" dirty="0"/>
          </a:p>
          <a:p>
            <a:endParaRPr lang="en-GB" dirty="0"/>
          </a:p>
        </p:txBody>
      </p:sp>
      <p:sp>
        <p:nvSpPr>
          <p:cNvPr id="4" name="Slide Number Placeholder 3">
            <a:extLst>
              <a:ext uri="{FF2B5EF4-FFF2-40B4-BE49-F238E27FC236}">
                <a16:creationId xmlns:a16="http://schemas.microsoft.com/office/drawing/2014/main" id="{B5BF54B1-2BA1-7608-85C2-3DB400738897}"/>
              </a:ext>
            </a:extLst>
          </p:cNvPr>
          <p:cNvSpPr>
            <a:spLocks noGrp="1"/>
          </p:cNvSpPr>
          <p:nvPr>
            <p:ph type="sldNum" sz="quarter" idx="12"/>
          </p:nvPr>
        </p:nvSpPr>
        <p:spPr/>
        <p:txBody>
          <a:bodyPr/>
          <a:lstStyle/>
          <a:p>
            <a:fld id="{C3F65BB1-9206-4D7F-97F9-47DCC7DC6334}" type="slidenum">
              <a:rPr lang="en-GB" smtClean="0"/>
              <a:pPr/>
              <a:t>24</a:t>
            </a:fld>
            <a:endParaRPr lang="en-GB"/>
          </a:p>
        </p:txBody>
      </p:sp>
    </p:spTree>
    <p:extLst>
      <p:ext uri="{BB962C8B-B14F-4D97-AF65-F5344CB8AC3E}">
        <p14:creationId xmlns:p14="http://schemas.microsoft.com/office/powerpoint/2010/main" val="14654868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4441BC-92B1-7A29-932E-E3FDD060DC10}"/>
              </a:ext>
            </a:extLst>
          </p:cNvPr>
          <p:cNvSpPr>
            <a:spLocks noGrp="1"/>
          </p:cNvSpPr>
          <p:nvPr>
            <p:ph type="title"/>
          </p:nvPr>
        </p:nvSpPr>
        <p:spPr>
          <a:xfrm>
            <a:off x="609600" y="124691"/>
            <a:ext cx="10972800" cy="611770"/>
          </a:xfrm>
        </p:spPr>
        <p:txBody>
          <a:bodyPr>
            <a:normAutofit/>
          </a:bodyPr>
          <a:lstStyle/>
          <a:p>
            <a:r>
              <a:rPr lang="en-US" sz="3200" b="1" dirty="0">
                <a:highlight>
                  <a:srgbClr val="FFFF00"/>
                </a:highlight>
              </a:rPr>
              <a:t>Cash</a:t>
            </a:r>
            <a:r>
              <a:rPr lang="en-US" sz="2800" b="1" dirty="0">
                <a:highlight>
                  <a:srgbClr val="FFFF00"/>
                </a:highlight>
              </a:rPr>
              <a:t> flow</a:t>
            </a:r>
            <a:endParaRPr lang="en-GB" sz="2800" b="1" dirty="0">
              <a:highlight>
                <a:srgbClr val="FFFF00"/>
              </a:highlight>
            </a:endParaRPr>
          </a:p>
        </p:txBody>
      </p:sp>
      <p:sp>
        <p:nvSpPr>
          <p:cNvPr id="3" name="Content Placeholder 2">
            <a:extLst>
              <a:ext uri="{FF2B5EF4-FFF2-40B4-BE49-F238E27FC236}">
                <a16:creationId xmlns:a16="http://schemas.microsoft.com/office/drawing/2014/main" id="{3528718F-3CEA-940B-6103-1F7B12648A79}"/>
              </a:ext>
            </a:extLst>
          </p:cNvPr>
          <p:cNvSpPr>
            <a:spLocks noGrp="1"/>
          </p:cNvSpPr>
          <p:nvPr>
            <p:ph idx="1"/>
          </p:nvPr>
        </p:nvSpPr>
        <p:spPr>
          <a:xfrm>
            <a:off x="236375" y="947059"/>
            <a:ext cx="11697477" cy="4558002"/>
          </a:xfrm>
        </p:spPr>
        <p:txBody>
          <a:bodyPr>
            <a:normAutofit/>
          </a:bodyPr>
          <a:lstStyle/>
          <a:p>
            <a:pPr>
              <a:buClr>
                <a:srgbClr val="0070C0"/>
              </a:buClr>
              <a:buFont typeface="Wingdings" panose="05000000000000000000" pitchFamily="2" charset="2"/>
              <a:buChar char="q"/>
            </a:pPr>
            <a:r>
              <a:rPr lang="en-US" b="1" dirty="0"/>
              <a:t>Cash inflow </a:t>
            </a:r>
            <a:r>
              <a:rPr lang="en-US" dirty="0"/>
              <a:t>is the money that comes into a business. It increases the company’s cash balance and helps cover expenses, invest in growth, or save for the future. </a:t>
            </a:r>
          </a:p>
          <a:p>
            <a:pPr>
              <a:buClr>
                <a:srgbClr val="0070C0"/>
              </a:buClr>
              <a:buFont typeface="Wingdings" panose="05000000000000000000" pitchFamily="2" charset="2"/>
              <a:buChar char="q"/>
            </a:pPr>
            <a:r>
              <a:rPr lang="en-US" dirty="0"/>
              <a:t>Example: Customer payments, loans, sales revenue, etc.</a:t>
            </a:r>
          </a:p>
          <a:p>
            <a:pPr marL="0" indent="0">
              <a:buClr>
                <a:srgbClr val="0070C0"/>
              </a:buClr>
              <a:buNone/>
            </a:pPr>
            <a:endParaRPr lang="en-US" dirty="0"/>
          </a:p>
          <a:p>
            <a:pPr>
              <a:buClr>
                <a:srgbClr val="0070C0"/>
              </a:buClr>
              <a:buFont typeface="Wingdings" panose="05000000000000000000" pitchFamily="2" charset="2"/>
              <a:buChar char="q"/>
            </a:pPr>
            <a:r>
              <a:rPr lang="en-US" dirty="0"/>
              <a:t>A strong cash inflow is essential for a business to survive, grow and succeed.</a:t>
            </a:r>
          </a:p>
          <a:p>
            <a:endParaRPr lang="en-GB" dirty="0"/>
          </a:p>
        </p:txBody>
      </p:sp>
      <p:sp>
        <p:nvSpPr>
          <p:cNvPr id="4" name="Slide Number Placeholder 3">
            <a:extLst>
              <a:ext uri="{FF2B5EF4-FFF2-40B4-BE49-F238E27FC236}">
                <a16:creationId xmlns:a16="http://schemas.microsoft.com/office/drawing/2014/main" id="{B8559064-66A0-241F-F340-D8A38DD2A4D8}"/>
              </a:ext>
            </a:extLst>
          </p:cNvPr>
          <p:cNvSpPr>
            <a:spLocks noGrp="1"/>
          </p:cNvSpPr>
          <p:nvPr>
            <p:ph type="sldNum" sz="quarter" idx="12"/>
          </p:nvPr>
        </p:nvSpPr>
        <p:spPr/>
        <p:txBody>
          <a:bodyPr/>
          <a:lstStyle/>
          <a:p>
            <a:fld id="{C3F65BB1-9206-4D7F-97F9-47DCC7DC6334}" type="slidenum">
              <a:rPr lang="en-GB" smtClean="0"/>
              <a:pPr/>
              <a:t>25</a:t>
            </a:fld>
            <a:endParaRPr lang="en-GB"/>
          </a:p>
        </p:txBody>
      </p:sp>
    </p:spTree>
    <p:extLst>
      <p:ext uri="{BB962C8B-B14F-4D97-AF65-F5344CB8AC3E}">
        <p14:creationId xmlns:p14="http://schemas.microsoft.com/office/powerpoint/2010/main" val="21518695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994BD-EE94-2C2F-5E00-F3C915DD0C63}"/>
              </a:ext>
            </a:extLst>
          </p:cNvPr>
          <p:cNvSpPr>
            <a:spLocks noGrp="1"/>
          </p:cNvSpPr>
          <p:nvPr>
            <p:ph type="title"/>
          </p:nvPr>
        </p:nvSpPr>
        <p:spPr>
          <a:xfrm>
            <a:off x="488302" y="136524"/>
            <a:ext cx="10972800" cy="649093"/>
          </a:xfrm>
        </p:spPr>
        <p:txBody>
          <a:bodyPr>
            <a:normAutofit/>
          </a:bodyPr>
          <a:lstStyle/>
          <a:p>
            <a:r>
              <a:rPr lang="en-US" sz="3200" b="1" dirty="0">
                <a:highlight>
                  <a:srgbClr val="FFFF00"/>
                </a:highlight>
              </a:rPr>
              <a:t>Cash flow</a:t>
            </a:r>
            <a:endParaRPr lang="en-GB" sz="3200" b="1" dirty="0">
              <a:highlight>
                <a:srgbClr val="FFFF00"/>
              </a:highlight>
            </a:endParaRPr>
          </a:p>
        </p:txBody>
      </p:sp>
      <p:sp>
        <p:nvSpPr>
          <p:cNvPr id="3" name="Content Placeholder 2">
            <a:extLst>
              <a:ext uri="{FF2B5EF4-FFF2-40B4-BE49-F238E27FC236}">
                <a16:creationId xmlns:a16="http://schemas.microsoft.com/office/drawing/2014/main" id="{1F269DA7-ACBD-03C3-E628-63D764DAAB02}"/>
              </a:ext>
            </a:extLst>
          </p:cNvPr>
          <p:cNvSpPr>
            <a:spLocks noGrp="1"/>
          </p:cNvSpPr>
          <p:nvPr>
            <p:ph idx="1"/>
          </p:nvPr>
        </p:nvSpPr>
        <p:spPr>
          <a:xfrm>
            <a:off x="139959" y="785617"/>
            <a:ext cx="11442441" cy="4731616"/>
          </a:xfrm>
        </p:spPr>
        <p:txBody>
          <a:bodyPr>
            <a:normAutofit/>
          </a:bodyPr>
          <a:lstStyle/>
          <a:p>
            <a:pPr>
              <a:buClr>
                <a:srgbClr val="0070C0"/>
              </a:buClr>
              <a:buFont typeface="Wingdings" panose="05000000000000000000" pitchFamily="2" charset="2"/>
              <a:buChar char="q"/>
            </a:pPr>
            <a:r>
              <a:rPr lang="en-US" b="1" dirty="0"/>
              <a:t>Cash outflow </a:t>
            </a:r>
            <a:r>
              <a:rPr lang="en-US" dirty="0"/>
              <a:t>is the money that a business spends. It flows out of the business to pay various costs and expenses.</a:t>
            </a:r>
            <a:r>
              <a:rPr lang="en-GB" dirty="0"/>
              <a:t> </a:t>
            </a:r>
          </a:p>
          <a:p>
            <a:pPr>
              <a:buClr>
                <a:srgbClr val="0070C0"/>
              </a:buClr>
              <a:buFont typeface="Wingdings" panose="05000000000000000000" pitchFamily="2" charset="2"/>
              <a:buChar char="q"/>
            </a:pPr>
            <a:r>
              <a:rPr lang="en-US" dirty="0"/>
              <a:t>Examples are operating expenses, loan repayment, taxes</a:t>
            </a:r>
            <a:r>
              <a:rPr lang="en-GB" dirty="0"/>
              <a:t> and fees, etc.</a:t>
            </a:r>
          </a:p>
          <a:p>
            <a:pPr>
              <a:buClr>
                <a:srgbClr val="0070C0"/>
              </a:buClr>
              <a:buFont typeface="Wingdings" panose="05000000000000000000" pitchFamily="2" charset="2"/>
              <a:buChar char="q"/>
            </a:pPr>
            <a:r>
              <a:rPr lang="en-GB" dirty="0"/>
              <a:t>It reflects how much the business is spending.</a:t>
            </a:r>
          </a:p>
          <a:p>
            <a:pPr>
              <a:buClr>
                <a:srgbClr val="0070C0"/>
              </a:buClr>
              <a:buFont typeface="Wingdings" panose="05000000000000000000" pitchFamily="2" charset="2"/>
              <a:buChar char="q"/>
            </a:pPr>
            <a:r>
              <a:rPr lang="en-GB" dirty="0"/>
              <a:t>Helps track and control business costs.</a:t>
            </a:r>
          </a:p>
          <a:p>
            <a:pPr>
              <a:buClr>
                <a:srgbClr val="0070C0"/>
              </a:buClr>
              <a:buFont typeface="Wingdings" panose="05000000000000000000" pitchFamily="2" charset="2"/>
              <a:buChar char="q"/>
            </a:pPr>
            <a:r>
              <a:rPr lang="en-GB" dirty="0"/>
              <a:t>Must be balanced with cash inflow to running out of money.</a:t>
            </a:r>
          </a:p>
          <a:p>
            <a:endParaRPr lang="en-GB" dirty="0"/>
          </a:p>
          <a:p>
            <a:endParaRPr lang="en-US" dirty="0"/>
          </a:p>
        </p:txBody>
      </p:sp>
      <p:sp>
        <p:nvSpPr>
          <p:cNvPr id="4" name="Slide Number Placeholder 3">
            <a:extLst>
              <a:ext uri="{FF2B5EF4-FFF2-40B4-BE49-F238E27FC236}">
                <a16:creationId xmlns:a16="http://schemas.microsoft.com/office/drawing/2014/main" id="{D4CA4EBE-D84B-1ED3-3B35-D70F817EF76E}"/>
              </a:ext>
            </a:extLst>
          </p:cNvPr>
          <p:cNvSpPr>
            <a:spLocks noGrp="1"/>
          </p:cNvSpPr>
          <p:nvPr>
            <p:ph type="sldNum" sz="quarter" idx="12"/>
          </p:nvPr>
        </p:nvSpPr>
        <p:spPr/>
        <p:txBody>
          <a:bodyPr/>
          <a:lstStyle/>
          <a:p>
            <a:fld id="{C3F65BB1-9206-4D7F-97F9-47DCC7DC6334}" type="slidenum">
              <a:rPr lang="en-GB" smtClean="0"/>
              <a:pPr/>
              <a:t>26</a:t>
            </a:fld>
            <a:endParaRPr lang="en-GB"/>
          </a:p>
        </p:txBody>
      </p:sp>
    </p:spTree>
    <p:extLst>
      <p:ext uri="{BB962C8B-B14F-4D97-AF65-F5344CB8AC3E}">
        <p14:creationId xmlns:p14="http://schemas.microsoft.com/office/powerpoint/2010/main" val="15887450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E7AD15-72E1-87BE-9599-BB6BFCD357E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607E06-2EE2-7838-A953-1B2293CD43F4}"/>
              </a:ext>
            </a:extLst>
          </p:cNvPr>
          <p:cNvSpPr>
            <a:spLocks noGrp="1"/>
          </p:cNvSpPr>
          <p:nvPr>
            <p:ph idx="1"/>
          </p:nvPr>
        </p:nvSpPr>
        <p:spPr>
          <a:xfrm>
            <a:off x="287694" y="848882"/>
            <a:ext cx="11616612" cy="4392488"/>
          </a:xfrm>
        </p:spPr>
        <p:txBody>
          <a:bodyPr>
            <a:normAutofit/>
          </a:bodyPr>
          <a:lstStyle/>
          <a:p>
            <a:pPr>
              <a:buClr>
                <a:srgbClr val="007DC3"/>
              </a:buClr>
              <a:buFont typeface="Wingdings" panose="05000000000000000000" pitchFamily="2" charset="2"/>
              <a:buChar char="q"/>
            </a:pPr>
            <a:r>
              <a:rPr lang="en-GB" sz="2800" dirty="0"/>
              <a:t>To be successful entrepreneur you need to be able to </a:t>
            </a:r>
            <a:r>
              <a:rPr lang="en-GB" sz="2800" i="1" dirty="0"/>
              <a:t>control the finance of your company</a:t>
            </a:r>
            <a:r>
              <a:rPr lang="en-GB" sz="2800" dirty="0"/>
              <a:t>.</a:t>
            </a:r>
          </a:p>
          <a:p>
            <a:pPr marL="0" indent="0">
              <a:buClr>
                <a:srgbClr val="007DC3"/>
              </a:buClr>
              <a:buNone/>
            </a:pPr>
            <a:endParaRPr lang="en-GB" sz="2800" dirty="0"/>
          </a:p>
          <a:p>
            <a:pPr>
              <a:buClr>
                <a:srgbClr val="007DC3"/>
              </a:buClr>
              <a:buFont typeface="Wingdings" panose="05000000000000000000" pitchFamily="2" charset="2"/>
              <a:buChar char="q"/>
            </a:pPr>
            <a:r>
              <a:rPr lang="en-GB" sz="2800" b="1" i="1" dirty="0"/>
              <a:t>You need to present a </a:t>
            </a:r>
            <a:r>
              <a:rPr lang="en-GB" sz="2800" b="1" i="1" dirty="0">
                <a:solidFill>
                  <a:srgbClr val="FF0000"/>
                </a:solidFill>
              </a:rPr>
              <a:t>12-month cash flow forecast </a:t>
            </a:r>
            <a:r>
              <a:rPr lang="en-GB" sz="2800" b="1" i="1" dirty="0"/>
              <a:t>as a part of your project for this module if you are running your own business.</a:t>
            </a:r>
          </a:p>
          <a:p>
            <a:pPr>
              <a:buClr>
                <a:srgbClr val="007DC3"/>
              </a:buClr>
              <a:buFont typeface="Wingdings" panose="05000000000000000000" pitchFamily="2" charset="2"/>
              <a:buChar char="q"/>
            </a:pPr>
            <a:endParaRPr lang="en-GB" sz="2800" b="1" i="1" dirty="0"/>
          </a:p>
          <a:p>
            <a:pPr>
              <a:buClr>
                <a:srgbClr val="007DC3"/>
              </a:buClr>
              <a:buFont typeface="Wingdings" panose="05000000000000000000" pitchFamily="2" charset="2"/>
              <a:buChar char="q"/>
            </a:pPr>
            <a:r>
              <a:rPr lang="en-GB" sz="2800" b="1" i="1" dirty="0"/>
              <a:t>If you are using an existing company, you need to explain their cash flow.</a:t>
            </a:r>
            <a:endParaRPr lang="en-GB" sz="2800" dirty="0"/>
          </a:p>
          <a:p>
            <a:pPr marL="0" indent="0" algn="ctr">
              <a:buClr>
                <a:srgbClr val="007DC3"/>
              </a:buClr>
              <a:buNone/>
            </a:pPr>
            <a:endParaRPr lang="en-GB" sz="2800" dirty="0"/>
          </a:p>
          <a:p>
            <a:pPr marL="0" indent="0" algn="ctr">
              <a:buClr>
                <a:srgbClr val="007DC3"/>
              </a:buClr>
              <a:buNone/>
            </a:pPr>
            <a:endParaRPr lang="en-GB" sz="2800" dirty="0"/>
          </a:p>
          <a:p>
            <a:pPr>
              <a:buClr>
                <a:srgbClr val="007DC3"/>
              </a:buClr>
              <a:buFont typeface="Wingdings" panose="05000000000000000000" pitchFamily="2" charset="2"/>
              <a:buChar char="q"/>
            </a:pPr>
            <a:endParaRPr lang="en-GB" sz="2800" dirty="0"/>
          </a:p>
          <a:p>
            <a:pPr>
              <a:buClr>
                <a:srgbClr val="007DC3"/>
              </a:buClr>
              <a:buFont typeface="Wingdings" panose="05000000000000000000" pitchFamily="2" charset="2"/>
              <a:buChar char="q"/>
            </a:pPr>
            <a:endParaRPr lang="en-GB" sz="2400" dirty="0"/>
          </a:p>
          <a:p>
            <a:pPr marL="0" indent="0">
              <a:buClr>
                <a:srgbClr val="007DC3"/>
              </a:buClr>
              <a:buNone/>
            </a:pPr>
            <a:endParaRPr lang="en-GB" sz="2400" dirty="0"/>
          </a:p>
          <a:p>
            <a:pPr>
              <a:buClr>
                <a:srgbClr val="007DC3"/>
              </a:buClr>
              <a:buFont typeface="Wingdings" panose="05000000000000000000" pitchFamily="2" charset="2"/>
              <a:buChar char="q"/>
            </a:pPr>
            <a:endParaRPr lang="en-US" sz="2400" dirty="0"/>
          </a:p>
        </p:txBody>
      </p:sp>
      <p:sp>
        <p:nvSpPr>
          <p:cNvPr id="2" name="Title 1">
            <a:extLst>
              <a:ext uri="{FF2B5EF4-FFF2-40B4-BE49-F238E27FC236}">
                <a16:creationId xmlns:a16="http://schemas.microsoft.com/office/drawing/2014/main" id="{ACB65647-2A00-9BFA-5B64-77010B310C55}"/>
              </a:ext>
            </a:extLst>
          </p:cNvPr>
          <p:cNvSpPr>
            <a:spLocks noGrp="1"/>
          </p:cNvSpPr>
          <p:nvPr>
            <p:ph type="title"/>
          </p:nvPr>
        </p:nvSpPr>
        <p:spPr>
          <a:xfrm>
            <a:off x="2116899" y="107246"/>
            <a:ext cx="8229600" cy="634082"/>
          </a:xfrm>
        </p:spPr>
        <p:txBody>
          <a:bodyPr>
            <a:noAutofit/>
          </a:bodyPr>
          <a:lstStyle/>
          <a:p>
            <a:r>
              <a:rPr lang="en-US" sz="3600" dirty="0"/>
              <a:t> </a:t>
            </a:r>
            <a:r>
              <a:rPr lang="en-GB" sz="3200" b="1" dirty="0">
                <a:highlight>
                  <a:srgbClr val="FFFF00"/>
                </a:highlight>
              </a:rPr>
              <a:t>Cash flow</a:t>
            </a:r>
            <a:endParaRPr lang="en-US" sz="3600" b="1" dirty="0">
              <a:highlight>
                <a:srgbClr val="FFFF00"/>
              </a:highlight>
            </a:endParaRPr>
          </a:p>
        </p:txBody>
      </p:sp>
    </p:spTree>
    <p:extLst>
      <p:ext uri="{BB962C8B-B14F-4D97-AF65-F5344CB8AC3E}">
        <p14:creationId xmlns:p14="http://schemas.microsoft.com/office/powerpoint/2010/main" val="190611655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Content Placeholder 4">
            <a:extLst>
              <a:ext uri="{FF2B5EF4-FFF2-40B4-BE49-F238E27FC236}">
                <a16:creationId xmlns:a16="http://schemas.microsoft.com/office/drawing/2014/main" id="{0B212FC5-1D4A-4BEA-8D60-2A7D15C7EB82}"/>
              </a:ext>
            </a:extLst>
          </p:cNvPr>
          <p:cNvSpPr>
            <a:spLocks noGrp="1"/>
          </p:cNvSpPr>
          <p:nvPr>
            <p:ph idx="1"/>
          </p:nvPr>
        </p:nvSpPr>
        <p:spPr bwMode="auto">
          <a:xfrm>
            <a:off x="745787" y="481521"/>
            <a:ext cx="10972800" cy="391703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marL="0" indent="0" algn="ctr">
              <a:buNone/>
            </a:pPr>
            <a:endParaRPr lang="en-GB" altLang="en-US" dirty="0">
              <a:ea typeface="ＭＳ Ｐゴシック" panose="020B0600070205080204" pitchFamily="34" charset="-128"/>
            </a:endParaRPr>
          </a:p>
          <a:p>
            <a:pPr marL="0" indent="0" algn="ctr">
              <a:buNone/>
            </a:pPr>
            <a:endParaRPr lang="en-GB" altLang="en-US" dirty="0">
              <a:ea typeface="ＭＳ Ｐゴシック" panose="020B0600070205080204" pitchFamily="34" charset="-128"/>
            </a:endParaRPr>
          </a:p>
          <a:p>
            <a:pPr marL="0" indent="0" algn="ctr">
              <a:buNone/>
            </a:pPr>
            <a:endParaRPr lang="en-GB" altLang="en-US" dirty="0">
              <a:ea typeface="ＭＳ Ｐゴシック" panose="020B0600070205080204" pitchFamily="34" charset="-128"/>
            </a:endParaRPr>
          </a:p>
          <a:p>
            <a:pPr marL="0" indent="0" algn="ctr">
              <a:buNone/>
            </a:pPr>
            <a:r>
              <a:rPr lang="en-GB" altLang="en-US" sz="4400" b="1" dirty="0">
                <a:highlight>
                  <a:srgbClr val="FFFF00"/>
                </a:highlight>
                <a:ea typeface="ＭＳ Ｐゴシック" panose="020B0600070205080204" pitchFamily="34" charset="-128"/>
              </a:rPr>
              <a:t>Thank you</a:t>
            </a:r>
          </a:p>
        </p:txBody>
      </p:sp>
    </p:spTree>
    <p:extLst>
      <p:ext uri="{BB962C8B-B14F-4D97-AF65-F5344CB8AC3E}">
        <p14:creationId xmlns:p14="http://schemas.microsoft.com/office/powerpoint/2010/main" val="299437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82946">
                                            <p:txEl>
                                              <p:pRg st="3" end="3"/>
                                            </p:txEl>
                                          </p:spTgt>
                                        </p:tgtEl>
                                        <p:attrNameLst>
                                          <p:attrName>style.visibility</p:attrName>
                                        </p:attrNameLst>
                                      </p:cBhvr>
                                      <p:to>
                                        <p:strVal val="visible"/>
                                      </p:to>
                                    </p:set>
                                    <p:animEffect transition="in" filter="fade">
                                      <p:cBhvr>
                                        <p:cTn id="7" dur="2000"/>
                                        <p:tgtEl>
                                          <p:spTgt spid="82946">
                                            <p:txEl>
                                              <p:pRg st="3" end="3"/>
                                            </p:txEl>
                                          </p:spTgt>
                                        </p:tgtEl>
                                      </p:cBhvr>
                                    </p:animEffect>
                                    <p:anim calcmode="lin" valueType="num">
                                      <p:cBhvr>
                                        <p:cTn id="8" dur="2000" fill="hold"/>
                                        <p:tgtEl>
                                          <p:spTgt spid="82946">
                                            <p:txEl>
                                              <p:pRg st="3" end="3"/>
                                            </p:txEl>
                                          </p:spTgt>
                                        </p:tgtEl>
                                        <p:attrNameLst>
                                          <p:attrName>ppt_w</p:attrName>
                                        </p:attrNameLst>
                                      </p:cBhvr>
                                      <p:tavLst>
                                        <p:tav tm="0" fmla="#ppt_w*sin(2.5*pi*$)">
                                          <p:val>
                                            <p:fltVal val="0"/>
                                          </p:val>
                                        </p:tav>
                                        <p:tav tm="100000">
                                          <p:val>
                                            <p:fltVal val="1"/>
                                          </p:val>
                                        </p:tav>
                                      </p:tavLst>
                                    </p:anim>
                                    <p:anim calcmode="lin" valueType="num">
                                      <p:cBhvr>
                                        <p:cTn id="9" dur="2000" fill="hold"/>
                                        <p:tgtEl>
                                          <p:spTgt spid="82946">
                                            <p:txEl>
                                              <p:pRg st="3" end="3"/>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6"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7D4E29-E9FD-8CA9-0ABA-1003E6E38959}"/>
            </a:ext>
          </a:extLst>
        </p:cNvPr>
        <p:cNvGrpSpPr/>
        <p:nvPr/>
      </p:nvGrpSpPr>
      <p:grpSpPr>
        <a:xfrm>
          <a:off x="0" y="0"/>
          <a:ext cx="0" cy="0"/>
          <a:chOff x="0" y="0"/>
          <a:chExt cx="0" cy="0"/>
        </a:xfrm>
      </p:grpSpPr>
      <p:pic>
        <p:nvPicPr>
          <p:cNvPr id="5" name="Picture 4" descr="Yellow question mark">
            <a:extLst>
              <a:ext uri="{FF2B5EF4-FFF2-40B4-BE49-F238E27FC236}">
                <a16:creationId xmlns:a16="http://schemas.microsoft.com/office/drawing/2014/main" id="{CB8C27F9-8791-0FD7-7EB0-9DB0A1524BF6}"/>
              </a:ext>
            </a:extLst>
          </p:cNvPr>
          <p:cNvPicPr>
            <a:picLocks noChangeAspect="1"/>
          </p:cNvPicPr>
          <p:nvPr/>
        </p:nvPicPr>
        <p:blipFill rotWithShape="1">
          <a:blip r:embed="rId2"/>
          <a:srcRect t="11844" b="28659"/>
          <a:stretch/>
        </p:blipFill>
        <p:spPr>
          <a:xfrm>
            <a:off x="138260" y="930897"/>
            <a:ext cx="11720660" cy="4536649"/>
          </a:xfrm>
          <a:prstGeom prst="rect">
            <a:avLst/>
          </a:prstGeom>
          <a:noFill/>
        </p:spPr>
      </p:pic>
      <p:sp>
        <p:nvSpPr>
          <p:cNvPr id="6" name="Title 5">
            <a:extLst>
              <a:ext uri="{FF2B5EF4-FFF2-40B4-BE49-F238E27FC236}">
                <a16:creationId xmlns:a16="http://schemas.microsoft.com/office/drawing/2014/main" id="{5BF2E94B-A860-15D8-C823-E62EE348473E}"/>
              </a:ext>
            </a:extLst>
          </p:cNvPr>
          <p:cNvSpPr>
            <a:spLocks noGrp="1"/>
          </p:cNvSpPr>
          <p:nvPr>
            <p:ph type="title"/>
          </p:nvPr>
        </p:nvSpPr>
        <p:spPr>
          <a:xfrm>
            <a:off x="468198" y="142662"/>
            <a:ext cx="10972800" cy="668042"/>
          </a:xfrm>
        </p:spPr>
        <p:txBody>
          <a:bodyPr>
            <a:normAutofit/>
          </a:bodyPr>
          <a:lstStyle/>
          <a:p>
            <a:r>
              <a:rPr lang="en-GB" sz="3600" b="1" dirty="0">
                <a:highlight>
                  <a:srgbClr val="FFFF00"/>
                </a:highlight>
              </a:rPr>
              <a:t>QUESTIONS</a:t>
            </a:r>
          </a:p>
        </p:txBody>
      </p:sp>
    </p:spTree>
    <p:extLst>
      <p:ext uri="{BB962C8B-B14F-4D97-AF65-F5344CB8AC3E}">
        <p14:creationId xmlns:p14="http://schemas.microsoft.com/office/powerpoint/2010/main" val="1393430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1524</Words>
  <Application>Microsoft Office PowerPoint</Application>
  <PresentationFormat>Widescreen</PresentationFormat>
  <Paragraphs>216</Paragraphs>
  <Slides>29</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Calibri</vt:lpstr>
      <vt:lpstr>ＭＳ Ｐゴシック</vt:lpstr>
      <vt:lpstr>Myriad Pro</vt:lpstr>
      <vt:lpstr>Times New Roman</vt:lpstr>
      <vt:lpstr>Arial</vt:lpstr>
      <vt:lpstr>Wingdings</vt:lpstr>
      <vt:lpstr>20140311PresentationUWTSDTemplate</vt:lpstr>
      <vt:lpstr>Business Development proposal Module   (LCMB7037)   Funding &amp; Cash Flow  Vasilios Tavlaridis MBA Program Manager </vt:lpstr>
      <vt:lpstr>PowerPoint Presentation</vt:lpstr>
      <vt:lpstr>PowerPoint Presentation</vt:lpstr>
      <vt:lpstr>PowerPoint Presentation</vt:lpstr>
      <vt:lpstr>PowerPoint Presentation</vt:lpstr>
      <vt:lpstr>PowerPoint Presentation</vt:lpstr>
      <vt:lpstr>  Crowdfunding </vt:lpstr>
      <vt:lpstr>Benefits and Drawbacks of Crowdfunding</vt:lpstr>
      <vt:lpstr>  Crowdfunding Platforms </vt:lpstr>
      <vt:lpstr>  Business loans (Banks) </vt:lpstr>
      <vt:lpstr>  Business Loans from Commercial Banks </vt:lpstr>
      <vt:lpstr>  Family &amp; Friends </vt:lpstr>
      <vt:lpstr>  Business Angels investors </vt:lpstr>
      <vt:lpstr>  Angels investors Link </vt:lpstr>
      <vt:lpstr>  Venture capitalists </vt:lpstr>
      <vt:lpstr>  Venture capitalists Link </vt:lpstr>
      <vt:lpstr>  Personal funding </vt:lpstr>
      <vt:lpstr>  Bootstrapping </vt:lpstr>
      <vt:lpstr> Raising Finance</vt:lpstr>
      <vt:lpstr> Is not all about out money!</vt:lpstr>
      <vt:lpstr>PowerPoint Presentation</vt:lpstr>
      <vt:lpstr>QUESTIONS</vt:lpstr>
      <vt:lpstr>Business Development proposal Module   (LCMB7037)       Cash Flow   Vasilios Tavlaridis MBA Program Manager </vt:lpstr>
      <vt:lpstr>Cash flow</vt:lpstr>
      <vt:lpstr>Cash flow</vt:lpstr>
      <vt:lpstr>Cash flow</vt:lpstr>
      <vt:lpstr> Cash flow</vt:lpstr>
      <vt:lpstr>PowerPoint Presentation</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Leadership and Management Skills for the Workplace  Dissertation Module   (LCMB7020) Workshop 1 Module Overview  and Introduction to Research Methods</dc:title>
  <dc:creator>Tarila Zuofa</dc:creator>
  <cp:lastModifiedBy>Vasilios Tavlaridis</cp:lastModifiedBy>
  <cp:revision>21</cp:revision>
  <dcterms:created xsi:type="dcterms:W3CDTF">2022-05-23T09:49:04Z</dcterms:created>
  <dcterms:modified xsi:type="dcterms:W3CDTF">2026-10-21T08:00:12Z</dcterms:modified>
</cp:coreProperties>
</file>