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8" r:id="rId3"/>
    <p:sldId id="259" r:id="rId4"/>
    <p:sldId id="261" r:id="rId5"/>
    <p:sldId id="262" r:id="rId6"/>
    <p:sldId id="263" r:id="rId7"/>
    <p:sldId id="264" r:id="rId8"/>
    <p:sldId id="275" r:id="rId9"/>
    <p:sldId id="265" r:id="rId10"/>
    <p:sldId id="266" r:id="rId11"/>
    <p:sldId id="267" r:id="rId12"/>
    <p:sldId id="268" r:id="rId13"/>
    <p:sldId id="269" r:id="rId14"/>
    <p:sldId id="270" r:id="rId15"/>
    <p:sldId id="271" r:id="rId16"/>
    <p:sldId id="272" r:id="rId17"/>
    <p:sldId id="273" r:id="rId18"/>
    <p:sldId id="274"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72" d="100"/>
          <a:sy n="72" d="100"/>
        </p:scale>
        <p:origin x="126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C0F11AC-ED79-489B-AB56-40868A929356}" type="datetimeFigureOut">
              <a:rPr lang="en-GB" smtClean="0"/>
              <a:pPr/>
              <a:t>04/12/2021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F6761A-60D9-4D11-BDEB-AFA01E645AB6}" type="slidenum">
              <a:rPr lang="en-GB" smtClean="0"/>
              <a:pPr/>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8615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0F11AC-ED79-489B-AB56-40868A929356}" type="datetimeFigureOut">
              <a:rPr lang="en-GB" smtClean="0"/>
              <a:pPr/>
              <a:t>04/12/2021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F6761A-60D9-4D11-BDEB-AFA01E645AB6}" type="slidenum">
              <a:rPr lang="en-GB" smtClean="0"/>
              <a:pPr/>
              <a:t>‹#›</a:t>
            </a:fld>
            <a:endParaRPr lang="en-GB"/>
          </a:p>
        </p:txBody>
      </p:sp>
    </p:spTree>
    <p:extLst>
      <p:ext uri="{BB962C8B-B14F-4D97-AF65-F5344CB8AC3E}">
        <p14:creationId xmlns:p14="http://schemas.microsoft.com/office/powerpoint/2010/main" val="2632856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0F11AC-ED79-489B-AB56-40868A929356}" type="datetimeFigureOut">
              <a:rPr lang="en-GB" smtClean="0"/>
              <a:pPr/>
              <a:t>04/12/2021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F6761A-60D9-4D11-BDEB-AFA01E645AB6}" type="slidenum">
              <a:rPr lang="en-GB" smtClean="0"/>
              <a:pPr/>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22124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C0F11AC-ED79-489B-AB56-40868A929356}" type="datetimeFigureOut">
              <a:rPr lang="en-GB" smtClean="0"/>
              <a:pPr/>
              <a:t>04/12/2021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F6761A-60D9-4D11-BDEB-AFA01E645AB6}" type="slidenum">
              <a:rPr lang="en-GB" smtClean="0"/>
              <a:pPr/>
              <a:t>‹#›</a:t>
            </a:fld>
            <a:endParaRPr lang="en-GB"/>
          </a:p>
        </p:txBody>
      </p:sp>
    </p:spTree>
    <p:extLst>
      <p:ext uri="{BB962C8B-B14F-4D97-AF65-F5344CB8AC3E}">
        <p14:creationId xmlns:p14="http://schemas.microsoft.com/office/powerpoint/2010/main" val="1422049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C0F11AC-ED79-489B-AB56-40868A929356}" type="datetimeFigureOut">
              <a:rPr lang="en-GB" smtClean="0"/>
              <a:pPr/>
              <a:t>04/12/2021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F6761A-60D9-4D11-BDEB-AFA01E645AB6}" type="slidenum">
              <a:rPr lang="en-GB" smtClean="0"/>
              <a:pPr/>
              <a:t>‹#›</a:t>
            </a:fld>
            <a:endParaRPr lang="en-GB"/>
          </a:p>
        </p:txBody>
      </p:sp>
    </p:spTree>
    <p:extLst>
      <p:ext uri="{BB962C8B-B14F-4D97-AF65-F5344CB8AC3E}">
        <p14:creationId xmlns:p14="http://schemas.microsoft.com/office/powerpoint/2010/main" val="33524372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C0F11AC-ED79-489B-AB56-40868A929356}" type="datetimeFigureOut">
              <a:rPr lang="en-GB" smtClean="0"/>
              <a:pPr/>
              <a:t>04/12/2021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F6761A-60D9-4D11-BDEB-AFA01E645AB6}" type="slidenum">
              <a:rPr lang="en-GB" smtClean="0"/>
              <a:pPr/>
              <a:t>‹#›</a:t>
            </a:fld>
            <a:endParaRPr lang="en-GB"/>
          </a:p>
        </p:txBody>
      </p:sp>
    </p:spTree>
    <p:extLst>
      <p:ext uri="{BB962C8B-B14F-4D97-AF65-F5344CB8AC3E}">
        <p14:creationId xmlns:p14="http://schemas.microsoft.com/office/powerpoint/2010/main" val="3732925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C0F11AC-ED79-489B-AB56-40868A929356}" type="datetimeFigureOut">
              <a:rPr lang="en-GB" smtClean="0"/>
              <a:pPr/>
              <a:t>04/12/2021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77F6761A-60D9-4D11-BDEB-AFA01E645AB6}" type="slidenum">
              <a:rPr lang="en-GB" smtClean="0"/>
              <a:pPr/>
              <a:t>‹#›</a:t>
            </a:fld>
            <a:endParaRPr lang="en-GB"/>
          </a:p>
        </p:txBody>
      </p:sp>
    </p:spTree>
    <p:extLst>
      <p:ext uri="{BB962C8B-B14F-4D97-AF65-F5344CB8AC3E}">
        <p14:creationId xmlns:p14="http://schemas.microsoft.com/office/powerpoint/2010/main" val="1944081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8C0F11AC-ED79-489B-AB56-40868A929356}" type="datetimeFigureOut">
              <a:rPr lang="en-GB" smtClean="0"/>
              <a:pPr/>
              <a:t>04/12/2021</a:t>
            </a:fld>
            <a:endParaRPr lang="en-GB"/>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GB">
              <a:solidFill>
                <a:srgbClr val="637052"/>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7F6761A-60D9-4D11-BDEB-AFA01E645AB6}" type="slidenum">
              <a:rPr lang="en-GB" smtClean="0">
                <a:solidFill>
                  <a:srgbClr val="637052"/>
                </a:solidFill>
              </a:rPr>
              <a:pPr/>
              <a:t>‹#›</a:t>
            </a:fld>
            <a:endParaRPr lang="en-GB">
              <a:solidFill>
                <a:srgbClr val="637052"/>
              </a:solidFill>
            </a:endParaRPr>
          </a:p>
        </p:txBody>
      </p:sp>
    </p:spTree>
    <p:extLst>
      <p:ext uri="{BB962C8B-B14F-4D97-AF65-F5344CB8AC3E}">
        <p14:creationId xmlns:p14="http://schemas.microsoft.com/office/powerpoint/2010/main" val="1423463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C0F11AC-ED79-489B-AB56-40868A929356}" type="datetimeFigureOut">
              <a:rPr lang="en-GB" smtClean="0"/>
              <a:pPr/>
              <a:t>04/12/2021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F6761A-60D9-4D11-BDEB-AFA01E645AB6}" type="slidenum">
              <a:rPr lang="en-GB" smtClean="0"/>
              <a:pPr/>
              <a:t>‹#›</a:t>
            </a:fld>
            <a:endParaRPr lang="en-GB"/>
          </a:p>
        </p:txBody>
      </p:sp>
    </p:spTree>
    <p:extLst>
      <p:ext uri="{BB962C8B-B14F-4D97-AF65-F5344CB8AC3E}">
        <p14:creationId xmlns:p14="http://schemas.microsoft.com/office/powerpoint/2010/main" val="1708635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0F11AC-ED79-489B-AB56-40868A929356}" type="datetimeFigureOut">
              <a:rPr lang="en-GB" smtClean="0"/>
              <a:pPr/>
              <a:t>04/12/2021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F6761A-60D9-4D11-BDEB-AFA01E645AB6}" type="slidenum">
              <a:rPr lang="en-GB" smtClean="0"/>
              <a:pPr/>
              <a:t>‹#›</a:t>
            </a:fld>
            <a:endParaRPr lang="en-GB"/>
          </a:p>
        </p:txBody>
      </p:sp>
    </p:spTree>
    <p:extLst>
      <p:ext uri="{BB962C8B-B14F-4D97-AF65-F5344CB8AC3E}">
        <p14:creationId xmlns:p14="http://schemas.microsoft.com/office/powerpoint/2010/main" val="987731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0F11AC-ED79-489B-AB56-40868A929356}" type="datetimeFigureOut">
              <a:rPr lang="en-GB" smtClean="0"/>
              <a:pPr/>
              <a:t>04/12/2021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F6761A-60D9-4D11-BDEB-AFA01E645AB6}" type="slidenum">
              <a:rPr lang="en-GB" smtClean="0"/>
              <a:pPr/>
              <a:t>‹#›</a:t>
            </a:fld>
            <a:endParaRPr lang="en-GB"/>
          </a:p>
        </p:txBody>
      </p:sp>
    </p:spTree>
    <p:extLst>
      <p:ext uri="{BB962C8B-B14F-4D97-AF65-F5344CB8AC3E}">
        <p14:creationId xmlns:p14="http://schemas.microsoft.com/office/powerpoint/2010/main" val="2291671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pPr defTabSz="457200"/>
            <a:fld id="{8C0F11AC-ED79-489B-AB56-40868A929356}" type="datetimeFigureOut">
              <a:rPr lang="en-GB" smtClean="0"/>
              <a:pPr defTabSz="457200"/>
              <a:t>04/12/2021</a:t>
            </a:fld>
            <a:endParaRPr lang="en-GB"/>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pPr defTabSz="457200"/>
            <a:endParaRPr lang="en-GB"/>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pPr defTabSz="457200"/>
            <a:fld id="{77F6761A-60D9-4D11-BDEB-AFA01E645AB6}" type="slidenum">
              <a:rPr lang="en-GB" smtClean="0"/>
              <a:pPr defTabSz="457200"/>
              <a:t>‹#›</a:t>
            </a:fld>
            <a:endParaRPr lang="en-GB"/>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656333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gif"/><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b="1" dirty="0"/>
              <a:t>Myths and Mythology: How Stories Shape the World</a:t>
            </a:r>
          </a:p>
        </p:txBody>
      </p:sp>
      <p:sp>
        <p:nvSpPr>
          <p:cNvPr id="3" name="Subtitle 2"/>
          <p:cNvSpPr>
            <a:spLocks noGrp="1"/>
          </p:cNvSpPr>
          <p:nvPr>
            <p:ph type="subTitle" idx="1"/>
          </p:nvPr>
        </p:nvSpPr>
        <p:spPr>
          <a:xfrm>
            <a:off x="822960" y="4455621"/>
            <a:ext cx="7770322" cy="1143000"/>
          </a:xfrm>
        </p:spPr>
        <p:txBody>
          <a:bodyPr>
            <a:normAutofit/>
          </a:bodyPr>
          <a:lstStyle/>
          <a:p>
            <a:r>
              <a:rPr lang="en-GB" dirty="0"/>
              <a:t>Herakles / Hercules  </a:t>
            </a:r>
          </a:p>
          <a:p>
            <a:r>
              <a:rPr lang="en-GB" dirty="0"/>
              <a:t>(HPHP4006)</a:t>
            </a:r>
          </a:p>
        </p:txBody>
      </p:sp>
    </p:spTree>
    <p:extLst>
      <p:ext uri="{BB962C8B-B14F-4D97-AF65-F5344CB8AC3E}">
        <p14:creationId xmlns:p14="http://schemas.microsoft.com/office/powerpoint/2010/main" val="4103622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7363" y="286604"/>
            <a:ext cx="7782791" cy="1450757"/>
          </a:xfrm>
        </p:spPr>
        <p:txBody>
          <a:bodyPr/>
          <a:lstStyle/>
          <a:p>
            <a:r>
              <a:rPr lang="en-GB" b="1" dirty="0"/>
              <a:t>Herakles / Hercules in a nutshell </a:t>
            </a:r>
          </a:p>
        </p:txBody>
      </p:sp>
      <p:sp>
        <p:nvSpPr>
          <p:cNvPr id="4" name="Content Placeholder 3"/>
          <p:cNvSpPr>
            <a:spLocks noGrp="1"/>
          </p:cNvSpPr>
          <p:nvPr>
            <p:ph sz="half" idx="1"/>
          </p:nvPr>
        </p:nvSpPr>
        <p:spPr>
          <a:xfrm>
            <a:off x="166255" y="1845733"/>
            <a:ext cx="4360025" cy="4679758"/>
          </a:xfrm>
        </p:spPr>
        <p:txBody>
          <a:bodyPr>
            <a:normAutofit lnSpcReduction="10000"/>
          </a:bodyPr>
          <a:lstStyle/>
          <a:p>
            <a:pPr>
              <a:buFont typeface="Arial" panose="020B0604020202020204" pitchFamily="34" charset="0"/>
              <a:buChar char="•"/>
            </a:pPr>
            <a:r>
              <a:rPr lang="en-GB" dirty="0"/>
              <a:t> Father: </a:t>
            </a:r>
            <a:r>
              <a:rPr lang="en-GB" b="1" dirty="0"/>
              <a:t>Zeus</a:t>
            </a:r>
          </a:p>
          <a:p>
            <a:pPr>
              <a:spcBef>
                <a:spcPts val="100"/>
              </a:spcBef>
              <a:buFont typeface="Arial" panose="020B0604020202020204" pitchFamily="34" charset="0"/>
              <a:buChar char="•"/>
            </a:pPr>
            <a:endParaRPr lang="en-GB" sz="100" b="1" dirty="0"/>
          </a:p>
          <a:p>
            <a:pPr>
              <a:buFont typeface="Arial" panose="020B0604020202020204" pitchFamily="34" charset="0"/>
              <a:buChar char="•"/>
            </a:pPr>
            <a:r>
              <a:rPr lang="en-GB" dirty="0"/>
              <a:t> Mother: </a:t>
            </a:r>
            <a:r>
              <a:rPr lang="en-GB" b="1" dirty="0" err="1"/>
              <a:t>Alkmene</a:t>
            </a:r>
            <a:r>
              <a:rPr lang="en-GB" dirty="0"/>
              <a:t>, the wife of </a:t>
            </a:r>
            <a:r>
              <a:rPr lang="en-GB" dirty="0" err="1"/>
              <a:t>Amphitryon</a:t>
            </a:r>
            <a:endParaRPr lang="en-GB" dirty="0"/>
          </a:p>
          <a:p>
            <a:pPr>
              <a:spcBef>
                <a:spcPts val="100"/>
              </a:spcBef>
              <a:buFont typeface="Arial" panose="020B0604020202020204" pitchFamily="34" charset="0"/>
              <a:buChar char="•"/>
            </a:pPr>
            <a:endParaRPr lang="en-GB" sz="100" dirty="0"/>
          </a:p>
          <a:p>
            <a:pPr>
              <a:buFont typeface="Arial" panose="020B0604020202020204" pitchFamily="34" charset="0"/>
              <a:buChar char="•"/>
            </a:pPr>
            <a:r>
              <a:rPr lang="en-GB" dirty="0"/>
              <a:t> Given name at birth Alcaeus.</a:t>
            </a:r>
          </a:p>
          <a:p>
            <a:pPr>
              <a:spcBef>
                <a:spcPts val="100"/>
              </a:spcBef>
            </a:pPr>
            <a:endParaRPr lang="en-GB" sz="100" dirty="0"/>
          </a:p>
          <a:p>
            <a:pPr>
              <a:buFont typeface="Arial" panose="020B0604020202020204" pitchFamily="34" charset="0"/>
              <a:buChar char="•"/>
            </a:pPr>
            <a:r>
              <a:rPr lang="en-GB" dirty="0"/>
              <a:t> Like Castor (mortal) and Pollux (divine), Herakles has a mortal ‘twin’ brother, </a:t>
            </a:r>
            <a:r>
              <a:rPr lang="en-GB" dirty="0" err="1"/>
              <a:t>Iphicles</a:t>
            </a:r>
            <a:r>
              <a:rPr lang="en-GB" dirty="0"/>
              <a:t>.</a:t>
            </a:r>
          </a:p>
          <a:p>
            <a:pPr>
              <a:spcBef>
                <a:spcPts val="100"/>
              </a:spcBef>
            </a:pPr>
            <a:endParaRPr lang="en-GB" sz="100" dirty="0"/>
          </a:p>
          <a:p>
            <a:pPr>
              <a:buFont typeface="Arial" panose="020B0604020202020204" pitchFamily="34" charset="0"/>
              <a:buChar char="•"/>
            </a:pPr>
            <a:r>
              <a:rPr lang="en-GB" dirty="0"/>
              <a:t> Pursued by Hera, wanting revenge on Zeus for his affair with </a:t>
            </a:r>
            <a:r>
              <a:rPr lang="en-GB" dirty="0" err="1"/>
              <a:t>Alkmene</a:t>
            </a:r>
            <a:endParaRPr lang="en-GB" dirty="0"/>
          </a:p>
          <a:p>
            <a:pPr lvl="1">
              <a:buFont typeface="Arial" panose="020B0604020202020204" pitchFamily="34" charset="0"/>
              <a:buChar char="•"/>
            </a:pPr>
            <a:r>
              <a:rPr lang="en-GB" dirty="0"/>
              <a:t> “When Herakles was eight months old, Hera, wanting to destroy the child, sent two huge serpents to his bed. […] Herakles leapt up and killed the serpents by strangling them, one in each hand.” (</a:t>
            </a:r>
            <a:r>
              <a:rPr lang="en-GB" dirty="0" err="1"/>
              <a:t>Apollod</a:t>
            </a:r>
            <a:r>
              <a:rPr lang="en-GB" dirty="0"/>
              <a:t>. Bibl. 2.4)</a:t>
            </a:r>
          </a:p>
          <a:p>
            <a:endParaRPr lang="en-GB" dirty="0"/>
          </a:p>
        </p:txBody>
      </p:sp>
      <p:pic>
        <p:nvPicPr>
          <p:cNvPr id="6" name="Content Placeholder 5"/>
          <p:cNvPicPr>
            <a:picLocks noGrp="1" noChangeAspect="1"/>
          </p:cNvPicPr>
          <p:nvPr>
            <p:ph sz="half" idx="2"/>
          </p:nvPr>
        </p:nvPicPr>
        <p:blipFill>
          <a:blip r:embed="rId2"/>
          <a:stretch>
            <a:fillRect/>
          </a:stretch>
        </p:blipFill>
        <p:spPr>
          <a:xfrm>
            <a:off x="4526280" y="2045398"/>
            <a:ext cx="4397773" cy="2931848"/>
          </a:xfrm>
          <a:prstGeom prst="rect">
            <a:avLst/>
          </a:prstGeom>
        </p:spPr>
      </p:pic>
      <p:sp>
        <p:nvSpPr>
          <p:cNvPr id="7" name="TextBox 6"/>
          <p:cNvSpPr txBox="1"/>
          <p:nvPr/>
        </p:nvSpPr>
        <p:spPr>
          <a:xfrm>
            <a:off x="4664627" y="5062091"/>
            <a:ext cx="4121079" cy="107721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600" dirty="0"/>
              <a:t>Infant Herakles strangles the two snakes sent by Hera, a woman (</a:t>
            </a:r>
            <a:r>
              <a:rPr lang="en-GB" sz="1600" dirty="0" err="1"/>
              <a:t>Alkmene</a:t>
            </a:r>
            <a:r>
              <a:rPr lang="en-GB" sz="1600" dirty="0"/>
              <a:t>?) picks up </a:t>
            </a:r>
            <a:r>
              <a:rPr lang="en-GB" sz="1600" dirty="0" err="1"/>
              <a:t>Iphicles</a:t>
            </a:r>
            <a:r>
              <a:rPr lang="en-GB" sz="1600" dirty="0"/>
              <a:t>, Attic red-figured </a:t>
            </a:r>
            <a:r>
              <a:rPr lang="en-GB" sz="1600" dirty="0" err="1"/>
              <a:t>stamnos</a:t>
            </a:r>
            <a:r>
              <a:rPr lang="en-GB" sz="1600" dirty="0"/>
              <a:t> (vessel for storing liquid), c. 480-470, </a:t>
            </a:r>
            <a:r>
              <a:rPr lang="en-GB" sz="1600" dirty="0" err="1"/>
              <a:t>Vulci</a:t>
            </a:r>
            <a:r>
              <a:rPr lang="en-GB" sz="1600" dirty="0"/>
              <a:t>, Etruria </a:t>
            </a:r>
          </a:p>
        </p:txBody>
      </p:sp>
    </p:spTree>
    <p:extLst>
      <p:ext uri="{BB962C8B-B14F-4D97-AF65-F5344CB8AC3E}">
        <p14:creationId xmlns:p14="http://schemas.microsoft.com/office/powerpoint/2010/main" val="10341429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027" y="286604"/>
            <a:ext cx="8614064" cy="1450757"/>
          </a:xfrm>
        </p:spPr>
        <p:txBody>
          <a:bodyPr/>
          <a:lstStyle/>
          <a:p>
            <a:r>
              <a:rPr lang="en-GB" b="1" dirty="0"/>
              <a:t>The Labours of Herakles / Hercules</a:t>
            </a:r>
          </a:p>
        </p:txBody>
      </p:sp>
      <p:sp>
        <p:nvSpPr>
          <p:cNvPr id="3" name="Content Placeholder 2"/>
          <p:cNvSpPr>
            <a:spLocks noGrp="1"/>
          </p:cNvSpPr>
          <p:nvPr>
            <p:ph sz="half" idx="1"/>
          </p:nvPr>
        </p:nvSpPr>
        <p:spPr>
          <a:xfrm>
            <a:off x="114301" y="1737361"/>
            <a:ext cx="5434444" cy="5016729"/>
          </a:xfrm>
        </p:spPr>
        <p:txBody>
          <a:bodyPr>
            <a:normAutofit lnSpcReduction="10000"/>
          </a:bodyPr>
          <a:lstStyle/>
          <a:p>
            <a:pPr>
              <a:buFont typeface="Arial" panose="020B0604020202020204" pitchFamily="34" charset="0"/>
              <a:buChar char="•"/>
            </a:pPr>
            <a:r>
              <a:rPr lang="en-GB" dirty="0"/>
              <a:t> </a:t>
            </a:r>
            <a:r>
              <a:rPr lang="en-GB" sz="2200" dirty="0"/>
              <a:t>Various stories dealing with the early career of Herakles, but the most famous feature of the legends surrounding Herakles is the 12 labours performed for King </a:t>
            </a:r>
            <a:r>
              <a:rPr lang="en-GB" sz="2200" dirty="0" err="1"/>
              <a:t>Eurystheus</a:t>
            </a:r>
            <a:r>
              <a:rPr lang="en-GB" sz="2200" dirty="0"/>
              <a:t> of Mycenae.</a:t>
            </a:r>
          </a:p>
          <a:p>
            <a:pPr lvl="1">
              <a:buFont typeface="Arial" panose="020B0604020202020204" pitchFamily="34" charset="0"/>
              <a:buChar char="•"/>
            </a:pPr>
            <a:r>
              <a:rPr lang="en-GB" dirty="0"/>
              <a:t>Strictly speaking in some traditions 10 labours, but two were considers to be invalidated (hence the need to perform 12 in total): slaying of the </a:t>
            </a:r>
            <a:r>
              <a:rPr lang="en-GB" dirty="0" err="1"/>
              <a:t>Lernaean</a:t>
            </a:r>
            <a:r>
              <a:rPr lang="en-GB" dirty="0"/>
              <a:t> Hydra (he received help) and the Augean stables (he asked for payment).</a:t>
            </a:r>
          </a:p>
          <a:p>
            <a:pPr>
              <a:spcBef>
                <a:spcPts val="100"/>
              </a:spcBef>
            </a:pPr>
            <a:endParaRPr lang="en-GB" sz="100" dirty="0"/>
          </a:p>
          <a:p>
            <a:pPr>
              <a:buFont typeface="Arial" panose="020B0604020202020204" pitchFamily="34" charset="0"/>
              <a:buChar char="•"/>
            </a:pPr>
            <a:r>
              <a:rPr lang="en-GB" sz="2200" dirty="0"/>
              <a:t> Common story that these were performed as punishment for killing the wife Megara and their two children in a fit of madness - Hera’s way of avenging herself on Zeus.</a:t>
            </a:r>
          </a:p>
          <a:p>
            <a:pPr>
              <a:spcBef>
                <a:spcPts val="100"/>
              </a:spcBef>
              <a:buFont typeface="Arial" panose="020B0604020202020204" pitchFamily="34" charset="0"/>
              <a:buChar char="•"/>
            </a:pPr>
            <a:endParaRPr lang="en-GB" sz="100" dirty="0"/>
          </a:p>
          <a:p>
            <a:pPr>
              <a:buFont typeface="Arial" panose="020B0604020202020204" pitchFamily="34" charset="0"/>
              <a:buChar char="•"/>
            </a:pPr>
            <a:r>
              <a:rPr lang="en-GB" sz="2200" dirty="0"/>
              <a:t> </a:t>
            </a:r>
            <a:r>
              <a:rPr lang="en-GB" sz="2200" i="1" dirty="0" err="1"/>
              <a:t>parerga</a:t>
            </a:r>
            <a:r>
              <a:rPr lang="en-GB" sz="2200" dirty="0"/>
              <a:t> – “deeds on the side” – more than a dozen various adventures, from city founding, sacking cities, fights the giants </a:t>
            </a:r>
            <a:r>
              <a:rPr lang="en-GB" sz="2200" dirty="0" err="1"/>
              <a:t>Giants</a:t>
            </a:r>
            <a:r>
              <a:rPr lang="en-GB" sz="2200" dirty="0"/>
              <a:t> </a:t>
            </a:r>
            <a:r>
              <a:rPr lang="en-GB" sz="2200" dirty="0" err="1"/>
              <a:t>Alcyoneus</a:t>
            </a:r>
            <a:r>
              <a:rPr lang="en-GB" sz="2200" dirty="0"/>
              <a:t> and </a:t>
            </a:r>
            <a:r>
              <a:rPr lang="en-GB" sz="2200" dirty="0" err="1"/>
              <a:t>Porphyrion</a:t>
            </a:r>
            <a:r>
              <a:rPr lang="en-GB" sz="2200" dirty="0"/>
              <a:t>.</a:t>
            </a:r>
          </a:p>
          <a:p>
            <a:endParaRPr lang="en-GB" dirty="0"/>
          </a:p>
        </p:txBody>
      </p:sp>
      <p:pic>
        <p:nvPicPr>
          <p:cNvPr id="5" name="Content Placeholder 4"/>
          <p:cNvPicPr>
            <a:picLocks noGrp="1" noChangeAspect="1"/>
          </p:cNvPicPr>
          <p:nvPr>
            <p:ph sz="half" idx="2"/>
          </p:nvPr>
        </p:nvPicPr>
        <p:blipFill>
          <a:blip r:embed="rId2"/>
          <a:stretch>
            <a:fillRect/>
          </a:stretch>
        </p:blipFill>
        <p:spPr>
          <a:xfrm>
            <a:off x="5621482" y="1866515"/>
            <a:ext cx="3418609" cy="2729427"/>
          </a:xfrm>
          <a:prstGeom prst="rect">
            <a:avLst/>
          </a:prstGeom>
        </p:spPr>
      </p:pic>
      <p:sp>
        <p:nvSpPr>
          <p:cNvPr id="6" name="TextBox 5"/>
          <p:cNvSpPr txBox="1"/>
          <p:nvPr/>
        </p:nvSpPr>
        <p:spPr>
          <a:xfrm>
            <a:off x="5621482" y="4785645"/>
            <a:ext cx="3418609" cy="120032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a:t>Mosaic of Hercules’ labours, third century AD, </a:t>
            </a:r>
            <a:r>
              <a:rPr lang="en-GB" dirty="0" err="1"/>
              <a:t>Liria</a:t>
            </a:r>
            <a:r>
              <a:rPr lang="en-GB" dirty="0"/>
              <a:t> (Valencia), National Archaeological Museum of Spain, Madrid.  </a:t>
            </a:r>
          </a:p>
        </p:txBody>
      </p:sp>
    </p:spTree>
    <p:extLst>
      <p:ext uri="{BB962C8B-B14F-4D97-AF65-F5344CB8AC3E}">
        <p14:creationId xmlns:p14="http://schemas.microsoft.com/office/powerpoint/2010/main" val="3290589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4627" y="805006"/>
            <a:ext cx="7467600" cy="868346"/>
          </a:xfrm>
        </p:spPr>
        <p:txBody>
          <a:bodyPr>
            <a:normAutofit/>
          </a:bodyPr>
          <a:lstStyle/>
          <a:p>
            <a:r>
              <a:rPr lang="en-GB" b="1" dirty="0"/>
              <a:t>Folktale motifs and popularity</a:t>
            </a:r>
          </a:p>
        </p:txBody>
      </p:sp>
      <p:sp>
        <p:nvSpPr>
          <p:cNvPr id="3" name="Content Placeholder 2"/>
          <p:cNvSpPr>
            <a:spLocks noGrp="1"/>
          </p:cNvSpPr>
          <p:nvPr>
            <p:ph sz="quarter" idx="1"/>
          </p:nvPr>
        </p:nvSpPr>
        <p:spPr>
          <a:xfrm>
            <a:off x="228600" y="1845736"/>
            <a:ext cx="4299756" cy="4545919"/>
          </a:xfrm>
        </p:spPr>
        <p:txBody>
          <a:bodyPr>
            <a:normAutofit/>
          </a:bodyPr>
          <a:lstStyle/>
          <a:p>
            <a:pPr>
              <a:buFont typeface="Arial" panose="020B0604020202020204" pitchFamily="34" charset="0"/>
              <a:buChar char="•"/>
            </a:pPr>
            <a:r>
              <a:rPr lang="en-GB" dirty="0"/>
              <a:t> The evil stepmother (Hera) threatening the hero.</a:t>
            </a:r>
          </a:p>
          <a:p>
            <a:pPr>
              <a:buFont typeface="Arial" panose="020B0604020202020204" pitchFamily="34" charset="0"/>
              <a:buChar char="•"/>
            </a:pPr>
            <a:endParaRPr lang="en-GB" sz="100" dirty="0"/>
          </a:p>
          <a:p>
            <a:pPr>
              <a:buFont typeface="Arial" panose="020B0604020202020204" pitchFamily="34" charset="0"/>
              <a:buChar char="•"/>
            </a:pPr>
            <a:r>
              <a:rPr lang="en-GB" dirty="0"/>
              <a:t> The hero protecting common people by slaying dangerous beasts.</a:t>
            </a:r>
          </a:p>
          <a:p>
            <a:pPr>
              <a:buFont typeface="Arial" panose="020B0604020202020204" pitchFamily="34" charset="0"/>
              <a:buChar char="•"/>
            </a:pPr>
            <a:endParaRPr lang="en-GB" sz="100" dirty="0"/>
          </a:p>
          <a:p>
            <a:pPr>
              <a:buFont typeface="Arial" panose="020B0604020202020204" pitchFamily="34" charset="0"/>
              <a:buChar char="•"/>
            </a:pPr>
            <a:r>
              <a:rPr lang="en-GB" dirty="0"/>
              <a:t> The hero has to enter into the service of a master less competent than himself.</a:t>
            </a:r>
          </a:p>
        </p:txBody>
      </p:sp>
      <p:sp>
        <p:nvSpPr>
          <p:cNvPr id="4" name="Content Placeholder 3"/>
          <p:cNvSpPr>
            <a:spLocks noGrp="1"/>
          </p:cNvSpPr>
          <p:nvPr>
            <p:ph sz="half" idx="2"/>
          </p:nvPr>
        </p:nvSpPr>
        <p:spPr>
          <a:xfrm>
            <a:off x="4663439" y="1845736"/>
            <a:ext cx="4189615" cy="4023359"/>
          </a:xfrm>
        </p:spPr>
        <p:txBody>
          <a:bodyPr/>
          <a:lstStyle/>
          <a:p>
            <a:pPr>
              <a:buFont typeface="Arial" panose="020B0604020202020204" pitchFamily="34" charset="0"/>
              <a:buChar char="•"/>
            </a:pPr>
            <a:r>
              <a:rPr lang="en-GB" dirty="0"/>
              <a:t> Herakles performing the 12 labours is an immensely popular motive on vase paintings (especially from the seventy to fifth centuries BC).</a:t>
            </a:r>
          </a:p>
          <a:p>
            <a:pPr>
              <a:buFont typeface="Arial" panose="020B0604020202020204" pitchFamily="34" charset="0"/>
              <a:buChar char="•"/>
            </a:pPr>
            <a:endParaRPr lang="en-GB" sz="100" dirty="0"/>
          </a:p>
          <a:p>
            <a:pPr>
              <a:buFont typeface="Arial" panose="020B0604020202020204" pitchFamily="34" charset="0"/>
              <a:buChar char="•"/>
            </a:pPr>
            <a:r>
              <a:rPr lang="en-GB" dirty="0"/>
              <a:t> The travelling hero appeals in an age of colonisation and trade expansion</a:t>
            </a:r>
          </a:p>
          <a:p>
            <a:endParaRPr lang="en-GB" dirty="0"/>
          </a:p>
        </p:txBody>
      </p:sp>
      <p:pic>
        <p:nvPicPr>
          <p:cNvPr id="1026" name="Picture 2" descr="Image result for Herakles fighting the hyd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3439" y="4190650"/>
            <a:ext cx="4324697" cy="200017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4663438" y="6041479"/>
            <a:ext cx="4324697" cy="4616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t>Heracles and </a:t>
            </a:r>
            <a:r>
              <a:rPr lang="en-GB" sz="1200" dirty="0" err="1"/>
              <a:t>Iolaus</a:t>
            </a:r>
            <a:r>
              <a:rPr lang="en-GB" sz="1200" dirty="0"/>
              <a:t> fight the Hydra, Athenian red-figure </a:t>
            </a:r>
            <a:r>
              <a:rPr lang="en-GB" sz="1200" dirty="0" err="1"/>
              <a:t>stamnos</a:t>
            </a:r>
            <a:r>
              <a:rPr lang="en-GB" sz="1200" dirty="0"/>
              <a:t>, fifth century BC, Regional </a:t>
            </a:r>
            <a:r>
              <a:rPr lang="en-GB" sz="1200" dirty="0" err="1"/>
              <a:t>Archeological</a:t>
            </a:r>
            <a:r>
              <a:rPr lang="en-GB" sz="1200" dirty="0"/>
              <a:t> Museum Antonio Salinas</a:t>
            </a:r>
          </a:p>
        </p:txBody>
      </p:sp>
      <p:pic>
        <p:nvPicPr>
          <p:cNvPr id="6" name="Picture 5"/>
          <p:cNvPicPr>
            <a:picLocks noChangeAspect="1"/>
          </p:cNvPicPr>
          <p:nvPr/>
        </p:nvPicPr>
        <p:blipFill>
          <a:blip r:embed="rId3"/>
          <a:stretch>
            <a:fillRect/>
          </a:stretch>
        </p:blipFill>
        <p:spPr>
          <a:xfrm>
            <a:off x="212928" y="4350175"/>
            <a:ext cx="4315428" cy="2129692"/>
          </a:xfrm>
          <a:prstGeom prst="rect">
            <a:avLst/>
          </a:prstGeom>
        </p:spPr>
      </p:pic>
      <p:sp>
        <p:nvSpPr>
          <p:cNvPr id="9" name="TextBox 8"/>
          <p:cNvSpPr txBox="1"/>
          <p:nvPr/>
        </p:nvSpPr>
        <p:spPr>
          <a:xfrm>
            <a:off x="212927" y="6302429"/>
            <a:ext cx="4315428" cy="4616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t>Heracles fighting the </a:t>
            </a:r>
            <a:r>
              <a:rPr lang="en-GB" sz="1200" dirty="0" err="1"/>
              <a:t>Nemean</a:t>
            </a:r>
            <a:r>
              <a:rPr lang="en-GB" sz="1200" dirty="0"/>
              <a:t> Lion, Athenian red-figure </a:t>
            </a:r>
            <a:r>
              <a:rPr lang="en-GB" sz="1200" dirty="0" err="1"/>
              <a:t>stamnos</a:t>
            </a:r>
            <a:r>
              <a:rPr lang="en-GB" sz="1200" dirty="0"/>
              <a:t>, fifth century BC, University of Pennsylvania Museum</a:t>
            </a:r>
          </a:p>
        </p:txBody>
      </p:sp>
    </p:spTree>
    <p:extLst>
      <p:ext uri="{BB962C8B-B14F-4D97-AF65-F5344CB8AC3E}">
        <p14:creationId xmlns:p14="http://schemas.microsoft.com/office/powerpoint/2010/main" val="38551353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3227" y="682752"/>
            <a:ext cx="8108582" cy="990600"/>
          </a:xfrm>
        </p:spPr>
        <p:txBody>
          <a:bodyPr/>
          <a:lstStyle/>
          <a:p>
            <a:r>
              <a:rPr lang="en-GB" b="1" dirty="0"/>
              <a:t>The 12 Labours: Peloponnese</a:t>
            </a:r>
          </a:p>
        </p:txBody>
      </p:sp>
      <p:sp>
        <p:nvSpPr>
          <p:cNvPr id="8" name="Content Placeholder 7"/>
          <p:cNvSpPr>
            <a:spLocks noGrp="1"/>
          </p:cNvSpPr>
          <p:nvPr>
            <p:ph sz="half" idx="1"/>
          </p:nvPr>
        </p:nvSpPr>
        <p:spPr>
          <a:xfrm>
            <a:off x="303143" y="2006956"/>
            <a:ext cx="3178696" cy="3979332"/>
          </a:xfrm>
        </p:spPr>
        <p:txBody>
          <a:bodyPr/>
          <a:lstStyle/>
          <a:p>
            <a:pPr marL="0" indent="0">
              <a:buNone/>
            </a:pPr>
            <a:r>
              <a:rPr lang="en-GB" b="1" dirty="0"/>
              <a:t>1) Lion of Nemea</a:t>
            </a:r>
          </a:p>
          <a:p>
            <a:pPr marL="0" indent="0">
              <a:buNone/>
            </a:pPr>
            <a:r>
              <a:rPr lang="en-GB" b="1" dirty="0"/>
              <a:t>2) Hydra of </a:t>
            </a:r>
            <a:r>
              <a:rPr lang="en-GB" b="1" dirty="0" err="1"/>
              <a:t>Lerna</a:t>
            </a:r>
            <a:endParaRPr lang="en-GB" b="1" dirty="0"/>
          </a:p>
          <a:p>
            <a:pPr marL="0" indent="0">
              <a:buNone/>
            </a:pPr>
            <a:r>
              <a:rPr lang="en-GB" b="1" dirty="0"/>
              <a:t>3) </a:t>
            </a:r>
            <a:r>
              <a:rPr lang="en-GB" b="1" dirty="0" err="1"/>
              <a:t>Ceryneian</a:t>
            </a:r>
            <a:r>
              <a:rPr lang="en-GB" b="1" dirty="0"/>
              <a:t> Hind</a:t>
            </a:r>
          </a:p>
          <a:p>
            <a:pPr marL="0" indent="0">
              <a:buNone/>
            </a:pPr>
            <a:r>
              <a:rPr lang="en-GB" b="1" dirty="0"/>
              <a:t>4) </a:t>
            </a:r>
            <a:r>
              <a:rPr lang="en-GB" b="1" dirty="0" err="1"/>
              <a:t>Erymanthian</a:t>
            </a:r>
            <a:r>
              <a:rPr lang="en-GB" b="1" dirty="0"/>
              <a:t> Boar</a:t>
            </a:r>
          </a:p>
          <a:p>
            <a:pPr marL="0" indent="0">
              <a:buNone/>
            </a:pPr>
            <a:r>
              <a:rPr lang="en-GB" b="1" dirty="0"/>
              <a:t>5) Augean Stables</a:t>
            </a:r>
          </a:p>
          <a:p>
            <a:pPr marL="0" indent="0">
              <a:buNone/>
            </a:pPr>
            <a:r>
              <a:rPr lang="en-GB" b="1" dirty="0"/>
              <a:t>6) </a:t>
            </a:r>
            <a:r>
              <a:rPr lang="en-GB" b="1" dirty="0" err="1"/>
              <a:t>Stymphalian</a:t>
            </a:r>
            <a:r>
              <a:rPr lang="en-GB" b="1" dirty="0"/>
              <a:t> Birds</a:t>
            </a:r>
          </a:p>
          <a:p>
            <a:pPr marL="514350" indent="-514350">
              <a:buFont typeface="+mj-lt"/>
              <a:buAutoNum type="arabicPeriod"/>
            </a:pPr>
            <a:endParaRPr lang="en-GB" dirty="0"/>
          </a:p>
        </p:txBody>
      </p:sp>
      <p:pic>
        <p:nvPicPr>
          <p:cNvPr id="11" name="Picture 2" descr="http://www.igreekmythology.com/images/LaborsOfHercule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2888" y="2098962"/>
            <a:ext cx="6198921" cy="361603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3"/>
          <a:stretch>
            <a:fillRect/>
          </a:stretch>
        </p:blipFill>
        <p:spPr>
          <a:xfrm>
            <a:off x="2963120" y="4663563"/>
            <a:ext cx="3053129" cy="2194436"/>
          </a:xfrm>
          <a:prstGeom prst="rect">
            <a:avLst/>
          </a:prstGeom>
        </p:spPr>
      </p:pic>
      <p:sp>
        <p:nvSpPr>
          <p:cNvPr id="6" name="TextBox 5"/>
          <p:cNvSpPr txBox="1"/>
          <p:nvPr/>
        </p:nvSpPr>
        <p:spPr>
          <a:xfrm>
            <a:off x="2925616" y="6397582"/>
            <a:ext cx="2940627" cy="4616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t>Attic black figure, c. 540-520 BC, University of Mississippi Museum</a:t>
            </a:r>
          </a:p>
        </p:txBody>
      </p:sp>
      <p:pic>
        <p:nvPicPr>
          <p:cNvPr id="4" name="Picture 3"/>
          <p:cNvPicPr>
            <a:picLocks noChangeAspect="1"/>
          </p:cNvPicPr>
          <p:nvPr/>
        </p:nvPicPr>
        <p:blipFill>
          <a:blip r:embed="rId4"/>
          <a:stretch>
            <a:fillRect/>
          </a:stretch>
        </p:blipFill>
        <p:spPr>
          <a:xfrm>
            <a:off x="6186480" y="4612725"/>
            <a:ext cx="2865697" cy="2152138"/>
          </a:xfrm>
          <a:prstGeom prst="rect">
            <a:avLst/>
          </a:prstGeom>
        </p:spPr>
      </p:pic>
      <p:sp>
        <p:nvSpPr>
          <p:cNvPr id="9" name="TextBox 8"/>
          <p:cNvSpPr txBox="1"/>
          <p:nvPr/>
        </p:nvSpPr>
        <p:spPr>
          <a:xfrm>
            <a:off x="6016251" y="6397582"/>
            <a:ext cx="3035927" cy="4616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t>Attic black-figure amphora, c. 540 BC, British Museum </a:t>
            </a:r>
          </a:p>
        </p:txBody>
      </p:sp>
      <p:pic>
        <p:nvPicPr>
          <p:cNvPr id="5" name="Picture 4">
            <a:extLst>
              <a:ext uri="{FF2B5EF4-FFF2-40B4-BE49-F238E27FC236}">
                <a16:creationId xmlns:a16="http://schemas.microsoft.com/office/drawing/2014/main" id="{EFB8E990-0B60-41F0-87D9-933CC94253B4}"/>
              </a:ext>
            </a:extLst>
          </p:cNvPr>
          <p:cNvPicPr>
            <a:picLocks noChangeAspect="1"/>
          </p:cNvPicPr>
          <p:nvPr/>
        </p:nvPicPr>
        <p:blipFill>
          <a:blip r:embed="rId5"/>
          <a:stretch>
            <a:fillRect/>
          </a:stretch>
        </p:blipFill>
        <p:spPr>
          <a:xfrm>
            <a:off x="54625" y="4701911"/>
            <a:ext cx="2700762" cy="1926503"/>
          </a:xfrm>
          <a:prstGeom prst="rect">
            <a:avLst/>
          </a:prstGeom>
        </p:spPr>
      </p:pic>
      <p:sp>
        <p:nvSpPr>
          <p:cNvPr id="10" name="TextBox 9">
            <a:extLst>
              <a:ext uri="{FF2B5EF4-FFF2-40B4-BE49-F238E27FC236}">
                <a16:creationId xmlns:a16="http://schemas.microsoft.com/office/drawing/2014/main" id="{18F79636-E9ED-46B8-BD0A-430F01AC08C5}"/>
              </a:ext>
            </a:extLst>
          </p:cNvPr>
          <p:cNvSpPr txBox="1"/>
          <p:nvPr/>
        </p:nvSpPr>
        <p:spPr>
          <a:xfrm>
            <a:off x="22492" y="6390118"/>
            <a:ext cx="2732893" cy="4616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t>Apulian red figure krater, </a:t>
            </a:r>
            <a:r>
              <a:rPr lang="nn-NO" sz="1200" dirty="0"/>
              <a:t>c. 330 - 310 BC, Staatliche Antikensammlungen, Munich </a:t>
            </a:r>
            <a:endParaRPr lang="en-GB" sz="1200" dirty="0"/>
          </a:p>
        </p:txBody>
      </p:sp>
    </p:spTree>
    <p:extLst>
      <p:ext uri="{BB962C8B-B14F-4D97-AF65-F5344CB8AC3E}">
        <p14:creationId xmlns:p14="http://schemas.microsoft.com/office/powerpoint/2010/main" val="1419924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ppt_x"/>
                                          </p:val>
                                        </p:tav>
                                        <p:tav tm="100000">
                                          <p:val>
                                            <p:strVal val="#ppt_x"/>
                                          </p:val>
                                        </p:tav>
                                      </p:tavLst>
                                    </p:anim>
                                    <p:anim calcmode="lin" valueType="num">
                                      <p:cBhvr additive="base">
                                        <p:cTn id="2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4791" y="286604"/>
            <a:ext cx="7460673" cy="1450757"/>
          </a:xfrm>
        </p:spPr>
        <p:txBody>
          <a:bodyPr>
            <a:normAutofit/>
          </a:bodyPr>
          <a:lstStyle/>
          <a:p>
            <a:r>
              <a:rPr lang="en-GB" b="1" dirty="0"/>
              <a:t>The 12 Labours: An Expanding Greek World</a:t>
            </a:r>
          </a:p>
        </p:txBody>
      </p:sp>
      <p:sp>
        <p:nvSpPr>
          <p:cNvPr id="3" name="Content Placeholder 2"/>
          <p:cNvSpPr>
            <a:spLocks noGrp="1"/>
          </p:cNvSpPr>
          <p:nvPr>
            <p:ph sz="half" idx="1"/>
          </p:nvPr>
        </p:nvSpPr>
        <p:spPr>
          <a:xfrm>
            <a:off x="238991" y="2160535"/>
            <a:ext cx="2890664" cy="5068016"/>
          </a:xfrm>
        </p:spPr>
        <p:txBody>
          <a:bodyPr>
            <a:normAutofit/>
          </a:bodyPr>
          <a:lstStyle/>
          <a:p>
            <a:pPr marL="0" indent="0">
              <a:buNone/>
            </a:pPr>
            <a:r>
              <a:rPr lang="en-GB" b="1" dirty="0"/>
              <a:t>7. Cretan Bull</a:t>
            </a:r>
          </a:p>
          <a:p>
            <a:pPr marL="0" indent="0">
              <a:buNone/>
            </a:pPr>
            <a:r>
              <a:rPr lang="en-GB" b="1" dirty="0"/>
              <a:t>8. Mares of </a:t>
            </a:r>
            <a:r>
              <a:rPr lang="en-GB" b="1" dirty="0" err="1"/>
              <a:t>Diomedes</a:t>
            </a:r>
            <a:endParaRPr lang="en-GB" b="1" dirty="0"/>
          </a:p>
          <a:p>
            <a:pPr marL="0" indent="0">
              <a:buNone/>
            </a:pPr>
            <a:r>
              <a:rPr lang="en-GB" b="1" dirty="0"/>
              <a:t>9. Belt of Hippolyta</a:t>
            </a:r>
          </a:p>
          <a:p>
            <a:pPr marL="0" indent="0">
              <a:buNone/>
            </a:pPr>
            <a:r>
              <a:rPr lang="en-GB" b="1" dirty="0"/>
              <a:t>10. Cattle of </a:t>
            </a:r>
            <a:r>
              <a:rPr lang="en-GB" b="1" dirty="0" err="1"/>
              <a:t>Geryon</a:t>
            </a:r>
            <a:endParaRPr lang="en-GB" b="1" dirty="0"/>
          </a:p>
          <a:p>
            <a:pPr marL="0" indent="0">
              <a:buNone/>
            </a:pPr>
            <a:r>
              <a:rPr lang="en-GB" b="1" dirty="0"/>
              <a:t>11. Apples of the </a:t>
            </a:r>
            <a:r>
              <a:rPr lang="en-GB" b="1" dirty="0" err="1"/>
              <a:t>Hesperides</a:t>
            </a:r>
            <a:endParaRPr lang="en-GB" b="1" dirty="0"/>
          </a:p>
          <a:p>
            <a:pPr marL="0" indent="0">
              <a:buNone/>
            </a:pPr>
            <a:r>
              <a:rPr lang="en-GB" b="1" dirty="0"/>
              <a:t>12. Cerberus</a:t>
            </a:r>
          </a:p>
        </p:txBody>
      </p:sp>
      <p:pic>
        <p:nvPicPr>
          <p:cNvPr id="4098" name="Picture 2" descr="http://www.igreekmythology.com/images/LaborsOfHercules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7216" y="2140140"/>
            <a:ext cx="6300192" cy="3675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1967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8209" y="286604"/>
            <a:ext cx="8148551" cy="1450757"/>
          </a:xfrm>
        </p:spPr>
        <p:txBody>
          <a:bodyPr/>
          <a:lstStyle/>
          <a:p>
            <a:r>
              <a:rPr lang="en-GB" b="1" dirty="0"/>
              <a:t>Herakles in Olympia</a:t>
            </a:r>
          </a:p>
        </p:txBody>
      </p:sp>
      <p:sp>
        <p:nvSpPr>
          <p:cNvPr id="3" name="Content Placeholder 2"/>
          <p:cNvSpPr>
            <a:spLocks noGrp="1"/>
          </p:cNvSpPr>
          <p:nvPr>
            <p:ph sz="quarter" idx="1"/>
          </p:nvPr>
        </p:nvSpPr>
        <p:spPr>
          <a:xfrm>
            <a:off x="218209" y="1911927"/>
            <a:ext cx="4520046" cy="4675909"/>
          </a:xfrm>
        </p:spPr>
        <p:txBody>
          <a:bodyPr>
            <a:normAutofit/>
          </a:bodyPr>
          <a:lstStyle/>
          <a:p>
            <a:pPr>
              <a:buFont typeface="Arial" panose="020B0604020202020204" pitchFamily="34" charset="0"/>
              <a:buChar char="•"/>
            </a:pPr>
            <a:r>
              <a:rPr lang="en-GB" dirty="0"/>
              <a:t> </a:t>
            </a:r>
            <a:r>
              <a:rPr lang="en-GB" sz="2200" dirty="0"/>
              <a:t>All 12 labours depicted in the </a:t>
            </a:r>
            <a:r>
              <a:rPr lang="en-GB" sz="2200" dirty="0" err="1"/>
              <a:t>metopes</a:t>
            </a:r>
            <a:r>
              <a:rPr lang="en-GB" sz="2200" dirty="0"/>
              <a:t> of the Zeus temple at Olympia,</a:t>
            </a:r>
          </a:p>
          <a:p>
            <a:pPr lvl="1"/>
            <a:r>
              <a:rPr lang="en-GB" sz="2000" dirty="0"/>
              <a:t>Built 465-457 BC.</a:t>
            </a:r>
          </a:p>
          <a:p>
            <a:pPr lvl="1"/>
            <a:endParaRPr lang="en-GB" sz="100" dirty="0"/>
          </a:p>
          <a:p>
            <a:pPr>
              <a:buFont typeface="Arial" panose="020B0604020202020204" pitchFamily="34" charset="0"/>
              <a:buChar char="•"/>
            </a:pPr>
            <a:r>
              <a:rPr lang="en-GB" dirty="0"/>
              <a:t> </a:t>
            </a:r>
            <a:r>
              <a:rPr lang="en-GB" sz="2200" dirty="0"/>
              <a:t>Why Herakles?</a:t>
            </a:r>
          </a:p>
          <a:p>
            <a:pPr lvl="1"/>
            <a:r>
              <a:rPr lang="en-GB" sz="2000" dirty="0"/>
              <a:t>Local appeal – the first six labours all in northern </a:t>
            </a:r>
            <a:r>
              <a:rPr lang="en-GB" sz="2000" dirty="0" err="1"/>
              <a:t>Peleponnese</a:t>
            </a:r>
            <a:r>
              <a:rPr lang="en-GB" sz="2000" dirty="0"/>
              <a:t>,</a:t>
            </a:r>
          </a:p>
          <a:p>
            <a:pPr lvl="1"/>
            <a:r>
              <a:rPr lang="en-GB" sz="2000" dirty="0"/>
              <a:t>Pan-Grecian appeal – a hero known to all the Greek world highly suitable for a cult centre important to all of Greece.</a:t>
            </a:r>
          </a:p>
          <a:p>
            <a:pPr lvl="1"/>
            <a:endParaRPr lang="en-GB" sz="100" dirty="0"/>
          </a:p>
          <a:p>
            <a:pPr>
              <a:buFont typeface="Arial" panose="020B0604020202020204" pitchFamily="34" charset="0"/>
              <a:buChar char="•"/>
            </a:pPr>
            <a:r>
              <a:rPr lang="en-GB" dirty="0"/>
              <a:t> </a:t>
            </a:r>
            <a:r>
              <a:rPr lang="en-GB" sz="2200" dirty="0"/>
              <a:t>Their depiction here contributes to establish a canon of 12 labours.</a:t>
            </a:r>
          </a:p>
        </p:txBody>
      </p:sp>
      <p:pic>
        <p:nvPicPr>
          <p:cNvPr id="4" name="Picture 3"/>
          <p:cNvPicPr>
            <a:picLocks noChangeAspect="1"/>
          </p:cNvPicPr>
          <p:nvPr/>
        </p:nvPicPr>
        <p:blipFill>
          <a:blip r:embed="rId2"/>
          <a:stretch>
            <a:fillRect/>
          </a:stretch>
        </p:blipFill>
        <p:spPr>
          <a:xfrm>
            <a:off x="5477519" y="286604"/>
            <a:ext cx="3529890" cy="4078577"/>
          </a:xfrm>
          <a:prstGeom prst="rect">
            <a:avLst/>
          </a:prstGeom>
        </p:spPr>
      </p:pic>
      <p:pic>
        <p:nvPicPr>
          <p:cNvPr id="5" name="Picture 4"/>
          <p:cNvPicPr>
            <a:picLocks noChangeAspect="1"/>
          </p:cNvPicPr>
          <p:nvPr/>
        </p:nvPicPr>
        <p:blipFill>
          <a:blip r:embed="rId3"/>
          <a:stretch>
            <a:fillRect/>
          </a:stretch>
        </p:blipFill>
        <p:spPr>
          <a:xfrm>
            <a:off x="5839691" y="4346690"/>
            <a:ext cx="3055086" cy="2011265"/>
          </a:xfrm>
          <a:prstGeom prst="rect">
            <a:avLst/>
          </a:prstGeom>
        </p:spPr>
      </p:pic>
      <p:sp>
        <p:nvSpPr>
          <p:cNvPr id="6" name="TextBox 5"/>
          <p:cNvSpPr txBox="1"/>
          <p:nvPr/>
        </p:nvSpPr>
        <p:spPr>
          <a:xfrm>
            <a:off x="4416136" y="5099958"/>
            <a:ext cx="1423555" cy="116955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400" dirty="0"/>
              <a:t>Vase paintings representing the most intense moment of the fight</a:t>
            </a:r>
          </a:p>
        </p:txBody>
      </p:sp>
      <p:pic>
        <p:nvPicPr>
          <p:cNvPr id="7" name="Picture 6"/>
          <p:cNvPicPr>
            <a:picLocks noChangeAspect="1"/>
          </p:cNvPicPr>
          <p:nvPr/>
        </p:nvPicPr>
        <p:blipFill>
          <a:blip r:embed="rId4"/>
          <a:stretch>
            <a:fillRect/>
          </a:stretch>
        </p:blipFill>
        <p:spPr>
          <a:xfrm>
            <a:off x="321959" y="286604"/>
            <a:ext cx="3657917" cy="3889585"/>
          </a:xfrm>
          <a:prstGeom prst="rect">
            <a:avLst/>
          </a:prstGeom>
        </p:spPr>
      </p:pic>
      <p:pic>
        <p:nvPicPr>
          <p:cNvPr id="8" name="Content Placeholder 5" descr="lion nemea.gif"/>
          <p:cNvPicPr>
            <a:picLocks noChangeAspect="1"/>
          </p:cNvPicPr>
          <p:nvPr/>
        </p:nvPicPr>
        <p:blipFill>
          <a:blip r:embed="rId5"/>
          <a:stretch>
            <a:fillRect/>
          </a:stretch>
        </p:blipFill>
        <p:spPr>
          <a:xfrm>
            <a:off x="481845" y="4249881"/>
            <a:ext cx="3338144" cy="2528897"/>
          </a:xfrm>
          <a:prstGeom prst="rect">
            <a:avLst/>
          </a:prstGeom>
        </p:spPr>
      </p:pic>
      <p:sp>
        <p:nvSpPr>
          <p:cNvPr id="9" name="TextBox 8"/>
          <p:cNvSpPr txBox="1"/>
          <p:nvPr/>
        </p:nvSpPr>
        <p:spPr>
          <a:xfrm>
            <a:off x="3979876" y="2257860"/>
            <a:ext cx="1267692" cy="138499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400" dirty="0"/>
              <a:t>Tired hero, thoughtful onlookers. New concerns:</a:t>
            </a:r>
          </a:p>
          <a:p>
            <a:r>
              <a:rPr lang="en-GB" sz="1400" dirty="0"/>
              <a:t>The price paid by the hero.</a:t>
            </a:r>
          </a:p>
        </p:txBody>
      </p:sp>
      <p:pic>
        <p:nvPicPr>
          <p:cNvPr id="11" name="Picture 10"/>
          <p:cNvPicPr>
            <a:picLocks noChangeAspect="1"/>
          </p:cNvPicPr>
          <p:nvPr/>
        </p:nvPicPr>
        <p:blipFill rotWithShape="1">
          <a:blip r:embed="rId6"/>
          <a:srcRect l="15341" t="12182" r="16364" b="5091"/>
          <a:stretch/>
        </p:blipFill>
        <p:spPr>
          <a:xfrm>
            <a:off x="232028" y="203270"/>
            <a:ext cx="8685450" cy="6575508"/>
          </a:xfrm>
          <a:prstGeom prst="rect">
            <a:avLst/>
          </a:prstGeom>
        </p:spPr>
      </p:pic>
    </p:spTree>
    <p:extLst>
      <p:ext uri="{BB962C8B-B14F-4D97-AF65-F5344CB8AC3E}">
        <p14:creationId xmlns:p14="http://schemas.microsoft.com/office/powerpoint/2010/main" val="1023079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par>
                                <p:cTn id="11" presetID="3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ppt_w</p:attrName>
                                        </p:attrNameLst>
                                      </p:cBhvr>
                                      <p:tavLst>
                                        <p:tav tm="0">
                                          <p:val>
                                            <p:fltVal val="0"/>
                                          </p:val>
                                        </p:tav>
                                        <p:tav tm="100000">
                                          <p:val>
                                            <p:strVal val="#ppt_w"/>
                                          </p:val>
                                        </p:tav>
                                      </p:tavLst>
                                    </p:anim>
                                    <p:anim calcmode="lin" valueType="num">
                                      <p:cBhvr>
                                        <p:cTn id="14" dur="1000" fill="hold"/>
                                        <p:tgtEl>
                                          <p:spTgt spid="8"/>
                                        </p:tgtEl>
                                        <p:attrNameLst>
                                          <p:attrName>ppt_h</p:attrName>
                                        </p:attrNameLst>
                                      </p:cBhvr>
                                      <p:tavLst>
                                        <p:tav tm="0">
                                          <p:val>
                                            <p:fltVal val="0"/>
                                          </p:val>
                                        </p:tav>
                                        <p:tav tm="100000">
                                          <p:val>
                                            <p:strVal val="#ppt_h"/>
                                          </p:val>
                                        </p:tav>
                                      </p:tavLst>
                                    </p:anim>
                                    <p:anim calcmode="lin" valueType="num">
                                      <p:cBhvr>
                                        <p:cTn id="15" dur="1000" fill="hold"/>
                                        <p:tgtEl>
                                          <p:spTgt spid="8"/>
                                        </p:tgtEl>
                                        <p:attrNameLst>
                                          <p:attrName>style.rotation</p:attrName>
                                        </p:attrNameLst>
                                      </p:cBhvr>
                                      <p:tavLst>
                                        <p:tav tm="0">
                                          <p:val>
                                            <p:fltVal val="90"/>
                                          </p:val>
                                        </p:tav>
                                        <p:tav tm="100000">
                                          <p:val>
                                            <p:fltVal val="0"/>
                                          </p:val>
                                        </p:tav>
                                      </p:tavLst>
                                    </p:anim>
                                    <p:animEffect transition="in" filter="fade">
                                      <p:cBhvr>
                                        <p:cTn id="16" dur="1000"/>
                                        <p:tgtEl>
                                          <p:spTgt spid="8"/>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p:val>
                                            <p:fltVal val="0"/>
                                          </p:val>
                                        </p:tav>
                                        <p:tav tm="100000">
                                          <p:val>
                                            <p:strVal val="#ppt_w"/>
                                          </p:val>
                                        </p:tav>
                                      </p:tavLst>
                                    </p:anim>
                                    <p:anim calcmode="lin" valueType="num">
                                      <p:cBhvr>
                                        <p:cTn id="20" dur="1000" fill="hold"/>
                                        <p:tgtEl>
                                          <p:spTgt spid="9"/>
                                        </p:tgtEl>
                                        <p:attrNameLst>
                                          <p:attrName>ppt_h</p:attrName>
                                        </p:attrNameLst>
                                      </p:cBhvr>
                                      <p:tavLst>
                                        <p:tav tm="0">
                                          <p:val>
                                            <p:fltVal val="0"/>
                                          </p:val>
                                        </p:tav>
                                        <p:tav tm="100000">
                                          <p:val>
                                            <p:strVal val="#ppt_h"/>
                                          </p:val>
                                        </p:tav>
                                      </p:tavLst>
                                    </p:anim>
                                    <p:anim calcmode="lin" valueType="num">
                                      <p:cBhvr>
                                        <p:cTn id="21" dur="1000" fill="hold"/>
                                        <p:tgtEl>
                                          <p:spTgt spid="9"/>
                                        </p:tgtEl>
                                        <p:attrNameLst>
                                          <p:attrName>style.rotation</p:attrName>
                                        </p:attrNameLst>
                                      </p:cBhvr>
                                      <p:tavLst>
                                        <p:tav tm="0">
                                          <p:val>
                                            <p:fltVal val="90"/>
                                          </p:val>
                                        </p:tav>
                                        <p:tav tm="100000">
                                          <p:val>
                                            <p:fltVal val="0"/>
                                          </p:val>
                                        </p:tav>
                                      </p:tavLst>
                                    </p:anim>
                                    <p:animEffect transition="in" filter="fade">
                                      <p:cBhvr>
                                        <p:cTn id="22" dur="1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80">
                                          <p:stCondLst>
                                            <p:cond delay="0"/>
                                          </p:stCondLst>
                                        </p:cTn>
                                        <p:tgtEl>
                                          <p:spTgt spid="11"/>
                                        </p:tgtEl>
                                      </p:cBhvr>
                                    </p:animEffect>
                                    <p:anim calcmode="lin" valueType="num">
                                      <p:cBhvr>
                                        <p:cTn id="28"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33" dur="26">
                                          <p:stCondLst>
                                            <p:cond delay="650"/>
                                          </p:stCondLst>
                                        </p:cTn>
                                        <p:tgtEl>
                                          <p:spTgt spid="11"/>
                                        </p:tgtEl>
                                      </p:cBhvr>
                                      <p:to x="100000" y="60000"/>
                                    </p:animScale>
                                    <p:animScale>
                                      <p:cBhvr>
                                        <p:cTn id="34" dur="166" decel="50000">
                                          <p:stCondLst>
                                            <p:cond delay="676"/>
                                          </p:stCondLst>
                                        </p:cTn>
                                        <p:tgtEl>
                                          <p:spTgt spid="11"/>
                                        </p:tgtEl>
                                      </p:cBhvr>
                                      <p:to x="100000" y="100000"/>
                                    </p:animScale>
                                    <p:animScale>
                                      <p:cBhvr>
                                        <p:cTn id="35" dur="26">
                                          <p:stCondLst>
                                            <p:cond delay="1312"/>
                                          </p:stCondLst>
                                        </p:cTn>
                                        <p:tgtEl>
                                          <p:spTgt spid="11"/>
                                        </p:tgtEl>
                                      </p:cBhvr>
                                      <p:to x="100000" y="80000"/>
                                    </p:animScale>
                                    <p:animScale>
                                      <p:cBhvr>
                                        <p:cTn id="36" dur="166" decel="50000">
                                          <p:stCondLst>
                                            <p:cond delay="1338"/>
                                          </p:stCondLst>
                                        </p:cTn>
                                        <p:tgtEl>
                                          <p:spTgt spid="11"/>
                                        </p:tgtEl>
                                      </p:cBhvr>
                                      <p:to x="100000" y="100000"/>
                                    </p:animScale>
                                    <p:animScale>
                                      <p:cBhvr>
                                        <p:cTn id="37" dur="26">
                                          <p:stCondLst>
                                            <p:cond delay="1642"/>
                                          </p:stCondLst>
                                        </p:cTn>
                                        <p:tgtEl>
                                          <p:spTgt spid="11"/>
                                        </p:tgtEl>
                                      </p:cBhvr>
                                      <p:to x="100000" y="90000"/>
                                    </p:animScale>
                                    <p:animScale>
                                      <p:cBhvr>
                                        <p:cTn id="38" dur="166" decel="50000">
                                          <p:stCondLst>
                                            <p:cond delay="1668"/>
                                          </p:stCondLst>
                                        </p:cTn>
                                        <p:tgtEl>
                                          <p:spTgt spid="11"/>
                                        </p:tgtEl>
                                      </p:cBhvr>
                                      <p:to x="100000" y="100000"/>
                                    </p:animScale>
                                    <p:animScale>
                                      <p:cBhvr>
                                        <p:cTn id="39" dur="26">
                                          <p:stCondLst>
                                            <p:cond delay="1808"/>
                                          </p:stCondLst>
                                        </p:cTn>
                                        <p:tgtEl>
                                          <p:spTgt spid="11"/>
                                        </p:tgtEl>
                                      </p:cBhvr>
                                      <p:to x="100000" y="95000"/>
                                    </p:animScale>
                                    <p:animScale>
                                      <p:cBhvr>
                                        <p:cTn id="40" dur="166" decel="50000">
                                          <p:stCondLst>
                                            <p:cond delay="1834"/>
                                          </p:stCondLst>
                                        </p:cTn>
                                        <p:tgtEl>
                                          <p:spTgt spid="1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3244" y="914182"/>
            <a:ext cx="8937511" cy="5029636"/>
          </a:xfrm>
          <a:prstGeom prst="rect">
            <a:avLst/>
          </a:prstGeom>
        </p:spPr>
      </p:pic>
    </p:spTree>
    <p:extLst>
      <p:ext uri="{BB962C8B-B14F-4D97-AF65-F5344CB8AC3E}">
        <p14:creationId xmlns:p14="http://schemas.microsoft.com/office/powerpoint/2010/main" val="40330218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0080" y="573578"/>
            <a:ext cx="7697585" cy="5203767"/>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txBox="1">
            <a:spLocks/>
          </p:cNvSpPr>
          <p:nvPr/>
        </p:nvSpPr>
        <p:spPr>
          <a:xfrm>
            <a:off x="1039092" y="2888488"/>
            <a:ext cx="7117772" cy="1450757"/>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sz="4700" b="1" dirty="0"/>
              <a:t>Hercules in the Roman world </a:t>
            </a:r>
          </a:p>
        </p:txBody>
      </p:sp>
    </p:spTree>
    <p:extLst>
      <p:ext uri="{BB962C8B-B14F-4D97-AF65-F5344CB8AC3E}">
        <p14:creationId xmlns:p14="http://schemas.microsoft.com/office/powerpoint/2010/main" val="12963122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4294967295"/>
          </p:nvPr>
        </p:nvSpPr>
        <p:spPr>
          <a:xfrm>
            <a:off x="152455" y="188913"/>
            <a:ext cx="4537075" cy="6553200"/>
          </a:xfrm>
        </p:spPr>
        <p:txBody>
          <a:bodyPr>
            <a:normAutofit fontScale="70000" lnSpcReduction="20000"/>
          </a:bodyPr>
          <a:lstStyle/>
          <a:p>
            <a:pPr>
              <a:buFont typeface="Arial" panose="020B0604020202020204" pitchFamily="34" charset="0"/>
              <a:buChar char="•"/>
            </a:pPr>
            <a:r>
              <a:rPr lang="en-GB" sz="4000" dirty="0"/>
              <a:t> The Etruscan – </a:t>
            </a:r>
            <a:r>
              <a:rPr lang="en-GB" sz="4000" b="1" dirty="0" err="1"/>
              <a:t>Hercle</a:t>
            </a:r>
            <a:r>
              <a:rPr lang="en-GB" sz="4000" b="1" dirty="0"/>
              <a:t> </a:t>
            </a:r>
            <a:r>
              <a:rPr lang="en-GB" sz="4000" dirty="0"/>
              <a:t>– Greek – </a:t>
            </a:r>
            <a:r>
              <a:rPr lang="en-GB" sz="4000" b="1" dirty="0"/>
              <a:t>Herakles</a:t>
            </a:r>
            <a:r>
              <a:rPr lang="en-GB" sz="4000" dirty="0"/>
              <a:t> – Roman – </a:t>
            </a:r>
            <a:r>
              <a:rPr lang="en-GB" sz="4000" b="1" dirty="0"/>
              <a:t>Hercules</a:t>
            </a:r>
            <a:r>
              <a:rPr lang="en-GB" sz="4000" dirty="0"/>
              <a:t>.</a:t>
            </a:r>
          </a:p>
          <a:p>
            <a:endParaRPr lang="en-GB" sz="700" b="1" dirty="0"/>
          </a:p>
          <a:p>
            <a:pPr>
              <a:buFont typeface="Arial" panose="020B0604020202020204" pitchFamily="34" charset="0"/>
              <a:buChar char="•"/>
            </a:pPr>
            <a:r>
              <a:rPr lang="en-GB" sz="4000" dirty="0"/>
              <a:t> Many of the Etruscan deities seem to have been adopted or at least identified with Greek Pantheon – </a:t>
            </a:r>
            <a:r>
              <a:rPr lang="en-GB" sz="4000" dirty="0" err="1"/>
              <a:t>Aplu</a:t>
            </a:r>
            <a:r>
              <a:rPr lang="en-GB" sz="4000" dirty="0"/>
              <a:t>/</a:t>
            </a:r>
            <a:r>
              <a:rPr lang="en-GB" sz="4000" dirty="0" err="1"/>
              <a:t>Apulu</a:t>
            </a:r>
            <a:r>
              <a:rPr lang="en-GB" sz="4000" dirty="0"/>
              <a:t> – Apollo; </a:t>
            </a:r>
            <a:r>
              <a:rPr lang="en-GB" sz="4000" dirty="0" err="1"/>
              <a:t>Aritimi</a:t>
            </a:r>
            <a:r>
              <a:rPr lang="en-GB" sz="4000" dirty="0"/>
              <a:t> and </a:t>
            </a:r>
            <a:r>
              <a:rPr lang="en-GB" sz="4000" dirty="0" err="1"/>
              <a:t>Artumes</a:t>
            </a:r>
            <a:r>
              <a:rPr lang="en-GB" sz="4000" dirty="0"/>
              <a:t> – Artemis. </a:t>
            </a:r>
          </a:p>
          <a:p>
            <a:endParaRPr lang="en-GB" sz="700" dirty="0"/>
          </a:p>
          <a:p>
            <a:pPr>
              <a:buFont typeface="Arial" panose="020B0604020202020204" pitchFamily="34" charset="0"/>
              <a:buChar char="•"/>
            </a:pPr>
            <a:r>
              <a:rPr lang="en-GB" sz="4000" dirty="0"/>
              <a:t> Certain goods like Juno, Minerva and </a:t>
            </a:r>
            <a:r>
              <a:rPr lang="en-GB" sz="4000" dirty="0" err="1"/>
              <a:t>Nethus</a:t>
            </a:r>
            <a:r>
              <a:rPr lang="en-GB" sz="4000" dirty="0"/>
              <a:t>, seem not to be Latin imports from Etruria. </a:t>
            </a:r>
          </a:p>
          <a:p>
            <a:endParaRPr lang="en-GB" sz="700" dirty="0"/>
          </a:p>
          <a:p>
            <a:pPr>
              <a:buFont typeface="Arial" panose="020B0604020202020204" pitchFamily="34" charset="0"/>
              <a:buChar char="•"/>
            </a:pPr>
            <a:r>
              <a:rPr lang="en-GB" sz="4000" dirty="0"/>
              <a:t> These gods should not be seen simply as a direct one to one equation.  </a:t>
            </a:r>
          </a:p>
        </p:txBody>
      </p:sp>
      <p:sp>
        <p:nvSpPr>
          <p:cNvPr id="8" name="Content Placeholder 7"/>
          <p:cNvSpPr>
            <a:spLocks noGrp="1"/>
          </p:cNvSpPr>
          <p:nvPr>
            <p:ph sz="half" idx="4294967295"/>
          </p:nvPr>
        </p:nvSpPr>
        <p:spPr>
          <a:xfrm>
            <a:off x="5111750" y="5687074"/>
            <a:ext cx="4032250" cy="865188"/>
          </a:xfrm>
        </p:spPr>
        <p:txBody>
          <a:bodyPr>
            <a:normAutofit/>
          </a:bodyPr>
          <a:lstStyle/>
          <a:p>
            <a:pPr marL="0" indent="0">
              <a:buNone/>
            </a:pPr>
            <a:r>
              <a:rPr lang="en-GB" sz="1800" dirty="0" err="1"/>
              <a:t>Uni</a:t>
            </a:r>
            <a:r>
              <a:rPr lang="en-GB" sz="1800" dirty="0"/>
              <a:t> (Juno) suckling the adult </a:t>
            </a:r>
            <a:r>
              <a:rPr lang="en-GB" sz="1800" dirty="0" err="1"/>
              <a:t>Hercle</a:t>
            </a:r>
            <a:r>
              <a:rPr lang="en-GB" sz="1800" dirty="0"/>
              <a:t> (Hercules) so he can achieve immortality. </a:t>
            </a:r>
          </a:p>
        </p:txBody>
      </p:sp>
      <p:pic>
        <p:nvPicPr>
          <p:cNvPr id="1026" name="Picture 2" descr="http://classconnection.s3.amazonaws.com/257/flashcards/751257/jpg/6.7_mirror_from_volterra1319741320052.jpg"/>
          <p:cNvPicPr>
            <a:picLocks noChangeAspect="1" noChangeArrowheads="1"/>
          </p:cNvPicPr>
          <p:nvPr/>
        </p:nvPicPr>
        <p:blipFill rotWithShape="1">
          <a:blip r:embed="rId2">
            <a:extLst>
              <a:ext uri="{28A0092B-C50C-407E-A947-70E740481C1C}">
                <a14:useLocalDpi xmlns:a14="http://schemas.microsoft.com/office/drawing/2010/main" val="0"/>
              </a:ext>
            </a:extLst>
          </a:blip>
          <a:srcRect l="3728" t="2229" r="3408"/>
          <a:stretch/>
        </p:blipFill>
        <p:spPr bwMode="auto">
          <a:xfrm>
            <a:off x="5076056" y="260648"/>
            <a:ext cx="3744416" cy="5400600"/>
          </a:xfrm>
          <a:prstGeom prst="rect">
            <a:avLst/>
          </a:prstGeom>
          <a:noFill/>
          <a:extLst>
            <a:ext uri="{909E8E84-426E-40DD-AFC4-6F175D3DCCD1}">
              <a14:hiddenFill xmlns:a14="http://schemas.microsoft.com/office/drawing/2010/main">
                <a:solidFill>
                  <a:srgbClr val="FFFFFF"/>
                </a:solidFill>
              </a14:hiddenFill>
            </a:ext>
          </a:extLst>
        </p:spPr>
      </p:pic>
      <p:sp>
        <p:nvSpPr>
          <p:cNvPr id="11" name="AutoShape 4"/>
          <p:cNvSpPr>
            <a:spLocks noChangeArrowheads="1"/>
          </p:cNvSpPr>
          <p:nvPr/>
        </p:nvSpPr>
        <p:spPr bwMode="auto">
          <a:xfrm rot="13119226">
            <a:off x="5112886" y="1364836"/>
            <a:ext cx="586440" cy="137529"/>
          </a:xfrm>
          <a:prstGeom prst="leftArrow">
            <a:avLst>
              <a:gd name="adj1" fmla="val 50000"/>
              <a:gd name="adj2" fmla="val 88767"/>
            </a:avLst>
          </a:prstGeom>
          <a:solidFill>
            <a:srgbClr val="FF0000"/>
          </a:solidFill>
          <a:ln w="9525">
            <a:solidFill>
              <a:schemeClr val="tx1"/>
            </a:solidFill>
            <a:miter lim="800000"/>
            <a:headEnd/>
            <a:tailEnd/>
          </a:ln>
          <a:effectLst/>
        </p:spPr>
        <p:txBody>
          <a:bodyPr wrap="none" anchor="ctr"/>
          <a:lstStyle/>
          <a:p>
            <a:endParaRPr lang="en-GB"/>
          </a:p>
        </p:txBody>
      </p:sp>
      <p:sp>
        <p:nvSpPr>
          <p:cNvPr id="12" name="Text Box 10"/>
          <p:cNvSpPr txBox="1">
            <a:spLocks noChangeArrowheads="1"/>
          </p:cNvSpPr>
          <p:nvPr/>
        </p:nvSpPr>
        <p:spPr bwMode="auto">
          <a:xfrm>
            <a:off x="4794026" y="1042861"/>
            <a:ext cx="612080" cy="307777"/>
          </a:xfrm>
          <a:prstGeom prst="rect">
            <a:avLst/>
          </a:prstGeom>
          <a:solidFill>
            <a:srgbClr val="FF0000"/>
          </a:solidFill>
          <a:ln w="9525">
            <a:noFill/>
            <a:miter lim="800000"/>
            <a:headEnd/>
            <a:tailEnd/>
          </a:ln>
          <a:effectLst/>
        </p:spPr>
        <p:txBody>
          <a:bodyPr wrap="square">
            <a:spAutoFit/>
          </a:bodyPr>
          <a:lstStyle/>
          <a:p>
            <a:pPr algn="ctr">
              <a:spcBef>
                <a:spcPct val="50000"/>
              </a:spcBef>
            </a:pPr>
            <a:r>
              <a:rPr lang="en-GB" sz="1400" dirty="0" err="1">
                <a:solidFill>
                  <a:schemeClr val="bg1"/>
                </a:solidFill>
              </a:rPr>
              <a:t>Aplu</a:t>
            </a:r>
            <a:r>
              <a:rPr lang="en-GB" sz="1400" dirty="0">
                <a:solidFill>
                  <a:schemeClr val="bg1"/>
                </a:solidFill>
              </a:rPr>
              <a:t> </a:t>
            </a:r>
          </a:p>
        </p:txBody>
      </p:sp>
      <p:sp>
        <p:nvSpPr>
          <p:cNvPr id="13" name="AutoShape 4"/>
          <p:cNvSpPr>
            <a:spLocks noChangeArrowheads="1"/>
          </p:cNvSpPr>
          <p:nvPr/>
        </p:nvSpPr>
        <p:spPr bwMode="auto">
          <a:xfrm rot="18565735">
            <a:off x="7992945" y="903761"/>
            <a:ext cx="476440" cy="133303"/>
          </a:xfrm>
          <a:prstGeom prst="leftArrow">
            <a:avLst>
              <a:gd name="adj1" fmla="val 50000"/>
              <a:gd name="adj2" fmla="val 88767"/>
            </a:avLst>
          </a:prstGeom>
          <a:solidFill>
            <a:srgbClr val="FF0000"/>
          </a:solidFill>
          <a:ln w="9525">
            <a:solidFill>
              <a:schemeClr val="tx1"/>
            </a:solidFill>
            <a:miter lim="800000"/>
            <a:headEnd/>
            <a:tailEnd/>
          </a:ln>
          <a:effectLst/>
        </p:spPr>
        <p:txBody>
          <a:bodyPr wrap="none" anchor="ctr"/>
          <a:lstStyle/>
          <a:p>
            <a:endParaRPr lang="en-GB"/>
          </a:p>
        </p:txBody>
      </p:sp>
      <p:sp>
        <p:nvSpPr>
          <p:cNvPr id="14" name="Text Box 10"/>
          <p:cNvSpPr txBox="1">
            <a:spLocks noChangeArrowheads="1"/>
          </p:cNvSpPr>
          <p:nvPr/>
        </p:nvSpPr>
        <p:spPr bwMode="auto">
          <a:xfrm>
            <a:off x="8127906" y="285656"/>
            <a:ext cx="908590" cy="523220"/>
          </a:xfrm>
          <a:prstGeom prst="rect">
            <a:avLst/>
          </a:prstGeom>
          <a:solidFill>
            <a:srgbClr val="FF0000"/>
          </a:solidFill>
          <a:ln w="9525">
            <a:noFill/>
            <a:miter lim="800000"/>
            <a:headEnd/>
            <a:tailEnd/>
          </a:ln>
          <a:effectLst/>
        </p:spPr>
        <p:txBody>
          <a:bodyPr wrap="square">
            <a:spAutoFit/>
          </a:bodyPr>
          <a:lstStyle/>
          <a:p>
            <a:pPr algn="ctr">
              <a:spcBef>
                <a:spcPct val="50000"/>
              </a:spcBef>
            </a:pPr>
            <a:r>
              <a:rPr lang="en-GB" sz="1400" dirty="0" err="1">
                <a:solidFill>
                  <a:schemeClr val="bg1"/>
                </a:solidFill>
              </a:rPr>
              <a:t>Nethuns</a:t>
            </a:r>
            <a:r>
              <a:rPr lang="en-GB" sz="1400" dirty="0">
                <a:solidFill>
                  <a:schemeClr val="bg1"/>
                </a:solidFill>
              </a:rPr>
              <a:t> or </a:t>
            </a:r>
            <a:r>
              <a:rPr lang="en-GB" sz="1400" dirty="0" err="1">
                <a:solidFill>
                  <a:schemeClr val="bg1"/>
                </a:solidFill>
              </a:rPr>
              <a:t>Tinia</a:t>
            </a:r>
            <a:r>
              <a:rPr lang="en-GB" sz="1400" dirty="0">
                <a:solidFill>
                  <a:schemeClr val="bg1"/>
                </a:solidFill>
              </a:rPr>
              <a:t>? </a:t>
            </a:r>
          </a:p>
        </p:txBody>
      </p:sp>
      <p:sp>
        <p:nvSpPr>
          <p:cNvPr id="15" name="AutoShape 4"/>
          <p:cNvSpPr>
            <a:spLocks noChangeArrowheads="1"/>
          </p:cNvSpPr>
          <p:nvPr/>
        </p:nvSpPr>
        <p:spPr bwMode="auto">
          <a:xfrm rot="7723366">
            <a:off x="6065625" y="2896329"/>
            <a:ext cx="368315" cy="129237"/>
          </a:xfrm>
          <a:prstGeom prst="leftArrow">
            <a:avLst>
              <a:gd name="adj1" fmla="val 50000"/>
              <a:gd name="adj2" fmla="val 88767"/>
            </a:avLst>
          </a:prstGeom>
          <a:solidFill>
            <a:srgbClr val="FF0000"/>
          </a:solidFill>
          <a:ln w="9525">
            <a:solidFill>
              <a:schemeClr val="tx1"/>
            </a:solidFill>
            <a:miter lim="800000"/>
            <a:headEnd/>
            <a:tailEnd/>
          </a:ln>
          <a:effectLst/>
        </p:spPr>
        <p:txBody>
          <a:bodyPr wrap="none" anchor="ctr"/>
          <a:lstStyle/>
          <a:p>
            <a:endParaRPr lang="en-GB"/>
          </a:p>
        </p:txBody>
      </p:sp>
      <p:sp>
        <p:nvSpPr>
          <p:cNvPr id="16" name="Text Box 10"/>
          <p:cNvSpPr txBox="1">
            <a:spLocks noChangeArrowheads="1"/>
          </p:cNvSpPr>
          <p:nvPr/>
        </p:nvSpPr>
        <p:spPr bwMode="auto">
          <a:xfrm>
            <a:off x="5406106" y="3002323"/>
            <a:ext cx="764480" cy="307777"/>
          </a:xfrm>
          <a:prstGeom prst="rect">
            <a:avLst/>
          </a:prstGeom>
          <a:solidFill>
            <a:srgbClr val="FF0000"/>
          </a:solidFill>
          <a:ln w="9525">
            <a:noFill/>
            <a:miter lim="800000"/>
            <a:headEnd/>
            <a:tailEnd/>
          </a:ln>
          <a:effectLst/>
        </p:spPr>
        <p:txBody>
          <a:bodyPr wrap="square">
            <a:spAutoFit/>
          </a:bodyPr>
          <a:lstStyle/>
          <a:p>
            <a:pPr algn="ctr">
              <a:spcBef>
                <a:spcPct val="50000"/>
              </a:spcBef>
            </a:pPr>
            <a:r>
              <a:rPr lang="en-GB" sz="1400" dirty="0" err="1">
                <a:solidFill>
                  <a:schemeClr val="bg1"/>
                </a:solidFill>
              </a:rPr>
              <a:t>Hercle</a:t>
            </a:r>
            <a:r>
              <a:rPr lang="en-GB" sz="1400" dirty="0">
                <a:solidFill>
                  <a:schemeClr val="bg1"/>
                </a:solidFill>
              </a:rPr>
              <a:t> </a:t>
            </a:r>
          </a:p>
        </p:txBody>
      </p:sp>
      <p:sp>
        <p:nvSpPr>
          <p:cNvPr id="17" name="AutoShape 4"/>
          <p:cNvSpPr>
            <a:spLocks noChangeArrowheads="1"/>
          </p:cNvSpPr>
          <p:nvPr/>
        </p:nvSpPr>
        <p:spPr bwMode="auto">
          <a:xfrm rot="5400000">
            <a:off x="6920712" y="2750966"/>
            <a:ext cx="476440" cy="133303"/>
          </a:xfrm>
          <a:prstGeom prst="leftArrow">
            <a:avLst>
              <a:gd name="adj1" fmla="val 50000"/>
              <a:gd name="adj2" fmla="val 88767"/>
            </a:avLst>
          </a:prstGeom>
          <a:solidFill>
            <a:srgbClr val="FF0000"/>
          </a:solidFill>
          <a:ln w="9525">
            <a:solidFill>
              <a:schemeClr val="tx1"/>
            </a:solidFill>
            <a:miter lim="800000"/>
            <a:headEnd/>
            <a:tailEnd/>
          </a:ln>
          <a:effectLst/>
        </p:spPr>
        <p:txBody>
          <a:bodyPr wrap="none" anchor="ctr"/>
          <a:lstStyle/>
          <a:p>
            <a:endParaRPr lang="en-GB"/>
          </a:p>
        </p:txBody>
      </p:sp>
      <p:sp>
        <p:nvSpPr>
          <p:cNvPr id="18" name="Text Box 10"/>
          <p:cNvSpPr txBox="1">
            <a:spLocks noChangeArrowheads="1"/>
          </p:cNvSpPr>
          <p:nvPr/>
        </p:nvSpPr>
        <p:spPr bwMode="auto">
          <a:xfrm>
            <a:off x="6919544" y="3002322"/>
            <a:ext cx="612080" cy="307777"/>
          </a:xfrm>
          <a:prstGeom prst="rect">
            <a:avLst/>
          </a:prstGeom>
          <a:solidFill>
            <a:srgbClr val="FF0000"/>
          </a:solidFill>
          <a:ln w="9525">
            <a:noFill/>
            <a:miter lim="800000"/>
            <a:headEnd/>
            <a:tailEnd/>
          </a:ln>
          <a:effectLst/>
        </p:spPr>
        <p:txBody>
          <a:bodyPr wrap="square">
            <a:spAutoFit/>
          </a:bodyPr>
          <a:lstStyle/>
          <a:p>
            <a:pPr algn="ctr">
              <a:spcBef>
                <a:spcPct val="50000"/>
              </a:spcBef>
            </a:pPr>
            <a:r>
              <a:rPr lang="en-GB" sz="1400" dirty="0" err="1">
                <a:solidFill>
                  <a:schemeClr val="bg1"/>
                </a:solidFill>
              </a:rPr>
              <a:t>Uni</a:t>
            </a:r>
            <a:r>
              <a:rPr lang="en-GB" sz="1400" dirty="0">
                <a:solidFill>
                  <a:schemeClr val="bg1"/>
                </a:solidFill>
              </a:rPr>
              <a:t> </a:t>
            </a:r>
          </a:p>
        </p:txBody>
      </p:sp>
    </p:spTree>
    <p:extLst>
      <p:ext uri="{BB962C8B-B14F-4D97-AF65-F5344CB8AC3E}">
        <p14:creationId xmlns:p14="http://schemas.microsoft.com/office/powerpoint/2010/main" val="20439608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73075" y="15727"/>
            <a:ext cx="7543800" cy="1296441"/>
          </a:xfrm>
        </p:spPr>
        <p:txBody>
          <a:bodyPr/>
          <a:lstStyle/>
          <a:p>
            <a:r>
              <a:rPr lang="en-GB" b="1" dirty="0"/>
              <a:t>Dedications to </a:t>
            </a:r>
            <a:r>
              <a:rPr lang="en-GB" b="1" dirty="0" err="1"/>
              <a:t>Hercle</a:t>
            </a:r>
            <a:endParaRPr lang="en-GB" b="1" dirty="0"/>
          </a:p>
        </p:txBody>
      </p:sp>
      <p:sp>
        <p:nvSpPr>
          <p:cNvPr id="4" name="Content Placeholder 3"/>
          <p:cNvSpPr>
            <a:spLocks noGrp="1"/>
          </p:cNvSpPr>
          <p:nvPr>
            <p:ph sz="half" idx="4294967295"/>
          </p:nvPr>
        </p:nvSpPr>
        <p:spPr>
          <a:xfrm>
            <a:off x="181270" y="1475509"/>
            <a:ext cx="4244975" cy="4525963"/>
          </a:xfrm>
        </p:spPr>
        <p:txBody>
          <a:bodyPr>
            <a:normAutofit/>
          </a:bodyPr>
          <a:lstStyle/>
          <a:p>
            <a:r>
              <a:rPr lang="en-GB" dirty="0"/>
              <a:t>Various Etruscan sanctuaries with dedication to </a:t>
            </a:r>
            <a:r>
              <a:rPr lang="en-GB" dirty="0" err="1"/>
              <a:t>Hercle</a:t>
            </a:r>
            <a:r>
              <a:rPr lang="en-GB" dirty="0"/>
              <a:t> (Hercules).</a:t>
            </a:r>
          </a:p>
        </p:txBody>
      </p:sp>
      <p:sp>
        <p:nvSpPr>
          <p:cNvPr id="5" name="Content Placeholder 4"/>
          <p:cNvSpPr>
            <a:spLocks noGrp="1"/>
          </p:cNvSpPr>
          <p:nvPr>
            <p:ph sz="half" idx="4294967295"/>
          </p:nvPr>
        </p:nvSpPr>
        <p:spPr>
          <a:xfrm>
            <a:off x="4793673" y="1475509"/>
            <a:ext cx="4038600" cy="3268663"/>
          </a:xfrm>
        </p:spPr>
        <p:txBody>
          <a:bodyPr>
            <a:normAutofit/>
          </a:bodyPr>
          <a:lstStyle/>
          <a:p>
            <a:pPr marL="0" indent="0" algn="ctr">
              <a:buNone/>
            </a:pPr>
            <a:r>
              <a:rPr lang="en-GB" i="1" dirty="0" err="1"/>
              <a:t>Cae</a:t>
            </a:r>
            <a:r>
              <a:rPr lang="en-GB" i="1" dirty="0"/>
              <a:t> </a:t>
            </a:r>
            <a:r>
              <a:rPr lang="en-GB" i="1" dirty="0" err="1"/>
              <a:t>siprisini</a:t>
            </a:r>
            <a:r>
              <a:rPr lang="en-GB" i="1" dirty="0"/>
              <a:t> us[u] </a:t>
            </a:r>
            <a:r>
              <a:rPr lang="en-GB" i="1" dirty="0" err="1"/>
              <a:t>turce</a:t>
            </a:r>
            <a:r>
              <a:rPr lang="en-GB" i="1" dirty="0"/>
              <a:t> </a:t>
            </a:r>
            <a:r>
              <a:rPr lang="en-GB" i="1" dirty="0" err="1"/>
              <a:t>hercle</a:t>
            </a:r>
            <a:r>
              <a:rPr lang="en-GB" i="1" dirty="0"/>
              <a:t> </a:t>
            </a:r>
            <a:r>
              <a:rPr lang="en-GB" i="1" dirty="0" err="1"/>
              <a:t>clen</a:t>
            </a:r>
            <a:r>
              <a:rPr lang="en-GB" i="1" dirty="0"/>
              <a:t> </a:t>
            </a:r>
            <a:r>
              <a:rPr lang="en-GB" i="1" dirty="0" err="1"/>
              <a:t>cecha</a:t>
            </a:r>
            <a:r>
              <a:rPr lang="en-GB" i="1" dirty="0"/>
              <a:t> </a:t>
            </a:r>
            <a:r>
              <a:rPr lang="en-GB" i="1" dirty="0" err="1"/>
              <a:t>munis</a:t>
            </a:r>
            <a:r>
              <a:rPr lang="en-GB" i="1" dirty="0"/>
              <a:t> en ca </a:t>
            </a:r>
            <a:r>
              <a:rPr lang="en-GB" i="1" dirty="0" err="1"/>
              <a:t>elur</a:t>
            </a:r>
            <a:r>
              <a:rPr lang="en-GB" i="1" dirty="0"/>
              <a:t> […] </a:t>
            </a:r>
            <a:r>
              <a:rPr lang="en-GB" i="1" dirty="0" err="1"/>
              <a:t>truta</a:t>
            </a:r>
            <a:r>
              <a:rPr lang="en-GB" i="1" dirty="0"/>
              <a:t> </a:t>
            </a:r>
            <a:r>
              <a:rPr lang="en-GB" i="1" dirty="0" err="1"/>
              <a:t>ala</a:t>
            </a:r>
            <a:r>
              <a:rPr lang="en-GB" i="1" dirty="0"/>
              <a:t> […] </a:t>
            </a:r>
            <a:r>
              <a:rPr lang="en-GB" i="1" dirty="0" err="1"/>
              <a:t>alpina</a:t>
            </a:r>
            <a:r>
              <a:rPr lang="en-GB" i="1" dirty="0"/>
              <a:t> </a:t>
            </a:r>
            <a:r>
              <a:rPr lang="en-GB" i="1" dirty="0" err="1"/>
              <a:t>luths</a:t>
            </a:r>
            <a:r>
              <a:rPr lang="en-GB" i="1" dirty="0"/>
              <a:t> </a:t>
            </a:r>
            <a:r>
              <a:rPr lang="en-GB" i="1" dirty="0" err="1"/>
              <a:t>inpa</a:t>
            </a:r>
            <a:endParaRPr lang="en-GB" i="1" dirty="0"/>
          </a:p>
          <a:p>
            <a:pPr marL="0" indent="0" algn="ctr">
              <a:buNone/>
            </a:pPr>
            <a:endParaRPr lang="en-GB" sz="1400" i="1" dirty="0"/>
          </a:p>
          <a:p>
            <a:pPr marL="0" indent="0" algn="ctr">
              <a:buNone/>
            </a:pPr>
            <a:r>
              <a:rPr lang="en-GB" i="1" dirty="0"/>
              <a:t>‘</a:t>
            </a:r>
            <a:r>
              <a:rPr lang="en-GB" i="1" dirty="0" err="1"/>
              <a:t>Cae</a:t>
            </a:r>
            <a:r>
              <a:rPr lang="en-GB" i="1" dirty="0"/>
              <a:t> </a:t>
            </a:r>
            <a:r>
              <a:rPr lang="en-GB" i="1" dirty="0" err="1"/>
              <a:t>Siprisni</a:t>
            </a:r>
            <a:r>
              <a:rPr lang="en-GB" i="1" dirty="0"/>
              <a:t> gave to </a:t>
            </a:r>
            <a:r>
              <a:rPr lang="en-GB" i="1" dirty="0" err="1"/>
              <a:t>Hercle</a:t>
            </a:r>
            <a:r>
              <a:rPr lang="en-GB" i="1" dirty="0"/>
              <a:t> on behalf of his son this [gift], the priest, in this place, dedicating it, the sacred gift (or, ‘in the sacred place’)…’ </a:t>
            </a:r>
          </a:p>
        </p:txBody>
      </p:sp>
      <p:pic>
        <p:nvPicPr>
          <p:cNvPr id="3074" name="Picture 2" descr="C:\Users\m.cobb\AppData\Local\Microsoft\Windows\Temporary Internet Files\Content.Outlook\P08HD1X4\SKMBT_C28014030318400.jpg"/>
          <p:cNvPicPr>
            <a:picLocks noChangeAspect="1" noChangeArrowheads="1"/>
          </p:cNvPicPr>
          <p:nvPr/>
        </p:nvPicPr>
        <p:blipFill rotWithShape="1">
          <a:blip r:embed="rId2">
            <a:extLst>
              <a:ext uri="{28A0092B-C50C-407E-A947-70E740481C1C}">
                <a14:useLocalDpi xmlns:a14="http://schemas.microsoft.com/office/drawing/2010/main" val="0"/>
              </a:ext>
            </a:extLst>
          </a:blip>
          <a:srcRect l="4874" t="7143" r="53143" b="80476"/>
          <a:stretch/>
        </p:blipFill>
        <p:spPr bwMode="auto">
          <a:xfrm>
            <a:off x="4799825" y="4618652"/>
            <a:ext cx="4032448" cy="1728192"/>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7"/>
          <p:cNvSpPr txBox="1">
            <a:spLocks/>
          </p:cNvSpPr>
          <p:nvPr/>
        </p:nvSpPr>
        <p:spPr>
          <a:xfrm>
            <a:off x="4716016" y="6453336"/>
            <a:ext cx="4032448" cy="288032"/>
          </a:xfrm>
          <a:prstGeom prst="rect">
            <a:avLst/>
          </a:prstGeom>
        </p:spPr>
        <p:txBody>
          <a:bodyPr vert="horz" lIns="91440" tIns="45720" rIns="91440" bIns="45720" rtlCol="0">
            <a:normAutofit fontScale="47500" lnSpcReduction="20000"/>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buFont typeface="Arial" pitchFamily="34" charset="0"/>
              <a:buNone/>
            </a:pPr>
            <a:r>
              <a:rPr lang="en-GB" dirty="0"/>
              <a:t>Bronze base dedicated to </a:t>
            </a:r>
            <a:r>
              <a:rPr lang="en-GB" dirty="0" err="1"/>
              <a:t>Hercle</a:t>
            </a:r>
            <a:r>
              <a:rPr lang="en-GB" dirty="0"/>
              <a:t> – Manchester Museum.</a:t>
            </a:r>
          </a:p>
        </p:txBody>
      </p:sp>
      <p:pic>
        <p:nvPicPr>
          <p:cNvPr id="3075" name="Picture 3" descr="C:\Users\m.cobb\AppData\Local\Microsoft\Windows\Temporary Internet Files\Content.Outlook\P08HD1X4\SKMBT_C28014030318400.jpg"/>
          <p:cNvPicPr>
            <a:picLocks noChangeAspect="1" noChangeArrowheads="1"/>
          </p:cNvPicPr>
          <p:nvPr/>
        </p:nvPicPr>
        <p:blipFill rotWithShape="1">
          <a:blip r:embed="rId2">
            <a:extLst>
              <a:ext uri="{28A0092B-C50C-407E-A947-70E740481C1C}">
                <a14:useLocalDpi xmlns:a14="http://schemas.microsoft.com/office/drawing/2010/main" val="0"/>
              </a:ext>
            </a:extLst>
          </a:blip>
          <a:srcRect l="45734" t="8731" r="11609" b="23650"/>
          <a:stretch/>
        </p:blipFill>
        <p:spPr bwMode="auto">
          <a:xfrm>
            <a:off x="683568" y="2780928"/>
            <a:ext cx="2952328" cy="3662334"/>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7"/>
          <p:cNvSpPr txBox="1">
            <a:spLocks/>
          </p:cNvSpPr>
          <p:nvPr/>
        </p:nvSpPr>
        <p:spPr>
          <a:xfrm>
            <a:off x="181270" y="6474027"/>
            <a:ext cx="4248472" cy="288032"/>
          </a:xfrm>
          <a:prstGeom prst="rect">
            <a:avLst/>
          </a:prstGeom>
        </p:spPr>
        <p:txBody>
          <a:bodyPr vert="horz" lIns="91440" tIns="45720" rIns="91440" bIns="45720" rtlCol="0">
            <a:normAutofit fontScale="47500" lnSpcReduction="20000"/>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buFont typeface="Arial" pitchFamily="34" charset="0"/>
              <a:buNone/>
            </a:pPr>
            <a:r>
              <a:rPr lang="en-GB" dirty="0"/>
              <a:t>Bronze statue of </a:t>
            </a:r>
            <a:r>
              <a:rPr lang="en-GB" dirty="0" err="1"/>
              <a:t>Hercle</a:t>
            </a:r>
            <a:r>
              <a:rPr lang="en-GB" dirty="0"/>
              <a:t> – c.300 BC – Toledo Museum of Art</a:t>
            </a:r>
          </a:p>
        </p:txBody>
      </p:sp>
    </p:spTree>
    <p:extLst>
      <p:ext uri="{BB962C8B-B14F-4D97-AF65-F5344CB8AC3E}">
        <p14:creationId xmlns:p14="http://schemas.microsoft.com/office/powerpoint/2010/main" val="27484511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 Roman Hercules</a:t>
            </a:r>
          </a:p>
        </p:txBody>
      </p:sp>
      <p:sp>
        <p:nvSpPr>
          <p:cNvPr id="4" name="Content Placeholder 3"/>
          <p:cNvSpPr>
            <a:spLocks noGrp="1"/>
          </p:cNvSpPr>
          <p:nvPr>
            <p:ph sz="half" idx="1"/>
          </p:nvPr>
        </p:nvSpPr>
        <p:spPr>
          <a:xfrm>
            <a:off x="135082" y="1845733"/>
            <a:ext cx="4459778" cy="4887575"/>
          </a:xfrm>
        </p:spPr>
        <p:txBody>
          <a:bodyPr>
            <a:normAutofit fontScale="92500" lnSpcReduction="10000"/>
          </a:bodyPr>
          <a:lstStyle/>
          <a:p>
            <a:pPr>
              <a:buFont typeface="Arial" panose="020B0604020202020204" pitchFamily="34" charset="0"/>
              <a:buChar char="•"/>
            </a:pPr>
            <a:r>
              <a:rPr lang="en-GB" dirty="0"/>
              <a:t> Worship of Hercules perhaps as far back as eight century BC – presence of Greek traders in the Forum </a:t>
            </a:r>
            <a:r>
              <a:rPr lang="en-GB" dirty="0" err="1"/>
              <a:t>Boarium</a:t>
            </a:r>
            <a:r>
              <a:rPr lang="en-GB" dirty="0"/>
              <a:t>.</a:t>
            </a:r>
          </a:p>
          <a:p>
            <a:pPr>
              <a:buFont typeface="Arial" panose="020B0604020202020204" pitchFamily="34" charset="0"/>
              <a:buChar char="•"/>
            </a:pPr>
            <a:endParaRPr lang="en-GB" sz="100" dirty="0"/>
          </a:p>
          <a:p>
            <a:pPr>
              <a:buFont typeface="Arial" panose="020B0604020202020204" pitchFamily="34" charset="0"/>
              <a:buChar char="•"/>
            </a:pPr>
            <a:r>
              <a:rPr lang="en-GB" dirty="0"/>
              <a:t> A altar to Hercules (Ara Maxima) was established early in Roman history:</a:t>
            </a:r>
          </a:p>
          <a:p>
            <a:pPr lvl="1">
              <a:buFont typeface="Arial" panose="020B0604020202020204" pitchFamily="34" charset="0"/>
              <a:buChar char="•"/>
            </a:pPr>
            <a:r>
              <a:rPr lang="en-GB" dirty="0"/>
              <a:t> “[Virgil’s Evander calls the altar to Hercules] ‘greatest’ because it is huge, as one can see today behind the starting gates to the Circus Maximus.” – </a:t>
            </a:r>
            <a:r>
              <a:rPr lang="en-GB" b="1" dirty="0"/>
              <a:t>Servius </a:t>
            </a:r>
            <a:r>
              <a:rPr lang="en-GB" b="1" i="1" dirty="0"/>
              <a:t>On Aeneid </a:t>
            </a:r>
            <a:r>
              <a:rPr lang="en-GB" b="1" dirty="0"/>
              <a:t>8.271</a:t>
            </a:r>
            <a:r>
              <a:rPr lang="en-GB" dirty="0"/>
              <a:t>.</a:t>
            </a:r>
          </a:p>
          <a:p>
            <a:pPr lvl="1">
              <a:buFont typeface="Arial" panose="020B0604020202020204" pitchFamily="34" charset="0"/>
              <a:buChar char="•"/>
            </a:pPr>
            <a:r>
              <a:rPr lang="en-GB" dirty="0"/>
              <a:t>“Among the loses were some of the oldest sacred sites in Rome… the large alter and shrine that Arcadian Evander consecrated to Hercules for his help…” – </a:t>
            </a:r>
            <a:r>
              <a:rPr lang="en-GB" b="1" dirty="0"/>
              <a:t>Tacitus </a:t>
            </a:r>
            <a:r>
              <a:rPr lang="en-GB" b="1" i="1" dirty="0"/>
              <a:t>Annals</a:t>
            </a:r>
            <a:r>
              <a:rPr lang="en-GB" b="1" dirty="0"/>
              <a:t> 15.41</a:t>
            </a:r>
            <a:r>
              <a:rPr lang="en-GB" dirty="0"/>
              <a:t>.</a:t>
            </a:r>
          </a:p>
          <a:p>
            <a:pPr lvl="1">
              <a:buFont typeface="Arial" panose="020B0604020202020204" pitchFamily="34" charset="0"/>
              <a:buChar char="•"/>
            </a:pPr>
            <a:r>
              <a:rPr lang="en-GB" dirty="0"/>
              <a:t> “The first fruits of commercial goods are offered up on the Altar of Hercules… and every year [on 12 August] the Urban Praetor sacrifices a heifer upon it on behalf of the state.” – </a:t>
            </a:r>
            <a:r>
              <a:rPr lang="en-GB" b="1" dirty="0"/>
              <a:t>Varro </a:t>
            </a:r>
            <a:r>
              <a:rPr lang="en-GB" b="1" i="1" dirty="0"/>
              <a:t>The Latin Language </a:t>
            </a:r>
            <a:r>
              <a:rPr lang="en-GB" b="1" dirty="0"/>
              <a:t>6.54</a:t>
            </a:r>
            <a:r>
              <a:rPr lang="en-GB" dirty="0"/>
              <a:t>.</a:t>
            </a:r>
          </a:p>
          <a:p>
            <a:pPr>
              <a:buFont typeface="Arial" panose="020B0604020202020204" pitchFamily="34" charset="0"/>
              <a:buChar char="•"/>
            </a:pPr>
            <a:endParaRPr lang="en-GB" dirty="0"/>
          </a:p>
        </p:txBody>
      </p:sp>
      <p:pic>
        <p:nvPicPr>
          <p:cNvPr id="6" name="Content Placeholder 5"/>
          <p:cNvPicPr>
            <a:picLocks noGrp="1" noChangeAspect="1"/>
          </p:cNvPicPr>
          <p:nvPr>
            <p:ph sz="half" idx="2"/>
          </p:nvPr>
        </p:nvPicPr>
        <p:blipFill>
          <a:blip r:embed="rId2"/>
          <a:stretch>
            <a:fillRect/>
          </a:stretch>
        </p:blipFill>
        <p:spPr>
          <a:xfrm>
            <a:off x="6271706" y="1845733"/>
            <a:ext cx="2659063" cy="3601693"/>
          </a:xfrm>
          <a:prstGeom prst="rect">
            <a:avLst/>
          </a:prstGeom>
        </p:spPr>
      </p:pic>
      <p:sp>
        <p:nvSpPr>
          <p:cNvPr id="7" name="TextBox 6"/>
          <p:cNvSpPr txBox="1"/>
          <p:nvPr/>
        </p:nvSpPr>
        <p:spPr>
          <a:xfrm>
            <a:off x="6271706" y="5521287"/>
            <a:ext cx="2753014"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400" dirty="0"/>
              <a:t>Temple Hercules Victor?, c. late second century BC, Forum </a:t>
            </a:r>
            <a:r>
              <a:rPr lang="en-GB" sz="1400" dirty="0" err="1"/>
              <a:t>Boarium</a:t>
            </a:r>
            <a:endParaRPr lang="en-GB" sz="1400" dirty="0"/>
          </a:p>
        </p:txBody>
      </p:sp>
      <p:sp>
        <p:nvSpPr>
          <p:cNvPr id="8" name="TextBox 7"/>
          <p:cNvSpPr txBox="1"/>
          <p:nvPr/>
        </p:nvSpPr>
        <p:spPr>
          <a:xfrm>
            <a:off x="4594860" y="1845733"/>
            <a:ext cx="1629871" cy="461664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400" dirty="0"/>
              <a:t>First surviving temple in Rome to be made out of marble (some columns subsequently replaced with Luna marble in 1st century AD).</a:t>
            </a:r>
          </a:p>
          <a:p>
            <a:endParaRPr lang="en-GB" sz="1400" dirty="0"/>
          </a:p>
          <a:p>
            <a:r>
              <a:rPr lang="en-GB" sz="1400" dirty="0"/>
              <a:t>‘…the statue of Hercules they say was dedicated by Evander [c.8th C BC] in the Forum </a:t>
            </a:r>
            <a:r>
              <a:rPr lang="en-GB" sz="1400" dirty="0" err="1"/>
              <a:t>Boarium</a:t>
            </a:r>
            <a:r>
              <a:rPr lang="en-GB" sz="1400" dirty="0"/>
              <a:t>… and is carried in triumphal parades draped in triumphal garb.’ – </a:t>
            </a:r>
            <a:r>
              <a:rPr lang="en-GB" sz="1400" b="1" dirty="0"/>
              <a:t>Pliny the Elder </a:t>
            </a:r>
            <a:r>
              <a:rPr lang="en-GB" sz="1400" b="1" i="1" dirty="0"/>
              <a:t>NH</a:t>
            </a:r>
            <a:r>
              <a:rPr lang="en-GB" sz="1400" b="1" dirty="0"/>
              <a:t> 34.33</a:t>
            </a:r>
            <a:r>
              <a:rPr lang="en-GB" sz="1400" dirty="0"/>
              <a:t>.</a:t>
            </a:r>
          </a:p>
        </p:txBody>
      </p:sp>
    </p:spTree>
    <p:extLst>
      <p:ext uri="{BB962C8B-B14F-4D97-AF65-F5344CB8AC3E}">
        <p14:creationId xmlns:p14="http://schemas.microsoft.com/office/powerpoint/2010/main" val="27175503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Hercules of the People</a:t>
            </a:r>
          </a:p>
        </p:txBody>
      </p:sp>
      <p:sp>
        <p:nvSpPr>
          <p:cNvPr id="4" name="Content Placeholder 3"/>
          <p:cNvSpPr>
            <a:spLocks noGrp="1"/>
          </p:cNvSpPr>
          <p:nvPr>
            <p:ph sz="half" idx="1"/>
          </p:nvPr>
        </p:nvSpPr>
        <p:spPr>
          <a:xfrm>
            <a:off x="187036" y="1845734"/>
            <a:ext cx="4339244" cy="4627802"/>
          </a:xfrm>
        </p:spPr>
        <p:txBody>
          <a:bodyPr>
            <a:normAutofit lnSpcReduction="10000"/>
          </a:bodyPr>
          <a:lstStyle/>
          <a:p>
            <a:pPr>
              <a:buFont typeface="Arial" panose="020B0604020202020204" pitchFamily="34" charset="0"/>
              <a:buChar char="•"/>
            </a:pPr>
            <a:r>
              <a:rPr lang="en-GB" dirty="0"/>
              <a:t> Originally a private family (</a:t>
            </a:r>
            <a:r>
              <a:rPr lang="en-GB" dirty="0" err="1"/>
              <a:t>Potitii</a:t>
            </a:r>
            <a:r>
              <a:rPr lang="en-GB" dirty="0"/>
              <a:t>) was in charge of the cult at the Ara Maxima, before being taken over by state priests. </a:t>
            </a:r>
          </a:p>
          <a:p>
            <a:pPr>
              <a:buFont typeface="Arial" panose="020B0604020202020204" pitchFamily="34" charset="0"/>
              <a:buChar char="•"/>
            </a:pPr>
            <a:endParaRPr lang="en-GB" sz="100" dirty="0"/>
          </a:p>
          <a:p>
            <a:pPr>
              <a:buFont typeface="Arial" panose="020B0604020202020204" pitchFamily="34" charset="0"/>
              <a:buChar char="•"/>
            </a:pPr>
            <a:r>
              <a:rPr lang="en-GB" dirty="0"/>
              <a:t> Hercules cult was practiced in a multitude of small shrines and temples, many built as a token of private gratitude. </a:t>
            </a:r>
          </a:p>
          <a:p>
            <a:pPr>
              <a:buFont typeface="Arial" panose="020B0604020202020204" pitchFamily="34" charset="0"/>
              <a:buChar char="•"/>
            </a:pPr>
            <a:endParaRPr lang="en-GB" sz="100" dirty="0"/>
          </a:p>
          <a:p>
            <a:pPr>
              <a:buFont typeface="Arial" panose="020B0604020202020204" pitchFamily="34" charset="0"/>
              <a:buChar char="•"/>
            </a:pPr>
            <a:r>
              <a:rPr lang="en-GB" dirty="0"/>
              <a:t> Could be invoked for a wide range of issues, from childbirth to commercial prosperity.</a:t>
            </a:r>
          </a:p>
          <a:p>
            <a:pPr>
              <a:buFont typeface="Arial" panose="020B0604020202020204" pitchFamily="34" charset="0"/>
              <a:buChar char="•"/>
            </a:pPr>
            <a:endParaRPr lang="en-GB" sz="100" dirty="0"/>
          </a:p>
          <a:p>
            <a:pPr>
              <a:buFont typeface="Arial" panose="020B0604020202020204" pitchFamily="34" charset="0"/>
              <a:buChar char="•"/>
            </a:pPr>
            <a:r>
              <a:rPr lang="en-GB" dirty="0"/>
              <a:t> Popularity of Hercules over Aeneas – latter appealing to few aristocratic families (notably the </a:t>
            </a:r>
            <a:r>
              <a:rPr lang="en-GB" dirty="0" err="1"/>
              <a:t>Julians</a:t>
            </a:r>
            <a:r>
              <a:rPr lang="en-GB" dirty="0"/>
              <a:t>). </a:t>
            </a:r>
          </a:p>
          <a:p>
            <a:pPr>
              <a:buFont typeface="Arial" panose="020B0604020202020204" pitchFamily="34" charset="0"/>
              <a:buChar char="•"/>
            </a:pPr>
            <a:endParaRPr lang="en-GB" dirty="0"/>
          </a:p>
        </p:txBody>
      </p:sp>
      <p:sp>
        <p:nvSpPr>
          <p:cNvPr id="5" name="Content Placeholder 4"/>
          <p:cNvSpPr>
            <a:spLocks noGrp="1"/>
          </p:cNvSpPr>
          <p:nvPr>
            <p:ph sz="half" idx="2"/>
          </p:nvPr>
        </p:nvSpPr>
        <p:spPr>
          <a:xfrm>
            <a:off x="4663439" y="1845736"/>
            <a:ext cx="4335087" cy="4783664"/>
          </a:xfrm>
        </p:spPr>
        <p:txBody>
          <a:bodyPr>
            <a:normAutofit lnSpcReduction="10000"/>
          </a:bodyPr>
          <a:lstStyle/>
          <a:p>
            <a:r>
              <a:rPr lang="en-GB" dirty="0"/>
              <a:t>“Lucius </a:t>
            </a:r>
            <a:r>
              <a:rPr lang="en-GB" dirty="0" err="1"/>
              <a:t>Geminius</a:t>
            </a:r>
            <a:r>
              <a:rPr lang="en-GB" dirty="0"/>
              <a:t>, son of Lucius, of </a:t>
            </a:r>
            <a:r>
              <a:rPr lang="en-GB" dirty="0" err="1"/>
              <a:t>Peltuinum</a:t>
            </a:r>
            <a:r>
              <a:rPr lang="en-GB" dirty="0"/>
              <a:t>, on behalf of himself and his loved ones, willingly and deservedly bestows this gift deservedly on Hercules; in the same terms of ritual an altar of </a:t>
            </a:r>
            <a:r>
              <a:rPr lang="en-GB" dirty="0" err="1"/>
              <a:t>Salus</a:t>
            </a:r>
            <a:r>
              <a:rPr lang="en-GB" dirty="0"/>
              <a:t> (Safety).” – </a:t>
            </a:r>
            <a:r>
              <a:rPr lang="en-GB" b="1" i="1" dirty="0"/>
              <a:t>CIL</a:t>
            </a:r>
            <a:r>
              <a:rPr lang="en-GB" b="1" dirty="0"/>
              <a:t> 12 62</a:t>
            </a:r>
            <a:r>
              <a:rPr lang="en-GB" dirty="0"/>
              <a:t>. (found on a block of tufa near </a:t>
            </a:r>
            <a:r>
              <a:rPr lang="en-GB" dirty="0" err="1"/>
              <a:t>Praeneste</a:t>
            </a:r>
            <a:r>
              <a:rPr lang="en-GB" dirty="0"/>
              <a:t>).</a:t>
            </a:r>
          </a:p>
          <a:p>
            <a:endParaRPr lang="en-GB" sz="100" dirty="0"/>
          </a:p>
          <a:p>
            <a:r>
              <a:rPr lang="en-GB" dirty="0"/>
              <a:t>“</a:t>
            </a:r>
            <a:r>
              <a:rPr lang="en-GB" dirty="0" err="1"/>
              <a:t>Publicia</a:t>
            </a:r>
            <a:r>
              <a:rPr lang="en-GB" dirty="0"/>
              <a:t> daughter of Lucius, wife of </a:t>
            </a:r>
            <a:r>
              <a:rPr lang="en-GB" dirty="0" err="1"/>
              <a:t>Gnaeus</a:t>
            </a:r>
            <a:r>
              <a:rPr lang="en-GB" dirty="0"/>
              <a:t> Cornelius son of Aulus, built for Hercules a temple with folding doors. She likewise caused it to be cleaned, and restored an altar sacred to Hercules. The performance of all these works she superintended out of her own and her husband's estate.” - </a:t>
            </a:r>
            <a:r>
              <a:rPr lang="en-GB" b="1" i="1" dirty="0"/>
              <a:t>CIL</a:t>
            </a:r>
            <a:r>
              <a:rPr lang="en-GB" b="1" dirty="0"/>
              <a:t> 12 981</a:t>
            </a:r>
            <a:r>
              <a:rPr lang="en-GB" dirty="0"/>
              <a:t>. (On a stone tablet found at Rome).</a:t>
            </a:r>
          </a:p>
        </p:txBody>
      </p:sp>
    </p:spTree>
    <p:extLst>
      <p:ext uri="{BB962C8B-B14F-4D97-AF65-F5344CB8AC3E}">
        <p14:creationId xmlns:p14="http://schemas.microsoft.com/office/powerpoint/2010/main" val="177995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Heracles in Roman Comedy</a:t>
            </a:r>
          </a:p>
        </p:txBody>
      </p:sp>
      <p:sp>
        <p:nvSpPr>
          <p:cNvPr id="3" name="Content Placeholder 2"/>
          <p:cNvSpPr>
            <a:spLocks noGrp="1"/>
          </p:cNvSpPr>
          <p:nvPr>
            <p:ph idx="1"/>
          </p:nvPr>
        </p:nvSpPr>
        <p:spPr>
          <a:xfrm>
            <a:off x="176645" y="1911926"/>
            <a:ext cx="8787843" cy="4946073"/>
          </a:xfrm>
        </p:spPr>
        <p:txBody>
          <a:bodyPr>
            <a:normAutofit/>
          </a:bodyPr>
          <a:lstStyle/>
          <a:p>
            <a:pPr>
              <a:buFont typeface="Arial" panose="020B0604020202020204" pitchFamily="34" charset="0"/>
              <a:buChar char="•"/>
            </a:pPr>
            <a:r>
              <a:rPr lang="en-GB" dirty="0"/>
              <a:t> Hercules attributed more </a:t>
            </a:r>
            <a:r>
              <a:rPr lang="en-GB" i="1" dirty="0"/>
              <a:t>gravitas </a:t>
            </a:r>
            <a:r>
              <a:rPr lang="en-GB" dirty="0"/>
              <a:t>than is often the case in some of our Greek literary sources.</a:t>
            </a:r>
          </a:p>
          <a:p>
            <a:pPr>
              <a:spcBef>
                <a:spcPts val="100"/>
              </a:spcBef>
            </a:pPr>
            <a:endParaRPr lang="en-GB" sz="100" dirty="0"/>
          </a:p>
          <a:p>
            <a:pPr>
              <a:buFont typeface="Arial" panose="020B0604020202020204" pitchFamily="34" charset="0"/>
              <a:buChar char="•"/>
            </a:pPr>
            <a:r>
              <a:rPr lang="en-GB" dirty="0"/>
              <a:t> Hercules, nevertheless, is sometimes parodied – cf. Propertius, Ovid, and Seneca’s </a:t>
            </a:r>
            <a:r>
              <a:rPr lang="en-GB" i="1" dirty="0" err="1"/>
              <a:t>Apocolocyntosis</a:t>
            </a:r>
            <a:r>
              <a:rPr lang="en-GB" dirty="0"/>
              <a:t>.  </a:t>
            </a:r>
          </a:p>
          <a:p>
            <a:pPr>
              <a:spcBef>
                <a:spcPts val="100"/>
              </a:spcBef>
            </a:pPr>
            <a:endParaRPr lang="en-GB" sz="100" dirty="0"/>
          </a:p>
          <a:p>
            <a:pPr>
              <a:buFont typeface="Arial" panose="020B0604020202020204" pitchFamily="34" charset="0"/>
              <a:buChar char="•"/>
            </a:pPr>
            <a:r>
              <a:rPr lang="en-GB" dirty="0"/>
              <a:t> Stoic wisdom and virtue often attributed to Hercules – cf. </a:t>
            </a:r>
            <a:r>
              <a:rPr lang="en-GB" dirty="0" err="1"/>
              <a:t>Dio</a:t>
            </a:r>
            <a:r>
              <a:rPr lang="en-GB" dirty="0"/>
              <a:t> Chrysostom and Epictetus.</a:t>
            </a:r>
          </a:p>
          <a:p>
            <a:pPr>
              <a:spcBef>
                <a:spcPts val="100"/>
              </a:spcBef>
            </a:pPr>
            <a:endParaRPr lang="en-GB" sz="100" dirty="0"/>
          </a:p>
          <a:p>
            <a:pPr marL="0" indent="0">
              <a:buNone/>
            </a:pPr>
            <a:r>
              <a:rPr lang="en-GB" dirty="0"/>
              <a:t>“But Hercules, the first glimpse he got, was really much taken aback, although not all the monsters in the world could frighten him; when he saw this new kind of object, with its extraordinary gait, and the voice of no terrestrial beast, but such as you might hear in the leviathans of the deep, hoarse and inarticulate, he thought his thirteenth labour had come upon him. When he looked closer, the thing seemed to be a kind of man… He would have taken in poor simple Hercules, but that Our Lady of Malaria…” – </a:t>
            </a:r>
            <a:r>
              <a:rPr lang="en-GB" b="1" dirty="0"/>
              <a:t>Seneca </a:t>
            </a:r>
            <a:r>
              <a:rPr lang="en-GB" b="1" i="1" dirty="0" err="1"/>
              <a:t>Apocolocyntosis</a:t>
            </a:r>
            <a:r>
              <a:rPr lang="en-GB" b="1" i="1" dirty="0"/>
              <a:t> </a:t>
            </a:r>
            <a:r>
              <a:rPr lang="en-GB" b="1" dirty="0"/>
              <a:t>5-6</a:t>
            </a:r>
            <a:r>
              <a:rPr lang="en-GB" dirty="0"/>
              <a:t>.</a:t>
            </a:r>
            <a:endParaRPr lang="en-GB" i="1" dirty="0"/>
          </a:p>
        </p:txBody>
      </p:sp>
    </p:spTree>
    <p:extLst>
      <p:ext uri="{BB962C8B-B14F-4D97-AF65-F5344CB8AC3E}">
        <p14:creationId xmlns:p14="http://schemas.microsoft.com/office/powerpoint/2010/main" val="38899818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Hercules in Virgil</a:t>
            </a:r>
          </a:p>
        </p:txBody>
      </p:sp>
      <p:sp>
        <p:nvSpPr>
          <p:cNvPr id="4" name="Content Placeholder 3"/>
          <p:cNvSpPr>
            <a:spLocks noGrp="1"/>
          </p:cNvSpPr>
          <p:nvPr>
            <p:ph sz="half" idx="1"/>
          </p:nvPr>
        </p:nvSpPr>
        <p:spPr>
          <a:xfrm>
            <a:off x="135082" y="1845733"/>
            <a:ext cx="5881254" cy="4721321"/>
          </a:xfrm>
        </p:spPr>
        <p:txBody>
          <a:bodyPr>
            <a:normAutofit/>
          </a:bodyPr>
          <a:lstStyle/>
          <a:p>
            <a:pPr>
              <a:buFont typeface="Arial" panose="020B0604020202020204" pitchFamily="34" charset="0"/>
              <a:buChar char="•"/>
            </a:pPr>
            <a:r>
              <a:rPr lang="en-GB" sz="2200" dirty="0"/>
              <a:t> Evander the Arcadian – founded the city of </a:t>
            </a:r>
            <a:r>
              <a:rPr lang="en-GB" sz="2200" dirty="0" err="1"/>
              <a:t>Pallantium</a:t>
            </a:r>
            <a:r>
              <a:rPr lang="en-GB" sz="2200" dirty="0"/>
              <a:t> on the future site of Rome, two generations before the Trojan war.</a:t>
            </a:r>
          </a:p>
          <a:p>
            <a:pPr lvl="1">
              <a:buFont typeface="Arial" panose="020B0604020202020204" pitchFamily="34" charset="0"/>
              <a:buChar char="•"/>
            </a:pPr>
            <a:r>
              <a:rPr lang="en-GB" sz="2000" dirty="0"/>
              <a:t>Aeneas welcomed by Evander – </a:t>
            </a:r>
            <a:r>
              <a:rPr lang="en-GB" sz="2000" b="1" dirty="0"/>
              <a:t>Virgil </a:t>
            </a:r>
            <a:r>
              <a:rPr lang="en-GB" sz="2000" b="1" i="1" dirty="0"/>
              <a:t>Aeneid</a:t>
            </a:r>
            <a:r>
              <a:rPr lang="en-GB" sz="2000" b="1" dirty="0"/>
              <a:t> 8.66 ff</a:t>
            </a:r>
            <a:r>
              <a:rPr lang="en-GB" sz="2000" dirty="0"/>
              <a:t>.</a:t>
            </a:r>
          </a:p>
          <a:p>
            <a:pPr lvl="1">
              <a:buFont typeface="Arial" panose="020B0604020202020204" pitchFamily="34" charset="0"/>
              <a:buChar char="•"/>
            </a:pPr>
            <a:endParaRPr lang="en-GB" sz="100" dirty="0"/>
          </a:p>
          <a:p>
            <a:pPr>
              <a:buFont typeface="Arial" panose="020B0604020202020204" pitchFamily="34" charset="0"/>
              <a:buChar char="•"/>
            </a:pPr>
            <a:r>
              <a:rPr lang="en-GB" dirty="0"/>
              <a:t> </a:t>
            </a:r>
            <a:r>
              <a:rPr lang="en-GB" sz="2200" dirty="0"/>
              <a:t>An account is given of Hercules coming to the Tiber region (</a:t>
            </a:r>
            <a:r>
              <a:rPr lang="en-GB" sz="2200" b="1" dirty="0"/>
              <a:t>Virgil </a:t>
            </a:r>
            <a:r>
              <a:rPr lang="en-GB" sz="2200" b="1" i="1" dirty="0"/>
              <a:t>Aeneid</a:t>
            </a:r>
            <a:r>
              <a:rPr lang="en-GB" sz="2200" b="1" dirty="0"/>
              <a:t> 8.184 </a:t>
            </a:r>
            <a:r>
              <a:rPr lang="en-GB" sz="2200" b="1" dirty="0" err="1"/>
              <a:t>ff</a:t>
            </a:r>
            <a:r>
              <a:rPr lang="en-GB" sz="2200" dirty="0"/>
              <a:t>):</a:t>
            </a:r>
          </a:p>
          <a:p>
            <a:pPr lvl="1">
              <a:buFont typeface="Arial" panose="020B0604020202020204" pitchFamily="34" charset="0"/>
              <a:buChar char="•"/>
            </a:pPr>
            <a:r>
              <a:rPr lang="en-GB" sz="2000" dirty="0" err="1"/>
              <a:t>Cacus</a:t>
            </a:r>
            <a:r>
              <a:rPr lang="en-GB" sz="2000" dirty="0"/>
              <a:t>, a half-human monster (the son of Vulcan), terrorising the region.</a:t>
            </a:r>
          </a:p>
          <a:p>
            <a:pPr lvl="1">
              <a:buFont typeface="Arial" panose="020B0604020202020204" pitchFamily="34" charset="0"/>
              <a:buChar char="•"/>
            </a:pPr>
            <a:r>
              <a:rPr lang="en-GB" sz="2000" dirty="0"/>
              <a:t>Hercules arrives in the area after obtaining the cattle of </a:t>
            </a:r>
            <a:r>
              <a:rPr lang="en-GB" sz="2000" dirty="0" err="1"/>
              <a:t>Geryon</a:t>
            </a:r>
            <a:r>
              <a:rPr lang="en-GB" sz="2000" dirty="0"/>
              <a:t>.</a:t>
            </a:r>
          </a:p>
          <a:p>
            <a:pPr lvl="1">
              <a:buFont typeface="Arial" panose="020B0604020202020204" pitchFamily="34" charset="0"/>
              <a:buChar char="•"/>
            </a:pPr>
            <a:r>
              <a:rPr lang="en-GB" sz="2000" dirty="0" err="1"/>
              <a:t>Cacus</a:t>
            </a:r>
            <a:r>
              <a:rPr lang="en-GB" sz="2000" dirty="0"/>
              <a:t> steals some of the cattle, </a:t>
            </a:r>
            <a:r>
              <a:rPr lang="en-GB" sz="2000" dirty="0" err="1"/>
              <a:t>Cacus</a:t>
            </a:r>
            <a:r>
              <a:rPr lang="en-GB" sz="2000" dirty="0"/>
              <a:t> hides in a cave in the Aventine Hill in fear of Hercules.</a:t>
            </a:r>
          </a:p>
          <a:p>
            <a:pPr lvl="1">
              <a:buFont typeface="Arial" panose="020B0604020202020204" pitchFamily="34" charset="0"/>
              <a:buChar char="•"/>
            </a:pPr>
            <a:r>
              <a:rPr lang="en-GB" sz="2000" dirty="0" err="1"/>
              <a:t>Cacus</a:t>
            </a:r>
            <a:r>
              <a:rPr lang="en-GB" sz="2000" dirty="0"/>
              <a:t> is killed by Hercules.</a:t>
            </a:r>
          </a:p>
          <a:p>
            <a:pPr>
              <a:buFont typeface="Arial" panose="020B0604020202020204" pitchFamily="34" charset="0"/>
              <a:buChar char="•"/>
            </a:pPr>
            <a:endParaRPr lang="en-GB" dirty="0"/>
          </a:p>
        </p:txBody>
      </p:sp>
      <p:pic>
        <p:nvPicPr>
          <p:cNvPr id="6" name="Content Placeholder 5"/>
          <p:cNvPicPr>
            <a:picLocks noGrp="1" noChangeAspect="1"/>
          </p:cNvPicPr>
          <p:nvPr>
            <p:ph sz="half" idx="2"/>
          </p:nvPr>
        </p:nvPicPr>
        <p:blipFill>
          <a:blip r:embed="rId2"/>
          <a:stretch>
            <a:fillRect/>
          </a:stretch>
        </p:blipFill>
        <p:spPr>
          <a:xfrm>
            <a:off x="6276110" y="1861939"/>
            <a:ext cx="2551978" cy="3911077"/>
          </a:xfrm>
          <a:prstGeom prst="rect">
            <a:avLst/>
          </a:prstGeom>
        </p:spPr>
      </p:pic>
      <p:sp>
        <p:nvSpPr>
          <p:cNvPr id="7" name="TextBox 6"/>
          <p:cNvSpPr txBox="1"/>
          <p:nvPr/>
        </p:nvSpPr>
        <p:spPr>
          <a:xfrm>
            <a:off x="6130637" y="5841423"/>
            <a:ext cx="2909454"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400" dirty="0"/>
              <a:t>Marble statue of Hercules and </a:t>
            </a:r>
            <a:r>
              <a:rPr lang="en-GB" sz="1400" dirty="0" err="1"/>
              <a:t>Cacus</a:t>
            </a:r>
            <a:r>
              <a:rPr lang="en-GB" sz="1400" dirty="0"/>
              <a:t>, by Stefano Maderno (1576-1636)</a:t>
            </a:r>
          </a:p>
        </p:txBody>
      </p:sp>
    </p:spTree>
    <p:extLst>
      <p:ext uri="{BB962C8B-B14F-4D97-AF65-F5344CB8AC3E}">
        <p14:creationId xmlns:p14="http://schemas.microsoft.com/office/powerpoint/2010/main" val="30674627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Hercules and the emperors</a:t>
            </a:r>
          </a:p>
        </p:txBody>
      </p:sp>
      <p:sp>
        <p:nvSpPr>
          <p:cNvPr id="4" name="Content Placeholder 3"/>
          <p:cNvSpPr>
            <a:spLocks noGrp="1"/>
          </p:cNvSpPr>
          <p:nvPr>
            <p:ph sz="half" idx="1"/>
          </p:nvPr>
        </p:nvSpPr>
        <p:spPr>
          <a:xfrm>
            <a:off x="218209" y="1845733"/>
            <a:ext cx="4308071" cy="4523893"/>
          </a:xfrm>
        </p:spPr>
        <p:txBody>
          <a:bodyPr>
            <a:normAutofit fontScale="92500" lnSpcReduction="10000"/>
          </a:bodyPr>
          <a:lstStyle/>
          <a:p>
            <a:pPr>
              <a:buFont typeface="Arial" panose="020B0604020202020204" pitchFamily="34" charset="0"/>
              <a:buChar char="•"/>
            </a:pPr>
            <a:r>
              <a:rPr lang="en-GB" dirty="0"/>
              <a:t> Frequent associations between Augustus and Hercules made by many of the Augustan poets:</a:t>
            </a:r>
          </a:p>
          <a:p>
            <a:pPr lvl="1">
              <a:buFont typeface="Arial" panose="020B0604020202020204" pitchFamily="34" charset="0"/>
              <a:buChar char="•"/>
            </a:pPr>
            <a:r>
              <a:rPr lang="en-GB" dirty="0"/>
              <a:t>“By these merits Pollux and the far-wandering Herakles reached the citadels of heaven. Augustus will recline in their company and sip nectar with youthful lips.” – </a:t>
            </a:r>
            <a:r>
              <a:rPr lang="en-GB" b="1" dirty="0"/>
              <a:t>Horace </a:t>
            </a:r>
            <a:r>
              <a:rPr lang="en-GB" b="1" i="1" dirty="0"/>
              <a:t>Third Roman Ode</a:t>
            </a:r>
            <a:r>
              <a:rPr lang="en-GB" dirty="0"/>
              <a:t>.</a:t>
            </a:r>
          </a:p>
          <a:p>
            <a:pPr>
              <a:buFont typeface="Arial" panose="020B0604020202020204" pitchFamily="34" charset="0"/>
              <a:buChar char="•"/>
            </a:pPr>
            <a:endParaRPr lang="en-GB" sz="100" dirty="0"/>
          </a:p>
          <a:p>
            <a:pPr>
              <a:buFont typeface="Arial" panose="020B0604020202020204" pitchFamily="34" charset="0"/>
              <a:buChar char="•"/>
            </a:pPr>
            <a:r>
              <a:rPr lang="en-GB" dirty="0"/>
              <a:t> “Since he was acclaimed as the equal of Apollo in music and of the Sun in driving a chariot, he had planned to emulate the exploits of Hercules as well; and they say that a lion had been specially trained for him to kill naked in the arena of the amphitheatre before all the people, with a club or by the clasp of his arms.” – </a:t>
            </a:r>
            <a:r>
              <a:rPr lang="en-GB" b="1" dirty="0"/>
              <a:t>Suetonius </a:t>
            </a:r>
            <a:r>
              <a:rPr lang="en-GB" b="1" i="1" dirty="0"/>
              <a:t>Nero</a:t>
            </a:r>
            <a:r>
              <a:rPr lang="en-GB" b="1" dirty="0"/>
              <a:t> 53</a:t>
            </a:r>
            <a:r>
              <a:rPr lang="en-GB" dirty="0"/>
              <a:t>.</a:t>
            </a:r>
          </a:p>
          <a:p>
            <a:pPr>
              <a:buFont typeface="Arial" panose="020B0604020202020204" pitchFamily="34" charset="0"/>
              <a:buChar char="•"/>
            </a:pPr>
            <a:endParaRPr lang="en-GB" dirty="0"/>
          </a:p>
        </p:txBody>
      </p:sp>
      <p:pic>
        <p:nvPicPr>
          <p:cNvPr id="6" name="Content Placeholder 5"/>
          <p:cNvPicPr>
            <a:picLocks noGrp="1" noChangeAspect="1"/>
          </p:cNvPicPr>
          <p:nvPr>
            <p:ph sz="half" idx="2"/>
          </p:nvPr>
        </p:nvPicPr>
        <p:blipFill>
          <a:blip r:embed="rId2"/>
          <a:stretch>
            <a:fillRect/>
          </a:stretch>
        </p:blipFill>
        <p:spPr>
          <a:xfrm>
            <a:off x="5006252" y="4407208"/>
            <a:ext cx="3702050" cy="1962418"/>
          </a:xfrm>
          <a:prstGeom prst="rect">
            <a:avLst/>
          </a:prstGeom>
        </p:spPr>
      </p:pic>
      <p:sp>
        <p:nvSpPr>
          <p:cNvPr id="7" name="TextBox 6"/>
          <p:cNvSpPr txBox="1"/>
          <p:nvPr/>
        </p:nvSpPr>
        <p:spPr>
          <a:xfrm>
            <a:off x="4955020" y="6220825"/>
            <a:ext cx="3804515"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400" dirty="0"/>
              <a:t>Denarius of Commodus, (rev.) Hercules naked, standing front, holding </a:t>
            </a:r>
            <a:r>
              <a:rPr lang="en-GB" sz="1400" dirty="0" err="1"/>
              <a:t>patera</a:t>
            </a:r>
            <a:r>
              <a:rPr lang="en-GB" sz="1400" dirty="0"/>
              <a:t> and club. – RIC 162 </a:t>
            </a:r>
          </a:p>
        </p:txBody>
      </p:sp>
      <p:sp>
        <p:nvSpPr>
          <p:cNvPr id="8" name="Rectangle 7"/>
          <p:cNvSpPr/>
          <p:nvPr/>
        </p:nvSpPr>
        <p:spPr>
          <a:xfrm>
            <a:off x="4851832" y="2001464"/>
            <a:ext cx="4010890" cy="2246769"/>
          </a:xfrm>
          <a:prstGeom prst="rect">
            <a:avLst/>
          </a:prstGeom>
        </p:spPr>
        <p:txBody>
          <a:bodyPr wrap="square">
            <a:spAutoFit/>
          </a:bodyPr>
          <a:lstStyle/>
          <a:p>
            <a:r>
              <a:rPr lang="en-GB" sz="2000" dirty="0"/>
              <a:t>“[Commodus] had the head of the Colossus removed and replaced with a new one in his own features. He also gave the Colossus a club and had a bronze lion placed at it feet to suggest the figure of Hercules…” – </a:t>
            </a:r>
            <a:r>
              <a:rPr lang="en-GB" sz="2000" b="1" dirty="0"/>
              <a:t>Dio Cassius 73.22.3.</a:t>
            </a:r>
            <a:endParaRPr lang="en-GB" sz="2000" dirty="0"/>
          </a:p>
        </p:txBody>
      </p:sp>
      <p:pic>
        <p:nvPicPr>
          <p:cNvPr id="9" name="Picture 8"/>
          <p:cNvPicPr>
            <a:picLocks noChangeAspect="1"/>
          </p:cNvPicPr>
          <p:nvPr/>
        </p:nvPicPr>
        <p:blipFill>
          <a:blip r:embed="rId3"/>
          <a:stretch>
            <a:fillRect/>
          </a:stretch>
        </p:blipFill>
        <p:spPr>
          <a:xfrm>
            <a:off x="943494" y="1711671"/>
            <a:ext cx="2857500" cy="4286250"/>
          </a:xfrm>
          <a:prstGeom prst="rect">
            <a:avLst/>
          </a:prstGeom>
        </p:spPr>
      </p:pic>
      <p:sp>
        <p:nvSpPr>
          <p:cNvPr id="10" name="TextBox 9"/>
          <p:cNvSpPr txBox="1"/>
          <p:nvPr/>
        </p:nvSpPr>
        <p:spPr>
          <a:xfrm>
            <a:off x="382658" y="5972230"/>
            <a:ext cx="4194853" cy="73866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400" dirty="0"/>
              <a:t>Bust of Commodus as Hercules, wearing the </a:t>
            </a:r>
            <a:r>
              <a:rPr lang="en-GB" sz="1400" dirty="0" err="1"/>
              <a:t>Nemean</a:t>
            </a:r>
            <a:r>
              <a:rPr lang="en-GB" sz="1400" dirty="0"/>
              <a:t> lion skin, holding a club and the golden apples of the Hesperides, AD 191-192, Palazzo </a:t>
            </a:r>
            <a:r>
              <a:rPr lang="en-GB" sz="1400" dirty="0" err="1"/>
              <a:t>dei</a:t>
            </a:r>
            <a:r>
              <a:rPr lang="en-GB" sz="1400" dirty="0"/>
              <a:t> </a:t>
            </a:r>
            <a:r>
              <a:rPr lang="en-GB" sz="1400" dirty="0" err="1"/>
              <a:t>Conservatori</a:t>
            </a:r>
            <a:r>
              <a:rPr lang="en-GB" sz="1400" dirty="0"/>
              <a:t>.</a:t>
            </a:r>
          </a:p>
        </p:txBody>
      </p:sp>
    </p:spTree>
    <p:extLst>
      <p:ext uri="{BB962C8B-B14F-4D97-AF65-F5344CB8AC3E}">
        <p14:creationId xmlns:p14="http://schemas.microsoft.com/office/powerpoint/2010/main" val="4059940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 Tetrarchy and Symbolism</a:t>
            </a:r>
          </a:p>
        </p:txBody>
      </p:sp>
      <p:sp>
        <p:nvSpPr>
          <p:cNvPr id="4" name="Content Placeholder 3"/>
          <p:cNvSpPr>
            <a:spLocks noGrp="1"/>
          </p:cNvSpPr>
          <p:nvPr>
            <p:ph sz="half" idx="1"/>
          </p:nvPr>
        </p:nvSpPr>
        <p:spPr>
          <a:xfrm>
            <a:off x="107504" y="1984664"/>
            <a:ext cx="4752528" cy="4873336"/>
          </a:xfrm>
        </p:spPr>
        <p:txBody>
          <a:bodyPr>
            <a:normAutofit/>
          </a:bodyPr>
          <a:lstStyle/>
          <a:p>
            <a:pPr>
              <a:buFont typeface="Arial" panose="020B0604020202020204" pitchFamily="34" charset="0"/>
              <a:buChar char="•"/>
            </a:pPr>
            <a:r>
              <a:rPr lang="en-GB" dirty="0"/>
              <a:t> </a:t>
            </a:r>
            <a:r>
              <a:rPr lang="en-GB" dirty="0" err="1"/>
              <a:t>Iovius</a:t>
            </a:r>
            <a:r>
              <a:rPr lang="en-GB" dirty="0"/>
              <a:t> and </a:t>
            </a:r>
            <a:r>
              <a:rPr lang="en-GB" dirty="0" err="1"/>
              <a:t>Herculius</a:t>
            </a:r>
            <a:r>
              <a:rPr lang="en-GB" dirty="0"/>
              <a:t> – Jupiter and Hercules.</a:t>
            </a:r>
          </a:p>
          <a:p>
            <a:endParaRPr lang="en-GB" sz="500" dirty="0"/>
          </a:p>
          <a:p>
            <a:pPr>
              <a:buFont typeface="Arial" panose="020B0604020202020204" pitchFamily="34" charset="0"/>
              <a:buChar char="•"/>
            </a:pPr>
            <a:r>
              <a:rPr lang="en-GB" dirty="0"/>
              <a:t> C. </a:t>
            </a:r>
            <a:r>
              <a:rPr lang="en-GB" dirty="0" err="1"/>
              <a:t>Valerius</a:t>
            </a:r>
            <a:r>
              <a:rPr lang="en-GB" dirty="0"/>
              <a:t> </a:t>
            </a:r>
            <a:r>
              <a:rPr lang="en-GB" dirty="0" err="1"/>
              <a:t>Diocles</a:t>
            </a:r>
            <a:r>
              <a:rPr lang="en-GB" dirty="0"/>
              <a:t> – proclaimed Augustus after murder of </a:t>
            </a:r>
            <a:r>
              <a:rPr lang="en-GB" dirty="0" err="1"/>
              <a:t>Numerianus</a:t>
            </a:r>
            <a:r>
              <a:rPr lang="en-GB" dirty="0"/>
              <a:t> - Kills praetorian perfect </a:t>
            </a:r>
            <a:r>
              <a:rPr lang="en-GB" dirty="0" err="1"/>
              <a:t>Aper</a:t>
            </a:r>
            <a:r>
              <a:rPr lang="en-GB" dirty="0"/>
              <a:t> with this bear hands.</a:t>
            </a:r>
          </a:p>
          <a:p>
            <a:endParaRPr lang="en-GB" sz="500" dirty="0"/>
          </a:p>
          <a:p>
            <a:pPr>
              <a:buFont typeface="Arial" panose="020B0604020202020204" pitchFamily="34" charset="0"/>
              <a:buChar char="•"/>
            </a:pPr>
            <a:r>
              <a:rPr lang="en-GB" dirty="0"/>
              <a:t> Aurelius </a:t>
            </a:r>
            <a:r>
              <a:rPr lang="en-GB" dirty="0" err="1"/>
              <a:t>Maximianus</a:t>
            </a:r>
            <a:r>
              <a:rPr lang="en-GB" dirty="0"/>
              <a:t> appointed Caesar in July AD 285, becomes Augustus in April/May 286.</a:t>
            </a:r>
          </a:p>
          <a:p>
            <a:endParaRPr lang="en-GB" sz="600" dirty="0"/>
          </a:p>
          <a:p>
            <a:pPr>
              <a:buFont typeface="Arial" panose="020B0604020202020204" pitchFamily="34" charset="0"/>
              <a:buChar char="•"/>
            </a:pPr>
            <a:r>
              <a:rPr lang="en-GB" dirty="0"/>
              <a:t> Spring AD 293 – Constantius </a:t>
            </a:r>
            <a:r>
              <a:rPr lang="en-GB" dirty="0" err="1"/>
              <a:t>Chlorus</a:t>
            </a:r>
            <a:r>
              <a:rPr lang="en-GB" dirty="0"/>
              <a:t> and Galerius as Caesars.</a:t>
            </a:r>
          </a:p>
          <a:p>
            <a:endParaRPr lang="en-GB" dirty="0"/>
          </a:p>
          <a:p>
            <a:endParaRPr lang="en-GB" dirty="0"/>
          </a:p>
          <a:p>
            <a:endParaRPr lang="en-GB" dirty="0"/>
          </a:p>
        </p:txBody>
      </p:sp>
      <p:pic>
        <p:nvPicPr>
          <p:cNvPr id="6" name="Picture 2" descr="C:\Users\Matt\Downloads\tetrarchs.jpg"/>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5155817" y="1668781"/>
            <a:ext cx="3448631" cy="449309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155818" y="6206016"/>
            <a:ext cx="3448630"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400" dirty="0"/>
              <a:t>Fourth century AD porphyry sculpture – now at St Mark’s, Venice</a:t>
            </a:r>
          </a:p>
        </p:txBody>
      </p:sp>
    </p:spTree>
    <p:extLst>
      <p:ext uri="{BB962C8B-B14F-4D97-AF65-F5344CB8AC3E}">
        <p14:creationId xmlns:p14="http://schemas.microsoft.com/office/powerpoint/2010/main" val="30537065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Bibliography </a:t>
            </a:r>
          </a:p>
        </p:txBody>
      </p:sp>
      <p:sp>
        <p:nvSpPr>
          <p:cNvPr id="3" name="Content Placeholder 2"/>
          <p:cNvSpPr>
            <a:spLocks noGrp="1"/>
          </p:cNvSpPr>
          <p:nvPr>
            <p:ph idx="1"/>
          </p:nvPr>
        </p:nvSpPr>
        <p:spPr>
          <a:xfrm>
            <a:off x="822959" y="2019992"/>
            <a:ext cx="7543801" cy="3849101"/>
          </a:xfrm>
        </p:spPr>
        <p:txBody>
          <a:bodyPr/>
          <a:lstStyle/>
          <a:p>
            <a:pPr>
              <a:buFont typeface="Arial" panose="020B0604020202020204" pitchFamily="34" charset="0"/>
              <a:buChar char="•"/>
            </a:pPr>
            <a:r>
              <a:rPr lang="en-GB" dirty="0"/>
              <a:t> </a:t>
            </a:r>
            <a:r>
              <a:rPr lang="en-GB" sz="2400" dirty="0"/>
              <a:t>De </a:t>
            </a:r>
            <a:r>
              <a:rPr lang="en-GB" sz="2400" dirty="0" err="1"/>
              <a:t>Grummond</a:t>
            </a:r>
            <a:r>
              <a:rPr lang="en-GB" sz="2400" dirty="0"/>
              <a:t>, N. T. and Simon, E. (eds.), (2006) </a:t>
            </a:r>
            <a:r>
              <a:rPr lang="en-GB" sz="2400" i="1" dirty="0"/>
              <a:t>The Religion of the Etruscans</a:t>
            </a:r>
            <a:r>
              <a:rPr lang="en-GB" sz="2400" dirty="0"/>
              <a:t>. Austin: University of Texas Press.</a:t>
            </a:r>
          </a:p>
          <a:p>
            <a:endParaRPr lang="en-GB" dirty="0"/>
          </a:p>
          <a:p>
            <a:pPr>
              <a:buFont typeface="Arial" panose="020B0604020202020204" pitchFamily="34" charset="0"/>
              <a:buChar char="•"/>
            </a:pPr>
            <a:r>
              <a:rPr lang="en-GB" dirty="0"/>
              <a:t> </a:t>
            </a:r>
            <a:r>
              <a:rPr lang="en-GB" sz="2400" dirty="0" err="1"/>
              <a:t>Galinsky</a:t>
            </a:r>
            <a:r>
              <a:rPr lang="en-GB" sz="2400" dirty="0"/>
              <a:t>, G. K. (1972)</a:t>
            </a:r>
            <a:r>
              <a:rPr lang="en-GB" sz="2400" i="1" dirty="0"/>
              <a:t> The Herakles Theme</a:t>
            </a:r>
            <a:r>
              <a:rPr lang="en-GB" sz="2400" dirty="0"/>
              <a:t>. Oxford: Basil Blackwell.</a:t>
            </a:r>
          </a:p>
          <a:p>
            <a:pPr>
              <a:buFont typeface="Arial" panose="020B0604020202020204" pitchFamily="34" charset="0"/>
              <a:buChar char="•"/>
            </a:pPr>
            <a:endParaRPr lang="en-GB" dirty="0"/>
          </a:p>
          <a:p>
            <a:pPr>
              <a:buFont typeface="Arial" panose="020B0604020202020204" pitchFamily="34" charset="0"/>
              <a:buChar char="•"/>
            </a:pPr>
            <a:r>
              <a:rPr lang="en-GB" dirty="0"/>
              <a:t> </a:t>
            </a:r>
            <a:r>
              <a:rPr lang="en-GB" sz="2400" dirty="0" err="1"/>
              <a:t>Morford</a:t>
            </a:r>
            <a:r>
              <a:rPr lang="en-GB" sz="2400" dirty="0"/>
              <a:t>, M. P. O., </a:t>
            </a:r>
            <a:r>
              <a:rPr lang="en-GB" sz="2400" dirty="0" err="1"/>
              <a:t>Lenardon</a:t>
            </a:r>
            <a:r>
              <a:rPr lang="en-GB" sz="2400" dirty="0"/>
              <a:t>, R. J. and Sham, M. (2015) </a:t>
            </a:r>
            <a:r>
              <a:rPr lang="en-GB" sz="2400" i="1" dirty="0"/>
              <a:t>Classical Mythology</a:t>
            </a:r>
            <a:r>
              <a:rPr lang="en-GB" sz="2400" dirty="0"/>
              <a:t>, International tenth edition. Oxford: Oxford University Press.</a:t>
            </a:r>
          </a:p>
          <a:p>
            <a:pPr>
              <a:buFont typeface="Arial" panose="020B0604020202020204" pitchFamily="34" charset="0"/>
              <a:buChar char="•"/>
            </a:pPr>
            <a:endParaRPr lang="en-GB" dirty="0"/>
          </a:p>
          <a:p>
            <a:endParaRPr lang="en-GB" dirty="0"/>
          </a:p>
        </p:txBody>
      </p:sp>
    </p:spTree>
    <p:extLst>
      <p:ext uri="{BB962C8B-B14F-4D97-AF65-F5344CB8AC3E}">
        <p14:creationId xmlns:p14="http://schemas.microsoft.com/office/powerpoint/2010/main" val="254022663"/>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Office Theme</Template>
  <TotalTime>170</TotalTime>
  <Words>1999</Words>
  <Application>Microsoft Office PowerPoint</Application>
  <PresentationFormat>On-screen Show (4:3)</PresentationFormat>
  <Paragraphs>147</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Calibri Light</vt:lpstr>
      <vt:lpstr>Retrospect</vt:lpstr>
      <vt:lpstr>Myths and Mythology: How Stories Shape the World</vt:lpstr>
      <vt:lpstr>Herakles / Hercules in a nutshell </vt:lpstr>
      <vt:lpstr>The Labours of Herakles / Hercules</vt:lpstr>
      <vt:lpstr>Folktale motifs and popularity</vt:lpstr>
      <vt:lpstr>The 12 Labours: Peloponnese</vt:lpstr>
      <vt:lpstr>The 12 Labours: An Expanding Greek World</vt:lpstr>
      <vt:lpstr>Herakles in Olympia</vt:lpstr>
      <vt:lpstr>PowerPoint Presentation</vt:lpstr>
      <vt:lpstr>PowerPoint Presentation</vt:lpstr>
      <vt:lpstr>PowerPoint Presentation</vt:lpstr>
      <vt:lpstr>Dedications to Hercle</vt:lpstr>
      <vt:lpstr>The Roman Hercules</vt:lpstr>
      <vt:lpstr>Hercules of the People</vt:lpstr>
      <vt:lpstr>Heracles in Roman Comedy</vt:lpstr>
      <vt:lpstr>Hercules in Virgil</vt:lpstr>
      <vt:lpstr>Hercules and the emperors</vt:lpstr>
      <vt:lpstr>The Tetrarchy and Symbolism</vt:lpstr>
      <vt:lpstr>Bibliography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Myth and Art</dc:title>
  <dc:creator>Matt</dc:creator>
  <cp:lastModifiedBy>Matthew Cobb</cp:lastModifiedBy>
  <cp:revision>59</cp:revision>
  <dcterms:created xsi:type="dcterms:W3CDTF">2019-05-02T10:41:03Z</dcterms:created>
  <dcterms:modified xsi:type="dcterms:W3CDTF">2021-12-04T09:49:19Z</dcterms:modified>
</cp:coreProperties>
</file>