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65" r:id="rId4"/>
    <p:sldId id="263" r:id="rId5"/>
    <p:sldId id="273" r:id="rId6"/>
    <p:sldId id="268" r:id="rId7"/>
    <p:sldId id="269" r:id="rId8"/>
    <p:sldId id="275" r:id="rId9"/>
    <p:sldId id="270" r:id="rId10"/>
    <p:sldId id="276" r:id="rId11"/>
    <p:sldId id="272" r:id="rId12"/>
    <p:sldId id="277" r:id="rId13"/>
    <p:sldId id="271" r:id="rId14"/>
    <p:sldId id="278" r:id="rId15"/>
    <p:sldId id="264" r:id="rId16"/>
    <p:sldId id="274" r:id="rId17"/>
    <p:sldId id="28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ACF8D8-1EF6-4A30-9E2A-B272063D0313}" v="2" dt="2026-04-21T08:25:41.3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0" autoAdjust="0"/>
    <p:restoredTop sz="67444" autoAdjust="0"/>
  </p:normalViewPr>
  <p:slideViewPr>
    <p:cSldViewPr snapToGrid="0">
      <p:cViewPr>
        <p:scale>
          <a:sx n="109" d="100"/>
          <a:sy n="109" d="100"/>
        </p:scale>
        <p:origin x="-220" y="-4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x Leech" userId="5b500c508bb0a2df" providerId="LiveId" clId="{D86C55CE-9AC7-45ED-A9C8-5B77AE1A590A}"/>
    <pc:docChg chg="undo custSel addSld delSld modSld">
      <pc:chgData name="Max Leech" userId="5b500c508bb0a2df" providerId="LiveId" clId="{D86C55CE-9AC7-45ED-A9C8-5B77AE1A590A}" dt="2026-04-21T17:34:47.224" v="96" actId="47"/>
      <pc:docMkLst>
        <pc:docMk/>
      </pc:docMkLst>
      <pc:sldChg chg="modNotesTx">
        <pc:chgData name="Max Leech" userId="5b500c508bb0a2df" providerId="LiveId" clId="{D86C55CE-9AC7-45ED-A9C8-5B77AE1A590A}" dt="2026-04-20T18:58:30.279" v="0" actId="20577"/>
        <pc:sldMkLst>
          <pc:docMk/>
          <pc:sldMk cId="888946267" sldId="256"/>
        </pc:sldMkLst>
      </pc:sldChg>
      <pc:sldChg chg="modNotesTx">
        <pc:chgData name="Max Leech" userId="5b500c508bb0a2df" providerId="LiveId" clId="{D86C55CE-9AC7-45ED-A9C8-5B77AE1A590A}" dt="2026-04-20T18:58:34.030" v="1" actId="20577"/>
        <pc:sldMkLst>
          <pc:docMk/>
          <pc:sldMk cId="418237198" sldId="257"/>
        </pc:sldMkLst>
      </pc:sldChg>
      <pc:sldChg chg="modNotesTx">
        <pc:chgData name="Max Leech" userId="5b500c508bb0a2df" providerId="LiveId" clId="{D86C55CE-9AC7-45ED-A9C8-5B77AE1A590A}" dt="2026-04-20T18:58:40.556" v="3" actId="20577"/>
        <pc:sldMkLst>
          <pc:docMk/>
          <pc:sldMk cId="1883766426" sldId="263"/>
        </pc:sldMkLst>
      </pc:sldChg>
      <pc:sldChg chg="modNotesTx">
        <pc:chgData name="Max Leech" userId="5b500c508bb0a2df" providerId="LiveId" clId="{D86C55CE-9AC7-45ED-A9C8-5B77AE1A590A}" dt="2026-04-20T18:59:33.183" v="92" actId="20577"/>
        <pc:sldMkLst>
          <pc:docMk/>
          <pc:sldMk cId="49062266" sldId="264"/>
        </pc:sldMkLst>
      </pc:sldChg>
      <pc:sldChg chg="modNotesTx">
        <pc:chgData name="Max Leech" userId="5b500c508bb0a2df" providerId="LiveId" clId="{D86C55CE-9AC7-45ED-A9C8-5B77AE1A590A}" dt="2026-04-20T18:58:37.554" v="2" actId="20577"/>
        <pc:sldMkLst>
          <pc:docMk/>
          <pc:sldMk cId="872218452" sldId="265"/>
        </pc:sldMkLst>
      </pc:sldChg>
      <pc:sldChg chg="modNotesTx">
        <pc:chgData name="Max Leech" userId="5b500c508bb0a2df" providerId="LiveId" clId="{D86C55CE-9AC7-45ED-A9C8-5B77AE1A590A}" dt="2026-04-20T18:58:48.607" v="5" actId="20577"/>
        <pc:sldMkLst>
          <pc:docMk/>
          <pc:sldMk cId="1333669770" sldId="268"/>
        </pc:sldMkLst>
      </pc:sldChg>
      <pc:sldChg chg="modNotesTx">
        <pc:chgData name="Max Leech" userId="5b500c508bb0a2df" providerId="LiveId" clId="{D86C55CE-9AC7-45ED-A9C8-5B77AE1A590A}" dt="2026-04-20T18:58:54.557" v="8" actId="20577"/>
        <pc:sldMkLst>
          <pc:docMk/>
          <pc:sldMk cId="1854968430" sldId="269"/>
        </pc:sldMkLst>
      </pc:sldChg>
      <pc:sldChg chg="modNotesTx">
        <pc:chgData name="Max Leech" userId="5b500c508bb0a2df" providerId="LiveId" clId="{D86C55CE-9AC7-45ED-A9C8-5B77AE1A590A}" dt="2026-04-20T18:59:03.548" v="11" actId="20577"/>
        <pc:sldMkLst>
          <pc:docMk/>
          <pc:sldMk cId="1669734245" sldId="270"/>
        </pc:sldMkLst>
      </pc:sldChg>
      <pc:sldChg chg="modNotesTx">
        <pc:chgData name="Max Leech" userId="5b500c508bb0a2df" providerId="LiveId" clId="{D86C55CE-9AC7-45ED-A9C8-5B77AE1A590A}" dt="2026-04-20T18:59:27.096" v="91" actId="20577"/>
        <pc:sldMkLst>
          <pc:docMk/>
          <pc:sldMk cId="173595051" sldId="271"/>
        </pc:sldMkLst>
      </pc:sldChg>
      <pc:sldChg chg="modNotesTx">
        <pc:chgData name="Max Leech" userId="5b500c508bb0a2df" providerId="LiveId" clId="{D86C55CE-9AC7-45ED-A9C8-5B77AE1A590A}" dt="2026-04-20T18:59:11.547" v="13" actId="20577"/>
        <pc:sldMkLst>
          <pc:docMk/>
          <pc:sldMk cId="924258623" sldId="272"/>
        </pc:sldMkLst>
      </pc:sldChg>
      <pc:sldChg chg="modNotesTx">
        <pc:chgData name="Max Leech" userId="5b500c508bb0a2df" providerId="LiveId" clId="{D86C55CE-9AC7-45ED-A9C8-5B77AE1A590A}" dt="2026-04-20T18:58:43.203" v="4" actId="20577"/>
        <pc:sldMkLst>
          <pc:docMk/>
          <pc:sldMk cId="346398460" sldId="273"/>
        </pc:sldMkLst>
      </pc:sldChg>
      <pc:sldChg chg="modNotesTx">
        <pc:chgData name="Max Leech" userId="5b500c508bb0a2df" providerId="LiveId" clId="{D86C55CE-9AC7-45ED-A9C8-5B77AE1A590A}" dt="2026-04-20T18:58:59.797" v="10" actId="20577"/>
        <pc:sldMkLst>
          <pc:docMk/>
          <pc:sldMk cId="3578230232" sldId="275"/>
        </pc:sldMkLst>
      </pc:sldChg>
      <pc:sldChg chg="modNotesTx">
        <pc:chgData name="Max Leech" userId="5b500c508bb0a2df" providerId="LiveId" clId="{D86C55CE-9AC7-45ED-A9C8-5B77AE1A590A}" dt="2026-04-20T18:59:08.033" v="12" actId="20577"/>
        <pc:sldMkLst>
          <pc:docMk/>
          <pc:sldMk cId="2642122453" sldId="276"/>
        </pc:sldMkLst>
      </pc:sldChg>
      <pc:sldChg chg="modNotesTx">
        <pc:chgData name="Max Leech" userId="5b500c508bb0a2df" providerId="LiveId" clId="{D86C55CE-9AC7-45ED-A9C8-5B77AE1A590A}" dt="2026-04-20T18:59:14.291" v="14" actId="20577"/>
        <pc:sldMkLst>
          <pc:docMk/>
          <pc:sldMk cId="3201980407" sldId="277"/>
        </pc:sldMkLst>
      </pc:sldChg>
      <pc:sldChg chg="delSp del mod">
        <pc:chgData name="Max Leech" userId="5b500c508bb0a2df" providerId="LiveId" clId="{D86C55CE-9AC7-45ED-A9C8-5B77AE1A590A}" dt="2026-04-21T10:09:29.511" v="94" actId="47"/>
        <pc:sldMkLst>
          <pc:docMk/>
          <pc:sldMk cId="79475719" sldId="279"/>
        </pc:sldMkLst>
        <pc:picChg chg="del">
          <ac:chgData name="Max Leech" userId="5b500c508bb0a2df" providerId="LiveId" clId="{D86C55CE-9AC7-45ED-A9C8-5B77AE1A590A}" dt="2026-04-21T10:09:27.316" v="93" actId="478"/>
          <ac:picMkLst>
            <pc:docMk/>
            <pc:sldMk cId="79475719" sldId="279"/>
            <ac:picMk id="6" creationId="{109606E5-58FB-59EA-5248-ABCF0098AD3E}"/>
          </ac:picMkLst>
        </pc:picChg>
      </pc:sldChg>
      <pc:sldChg chg="add del">
        <pc:chgData name="Max Leech" userId="5b500c508bb0a2df" providerId="LiveId" clId="{D86C55CE-9AC7-45ED-A9C8-5B77AE1A590A}" dt="2026-04-21T17:34:47.224" v="96" actId="47"/>
        <pc:sldMkLst>
          <pc:docMk/>
          <pc:sldMk cId="3229392421" sldId="280"/>
        </pc:sldMkLst>
      </pc:sldChg>
    </pc:docChg>
  </pc:docChgLst>
  <pc:docChgLst>
    <pc:chgData name="Max Leech" userId="5b500c508bb0a2df" providerId="LiveId" clId="{F7D9E3C6-B6E7-405B-B883-218BF2A596CF}"/>
    <pc:docChg chg="custSel addSld modSld">
      <pc:chgData name="Max Leech" userId="5b500c508bb0a2df" providerId="LiveId" clId="{F7D9E3C6-B6E7-405B-B883-218BF2A596CF}" dt="2026-04-21T08:40:21.070" v="55" actId="692"/>
      <pc:docMkLst>
        <pc:docMk/>
      </pc:docMkLst>
      <pc:sldChg chg="addSp delSp modSp new mod">
        <pc:chgData name="Max Leech" userId="5b500c508bb0a2df" providerId="LiveId" clId="{F7D9E3C6-B6E7-405B-B883-218BF2A596CF}" dt="2026-04-21T08:26:10.626" v="41" actId="692"/>
        <pc:sldMkLst>
          <pc:docMk/>
          <pc:sldMk cId="79475719" sldId="279"/>
        </pc:sldMkLst>
        <pc:spChg chg="add mod">
          <ac:chgData name="Max Leech" userId="5b500c508bb0a2df" providerId="LiveId" clId="{F7D9E3C6-B6E7-405B-B883-218BF2A596CF}" dt="2026-04-21T08:25:56.527" v="40" actId="20577"/>
          <ac:spMkLst>
            <pc:docMk/>
            <pc:sldMk cId="79475719" sldId="279"/>
            <ac:spMk id="7" creationId="{B322848F-6597-61A7-4859-7231D8584833}"/>
          </ac:spMkLst>
        </pc:spChg>
        <pc:picChg chg="add del">
          <ac:chgData name="Max Leech" userId="5b500c508bb0a2df" providerId="LiveId" clId="{F7D9E3C6-B6E7-405B-B883-218BF2A596CF}" dt="2026-04-21T08:24:02.692" v="2" actId="478"/>
          <ac:picMkLst>
            <pc:docMk/>
            <pc:sldMk cId="79475719" sldId="279"/>
            <ac:picMk id="3" creationId="{33AA7C3C-A8AE-BCE9-4F7A-B1531AACFD28}"/>
          </ac:picMkLst>
        </pc:picChg>
        <pc:picChg chg="add mod">
          <ac:chgData name="Max Leech" userId="5b500c508bb0a2df" providerId="LiveId" clId="{F7D9E3C6-B6E7-405B-B883-218BF2A596CF}" dt="2026-04-21T08:24:14.843" v="6" actId="1076"/>
          <ac:picMkLst>
            <pc:docMk/>
            <pc:sldMk cId="79475719" sldId="279"/>
            <ac:picMk id="4" creationId="{E0276B8D-09C5-F000-DB31-74C610938B37}"/>
          </ac:picMkLst>
        </pc:picChg>
        <pc:picChg chg="add mod">
          <ac:chgData name="Max Leech" userId="5b500c508bb0a2df" providerId="LiveId" clId="{F7D9E3C6-B6E7-405B-B883-218BF2A596CF}" dt="2026-04-21T08:26:10.626" v="41" actId="692"/>
          <ac:picMkLst>
            <pc:docMk/>
            <pc:sldMk cId="79475719" sldId="279"/>
            <ac:picMk id="6" creationId="{109606E5-58FB-59EA-5248-ABCF0098AD3E}"/>
          </ac:picMkLst>
        </pc:picChg>
      </pc:sldChg>
      <pc:sldChg chg="addSp delSp modSp add mod">
        <pc:chgData name="Max Leech" userId="5b500c508bb0a2df" providerId="LiveId" clId="{F7D9E3C6-B6E7-405B-B883-218BF2A596CF}" dt="2026-04-21T08:40:21.070" v="55" actId="692"/>
        <pc:sldMkLst>
          <pc:docMk/>
          <pc:sldMk cId="3229392421" sldId="280"/>
        </pc:sldMkLst>
        <pc:picChg chg="add del mod">
          <ac:chgData name="Max Leech" userId="5b500c508bb0a2df" providerId="LiveId" clId="{F7D9E3C6-B6E7-405B-B883-218BF2A596CF}" dt="2026-04-21T08:40:02.414" v="49" actId="478"/>
          <ac:picMkLst>
            <pc:docMk/>
            <pc:sldMk cId="3229392421" sldId="280"/>
            <ac:picMk id="3" creationId="{2E7BD2A2-8C26-DF1E-1631-0692B5A81A32}"/>
          </ac:picMkLst>
        </pc:picChg>
        <pc:picChg chg="del">
          <ac:chgData name="Max Leech" userId="5b500c508bb0a2df" providerId="LiveId" clId="{F7D9E3C6-B6E7-405B-B883-218BF2A596CF}" dt="2026-04-21T08:26:28.861" v="43" actId="478"/>
          <ac:picMkLst>
            <pc:docMk/>
            <pc:sldMk cId="3229392421" sldId="280"/>
            <ac:picMk id="6" creationId="{744CB941-9E33-DC99-2FDD-286564AF68A6}"/>
          </ac:picMkLst>
        </pc:picChg>
        <pc:picChg chg="add mod">
          <ac:chgData name="Max Leech" userId="5b500c508bb0a2df" providerId="LiveId" clId="{F7D9E3C6-B6E7-405B-B883-218BF2A596CF}" dt="2026-04-21T08:40:21.070" v="55" actId="692"/>
          <ac:picMkLst>
            <pc:docMk/>
            <pc:sldMk cId="3229392421" sldId="280"/>
            <ac:picMk id="8" creationId="{96992097-3F1A-29B7-5E93-82C6631628A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9B9574-472B-4CF9-A072-ADB19A47D792}" type="datetimeFigureOut">
              <a:rPr lang="en-US" smtClean="0"/>
              <a:t>4/20/2026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1BEE71-95B8-4400-B20A-16725C2EF2F2}" type="slidenum">
              <a:rPr lang="en-US" smtClean="0"/>
              <a:t>‹#›</a:t>
            </a:fld>
            <a:endParaRPr lang="en-US"/>
          </a:p>
        </p:txBody>
      </p:sp>
    </p:spTree>
    <p:extLst>
      <p:ext uri="{BB962C8B-B14F-4D97-AF65-F5344CB8AC3E}">
        <p14:creationId xmlns:p14="http://schemas.microsoft.com/office/powerpoint/2010/main" val="4205992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3C1BEE71-95B8-4400-B20A-16725C2EF2F2}" type="slidenum">
              <a:rPr lang="en-US" smtClean="0"/>
              <a:t>1</a:t>
            </a:fld>
            <a:endParaRPr lang="en-US"/>
          </a:p>
        </p:txBody>
      </p:sp>
    </p:spTree>
    <p:extLst>
      <p:ext uri="{BB962C8B-B14F-4D97-AF65-F5344CB8AC3E}">
        <p14:creationId xmlns:p14="http://schemas.microsoft.com/office/powerpoint/2010/main" val="1169099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3C1BEE71-95B8-4400-B20A-16725C2EF2F2}" type="slidenum">
              <a:rPr lang="en-US" smtClean="0"/>
              <a:t>2</a:t>
            </a:fld>
            <a:endParaRPr lang="en-US"/>
          </a:p>
        </p:txBody>
      </p:sp>
    </p:spTree>
    <p:extLst>
      <p:ext uri="{BB962C8B-B14F-4D97-AF65-F5344CB8AC3E}">
        <p14:creationId xmlns:p14="http://schemas.microsoft.com/office/powerpoint/2010/main" val="4151422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1BEE71-95B8-4400-B20A-16725C2EF2F2}" type="slidenum">
              <a:rPr lang="en-US" smtClean="0"/>
              <a:t>3</a:t>
            </a:fld>
            <a:endParaRPr lang="en-US"/>
          </a:p>
        </p:txBody>
      </p:sp>
    </p:spTree>
    <p:extLst>
      <p:ext uri="{BB962C8B-B14F-4D97-AF65-F5344CB8AC3E}">
        <p14:creationId xmlns:p14="http://schemas.microsoft.com/office/powerpoint/2010/main" val="3272813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t"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fontAlgn="t"/>
            <a:endParaRPr lang="en-US" dirty="0"/>
          </a:p>
        </p:txBody>
      </p:sp>
      <p:sp>
        <p:nvSpPr>
          <p:cNvPr id="4" name="Slide Number Placeholder 3"/>
          <p:cNvSpPr>
            <a:spLocks noGrp="1"/>
          </p:cNvSpPr>
          <p:nvPr>
            <p:ph type="sldNum" sz="quarter" idx="5"/>
          </p:nvPr>
        </p:nvSpPr>
        <p:spPr/>
        <p:txBody>
          <a:bodyPr/>
          <a:lstStyle/>
          <a:p>
            <a:fld id="{3C1BEE71-95B8-4400-B20A-16725C2EF2F2}" type="slidenum">
              <a:rPr lang="en-US" smtClean="0"/>
              <a:t>4</a:t>
            </a:fld>
            <a:endParaRPr lang="en-US"/>
          </a:p>
        </p:txBody>
      </p:sp>
    </p:spTree>
    <p:extLst>
      <p:ext uri="{BB962C8B-B14F-4D97-AF65-F5344CB8AC3E}">
        <p14:creationId xmlns:p14="http://schemas.microsoft.com/office/powerpoint/2010/main" val="4274482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3C1BEE71-95B8-4400-B20A-16725C2EF2F2}" type="slidenum">
              <a:rPr lang="en-US" smtClean="0"/>
              <a:t>5</a:t>
            </a:fld>
            <a:endParaRPr lang="en-US"/>
          </a:p>
        </p:txBody>
      </p:sp>
    </p:spTree>
    <p:extLst>
      <p:ext uri="{BB962C8B-B14F-4D97-AF65-F5344CB8AC3E}">
        <p14:creationId xmlns:p14="http://schemas.microsoft.com/office/powerpoint/2010/main" val="2107722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3C1BEE71-95B8-4400-B20A-16725C2EF2F2}" type="slidenum">
              <a:rPr lang="en-US" smtClean="0"/>
              <a:t>6</a:t>
            </a:fld>
            <a:endParaRPr lang="en-US"/>
          </a:p>
        </p:txBody>
      </p:sp>
    </p:spTree>
    <p:extLst>
      <p:ext uri="{BB962C8B-B14F-4D97-AF65-F5344CB8AC3E}">
        <p14:creationId xmlns:p14="http://schemas.microsoft.com/office/powerpoint/2010/main" val="5503429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1BEE71-95B8-4400-B20A-16725C2EF2F2}" type="slidenum">
              <a:rPr lang="en-US" smtClean="0"/>
              <a:t>7</a:t>
            </a:fld>
            <a:endParaRPr lang="en-US"/>
          </a:p>
        </p:txBody>
      </p:sp>
    </p:spTree>
    <p:extLst>
      <p:ext uri="{BB962C8B-B14F-4D97-AF65-F5344CB8AC3E}">
        <p14:creationId xmlns:p14="http://schemas.microsoft.com/office/powerpoint/2010/main" val="1639581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598AA6-1BFF-CE55-370B-A4B34BF6D3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354E29-2A35-1D2E-D962-A12583C3EB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1AC31F-40BC-99F5-D33D-4ECB3C4217C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BE77CA9-3C9B-3963-0E92-F295D1701645}"/>
              </a:ext>
            </a:extLst>
          </p:cNvPr>
          <p:cNvSpPr>
            <a:spLocks noGrp="1"/>
          </p:cNvSpPr>
          <p:nvPr>
            <p:ph type="sldNum" sz="quarter" idx="5"/>
          </p:nvPr>
        </p:nvSpPr>
        <p:spPr/>
        <p:txBody>
          <a:bodyPr/>
          <a:lstStyle/>
          <a:p>
            <a:fld id="{3C1BEE71-95B8-4400-B20A-16725C2EF2F2}" type="slidenum">
              <a:rPr lang="en-US" smtClean="0"/>
              <a:t>8</a:t>
            </a:fld>
            <a:endParaRPr lang="en-US"/>
          </a:p>
        </p:txBody>
      </p:sp>
    </p:spTree>
    <p:extLst>
      <p:ext uri="{BB962C8B-B14F-4D97-AF65-F5344CB8AC3E}">
        <p14:creationId xmlns:p14="http://schemas.microsoft.com/office/powerpoint/2010/main" val="2255190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C1BEE71-95B8-4400-B20A-16725C2EF2F2}" type="slidenum">
              <a:rPr lang="en-US" smtClean="0"/>
              <a:t>9</a:t>
            </a:fld>
            <a:endParaRPr lang="en-US"/>
          </a:p>
        </p:txBody>
      </p:sp>
    </p:spTree>
    <p:extLst>
      <p:ext uri="{BB962C8B-B14F-4D97-AF65-F5344CB8AC3E}">
        <p14:creationId xmlns:p14="http://schemas.microsoft.com/office/powerpoint/2010/main" val="457642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609386-719A-A6EF-2FFF-21FA213F38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4A3881-15CB-CEC5-201C-4BA842A7E1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56ECAD-72DE-7380-1A8F-7CC6868B9AD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47F7BE7-1159-2B86-C472-829094D93250}"/>
              </a:ext>
            </a:extLst>
          </p:cNvPr>
          <p:cNvSpPr>
            <a:spLocks noGrp="1"/>
          </p:cNvSpPr>
          <p:nvPr>
            <p:ph type="sldNum" sz="quarter" idx="5"/>
          </p:nvPr>
        </p:nvSpPr>
        <p:spPr/>
        <p:txBody>
          <a:bodyPr/>
          <a:lstStyle/>
          <a:p>
            <a:fld id="{3C1BEE71-95B8-4400-B20A-16725C2EF2F2}" type="slidenum">
              <a:rPr lang="en-US" smtClean="0"/>
              <a:t>10</a:t>
            </a:fld>
            <a:endParaRPr lang="en-US"/>
          </a:p>
        </p:txBody>
      </p:sp>
    </p:spTree>
    <p:extLst>
      <p:ext uri="{BB962C8B-B14F-4D97-AF65-F5344CB8AC3E}">
        <p14:creationId xmlns:p14="http://schemas.microsoft.com/office/powerpoint/2010/main" val="15344189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1BEE71-95B8-4400-B20A-16725C2EF2F2}" type="slidenum">
              <a:rPr lang="en-US" smtClean="0"/>
              <a:t>11</a:t>
            </a:fld>
            <a:endParaRPr lang="en-US"/>
          </a:p>
        </p:txBody>
      </p:sp>
    </p:spTree>
    <p:extLst>
      <p:ext uri="{BB962C8B-B14F-4D97-AF65-F5344CB8AC3E}">
        <p14:creationId xmlns:p14="http://schemas.microsoft.com/office/powerpoint/2010/main" val="18044004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7C9FAA-86A0-71A8-BCE2-EFE7CE777D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555867-ED0E-4D52-37F3-141588E38A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0E8C13-05A0-7BE1-4AA0-0001E89D2A2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F321B66-6F12-11C9-36DB-2CA0C6F138C2}"/>
              </a:ext>
            </a:extLst>
          </p:cNvPr>
          <p:cNvSpPr>
            <a:spLocks noGrp="1"/>
          </p:cNvSpPr>
          <p:nvPr>
            <p:ph type="sldNum" sz="quarter" idx="5"/>
          </p:nvPr>
        </p:nvSpPr>
        <p:spPr/>
        <p:txBody>
          <a:bodyPr/>
          <a:lstStyle/>
          <a:p>
            <a:fld id="{3C1BEE71-95B8-4400-B20A-16725C2EF2F2}" type="slidenum">
              <a:rPr lang="en-US" smtClean="0"/>
              <a:t>12</a:t>
            </a:fld>
            <a:endParaRPr lang="en-US"/>
          </a:p>
        </p:txBody>
      </p:sp>
    </p:spTree>
    <p:extLst>
      <p:ext uri="{BB962C8B-B14F-4D97-AF65-F5344CB8AC3E}">
        <p14:creationId xmlns:p14="http://schemas.microsoft.com/office/powerpoint/2010/main" val="22520846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36C5E8-6B61-25D7-E533-336CAEA94A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91B81D-9BAD-00F7-4FCF-44304E3087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3A9D7B-A023-DF73-42A4-706166563311}"/>
              </a:ext>
            </a:extLst>
          </p:cNvPr>
          <p:cNvSpPr>
            <a:spLocks noGrp="1"/>
          </p:cNvSpPr>
          <p:nvPr>
            <p:ph type="body" idx="1"/>
          </p:nvPr>
        </p:nvSpPr>
        <p:spPr/>
        <p:txBody>
          <a:bodyPr/>
          <a:lstStyle/>
          <a:p>
            <a:pPr rtl="0" fontAlgn="base"/>
            <a:endParaRPr lang="en-US" dirty="0"/>
          </a:p>
        </p:txBody>
      </p:sp>
      <p:sp>
        <p:nvSpPr>
          <p:cNvPr id="4" name="Slide Number Placeholder 3">
            <a:extLst>
              <a:ext uri="{FF2B5EF4-FFF2-40B4-BE49-F238E27FC236}">
                <a16:creationId xmlns:a16="http://schemas.microsoft.com/office/drawing/2014/main" id="{5A5D6C07-C3C0-777F-EEBF-61E7B5662DE0}"/>
              </a:ext>
            </a:extLst>
          </p:cNvPr>
          <p:cNvSpPr>
            <a:spLocks noGrp="1"/>
          </p:cNvSpPr>
          <p:nvPr>
            <p:ph type="sldNum" sz="quarter" idx="5"/>
          </p:nvPr>
        </p:nvSpPr>
        <p:spPr/>
        <p:txBody>
          <a:bodyPr/>
          <a:lstStyle/>
          <a:p>
            <a:fld id="{3C1BEE71-95B8-4400-B20A-16725C2EF2F2}" type="slidenum">
              <a:rPr lang="en-US" smtClean="0"/>
              <a:t>13</a:t>
            </a:fld>
            <a:endParaRPr lang="en-US"/>
          </a:p>
        </p:txBody>
      </p:sp>
    </p:spTree>
    <p:extLst>
      <p:ext uri="{BB962C8B-B14F-4D97-AF65-F5344CB8AC3E}">
        <p14:creationId xmlns:p14="http://schemas.microsoft.com/office/powerpoint/2010/main" val="30847890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1BEE71-95B8-4400-B20A-16725C2EF2F2}" type="slidenum">
              <a:rPr lang="en-US" smtClean="0"/>
              <a:t>15</a:t>
            </a:fld>
            <a:endParaRPr lang="en-US"/>
          </a:p>
        </p:txBody>
      </p:sp>
    </p:spTree>
    <p:extLst>
      <p:ext uri="{BB962C8B-B14F-4D97-AF65-F5344CB8AC3E}">
        <p14:creationId xmlns:p14="http://schemas.microsoft.com/office/powerpoint/2010/main" val="40329408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1BEE71-95B8-4400-B20A-16725C2EF2F2}" type="slidenum">
              <a:rPr lang="en-US" smtClean="0"/>
              <a:t>16</a:t>
            </a:fld>
            <a:endParaRPr lang="en-US"/>
          </a:p>
        </p:txBody>
      </p:sp>
    </p:spTree>
    <p:extLst>
      <p:ext uri="{BB962C8B-B14F-4D97-AF65-F5344CB8AC3E}">
        <p14:creationId xmlns:p14="http://schemas.microsoft.com/office/powerpoint/2010/main" val="4219214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B7734-9426-E6D1-40F8-9CCDD97D55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EA8C940-D3FE-4ACC-B576-BC1D96C848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A77C4D6-E1CA-5BBB-4A7C-DEC246304486}"/>
              </a:ext>
            </a:extLst>
          </p:cNvPr>
          <p:cNvSpPr>
            <a:spLocks noGrp="1"/>
          </p:cNvSpPr>
          <p:nvPr>
            <p:ph type="dt" sz="half" idx="10"/>
          </p:nvPr>
        </p:nvSpPr>
        <p:spPr/>
        <p:txBody>
          <a:bodyPr/>
          <a:lstStyle/>
          <a:p>
            <a:fld id="{DF2AC895-B697-4D88-BE42-3C638670D238}" type="datetimeFigureOut">
              <a:rPr lang="en-US" smtClean="0"/>
              <a:t>4/20/2026</a:t>
            </a:fld>
            <a:endParaRPr lang="en-US"/>
          </a:p>
        </p:txBody>
      </p:sp>
      <p:sp>
        <p:nvSpPr>
          <p:cNvPr id="5" name="Footer Placeholder 4">
            <a:extLst>
              <a:ext uri="{FF2B5EF4-FFF2-40B4-BE49-F238E27FC236}">
                <a16:creationId xmlns:a16="http://schemas.microsoft.com/office/drawing/2014/main" id="{E80AB944-81E3-3975-ADFF-E4716D5C30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230935-A475-E9A7-F6CA-24065F23CCA8}"/>
              </a:ext>
            </a:extLst>
          </p:cNvPr>
          <p:cNvSpPr>
            <a:spLocks noGrp="1"/>
          </p:cNvSpPr>
          <p:nvPr>
            <p:ph type="sldNum" sz="quarter" idx="12"/>
          </p:nvPr>
        </p:nvSpPr>
        <p:spPr/>
        <p:txBody>
          <a:bodyPr/>
          <a:lstStyle/>
          <a:p>
            <a:fld id="{3BDDFDE3-A10D-4F8D-9573-0C141292651F}" type="slidenum">
              <a:rPr lang="en-US" smtClean="0"/>
              <a:t>‹#›</a:t>
            </a:fld>
            <a:endParaRPr lang="en-US"/>
          </a:p>
        </p:txBody>
      </p:sp>
    </p:spTree>
    <p:extLst>
      <p:ext uri="{BB962C8B-B14F-4D97-AF65-F5344CB8AC3E}">
        <p14:creationId xmlns:p14="http://schemas.microsoft.com/office/powerpoint/2010/main" val="2272318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27F2C-8324-C2FD-D94A-4EAC8044D18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7143B04-28D2-4CF6-95D2-F60CD93B60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FFEEAE-BE60-4960-086C-BF12802F2F1B}"/>
              </a:ext>
            </a:extLst>
          </p:cNvPr>
          <p:cNvSpPr>
            <a:spLocks noGrp="1"/>
          </p:cNvSpPr>
          <p:nvPr>
            <p:ph type="dt" sz="half" idx="10"/>
          </p:nvPr>
        </p:nvSpPr>
        <p:spPr/>
        <p:txBody>
          <a:bodyPr/>
          <a:lstStyle/>
          <a:p>
            <a:fld id="{DF2AC895-B697-4D88-BE42-3C638670D238}" type="datetimeFigureOut">
              <a:rPr lang="en-US" smtClean="0"/>
              <a:t>4/20/2026</a:t>
            </a:fld>
            <a:endParaRPr lang="en-US"/>
          </a:p>
        </p:txBody>
      </p:sp>
      <p:sp>
        <p:nvSpPr>
          <p:cNvPr id="5" name="Footer Placeholder 4">
            <a:extLst>
              <a:ext uri="{FF2B5EF4-FFF2-40B4-BE49-F238E27FC236}">
                <a16:creationId xmlns:a16="http://schemas.microsoft.com/office/drawing/2014/main" id="{353C729F-8DFB-C3E5-A1FB-D3AFEC92CB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5527B0-EF7B-10E2-22E2-8F67FABA1B9F}"/>
              </a:ext>
            </a:extLst>
          </p:cNvPr>
          <p:cNvSpPr>
            <a:spLocks noGrp="1"/>
          </p:cNvSpPr>
          <p:nvPr>
            <p:ph type="sldNum" sz="quarter" idx="12"/>
          </p:nvPr>
        </p:nvSpPr>
        <p:spPr/>
        <p:txBody>
          <a:bodyPr/>
          <a:lstStyle/>
          <a:p>
            <a:fld id="{3BDDFDE3-A10D-4F8D-9573-0C141292651F}" type="slidenum">
              <a:rPr lang="en-US" smtClean="0"/>
              <a:t>‹#›</a:t>
            </a:fld>
            <a:endParaRPr lang="en-US"/>
          </a:p>
        </p:txBody>
      </p:sp>
    </p:spTree>
    <p:extLst>
      <p:ext uri="{BB962C8B-B14F-4D97-AF65-F5344CB8AC3E}">
        <p14:creationId xmlns:p14="http://schemas.microsoft.com/office/powerpoint/2010/main" val="541282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EF7B2-66F6-3A44-AEDA-F034DD0E1A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24BF350-A9C7-FECD-E945-E5B84128C67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AB3967-F5F5-15F4-B231-9BF2650A12C8}"/>
              </a:ext>
            </a:extLst>
          </p:cNvPr>
          <p:cNvSpPr>
            <a:spLocks noGrp="1"/>
          </p:cNvSpPr>
          <p:nvPr>
            <p:ph type="dt" sz="half" idx="10"/>
          </p:nvPr>
        </p:nvSpPr>
        <p:spPr/>
        <p:txBody>
          <a:bodyPr/>
          <a:lstStyle/>
          <a:p>
            <a:fld id="{DF2AC895-B697-4D88-BE42-3C638670D238}" type="datetimeFigureOut">
              <a:rPr lang="en-US" smtClean="0"/>
              <a:t>4/20/2026</a:t>
            </a:fld>
            <a:endParaRPr lang="en-US"/>
          </a:p>
        </p:txBody>
      </p:sp>
      <p:sp>
        <p:nvSpPr>
          <p:cNvPr id="5" name="Footer Placeholder 4">
            <a:extLst>
              <a:ext uri="{FF2B5EF4-FFF2-40B4-BE49-F238E27FC236}">
                <a16:creationId xmlns:a16="http://schemas.microsoft.com/office/drawing/2014/main" id="{7B76B93B-56EB-E7C0-C211-FD4FF10BC2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DEC185-7EA2-4D50-A147-D36A7DC47EB4}"/>
              </a:ext>
            </a:extLst>
          </p:cNvPr>
          <p:cNvSpPr>
            <a:spLocks noGrp="1"/>
          </p:cNvSpPr>
          <p:nvPr>
            <p:ph type="sldNum" sz="quarter" idx="12"/>
          </p:nvPr>
        </p:nvSpPr>
        <p:spPr/>
        <p:txBody>
          <a:bodyPr/>
          <a:lstStyle/>
          <a:p>
            <a:fld id="{3BDDFDE3-A10D-4F8D-9573-0C141292651F}" type="slidenum">
              <a:rPr lang="en-US" smtClean="0"/>
              <a:t>‹#›</a:t>
            </a:fld>
            <a:endParaRPr lang="en-US"/>
          </a:p>
        </p:txBody>
      </p:sp>
    </p:spTree>
    <p:extLst>
      <p:ext uri="{BB962C8B-B14F-4D97-AF65-F5344CB8AC3E}">
        <p14:creationId xmlns:p14="http://schemas.microsoft.com/office/powerpoint/2010/main" val="3092338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83FB7-6E0F-9C23-A540-AB94130566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8A83C7C-6046-AA0D-639B-CD351F53A7D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48A0DA-FA44-9B75-27F5-27D5A781EE2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52AF3C5-FF9B-C968-C9BD-3709D57A39D4}"/>
              </a:ext>
            </a:extLst>
          </p:cNvPr>
          <p:cNvSpPr>
            <a:spLocks noGrp="1"/>
          </p:cNvSpPr>
          <p:nvPr>
            <p:ph type="dt" sz="half" idx="10"/>
          </p:nvPr>
        </p:nvSpPr>
        <p:spPr/>
        <p:txBody>
          <a:bodyPr/>
          <a:lstStyle/>
          <a:p>
            <a:fld id="{DF2AC895-B697-4D88-BE42-3C638670D238}" type="datetimeFigureOut">
              <a:rPr lang="en-US" smtClean="0"/>
              <a:t>4/20/2026</a:t>
            </a:fld>
            <a:endParaRPr lang="en-US"/>
          </a:p>
        </p:txBody>
      </p:sp>
      <p:sp>
        <p:nvSpPr>
          <p:cNvPr id="6" name="Footer Placeholder 5">
            <a:extLst>
              <a:ext uri="{FF2B5EF4-FFF2-40B4-BE49-F238E27FC236}">
                <a16:creationId xmlns:a16="http://schemas.microsoft.com/office/drawing/2014/main" id="{BB4280F6-5C10-AB93-A318-BFE37A976B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A424B1-2F90-F538-2657-9EC58C7AE31C}"/>
              </a:ext>
            </a:extLst>
          </p:cNvPr>
          <p:cNvSpPr>
            <a:spLocks noGrp="1"/>
          </p:cNvSpPr>
          <p:nvPr>
            <p:ph type="sldNum" sz="quarter" idx="12"/>
          </p:nvPr>
        </p:nvSpPr>
        <p:spPr/>
        <p:txBody>
          <a:bodyPr/>
          <a:lstStyle/>
          <a:p>
            <a:fld id="{3BDDFDE3-A10D-4F8D-9573-0C141292651F}" type="slidenum">
              <a:rPr lang="en-US" smtClean="0"/>
              <a:t>‹#›</a:t>
            </a:fld>
            <a:endParaRPr lang="en-US"/>
          </a:p>
        </p:txBody>
      </p:sp>
    </p:spTree>
    <p:extLst>
      <p:ext uri="{BB962C8B-B14F-4D97-AF65-F5344CB8AC3E}">
        <p14:creationId xmlns:p14="http://schemas.microsoft.com/office/powerpoint/2010/main" val="661901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09939-6698-BA15-936F-1977AD9B872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62C0F6D-5496-37C2-6C59-757CB98F3F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96C72A-0A8F-00AD-E943-681F327D60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23672F5-EADD-EE3E-F3A1-AF5DF8F72F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0D04C9-2991-C3D4-997C-B4ADB82CAC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BE23AAE-B55E-6B2E-390C-82BE64E2302A}"/>
              </a:ext>
            </a:extLst>
          </p:cNvPr>
          <p:cNvSpPr>
            <a:spLocks noGrp="1"/>
          </p:cNvSpPr>
          <p:nvPr>
            <p:ph type="dt" sz="half" idx="10"/>
          </p:nvPr>
        </p:nvSpPr>
        <p:spPr/>
        <p:txBody>
          <a:bodyPr/>
          <a:lstStyle/>
          <a:p>
            <a:fld id="{DF2AC895-B697-4D88-BE42-3C638670D238}" type="datetimeFigureOut">
              <a:rPr lang="en-US" smtClean="0"/>
              <a:t>4/20/2026</a:t>
            </a:fld>
            <a:endParaRPr lang="en-US"/>
          </a:p>
        </p:txBody>
      </p:sp>
      <p:sp>
        <p:nvSpPr>
          <p:cNvPr id="8" name="Footer Placeholder 7">
            <a:extLst>
              <a:ext uri="{FF2B5EF4-FFF2-40B4-BE49-F238E27FC236}">
                <a16:creationId xmlns:a16="http://schemas.microsoft.com/office/drawing/2014/main" id="{51D4D6E2-179B-99EE-3A53-FFA7ED866D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B07D6D9-3683-440A-46D7-F35C04A742CB}"/>
              </a:ext>
            </a:extLst>
          </p:cNvPr>
          <p:cNvSpPr>
            <a:spLocks noGrp="1"/>
          </p:cNvSpPr>
          <p:nvPr>
            <p:ph type="sldNum" sz="quarter" idx="12"/>
          </p:nvPr>
        </p:nvSpPr>
        <p:spPr/>
        <p:txBody>
          <a:bodyPr/>
          <a:lstStyle/>
          <a:p>
            <a:fld id="{3BDDFDE3-A10D-4F8D-9573-0C141292651F}" type="slidenum">
              <a:rPr lang="en-US" smtClean="0"/>
              <a:t>‹#›</a:t>
            </a:fld>
            <a:endParaRPr lang="en-US"/>
          </a:p>
        </p:txBody>
      </p:sp>
    </p:spTree>
    <p:extLst>
      <p:ext uri="{BB962C8B-B14F-4D97-AF65-F5344CB8AC3E}">
        <p14:creationId xmlns:p14="http://schemas.microsoft.com/office/powerpoint/2010/main" val="3575204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38FB5-5EE5-F3AE-C093-01375537F52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9B97628-A960-D07B-4A07-4E18297734AB}"/>
              </a:ext>
            </a:extLst>
          </p:cNvPr>
          <p:cNvSpPr>
            <a:spLocks noGrp="1"/>
          </p:cNvSpPr>
          <p:nvPr>
            <p:ph type="dt" sz="half" idx="10"/>
          </p:nvPr>
        </p:nvSpPr>
        <p:spPr/>
        <p:txBody>
          <a:bodyPr/>
          <a:lstStyle/>
          <a:p>
            <a:fld id="{DF2AC895-B697-4D88-BE42-3C638670D238}" type="datetimeFigureOut">
              <a:rPr lang="en-US" smtClean="0"/>
              <a:t>4/20/2026</a:t>
            </a:fld>
            <a:endParaRPr lang="en-US"/>
          </a:p>
        </p:txBody>
      </p:sp>
      <p:sp>
        <p:nvSpPr>
          <p:cNvPr id="4" name="Footer Placeholder 3">
            <a:extLst>
              <a:ext uri="{FF2B5EF4-FFF2-40B4-BE49-F238E27FC236}">
                <a16:creationId xmlns:a16="http://schemas.microsoft.com/office/drawing/2014/main" id="{F51CC007-5CEB-4C75-57AC-57C21519D63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2B1A9-8716-5301-16DD-E00522FC4D2D}"/>
              </a:ext>
            </a:extLst>
          </p:cNvPr>
          <p:cNvSpPr>
            <a:spLocks noGrp="1"/>
          </p:cNvSpPr>
          <p:nvPr>
            <p:ph type="sldNum" sz="quarter" idx="12"/>
          </p:nvPr>
        </p:nvSpPr>
        <p:spPr/>
        <p:txBody>
          <a:bodyPr/>
          <a:lstStyle/>
          <a:p>
            <a:fld id="{3BDDFDE3-A10D-4F8D-9573-0C141292651F}" type="slidenum">
              <a:rPr lang="en-US" smtClean="0"/>
              <a:t>‹#›</a:t>
            </a:fld>
            <a:endParaRPr lang="en-US"/>
          </a:p>
        </p:txBody>
      </p:sp>
    </p:spTree>
    <p:extLst>
      <p:ext uri="{BB962C8B-B14F-4D97-AF65-F5344CB8AC3E}">
        <p14:creationId xmlns:p14="http://schemas.microsoft.com/office/powerpoint/2010/main" val="2873193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632742-5290-3391-6658-0CAF65AE4860}"/>
              </a:ext>
            </a:extLst>
          </p:cNvPr>
          <p:cNvSpPr>
            <a:spLocks noGrp="1"/>
          </p:cNvSpPr>
          <p:nvPr>
            <p:ph type="dt" sz="half" idx="10"/>
          </p:nvPr>
        </p:nvSpPr>
        <p:spPr/>
        <p:txBody>
          <a:bodyPr/>
          <a:lstStyle/>
          <a:p>
            <a:fld id="{DF2AC895-B697-4D88-BE42-3C638670D238}" type="datetimeFigureOut">
              <a:rPr lang="en-US" smtClean="0"/>
              <a:t>4/20/2026</a:t>
            </a:fld>
            <a:endParaRPr lang="en-US"/>
          </a:p>
        </p:txBody>
      </p:sp>
      <p:sp>
        <p:nvSpPr>
          <p:cNvPr id="3" name="Footer Placeholder 2">
            <a:extLst>
              <a:ext uri="{FF2B5EF4-FFF2-40B4-BE49-F238E27FC236}">
                <a16:creationId xmlns:a16="http://schemas.microsoft.com/office/drawing/2014/main" id="{361BA75F-FC0B-7A51-92FD-29933A4D1CA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826642A-DD3B-BF20-4F95-D947E98558D9}"/>
              </a:ext>
            </a:extLst>
          </p:cNvPr>
          <p:cNvSpPr>
            <a:spLocks noGrp="1"/>
          </p:cNvSpPr>
          <p:nvPr>
            <p:ph type="sldNum" sz="quarter" idx="12"/>
          </p:nvPr>
        </p:nvSpPr>
        <p:spPr/>
        <p:txBody>
          <a:bodyPr/>
          <a:lstStyle/>
          <a:p>
            <a:fld id="{3BDDFDE3-A10D-4F8D-9573-0C141292651F}" type="slidenum">
              <a:rPr lang="en-US" smtClean="0"/>
              <a:t>‹#›</a:t>
            </a:fld>
            <a:endParaRPr lang="en-US"/>
          </a:p>
        </p:txBody>
      </p:sp>
    </p:spTree>
    <p:extLst>
      <p:ext uri="{BB962C8B-B14F-4D97-AF65-F5344CB8AC3E}">
        <p14:creationId xmlns:p14="http://schemas.microsoft.com/office/powerpoint/2010/main" val="152790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28E28-4DC5-262C-A3E0-583CABC073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7B6BDED-7762-1E6F-C465-7583D5FEF6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581F8EB-684F-EA9E-4763-83013721D6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700B94-31BF-3749-0F4C-1DA346DEE586}"/>
              </a:ext>
            </a:extLst>
          </p:cNvPr>
          <p:cNvSpPr>
            <a:spLocks noGrp="1"/>
          </p:cNvSpPr>
          <p:nvPr>
            <p:ph type="dt" sz="half" idx="10"/>
          </p:nvPr>
        </p:nvSpPr>
        <p:spPr/>
        <p:txBody>
          <a:bodyPr/>
          <a:lstStyle/>
          <a:p>
            <a:fld id="{DF2AC895-B697-4D88-BE42-3C638670D238}" type="datetimeFigureOut">
              <a:rPr lang="en-US" smtClean="0"/>
              <a:t>4/20/2026</a:t>
            </a:fld>
            <a:endParaRPr lang="en-US"/>
          </a:p>
        </p:txBody>
      </p:sp>
      <p:sp>
        <p:nvSpPr>
          <p:cNvPr id="6" name="Footer Placeholder 5">
            <a:extLst>
              <a:ext uri="{FF2B5EF4-FFF2-40B4-BE49-F238E27FC236}">
                <a16:creationId xmlns:a16="http://schemas.microsoft.com/office/drawing/2014/main" id="{3EF2E9E3-C202-78A5-4B4B-B26AAC1A29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6D17DF-9006-3013-DC79-697DFD62BFB7}"/>
              </a:ext>
            </a:extLst>
          </p:cNvPr>
          <p:cNvSpPr>
            <a:spLocks noGrp="1"/>
          </p:cNvSpPr>
          <p:nvPr>
            <p:ph type="sldNum" sz="quarter" idx="12"/>
          </p:nvPr>
        </p:nvSpPr>
        <p:spPr/>
        <p:txBody>
          <a:bodyPr/>
          <a:lstStyle/>
          <a:p>
            <a:fld id="{3BDDFDE3-A10D-4F8D-9573-0C141292651F}" type="slidenum">
              <a:rPr lang="en-US" smtClean="0"/>
              <a:t>‹#›</a:t>
            </a:fld>
            <a:endParaRPr lang="en-US"/>
          </a:p>
        </p:txBody>
      </p:sp>
    </p:spTree>
    <p:extLst>
      <p:ext uri="{BB962C8B-B14F-4D97-AF65-F5344CB8AC3E}">
        <p14:creationId xmlns:p14="http://schemas.microsoft.com/office/powerpoint/2010/main" val="3861098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EEB23-7A41-0352-3DBB-C8D8392FD7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D0A11DC-7CB1-B58B-EAAA-8C0F309A4D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91B9735-BFDF-359D-4E80-4D94517C5B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CCACEF-E0B1-61B6-82C8-0AE8B26DFCEC}"/>
              </a:ext>
            </a:extLst>
          </p:cNvPr>
          <p:cNvSpPr>
            <a:spLocks noGrp="1"/>
          </p:cNvSpPr>
          <p:nvPr>
            <p:ph type="dt" sz="half" idx="10"/>
          </p:nvPr>
        </p:nvSpPr>
        <p:spPr/>
        <p:txBody>
          <a:bodyPr/>
          <a:lstStyle/>
          <a:p>
            <a:fld id="{DF2AC895-B697-4D88-BE42-3C638670D238}" type="datetimeFigureOut">
              <a:rPr lang="en-US" smtClean="0"/>
              <a:t>4/20/2026</a:t>
            </a:fld>
            <a:endParaRPr lang="en-US"/>
          </a:p>
        </p:txBody>
      </p:sp>
      <p:sp>
        <p:nvSpPr>
          <p:cNvPr id="6" name="Footer Placeholder 5">
            <a:extLst>
              <a:ext uri="{FF2B5EF4-FFF2-40B4-BE49-F238E27FC236}">
                <a16:creationId xmlns:a16="http://schemas.microsoft.com/office/drawing/2014/main" id="{512E770D-F3FF-A5EF-C754-BEBBFF872E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10F5A7-7C8E-26D9-DDC8-DE9569315CAA}"/>
              </a:ext>
            </a:extLst>
          </p:cNvPr>
          <p:cNvSpPr>
            <a:spLocks noGrp="1"/>
          </p:cNvSpPr>
          <p:nvPr>
            <p:ph type="sldNum" sz="quarter" idx="12"/>
          </p:nvPr>
        </p:nvSpPr>
        <p:spPr/>
        <p:txBody>
          <a:bodyPr/>
          <a:lstStyle/>
          <a:p>
            <a:fld id="{3BDDFDE3-A10D-4F8D-9573-0C141292651F}" type="slidenum">
              <a:rPr lang="en-US" smtClean="0"/>
              <a:t>‹#›</a:t>
            </a:fld>
            <a:endParaRPr lang="en-US"/>
          </a:p>
        </p:txBody>
      </p:sp>
    </p:spTree>
    <p:extLst>
      <p:ext uri="{BB962C8B-B14F-4D97-AF65-F5344CB8AC3E}">
        <p14:creationId xmlns:p14="http://schemas.microsoft.com/office/powerpoint/2010/main" val="3697081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01907-B8C1-6BB3-E87B-37421ABF9ED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705923-4929-6BD8-612F-149F5F25C4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9A1896-736D-3B8D-D66D-A2E39CF30620}"/>
              </a:ext>
            </a:extLst>
          </p:cNvPr>
          <p:cNvSpPr>
            <a:spLocks noGrp="1"/>
          </p:cNvSpPr>
          <p:nvPr>
            <p:ph type="dt" sz="half" idx="10"/>
          </p:nvPr>
        </p:nvSpPr>
        <p:spPr/>
        <p:txBody>
          <a:bodyPr/>
          <a:lstStyle/>
          <a:p>
            <a:fld id="{DF2AC895-B697-4D88-BE42-3C638670D238}" type="datetimeFigureOut">
              <a:rPr lang="en-US" smtClean="0"/>
              <a:t>4/20/2026</a:t>
            </a:fld>
            <a:endParaRPr lang="en-US"/>
          </a:p>
        </p:txBody>
      </p:sp>
      <p:sp>
        <p:nvSpPr>
          <p:cNvPr id="5" name="Footer Placeholder 4">
            <a:extLst>
              <a:ext uri="{FF2B5EF4-FFF2-40B4-BE49-F238E27FC236}">
                <a16:creationId xmlns:a16="http://schemas.microsoft.com/office/drawing/2014/main" id="{F8A9A349-4886-489F-09D0-80A2A2276D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4CD4E0-B3C9-0BC4-662F-C7162D9DE9D5}"/>
              </a:ext>
            </a:extLst>
          </p:cNvPr>
          <p:cNvSpPr>
            <a:spLocks noGrp="1"/>
          </p:cNvSpPr>
          <p:nvPr>
            <p:ph type="sldNum" sz="quarter" idx="12"/>
          </p:nvPr>
        </p:nvSpPr>
        <p:spPr/>
        <p:txBody>
          <a:bodyPr/>
          <a:lstStyle/>
          <a:p>
            <a:fld id="{3BDDFDE3-A10D-4F8D-9573-0C141292651F}" type="slidenum">
              <a:rPr lang="en-US" smtClean="0"/>
              <a:t>‹#›</a:t>
            </a:fld>
            <a:endParaRPr lang="en-US"/>
          </a:p>
        </p:txBody>
      </p:sp>
    </p:spTree>
    <p:extLst>
      <p:ext uri="{BB962C8B-B14F-4D97-AF65-F5344CB8AC3E}">
        <p14:creationId xmlns:p14="http://schemas.microsoft.com/office/powerpoint/2010/main" val="49688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425203-BFC1-FD02-3A72-BD9E488AD79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BAC7C1-1AA8-1DD8-A20D-1AD92E5C65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87C87B-98CF-A945-3E0D-2FC3866DF889}"/>
              </a:ext>
            </a:extLst>
          </p:cNvPr>
          <p:cNvSpPr>
            <a:spLocks noGrp="1"/>
          </p:cNvSpPr>
          <p:nvPr>
            <p:ph type="dt" sz="half" idx="10"/>
          </p:nvPr>
        </p:nvSpPr>
        <p:spPr/>
        <p:txBody>
          <a:bodyPr/>
          <a:lstStyle/>
          <a:p>
            <a:fld id="{DF2AC895-B697-4D88-BE42-3C638670D238}" type="datetimeFigureOut">
              <a:rPr lang="en-US" smtClean="0"/>
              <a:t>4/20/2026</a:t>
            </a:fld>
            <a:endParaRPr lang="en-US"/>
          </a:p>
        </p:txBody>
      </p:sp>
      <p:sp>
        <p:nvSpPr>
          <p:cNvPr id="5" name="Footer Placeholder 4">
            <a:extLst>
              <a:ext uri="{FF2B5EF4-FFF2-40B4-BE49-F238E27FC236}">
                <a16:creationId xmlns:a16="http://schemas.microsoft.com/office/drawing/2014/main" id="{7F899DAC-73C8-A4C7-682F-669180393C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F72EF2-CD84-4B0B-5437-6DC47A2DBA2A}"/>
              </a:ext>
            </a:extLst>
          </p:cNvPr>
          <p:cNvSpPr>
            <a:spLocks noGrp="1"/>
          </p:cNvSpPr>
          <p:nvPr>
            <p:ph type="sldNum" sz="quarter" idx="12"/>
          </p:nvPr>
        </p:nvSpPr>
        <p:spPr/>
        <p:txBody>
          <a:bodyPr/>
          <a:lstStyle/>
          <a:p>
            <a:fld id="{3BDDFDE3-A10D-4F8D-9573-0C141292651F}" type="slidenum">
              <a:rPr lang="en-US" smtClean="0"/>
              <a:t>‹#›</a:t>
            </a:fld>
            <a:endParaRPr lang="en-US"/>
          </a:p>
        </p:txBody>
      </p:sp>
    </p:spTree>
    <p:extLst>
      <p:ext uri="{BB962C8B-B14F-4D97-AF65-F5344CB8AC3E}">
        <p14:creationId xmlns:p14="http://schemas.microsoft.com/office/powerpoint/2010/main" val="2853888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DD8483-76F9-8186-177B-99DBC12253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769CCAB-CC37-77E7-9272-E02A53C9F2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75FC59-0AE3-CBF5-A4E8-09EBC3B7A1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F2AC895-B697-4D88-BE42-3C638670D238}" type="datetimeFigureOut">
              <a:rPr lang="en-US" smtClean="0"/>
              <a:t>4/20/2026</a:t>
            </a:fld>
            <a:endParaRPr lang="en-US"/>
          </a:p>
        </p:txBody>
      </p:sp>
      <p:sp>
        <p:nvSpPr>
          <p:cNvPr id="5" name="Footer Placeholder 4">
            <a:extLst>
              <a:ext uri="{FF2B5EF4-FFF2-40B4-BE49-F238E27FC236}">
                <a16:creationId xmlns:a16="http://schemas.microsoft.com/office/drawing/2014/main" id="{90D07F0F-15DD-575E-48BF-7FF59C7723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9CF4D69-CB78-4E75-4FDB-03710C2146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DDFDE3-A10D-4F8D-9573-0C141292651F}" type="slidenum">
              <a:rPr lang="en-US" smtClean="0"/>
              <a:t>‹#›</a:t>
            </a:fld>
            <a:endParaRPr lang="en-US"/>
          </a:p>
        </p:txBody>
      </p:sp>
    </p:spTree>
    <p:extLst>
      <p:ext uri="{BB962C8B-B14F-4D97-AF65-F5344CB8AC3E}">
        <p14:creationId xmlns:p14="http://schemas.microsoft.com/office/powerpoint/2010/main" val="10964554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youtu.be/VVLW__on9wE"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gfr.wri.org/latest-analysis-deforestation-trend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9.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9.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7.svg"/><Relationship Id="rId4" Type="http://schemas.openxmlformats.org/officeDocument/2006/relationships/image" Target="../media/image26.svg"/></Relationships>
</file>

<file path=ppt/slides/_rels/slide16.xml.rels><?xml version="1.0" encoding="UTF-8" standalone="yes"?>
<Relationships xmlns="http://schemas.openxmlformats.org/package/2006/relationships"><Relationship Id="rId8" Type="http://schemas.openxmlformats.org/officeDocument/2006/relationships/hyperlink" Target="https://www.dyfibiosphere.wales/places-to-visit" TargetMode="External"/><Relationship Id="rId13" Type="http://schemas.openxmlformats.org/officeDocument/2006/relationships/hyperlink" Target="https://gridreferencefinder.com/" TargetMode="External"/><Relationship Id="rId18" Type="http://schemas.openxmlformats.org/officeDocument/2006/relationships/hyperlink" Target="https://weatherandclimate.com/united-kingdom/carmarthenshire/llandovery-llanymddyfri" TargetMode="External"/><Relationship Id="rId3" Type="http://schemas.openxmlformats.org/officeDocument/2006/relationships/image" Target="../media/image28.png"/><Relationship Id="rId7" Type="http://schemas.openxmlformats.org/officeDocument/2006/relationships/hyperlink" Target="https://www.discovercarmarthenshire.com/explore/epic-cycling/" TargetMode="External"/><Relationship Id="rId12" Type="http://schemas.openxmlformats.org/officeDocument/2006/relationships/hyperlink" Target="https://www.weforum.org/stories/2025/06/forests-old-growth-trees-protection/" TargetMode="External"/><Relationship Id="rId17" Type="http://schemas.openxmlformats.org/officeDocument/2006/relationships/hyperlink" Target="https://www.visitmidwales.co.uk/" TargetMode="External"/><Relationship Id="rId2" Type="http://schemas.openxmlformats.org/officeDocument/2006/relationships/notesSlide" Target="../notesSlides/notesSlide15.xml"/><Relationship Id="rId16" Type="http://schemas.openxmlformats.org/officeDocument/2006/relationships/hyperlink" Target="https://www.encardio.com/blog/dams-environmental-impact-hydropower-irrigation-flood-control" TargetMode="External"/><Relationship Id="rId1" Type="http://schemas.openxmlformats.org/officeDocument/2006/relationships/slideLayout" Target="../slideLayouts/slideLayout7.xml"/><Relationship Id="rId6" Type="http://schemas.openxmlformats.org/officeDocument/2006/relationships/hyperlink" Target="https://www.youtube.com/watch?v=MhWi-9NrJeU" TargetMode="External"/><Relationship Id="rId11" Type="http://schemas.openxmlformats.org/officeDocument/2006/relationships/hyperlink" Target="https://www.youtube.com/watch?v=Cf7QP9lY7B4" TargetMode="External"/><Relationship Id="rId5" Type="http://schemas.openxmlformats.org/officeDocument/2006/relationships/hyperlink" Target="https://www.youtube.com/watch?v=JyUBqDncLVA" TargetMode="External"/><Relationship Id="rId15" Type="http://schemas.openxmlformats.org/officeDocument/2006/relationships/hyperlink" Target="https://llandovery.wales/" TargetMode="External"/><Relationship Id="rId10" Type="http://schemas.openxmlformats.org/officeDocument/2006/relationships/hyperlink" Target="https://www.expedia.co.uk/Llandovery.dx6084456" TargetMode="External"/><Relationship Id="rId19" Type="http://schemas.openxmlformats.org/officeDocument/2006/relationships/hyperlink" Target="https://www.weather-atlas.com/en/united-kingdom/llandovery-climate" TargetMode="External"/><Relationship Id="rId4" Type="http://schemas.openxmlformats.org/officeDocument/2006/relationships/hyperlink" Target="https://en.climate-data.org/europe/united-kingdom/wales/llandovery-9086/" TargetMode="External"/><Relationship Id="rId9" Type="http://schemas.openxmlformats.org/officeDocument/2006/relationships/hyperlink" Target="https://www.elanoaks.co.uk/" TargetMode="External"/><Relationship Id="rId14" Type="http://schemas.openxmlformats.org/officeDocument/2006/relationships/hyperlink" Target="https://www.youtube.com/watch?v=om8HtyMnVvI"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87965-A9A1-EF23-C30D-50C470F35F38}"/>
              </a:ext>
            </a:extLst>
          </p:cNvPr>
          <p:cNvSpPr>
            <a:spLocks noGrp="1"/>
          </p:cNvSpPr>
          <p:nvPr>
            <p:ph type="ctrTitle"/>
          </p:nvPr>
        </p:nvSpPr>
        <p:spPr/>
        <p:txBody>
          <a:bodyPr/>
          <a:lstStyle/>
          <a:p>
            <a:endParaRPr lang="en-US"/>
          </a:p>
        </p:txBody>
      </p:sp>
      <p:pic>
        <p:nvPicPr>
          <p:cNvPr id="5" name="Picture 4">
            <a:extLst>
              <a:ext uri="{FF2B5EF4-FFF2-40B4-BE49-F238E27FC236}">
                <a16:creationId xmlns:a16="http://schemas.microsoft.com/office/drawing/2014/main" id="{D2212E32-54C5-C8BE-1D35-1EAF02701DD6}"/>
              </a:ext>
            </a:extLst>
          </p:cNvPr>
          <p:cNvPicPr>
            <a:picLocks noChangeAspect="1"/>
          </p:cNvPicPr>
          <p:nvPr/>
        </p:nvPicPr>
        <p:blipFill>
          <a:blip r:embed="rId3"/>
          <a:stretch>
            <a:fillRect/>
          </a:stretch>
        </p:blipFill>
        <p:spPr>
          <a:xfrm>
            <a:off x="7901" y="0"/>
            <a:ext cx="12184099" cy="6858000"/>
          </a:xfrm>
          <a:prstGeom prst="rect">
            <a:avLst/>
          </a:prstGeom>
        </p:spPr>
      </p:pic>
      <p:sp>
        <p:nvSpPr>
          <p:cNvPr id="3" name="Subtitle 2">
            <a:extLst>
              <a:ext uri="{FF2B5EF4-FFF2-40B4-BE49-F238E27FC236}">
                <a16:creationId xmlns:a16="http://schemas.microsoft.com/office/drawing/2014/main" id="{38F40AF5-39DD-3D45-E14D-7644E709552E}"/>
              </a:ext>
            </a:extLst>
          </p:cNvPr>
          <p:cNvSpPr>
            <a:spLocks noGrp="1"/>
          </p:cNvSpPr>
          <p:nvPr>
            <p:ph type="subTitle" idx="1"/>
          </p:nvPr>
        </p:nvSpPr>
        <p:spPr>
          <a:xfrm>
            <a:off x="1137685" y="2316163"/>
            <a:ext cx="10005236" cy="1112837"/>
          </a:xfrm>
        </p:spPr>
        <p:txBody>
          <a:bodyPr>
            <a:normAutofit/>
          </a:bodyPr>
          <a:lstStyle/>
          <a:p>
            <a:r>
              <a:rPr lang="en-US" b="1" dirty="0"/>
              <a:t>Join me on a 3-day cycling expedition exploring the beautiful valleys, waterfalls &amp; uplands of the Wales Countryside - together discovering its historical, cultural and natural resources.</a:t>
            </a:r>
            <a:endParaRPr lang="en-US" dirty="0"/>
          </a:p>
        </p:txBody>
      </p:sp>
      <p:sp>
        <p:nvSpPr>
          <p:cNvPr id="7" name="TextBox 6">
            <a:extLst>
              <a:ext uri="{FF2B5EF4-FFF2-40B4-BE49-F238E27FC236}">
                <a16:creationId xmlns:a16="http://schemas.microsoft.com/office/drawing/2014/main" id="{2C23F1F4-D879-BE7B-7842-7029A29F0476}"/>
              </a:ext>
            </a:extLst>
          </p:cNvPr>
          <p:cNvSpPr txBox="1"/>
          <p:nvPr/>
        </p:nvSpPr>
        <p:spPr>
          <a:xfrm>
            <a:off x="571092" y="163454"/>
            <a:ext cx="11041912" cy="1508105"/>
          </a:xfrm>
          <a:prstGeom prst="rect">
            <a:avLst/>
          </a:prstGeom>
          <a:noFill/>
        </p:spPr>
        <p:txBody>
          <a:bodyPr wrap="square">
            <a:spAutoFit/>
          </a:bodyPr>
          <a:lstStyle/>
          <a:p>
            <a:pPr algn="ctr" rtl="0">
              <a:buNone/>
            </a:pPr>
            <a:r>
              <a:rPr lang="en-US" sz="4400" b="1" i="0" u="none" strike="noStrike" dirty="0">
                <a:effectLst/>
                <a:latin typeface="+mj-lt"/>
              </a:rPr>
              <a:t>Watersheds &amp; Wayfinding Expedition </a:t>
            </a:r>
            <a:endParaRPr lang="en-US" sz="4400" dirty="0">
              <a:latin typeface="+mj-lt"/>
            </a:endParaRPr>
          </a:p>
          <a:p>
            <a:pPr algn="ctr" rtl="0">
              <a:buNone/>
            </a:pPr>
            <a:r>
              <a:rPr lang="en-US" sz="2400" i="0" u="none" strike="noStrike" dirty="0">
                <a:effectLst/>
                <a:latin typeface="+mj-lt"/>
              </a:rPr>
              <a:t>CWM - RHAEADR </a:t>
            </a:r>
            <a:r>
              <a:rPr lang="en-US" sz="2400" dirty="0">
                <a:latin typeface="+mj-lt"/>
              </a:rPr>
              <a:t>- </a:t>
            </a:r>
            <a:r>
              <a:rPr lang="en-US" sz="2400" i="0" u="none" strike="noStrike" dirty="0">
                <a:effectLst/>
                <a:latin typeface="+mj-lt"/>
              </a:rPr>
              <a:t>MYNYDD (Valley, Waterfall &amp; Uplands Tour)</a:t>
            </a:r>
          </a:p>
          <a:p>
            <a:pPr algn="ctr" rtl="0">
              <a:buNone/>
            </a:pPr>
            <a:r>
              <a:rPr lang="en-US" sz="2400" i="0" u="none" strike="noStrike" dirty="0">
                <a:effectLst/>
                <a:latin typeface="+mj-lt"/>
              </a:rPr>
              <a:t>North of Llandovery, Wales</a:t>
            </a:r>
            <a:endParaRPr lang="en-US" sz="2400" dirty="0">
              <a:effectLst/>
              <a:latin typeface="+mj-lt"/>
            </a:endParaRPr>
          </a:p>
        </p:txBody>
      </p:sp>
      <p:sp>
        <p:nvSpPr>
          <p:cNvPr id="8" name="TextBox 7">
            <a:extLst>
              <a:ext uri="{FF2B5EF4-FFF2-40B4-BE49-F238E27FC236}">
                <a16:creationId xmlns:a16="http://schemas.microsoft.com/office/drawing/2014/main" id="{5F4B4E5E-290E-572D-D039-BD9F9CC8088C}"/>
              </a:ext>
            </a:extLst>
          </p:cNvPr>
          <p:cNvSpPr txBox="1"/>
          <p:nvPr/>
        </p:nvSpPr>
        <p:spPr>
          <a:xfrm>
            <a:off x="8585791" y="6048215"/>
            <a:ext cx="3437860" cy="646331"/>
          </a:xfrm>
          <a:prstGeom prst="rect">
            <a:avLst/>
          </a:prstGeom>
          <a:noFill/>
        </p:spPr>
        <p:txBody>
          <a:bodyPr wrap="square" rtlCol="0">
            <a:spAutoFit/>
          </a:bodyPr>
          <a:lstStyle/>
          <a:p>
            <a:r>
              <a:rPr lang="en-US" dirty="0">
                <a:solidFill>
                  <a:schemeClr val="bg1"/>
                </a:solidFill>
              </a:rPr>
              <a:t>By Max Leech</a:t>
            </a:r>
          </a:p>
          <a:p>
            <a:r>
              <a:rPr lang="en-US" dirty="0">
                <a:solidFill>
                  <a:schemeClr val="bg1"/>
                </a:solidFill>
              </a:rPr>
              <a:t>B.A. Adventure Filmmaking 2026</a:t>
            </a:r>
          </a:p>
        </p:txBody>
      </p:sp>
      <p:sp>
        <p:nvSpPr>
          <p:cNvPr id="4" name="TextBox 3">
            <a:extLst>
              <a:ext uri="{FF2B5EF4-FFF2-40B4-BE49-F238E27FC236}">
                <a16:creationId xmlns:a16="http://schemas.microsoft.com/office/drawing/2014/main" id="{0DFD2A9C-8E88-21E2-E22B-CB640347B224}"/>
              </a:ext>
            </a:extLst>
          </p:cNvPr>
          <p:cNvSpPr txBox="1"/>
          <p:nvPr/>
        </p:nvSpPr>
        <p:spPr>
          <a:xfrm>
            <a:off x="168349" y="6075945"/>
            <a:ext cx="7939420" cy="369332"/>
          </a:xfrm>
          <a:prstGeom prst="rect">
            <a:avLst/>
          </a:prstGeom>
          <a:noFill/>
        </p:spPr>
        <p:txBody>
          <a:bodyPr wrap="square" rtlCol="0">
            <a:spAutoFit/>
          </a:bodyPr>
          <a:lstStyle/>
          <a:p>
            <a:r>
              <a:rPr lang="en-GB" dirty="0">
                <a:highlight>
                  <a:srgbClr val="FFFF00"/>
                </a:highlight>
              </a:rPr>
              <a:t>Link to the voice presentation : </a:t>
            </a:r>
            <a:r>
              <a:rPr lang="en-GB" dirty="0">
                <a:highlight>
                  <a:srgbClr val="FFFF00"/>
                </a:highlight>
                <a:hlinkClick r:id="rId4"/>
              </a:rPr>
              <a:t>https://youtu.be/VVLW__on9wE</a:t>
            </a:r>
            <a:r>
              <a:rPr lang="en-GB" dirty="0">
                <a:highlight>
                  <a:srgbClr val="FFFF00"/>
                </a:highlight>
              </a:rPr>
              <a:t>  </a:t>
            </a:r>
          </a:p>
        </p:txBody>
      </p:sp>
    </p:spTree>
    <p:extLst>
      <p:ext uri="{BB962C8B-B14F-4D97-AF65-F5344CB8AC3E}">
        <p14:creationId xmlns:p14="http://schemas.microsoft.com/office/powerpoint/2010/main" val="8889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9CE560A-6C32-7A17-F403-9D7BB3D24E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3143250"/>
          </a:xfrm>
          <a:prstGeom prst="rect">
            <a:avLst/>
          </a:prstGeom>
        </p:spPr>
      </p:pic>
      <p:sp>
        <p:nvSpPr>
          <p:cNvPr id="2" name="TextBox 1">
            <a:extLst>
              <a:ext uri="{FF2B5EF4-FFF2-40B4-BE49-F238E27FC236}">
                <a16:creationId xmlns:a16="http://schemas.microsoft.com/office/drawing/2014/main" id="{0361C8E8-D577-9A89-3264-C5607FCA14ED}"/>
              </a:ext>
            </a:extLst>
          </p:cNvPr>
          <p:cNvSpPr txBox="1"/>
          <p:nvPr/>
        </p:nvSpPr>
        <p:spPr>
          <a:xfrm>
            <a:off x="146050" y="2316466"/>
            <a:ext cx="5715000" cy="707886"/>
          </a:xfrm>
          <a:prstGeom prst="rect">
            <a:avLst/>
          </a:prstGeom>
          <a:noFill/>
        </p:spPr>
        <p:txBody>
          <a:bodyPr wrap="square" rtlCol="0">
            <a:spAutoFit/>
          </a:bodyPr>
          <a:lstStyle/>
          <a:p>
            <a:pPr algn="ctr"/>
            <a:r>
              <a:rPr lang="en-US" sz="4000" dirty="0">
                <a:solidFill>
                  <a:schemeClr val="bg1"/>
                </a:solidFill>
              </a:rPr>
              <a:t>What is this expedition?</a:t>
            </a:r>
          </a:p>
        </p:txBody>
      </p:sp>
      <p:sp>
        <p:nvSpPr>
          <p:cNvPr id="3" name="TextBox 2">
            <a:extLst>
              <a:ext uri="{FF2B5EF4-FFF2-40B4-BE49-F238E27FC236}">
                <a16:creationId xmlns:a16="http://schemas.microsoft.com/office/drawing/2014/main" id="{F69356B5-847F-2BD3-5129-C7B2DF0E916A}"/>
              </a:ext>
            </a:extLst>
          </p:cNvPr>
          <p:cNvSpPr txBox="1"/>
          <p:nvPr/>
        </p:nvSpPr>
        <p:spPr>
          <a:xfrm>
            <a:off x="711200" y="3714751"/>
            <a:ext cx="4260850" cy="2031325"/>
          </a:xfrm>
          <a:prstGeom prst="rect">
            <a:avLst/>
          </a:prstGeom>
          <a:noFill/>
        </p:spPr>
        <p:txBody>
          <a:bodyPr wrap="square" rtlCol="0">
            <a:spAutoFit/>
          </a:bodyPr>
          <a:lstStyle/>
          <a:p>
            <a:pPr marL="285750" indent="-285750">
              <a:buFont typeface="Arial" panose="020B0604020202020204" pitchFamily="34" charset="0"/>
              <a:buChar char="•"/>
            </a:pPr>
            <a:r>
              <a:rPr lang="en-US" dirty="0"/>
              <a:t>3-day July adventure expedition</a:t>
            </a:r>
          </a:p>
          <a:p>
            <a:pPr marL="285750" indent="-285750">
              <a:buFont typeface="Arial" panose="020B0604020202020204" pitchFamily="34" charset="0"/>
              <a:buChar char="•"/>
            </a:pPr>
            <a:r>
              <a:rPr lang="en-US" dirty="0"/>
              <a:t>2 nights low impact camping</a:t>
            </a:r>
          </a:p>
          <a:p>
            <a:pPr marL="285750" indent="-285750">
              <a:buFont typeface="Arial" panose="020B0604020202020204" pitchFamily="34" charset="0"/>
              <a:buChar char="•"/>
            </a:pPr>
            <a:r>
              <a:rPr lang="en-US" dirty="0"/>
              <a:t>Mountain bike cycling in a variety of rural towns and through wild terrain of wild valleys and upland moorland</a:t>
            </a:r>
          </a:p>
          <a:p>
            <a:pPr marL="285750" indent="-285750">
              <a:buFont typeface="Arial" panose="020B0604020202020204" pitchFamily="34" charset="0"/>
              <a:buChar char="•"/>
            </a:pPr>
            <a:r>
              <a:rPr lang="en-US" dirty="0"/>
              <a:t>Challenging but achievable cycling</a:t>
            </a:r>
          </a:p>
          <a:p>
            <a:endParaRPr lang="en-US" dirty="0"/>
          </a:p>
        </p:txBody>
      </p:sp>
      <p:sp>
        <p:nvSpPr>
          <p:cNvPr id="5" name="TextBox 4">
            <a:extLst>
              <a:ext uri="{FF2B5EF4-FFF2-40B4-BE49-F238E27FC236}">
                <a16:creationId xmlns:a16="http://schemas.microsoft.com/office/drawing/2014/main" id="{CBB7AF72-B2DE-38F4-F79E-85E8F7A58F60}"/>
              </a:ext>
            </a:extLst>
          </p:cNvPr>
          <p:cNvSpPr txBox="1"/>
          <p:nvPr/>
        </p:nvSpPr>
        <p:spPr>
          <a:xfrm>
            <a:off x="6750049" y="3714751"/>
            <a:ext cx="4520293" cy="2308324"/>
          </a:xfrm>
          <a:prstGeom prst="rect">
            <a:avLst/>
          </a:prstGeom>
          <a:noFill/>
        </p:spPr>
        <p:txBody>
          <a:bodyPr wrap="square" rtlCol="0">
            <a:spAutoFit/>
          </a:bodyPr>
          <a:lstStyle/>
          <a:p>
            <a:pPr marL="285750" indent="-285750">
              <a:buFont typeface="Arial" panose="020B0604020202020204" pitchFamily="34" charset="0"/>
              <a:buChar char="•"/>
            </a:pPr>
            <a:r>
              <a:rPr lang="en-US" dirty="0"/>
              <a:t>Small group bonding - balancing fun &amp; shared responsibility</a:t>
            </a:r>
          </a:p>
          <a:p>
            <a:pPr marL="285750" indent="-285750">
              <a:buFont typeface="Arial" panose="020B0604020202020204" pitchFamily="34" charset="0"/>
              <a:buChar char="•"/>
            </a:pPr>
            <a:r>
              <a:rPr lang="en-US" dirty="0"/>
              <a:t>Learn about sustainability in the environment and how to travel sustainably</a:t>
            </a:r>
          </a:p>
          <a:p>
            <a:pPr marL="285750" indent="-285750">
              <a:buFont typeface="Arial" panose="020B0604020202020204" pitchFamily="34" charset="0"/>
              <a:buChar char="•"/>
            </a:pPr>
            <a:r>
              <a:rPr lang="en-US" dirty="0"/>
              <a:t>Visit amazing natural Welsh landscapes</a:t>
            </a:r>
          </a:p>
          <a:p>
            <a:pPr marL="285750" indent="-285750">
              <a:buFont typeface="Arial" panose="020B0604020202020204" pitchFamily="34" charset="0"/>
              <a:buChar char="•"/>
            </a:pPr>
            <a:r>
              <a:rPr lang="en-US" dirty="0"/>
              <a:t>Gain real adventure expedition experience</a:t>
            </a:r>
          </a:p>
        </p:txBody>
      </p:sp>
      <p:sp>
        <p:nvSpPr>
          <p:cNvPr id="8" name="TextBox 7">
            <a:extLst>
              <a:ext uri="{FF2B5EF4-FFF2-40B4-BE49-F238E27FC236}">
                <a16:creationId xmlns:a16="http://schemas.microsoft.com/office/drawing/2014/main" id="{BBB537E0-4847-3907-62DD-E307207E3466}"/>
              </a:ext>
            </a:extLst>
          </p:cNvPr>
          <p:cNvSpPr txBox="1"/>
          <p:nvPr/>
        </p:nvSpPr>
        <p:spPr>
          <a:xfrm>
            <a:off x="6057900" y="2350270"/>
            <a:ext cx="5715000" cy="707886"/>
          </a:xfrm>
          <a:prstGeom prst="rect">
            <a:avLst/>
          </a:prstGeom>
          <a:noFill/>
        </p:spPr>
        <p:txBody>
          <a:bodyPr wrap="square" rtlCol="0">
            <a:spAutoFit/>
          </a:bodyPr>
          <a:lstStyle/>
          <a:p>
            <a:pPr algn="ctr"/>
            <a:r>
              <a:rPr lang="en-US" sz="4000" dirty="0">
                <a:solidFill>
                  <a:schemeClr val="bg1"/>
                </a:solidFill>
              </a:rPr>
              <a:t>Why come?</a:t>
            </a:r>
          </a:p>
        </p:txBody>
      </p:sp>
    </p:spTree>
    <p:extLst>
      <p:ext uri="{BB962C8B-B14F-4D97-AF65-F5344CB8AC3E}">
        <p14:creationId xmlns:p14="http://schemas.microsoft.com/office/powerpoint/2010/main" val="418237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The image shows a map of a cycling route in Wales, featuring various towns and landmarks, with different elevation levels and road types, including some restricted-usage roads.&#10;&#10;AI-generated content may be incorrect.">
            <a:extLst>
              <a:ext uri="{FF2B5EF4-FFF2-40B4-BE49-F238E27FC236}">
                <a16:creationId xmlns:a16="http://schemas.microsoft.com/office/drawing/2014/main" id="{C5DE0124-DF2A-E783-2FCC-3FED1844DC8F}"/>
              </a:ext>
            </a:extLst>
          </p:cNvPr>
          <p:cNvPicPr>
            <a:picLocks noChangeAspect="1"/>
          </p:cNvPicPr>
          <p:nvPr/>
        </p:nvPicPr>
        <p:blipFill>
          <a:blip r:embed="rId3"/>
          <a:stretch>
            <a:fillRect/>
          </a:stretch>
        </p:blipFill>
        <p:spPr>
          <a:xfrm>
            <a:off x="7796211" y="4179423"/>
            <a:ext cx="4103639" cy="231200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9" name="Picture 8">
            <a:extLst>
              <a:ext uri="{FF2B5EF4-FFF2-40B4-BE49-F238E27FC236}">
                <a16:creationId xmlns:a16="http://schemas.microsoft.com/office/drawing/2014/main" id="{6683A7E6-6F94-1B99-D0FE-41B0A33AE57F}"/>
              </a:ext>
            </a:extLst>
          </p:cNvPr>
          <p:cNvPicPr>
            <a:picLocks noChangeAspect="1"/>
          </p:cNvPicPr>
          <p:nvPr/>
        </p:nvPicPr>
        <p:blipFill>
          <a:blip r:embed="rId4"/>
          <a:stretch>
            <a:fillRect/>
          </a:stretch>
        </p:blipFill>
        <p:spPr>
          <a:xfrm>
            <a:off x="0" y="-1"/>
            <a:ext cx="12192000" cy="2014539"/>
          </a:xfrm>
          <a:prstGeom prst="rect">
            <a:avLst/>
          </a:prstGeom>
        </p:spPr>
      </p:pic>
      <p:sp>
        <p:nvSpPr>
          <p:cNvPr id="10" name="Content Placeholder 2">
            <a:extLst>
              <a:ext uri="{FF2B5EF4-FFF2-40B4-BE49-F238E27FC236}">
                <a16:creationId xmlns:a16="http://schemas.microsoft.com/office/drawing/2014/main" id="{0C05D718-0AF5-4F24-EBBA-44410E3191D4}"/>
              </a:ext>
            </a:extLst>
          </p:cNvPr>
          <p:cNvSpPr txBox="1">
            <a:spLocks/>
          </p:cNvSpPr>
          <p:nvPr/>
        </p:nvSpPr>
        <p:spPr>
          <a:xfrm>
            <a:off x="450056" y="2397125"/>
            <a:ext cx="60452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t">
              <a:buFont typeface="Arial" panose="020B0604020202020204" pitchFamily="34" charset="0"/>
              <a:buNone/>
            </a:pPr>
            <a:r>
              <a:rPr lang="en-US" b="1" dirty="0">
                <a:solidFill>
                  <a:schemeClr val="accent6">
                    <a:lumMod val="75000"/>
                  </a:schemeClr>
                </a:solidFill>
              </a:rPr>
              <a:t>Day 1:</a:t>
            </a:r>
            <a:r>
              <a:rPr lang="en-US" dirty="0">
                <a:solidFill>
                  <a:schemeClr val="accent6">
                    <a:lumMod val="75000"/>
                  </a:schemeClr>
                </a:solidFill>
              </a:rPr>
              <a:t> </a:t>
            </a:r>
            <a:r>
              <a:rPr lang="en-GB" b="1" dirty="0"/>
              <a:t>Llandovery to Rhayader </a:t>
            </a:r>
          </a:p>
          <a:p>
            <a:pPr marL="0" indent="0" fontAlgn="t">
              <a:lnSpc>
                <a:spcPct val="100000"/>
              </a:lnSpc>
              <a:spcBef>
                <a:spcPts val="0"/>
              </a:spcBef>
              <a:buFont typeface="Arial" panose="020B0604020202020204" pitchFamily="34" charset="0"/>
              <a:buNone/>
            </a:pPr>
            <a:r>
              <a:rPr lang="en-US" dirty="0"/>
              <a:t>Valley Entry</a:t>
            </a:r>
          </a:p>
          <a:p>
            <a:pPr marL="0" indent="0" fontAlgn="t">
              <a:buFont typeface="Arial" panose="020B0604020202020204" pitchFamily="34" charset="0"/>
              <a:buNone/>
            </a:pPr>
            <a:endParaRPr lang="en-US" dirty="0"/>
          </a:p>
          <a:p>
            <a:pPr marL="0" indent="0" fontAlgn="t">
              <a:lnSpc>
                <a:spcPct val="100000"/>
              </a:lnSpc>
              <a:spcBef>
                <a:spcPts val="0"/>
              </a:spcBef>
              <a:buFont typeface="Arial" panose="020B0604020202020204" pitchFamily="34" charset="0"/>
              <a:buNone/>
            </a:pPr>
            <a:r>
              <a:rPr lang="en-US" b="1" dirty="0">
                <a:solidFill>
                  <a:schemeClr val="accent6">
                    <a:lumMod val="75000"/>
                  </a:schemeClr>
                </a:solidFill>
              </a:rPr>
              <a:t>Day 2: </a:t>
            </a:r>
            <a:r>
              <a:rPr lang="en-US" b="1" dirty="0"/>
              <a:t>Elan Oaks to </a:t>
            </a:r>
            <a:r>
              <a:rPr lang="en-GB" b="1" dirty="0"/>
              <a:t>Devil’s Bridge </a:t>
            </a:r>
            <a:r>
              <a:rPr lang="en-US" dirty="0"/>
              <a:t>Upland Crossing </a:t>
            </a:r>
          </a:p>
          <a:p>
            <a:pPr marL="0" indent="0" fontAlgn="t">
              <a:buFont typeface="Arial" panose="020B0604020202020204" pitchFamily="34" charset="0"/>
              <a:buNone/>
            </a:pPr>
            <a:endParaRPr lang="en-US" dirty="0"/>
          </a:p>
          <a:p>
            <a:pPr marL="0" indent="0" fontAlgn="t">
              <a:buFont typeface="Arial" panose="020B0604020202020204" pitchFamily="34" charset="0"/>
              <a:buNone/>
            </a:pPr>
            <a:r>
              <a:rPr lang="en-US" b="1" dirty="0">
                <a:solidFill>
                  <a:schemeClr val="accent6">
                    <a:lumMod val="75000"/>
                  </a:schemeClr>
                </a:solidFill>
              </a:rPr>
              <a:t>Day 3: </a:t>
            </a:r>
            <a:r>
              <a:rPr lang="en-GB" b="1" dirty="0"/>
              <a:t>Devil’s Bridge </a:t>
            </a:r>
            <a:r>
              <a:rPr lang="en-US" b="1" dirty="0"/>
              <a:t>to </a:t>
            </a:r>
            <a:r>
              <a:rPr lang="en-GB" b="1" dirty="0"/>
              <a:t>Machynlleth</a:t>
            </a:r>
            <a:endParaRPr lang="en-US" b="1" dirty="0"/>
          </a:p>
          <a:p>
            <a:pPr marL="0" indent="0" fontAlgn="t">
              <a:lnSpc>
                <a:spcPct val="100000"/>
              </a:lnSpc>
              <a:spcBef>
                <a:spcPts val="0"/>
              </a:spcBef>
              <a:buFont typeface="Arial" panose="020B0604020202020204" pitchFamily="34" charset="0"/>
              <a:buNone/>
            </a:pPr>
            <a:r>
              <a:rPr lang="en-US" dirty="0"/>
              <a:t>Descent &amp; Reflection</a:t>
            </a:r>
          </a:p>
        </p:txBody>
      </p:sp>
      <p:pic>
        <p:nvPicPr>
          <p:cNvPr id="12" name="Picture 11">
            <a:extLst>
              <a:ext uri="{FF2B5EF4-FFF2-40B4-BE49-F238E27FC236}">
                <a16:creationId xmlns:a16="http://schemas.microsoft.com/office/drawing/2014/main" id="{63074197-4C2B-01D9-477D-DD292D991198}"/>
              </a:ext>
            </a:extLst>
          </p:cNvPr>
          <p:cNvPicPr>
            <a:picLocks noChangeAspect="1"/>
          </p:cNvPicPr>
          <p:nvPr/>
        </p:nvPicPr>
        <p:blipFill>
          <a:blip r:embed="rId5"/>
          <a:stretch>
            <a:fillRect/>
          </a:stretch>
        </p:blipFill>
        <p:spPr>
          <a:xfrm>
            <a:off x="7190568" y="3309057"/>
            <a:ext cx="4140554" cy="235157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14" name="Picture 13">
            <a:extLst>
              <a:ext uri="{FF2B5EF4-FFF2-40B4-BE49-F238E27FC236}">
                <a16:creationId xmlns:a16="http://schemas.microsoft.com/office/drawing/2014/main" id="{C8BCD1DE-9C2F-9C8B-78F4-0CD32D7374C3}"/>
              </a:ext>
            </a:extLst>
          </p:cNvPr>
          <p:cNvPicPr>
            <a:picLocks noChangeAspect="1"/>
          </p:cNvPicPr>
          <p:nvPr/>
        </p:nvPicPr>
        <p:blipFill>
          <a:blip r:embed="rId6"/>
          <a:stretch>
            <a:fillRect/>
          </a:stretch>
        </p:blipFill>
        <p:spPr>
          <a:xfrm>
            <a:off x="6313714" y="2226420"/>
            <a:ext cx="4103640" cy="234637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7" name="Title 1">
            <a:extLst>
              <a:ext uri="{FF2B5EF4-FFF2-40B4-BE49-F238E27FC236}">
                <a16:creationId xmlns:a16="http://schemas.microsoft.com/office/drawing/2014/main" id="{374C0459-FFD8-AD08-F7CD-EBCCDE894453}"/>
              </a:ext>
            </a:extLst>
          </p:cNvPr>
          <p:cNvSpPr txBox="1">
            <a:spLocks/>
          </p:cNvSpPr>
          <p:nvPr/>
        </p:nvSpPr>
        <p:spPr>
          <a:xfrm>
            <a:off x="344148" y="247423"/>
            <a:ext cx="10515600" cy="8397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rPr>
              <a:t>Our Journey Overview</a:t>
            </a:r>
          </a:p>
        </p:txBody>
      </p:sp>
    </p:spTree>
    <p:extLst>
      <p:ext uri="{BB962C8B-B14F-4D97-AF65-F5344CB8AC3E}">
        <p14:creationId xmlns:p14="http://schemas.microsoft.com/office/powerpoint/2010/main" val="872218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C83A4BE-F336-5C71-A782-9E999460A76B}"/>
              </a:ext>
            </a:extLst>
          </p:cNvPr>
          <p:cNvPicPr>
            <a:picLocks noChangeAspect="1"/>
          </p:cNvPicPr>
          <p:nvPr/>
        </p:nvPicPr>
        <p:blipFill>
          <a:blip r:embed="rId3"/>
          <a:stretch>
            <a:fillRect/>
          </a:stretch>
        </p:blipFill>
        <p:spPr>
          <a:xfrm>
            <a:off x="0" y="0"/>
            <a:ext cx="12261850" cy="6858000"/>
          </a:xfrm>
          <a:prstGeom prst="rect">
            <a:avLst/>
          </a:prstGeom>
        </p:spPr>
      </p:pic>
      <p:sp>
        <p:nvSpPr>
          <p:cNvPr id="3" name="Content Placeholder 2">
            <a:extLst>
              <a:ext uri="{FF2B5EF4-FFF2-40B4-BE49-F238E27FC236}">
                <a16:creationId xmlns:a16="http://schemas.microsoft.com/office/drawing/2014/main" id="{532D9640-6F0F-091E-4B62-B513F0B24CEC}"/>
              </a:ext>
            </a:extLst>
          </p:cNvPr>
          <p:cNvSpPr>
            <a:spLocks noGrp="1"/>
          </p:cNvSpPr>
          <p:nvPr>
            <p:ph idx="1"/>
          </p:nvPr>
        </p:nvSpPr>
        <p:spPr>
          <a:xfrm>
            <a:off x="181429" y="217184"/>
            <a:ext cx="10312400" cy="873125"/>
          </a:xfrm>
        </p:spPr>
        <p:txBody>
          <a:bodyPr anchor="ctr">
            <a:normAutofit/>
          </a:bodyPr>
          <a:lstStyle/>
          <a:p>
            <a:pPr marL="0" indent="0">
              <a:buNone/>
            </a:pPr>
            <a:r>
              <a:rPr lang="en-US" sz="4400" dirty="0"/>
              <a:t>Landscape &amp; Sustainability Journey</a:t>
            </a:r>
          </a:p>
        </p:txBody>
      </p:sp>
      <p:sp>
        <p:nvSpPr>
          <p:cNvPr id="4" name="TextBox 3">
            <a:extLst>
              <a:ext uri="{FF2B5EF4-FFF2-40B4-BE49-F238E27FC236}">
                <a16:creationId xmlns:a16="http://schemas.microsoft.com/office/drawing/2014/main" id="{2D5CA570-8127-EA8A-87F5-DE9496BA4A68}"/>
              </a:ext>
            </a:extLst>
          </p:cNvPr>
          <p:cNvSpPr txBox="1"/>
          <p:nvPr/>
        </p:nvSpPr>
        <p:spPr>
          <a:xfrm>
            <a:off x="261257" y="1797373"/>
            <a:ext cx="11930743" cy="3970318"/>
          </a:xfrm>
          <a:prstGeom prst="rect">
            <a:avLst/>
          </a:prstGeom>
          <a:noFill/>
        </p:spPr>
        <p:txBody>
          <a:bodyPr wrap="square">
            <a:spAutoFit/>
          </a:bodyPr>
          <a:lstStyle/>
          <a:p>
            <a:pPr algn="just" rtl="0">
              <a:buNone/>
            </a:pPr>
            <a:r>
              <a:rPr lang="en-US" sz="1800" i="0" u="none" strike="noStrike" dirty="0">
                <a:solidFill>
                  <a:srgbClr val="FFFFFF"/>
                </a:solidFill>
                <a:effectLst/>
              </a:rPr>
              <a:t>If you translate Cwm </a:t>
            </a:r>
            <a:r>
              <a:rPr lang="en-US" sz="1800" i="0" u="none" strike="noStrike" dirty="0" err="1">
                <a:solidFill>
                  <a:srgbClr val="FFFFFF"/>
                </a:solidFill>
                <a:effectLst/>
              </a:rPr>
              <a:t>Rhaeadr</a:t>
            </a:r>
            <a:r>
              <a:rPr lang="en-US" sz="1800" i="0" u="none" strike="noStrike" dirty="0">
                <a:solidFill>
                  <a:srgbClr val="FFFFFF"/>
                </a:solidFill>
                <a:effectLst/>
              </a:rPr>
              <a:t> it </a:t>
            </a:r>
            <a:r>
              <a:rPr lang="en-US" sz="1800" i="0" u="none" strike="noStrike" dirty="0" err="1">
                <a:solidFill>
                  <a:srgbClr val="FFFFFF"/>
                </a:solidFill>
                <a:effectLst/>
              </a:rPr>
              <a:t>means“valley</a:t>
            </a:r>
            <a:r>
              <a:rPr lang="en-US" sz="1800" i="0" u="none" strike="noStrike" dirty="0">
                <a:solidFill>
                  <a:srgbClr val="FFFFFF"/>
                </a:solidFill>
                <a:effectLst/>
              </a:rPr>
              <a:t> of the waterfall”. It is a secluded woodland in the upper Tywi Valley just north of Llandovery. From the mid 20th Century onwards Cwm Rhaeadr was named a forestry plantation, because of the rare and ancient trees like oak, beech and elm (broad leaves trees) that allows it to sustain the thriving wildlife. The woodland displays a vast amount of unique tree type from ancient trees, native broadleaved trees, sessile oaks to non-native conifers. In the spring the woodland is covered with fields of bluebells. </a:t>
            </a:r>
            <a:endParaRPr lang="en-US" dirty="0">
              <a:effectLst/>
            </a:endParaRPr>
          </a:p>
          <a:p>
            <a:pPr>
              <a:buNone/>
            </a:pPr>
            <a:br>
              <a:rPr lang="en-US" dirty="0">
                <a:effectLst/>
              </a:rPr>
            </a:br>
            <a:r>
              <a:rPr lang="en-US" sz="1800" i="0" u="none" strike="noStrike" dirty="0">
                <a:solidFill>
                  <a:srgbClr val="FFFFFF"/>
                </a:solidFill>
                <a:effectLst/>
              </a:rPr>
              <a:t>In the remote forests of Cwm </a:t>
            </a:r>
            <a:r>
              <a:rPr lang="en-US" sz="1800" i="0" u="none" strike="noStrike" dirty="0" err="1">
                <a:solidFill>
                  <a:srgbClr val="FFFFFF"/>
                </a:solidFill>
                <a:effectLst/>
              </a:rPr>
              <a:t>Rhaeadr</a:t>
            </a:r>
            <a:r>
              <a:rPr lang="en-US" sz="1800" i="0" u="none" strike="noStrike" dirty="0">
                <a:solidFill>
                  <a:srgbClr val="FFFFFF"/>
                </a:solidFill>
                <a:effectLst/>
              </a:rPr>
              <a:t> there is still a presence of old farmhouses. Historically 100 years ago this area had an active and dynamic community with traditions of shepherding that is still active today. </a:t>
            </a:r>
            <a:endParaRPr lang="en-US" dirty="0">
              <a:effectLst/>
            </a:endParaRPr>
          </a:p>
          <a:p>
            <a:pPr>
              <a:buNone/>
            </a:pPr>
            <a:br>
              <a:rPr lang="en-US" dirty="0">
                <a:effectLst/>
              </a:rPr>
            </a:br>
            <a:r>
              <a:rPr lang="en-US" sz="1800" i="0" u="none" strike="noStrike" dirty="0">
                <a:solidFill>
                  <a:srgbClr val="FFFFFF"/>
                </a:solidFill>
                <a:effectLst/>
              </a:rPr>
              <a:t>The area also allows for stunning views over East Carmarthenshire Vans, valleys and breathtaking waterfalls. </a:t>
            </a:r>
            <a:endParaRPr lang="en-US" dirty="0">
              <a:effectLst/>
            </a:endParaRPr>
          </a:p>
          <a:p>
            <a:pPr>
              <a:buNone/>
            </a:pPr>
            <a:br>
              <a:rPr lang="en-US" dirty="0">
                <a:effectLst/>
              </a:rPr>
            </a:br>
            <a:r>
              <a:rPr lang="en-US" sz="1800" i="0" u="none" strike="noStrike" dirty="0">
                <a:solidFill>
                  <a:srgbClr val="FFFFFF"/>
                </a:solidFill>
                <a:effectLst/>
              </a:rPr>
              <a:t>The town Rhayader is a focal point for farming with a thriving livestock market. In the 18th and 19th century it was an important cross path for sheep and castle drovers.  Elan Valley reservoirs and dam systems opened in 1904 and are currently supplying water to mid and south of Wales.</a:t>
            </a:r>
            <a:endParaRPr lang="en-US" dirty="0">
              <a:effectLst/>
            </a:endParaRPr>
          </a:p>
        </p:txBody>
      </p:sp>
    </p:spTree>
    <p:extLst>
      <p:ext uri="{BB962C8B-B14F-4D97-AF65-F5344CB8AC3E}">
        <p14:creationId xmlns:p14="http://schemas.microsoft.com/office/powerpoint/2010/main" val="1883766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D18E95E-8710-08F9-9E47-98D09B5732AE}"/>
              </a:ext>
            </a:extLst>
          </p:cNvPr>
          <p:cNvPicPr>
            <a:picLocks noChangeAspect="1"/>
          </p:cNvPicPr>
          <p:nvPr/>
        </p:nvPicPr>
        <p:blipFill>
          <a:blip r:embed="rId3"/>
          <a:stretch>
            <a:fillRect/>
          </a:stretch>
        </p:blipFill>
        <p:spPr>
          <a:xfrm>
            <a:off x="0" y="0"/>
            <a:ext cx="12192000" cy="2249714"/>
          </a:xfrm>
          <a:prstGeom prst="rect">
            <a:avLst/>
          </a:prstGeom>
        </p:spPr>
      </p:pic>
      <p:sp>
        <p:nvSpPr>
          <p:cNvPr id="2" name="Title 1">
            <a:extLst>
              <a:ext uri="{FF2B5EF4-FFF2-40B4-BE49-F238E27FC236}">
                <a16:creationId xmlns:a16="http://schemas.microsoft.com/office/drawing/2014/main" id="{F9E7AE96-5DC2-1D58-A2FE-5A2E24EDD4C8}"/>
              </a:ext>
            </a:extLst>
          </p:cNvPr>
          <p:cNvSpPr>
            <a:spLocks noGrp="1"/>
          </p:cNvSpPr>
          <p:nvPr>
            <p:ph type="title"/>
          </p:nvPr>
        </p:nvSpPr>
        <p:spPr>
          <a:xfrm>
            <a:off x="324757" y="270782"/>
            <a:ext cx="10515600" cy="1325563"/>
          </a:xfrm>
        </p:spPr>
        <p:txBody>
          <a:bodyPr/>
          <a:lstStyle/>
          <a:p>
            <a:r>
              <a:rPr lang="en-US" dirty="0">
                <a:solidFill>
                  <a:schemeClr val="bg1"/>
                </a:solidFill>
              </a:rPr>
              <a:t>Sustainable Elements  </a:t>
            </a:r>
          </a:p>
        </p:txBody>
      </p:sp>
      <p:sp>
        <p:nvSpPr>
          <p:cNvPr id="7" name="Content Placeholder 2">
            <a:extLst>
              <a:ext uri="{FF2B5EF4-FFF2-40B4-BE49-F238E27FC236}">
                <a16:creationId xmlns:a16="http://schemas.microsoft.com/office/drawing/2014/main" id="{D130DDD5-05C0-0982-2BF6-CD3EBBF3D310}"/>
              </a:ext>
            </a:extLst>
          </p:cNvPr>
          <p:cNvSpPr txBox="1">
            <a:spLocks/>
          </p:cNvSpPr>
          <p:nvPr/>
        </p:nvSpPr>
        <p:spPr>
          <a:xfrm>
            <a:off x="324757" y="2680834"/>
            <a:ext cx="11542486" cy="369819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dirty="0"/>
              <a:t>Woodlands:  </a:t>
            </a:r>
            <a:r>
              <a:rPr lang="en-US" sz="2000" dirty="0"/>
              <a:t>Can decrease pollution by absorbing &amp; filtering pollutants, boosting water quality &amp; preventing flooding.</a:t>
            </a:r>
          </a:p>
          <a:p>
            <a:r>
              <a:rPr lang="en-US" sz="2000" b="1" dirty="0"/>
              <a:t>Ancient Trees:  </a:t>
            </a:r>
            <a:r>
              <a:rPr lang="en-US" sz="2000" dirty="0"/>
              <a:t>‘According to a new </a:t>
            </a:r>
            <a:r>
              <a:rPr lang="en-US" sz="2000" dirty="0">
                <a:hlinkClick r:id="rId4">
                  <a:extLst>
                    <a:ext uri="{A12FA001-AC4F-418D-AE19-62706E023703}">
                      <ahyp:hlinkClr xmlns:ahyp="http://schemas.microsoft.com/office/drawing/2018/hyperlinkcolor" val="tx"/>
                    </a:ext>
                  </a:extLst>
                </a:hlinkClick>
              </a:rPr>
              <a:t>World Resources Institute (WRI) report</a:t>
            </a:r>
            <a:r>
              <a:rPr lang="en-US" sz="2000" dirty="0"/>
              <a:t>, the world lost more primary rainforest in 2024 than in any other year in at least the last two decades. Trees are positive for climate stability, support biodiversity &amp; are home to vast amounts of wildlife as well being important for culture, heritage &amp; increasing mental and physical well being.</a:t>
            </a:r>
          </a:p>
          <a:p>
            <a:r>
              <a:rPr lang="en-US" sz="2000" b="1" dirty="0"/>
              <a:t>Waterfalls:  </a:t>
            </a:r>
            <a:r>
              <a:rPr lang="en-US" sz="2000" dirty="0"/>
              <a:t>Decrease our dependence on fossil fuels, they can create new and clean hydroelectric sources and lessen the results of environmental damage. </a:t>
            </a:r>
          </a:p>
          <a:p>
            <a:r>
              <a:rPr lang="en-US" sz="2000" b="1" dirty="0"/>
              <a:t>Dams &amp; Reservoirs:  </a:t>
            </a:r>
            <a:r>
              <a:rPr lang="en-US" sz="2000" dirty="0"/>
              <a:t>Dams store rainfall so it can be used later when it’s needed and they </a:t>
            </a:r>
            <a:r>
              <a:rPr lang="en-US" sz="2100" dirty="0"/>
              <a:t>can generate electricity using moving water to </a:t>
            </a:r>
            <a:r>
              <a:rPr lang="en-US" sz="2000" dirty="0"/>
              <a:t>create hydroelectric power, rescuing ecosystem and supporting climate change.</a:t>
            </a:r>
          </a:p>
        </p:txBody>
      </p:sp>
    </p:spTree>
    <p:extLst>
      <p:ext uri="{BB962C8B-B14F-4D97-AF65-F5344CB8AC3E}">
        <p14:creationId xmlns:p14="http://schemas.microsoft.com/office/powerpoint/2010/main" val="346398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D28E4-3833-4EE1-3CBB-74B4A7E07FC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B372E56-61BD-129B-800B-6E5DE10103D7}"/>
              </a:ext>
            </a:extLst>
          </p:cNvPr>
          <p:cNvSpPr>
            <a:spLocks noGrp="1"/>
          </p:cNvSpPr>
          <p:nvPr>
            <p:ph sz="half" idx="1"/>
          </p:nvPr>
        </p:nvSpPr>
        <p:spPr>
          <a:xfrm>
            <a:off x="309466" y="2229952"/>
            <a:ext cx="3388567" cy="4351338"/>
          </a:xfrm>
          <a:ln w="28575">
            <a:solidFill>
              <a:schemeClr val="accent6">
                <a:lumMod val="75000"/>
              </a:schemeClr>
            </a:solidFill>
          </a:ln>
        </p:spPr>
        <p:txBody>
          <a:bodyPr>
            <a:normAutofit/>
          </a:bodyPr>
          <a:lstStyle/>
          <a:p>
            <a:pPr marL="0" indent="0">
              <a:buNone/>
            </a:pPr>
            <a:r>
              <a:rPr lang="en-US" dirty="0">
                <a:solidFill>
                  <a:schemeClr val="accent6">
                    <a:lumMod val="75000"/>
                  </a:schemeClr>
                </a:solidFill>
              </a:rPr>
              <a:t>Day 1</a:t>
            </a:r>
          </a:p>
          <a:p>
            <a:pPr>
              <a:lnSpc>
                <a:spcPct val="100000"/>
              </a:lnSpc>
              <a:spcBef>
                <a:spcPts val="0"/>
              </a:spcBef>
            </a:pPr>
            <a:r>
              <a:rPr lang="en-US" sz="2000" b="1" dirty="0"/>
              <a:t>Woodland &amp; sustainable upland farming </a:t>
            </a:r>
            <a:r>
              <a:rPr lang="en-US" sz="2000" dirty="0"/>
              <a:t>&amp; s</a:t>
            </a:r>
            <a:r>
              <a:rPr lang="en-US" sz="2100" dirty="0"/>
              <a:t>heep hill farms &amp; hedge‑bound field systems</a:t>
            </a:r>
          </a:p>
          <a:p>
            <a:pPr lvl="0">
              <a:lnSpc>
                <a:spcPct val="100000"/>
              </a:lnSpc>
              <a:spcBef>
                <a:spcPts val="0"/>
              </a:spcBef>
            </a:pPr>
            <a:r>
              <a:rPr lang="en-US" sz="2100" dirty="0"/>
              <a:t>Semi‑natural grasslands</a:t>
            </a:r>
          </a:p>
          <a:p>
            <a:pPr>
              <a:lnSpc>
                <a:spcPct val="100000"/>
              </a:lnSpc>
              <a:spcBef>
                <a:spcPts val="0"/>
              </a:spcBef>
            </a:pPr>
            <a:r>
              <a:rPr lang="en-US" sz="2000" dirty="0"/>
              <a:t>Small </a:t>
            </a:r>
            <a:r>
              <a:rPr lang="en-US" sz="2000" b="1" dirty="0"/>
              <a:t>rural towns with community-led green tourism </a:t>
            </a:r>
            <a:r>
              <a:rPr lang="en-US" sz="2000" dirty="0"/>
              <a:t>initiatives</a:t>
            </a:r>
            <a:endParaRPr lang="en-US" sz="2100" dirty="0"/>
          </a:p>
          <a:p>
            <a:pPr>
              <a:lnSpc>
                <a:spcPct val="100000"/>
              </a:lnSpc>
              <a:spcBef>
                <a:spcPts val="0"/>
              </a:spcBef>
            </a:pPr>
            <a:r>
              <a:rPr lang="en-US" sz="2100" b="1" dirty="0"/>
              <a:t>Elan Valley reservoir system </a:t>
            </a:r>
            <a:r>
              <a:rPr lang="en-US" sz="2100" dirty="0"/>
              <a:t>– modern catchment management</a:t>
            </a:r>
          </a:p>
          <a:p>
            <a:pPr marL="0" indent="0">
              <a:lnSpc>
                <a:spcPct val="100000"/>
              </a:lnSpc>
              <a:spcBef>
                <a:spcPts val="0"/>
              </a:spcBef>
              <a:buNone/>
            </a:pPr>
            <a:endParaRPr lang="en-US" sz="2000" dirty="0"/>
          </a:p>
          <a:p>
            <a:pPr>
              <a:lnSpc>
                <a:spcPct val="100000"/>
              </a:lnSpc>
              <a:spcBef>
                <a:spcPts val="0"/>
              </a:spcBef>
            </a:pPr>
            <a:endParaRPr lang="en-US" sz="2000" dirty="0"/>
          </a:p>
        </p:txBody>
      </p:sp>
      <p:sp>
        <p:nvSpPr>
          <p:cNvPr id="4" name="Content Placeholder 3">
            <a:extLst>
              <a:ext uri="{FF2B5EF4-FFF2-40B4-BE49-F238E27FC236}">
                <a16:creationId xmlns:a16="http://schemas.microsoft.com/office/drawing/2014/main" id="{8D891FA0-F7DB-A55C-B510-29A2A939290D}"/>
              </a:ext>
            </a:extLst>
          </p:cNvPr>
          <p:cNvSpPr>
            <a:spLocks noGrp="1"/>
          </p:cNvSpPr>
          <p:nvPr>
            <p:ph sz="half" idx="2"/>
          </p:nvPr>
        </p:nvSpPr>
        <p:spPr>
          <a:xfrm>
            <a:off x="4401716" y="2229952"/>
            <a:ext cx="3388567" cy="4351338"/>
          </a:xfrm>
          <a:ln w="28575">
            <a:solidFill>
              <a:schemeClr val="accent6">
                <a:lumMod val="75000"/>
              </a:schemeClr>
            </a:solidFill>
          </a:ln>
        </p:spPr>
        <p:txBody>
          <a:bodyPr>
            <a:normAutofit/>
          </a:bodyPr>
          <a:lstStyle/>
          <a:p>
            <a:pPr marL="0" indent="0">
              <a:buNone/>
            </a:pPr>
            <a:r>
              <a:rPr lang="en-US" dirty="0">
                <a:solidFill>
                  <a:schemeClr val="accent6">
                    <a:lumMod val="75000"/>
                  </a:schemeClr>
                </a:solidFill>
              </a:rPr>
              <a:t>Day 2</a:t>
            </a:r>
          </a:p>
          <a:p>
            <a:pPr>
              <a:lnSpc>
                <a:spcPct val="100000"/>
              </a:lnSpc>
              <a:spcBef>
                <a:spcPts val="0"/>
              </a:spcBef>
            </a:pPr>
            <a:r>
              <a:rPr lang="en-US" sz="2000" b="1" dirty="0"/>
              <a:t>Reservoir hydropower </a:t>
            </a:r>
            <a:r>
              <a:rPr lang="en-US" sz="2000" dirty="0"/>
              <a:t>contributes renewable energy</a:t>
            </a:r>
          </a:p>
          <a:p>
            <a:pPr>
              <a:lnSpc>
                <a:spcPct val="100000"/>
              </a:lnSpc>
              <a:spcBef>
                <a:spcPts val="0"/>
              </a:spcBef>
            </a:pPr>
            <a:r>
              <a:rPr lang="en-US" sz="2000" b="1" dirty="0"/>
              <a:t>Craig </a:t>
            </a:r>
            <a:r>
              <a:rPr lang="en-US" sz="2000" b="1" dirty="0" err="1"/>
              <a:t>Goch</a:t>
            </a:r>
            <a:r>
              <a:rPr lang="en-US" sz="2000" b="1" dirty="0"/>
              <a:t> Dam </a:t>
            </a:r>
            <a:r>
              <a:rPr lang="en-US" sz="2000" dirty="0"/>
              <a:t>for sustainable water release</a:t>
            </a:r>
          </a:p>
          <a:p>
            <a:pPr>
              <a:lnSpc>
                <a:spcPct val="100000"/>
              </a:lnSpc>
              <a:spcBef>
                <a:spcPts val="0"/>
              </a:spcBef>
            </a:pPr>
            <a:r>
              <a:rPr lang="en-US" sz="2000" b="1" dirty="0"/>
              <a:t>Ecological restoration efforts </a:t>
            </a:r>
            <a:r>
              <a:rPr lang="en-US" sz="2000" dirty="0"/>
              <a:t>can be seen post historic mining &amp; extraction environments</a:t>
            </a:r>
          </a:p>
          <a:p>
            <a:pPr>
              <a:lnSpc>
                <a:spcPct val="100000"/>
              </a:lnSpc>
              <a:spcBef>
                <a:spcPts val="0"/>
              </a:spcBef>
            </a:pPr>
            <a:r>
              <a:rPr lang="en-US" sz="2000" b="1" dirty="0"/>
              <a:t>Waterfall ecosystems</a:t>
            </a:r>
          </a:p>
          <a:p>
            <a:pPr>
              <a:lnSpc>
                <a:spcPct val="100000"/>
              </a:lnSpc>
              <a:spcBef>
                <a:spcPts val="0"/>
              </a:spcBef>
            </a:pPr>
            <a:endParaRPr lang="en-US" sz="2000" b="1" dirty="0"/>
          </a:p>
          <a:p>
            <a:pPr>
              <a:lnSpc>
                <a:spcPct val="100000"/>
              </a:lnSpc>
              <a:spcBef>
                <a:spcPts val="0"/>
              </a:spcBef>
            </a:pPr>
            <a:endParaRPr lang="en-US" sz="2000" dirty="0"/>
          </a:p>
          <a:p>
            <a:pPr>
              <a:lnSpc>
                <a:spcPct val="100000"/>
              </a:lnSpc>
              <a:spcBef>
                <a:spcPts val="0"/>
              </a:spcBef>
            </a:pPr>
            <a:endParaRPr lang="en-US" sz="2000" dirty="0"/>
          </a:p>
        </p:txBody>
      </p:sp>
      <p:pic>
        <p:nvPicPr>
          <p:cNvPr id="6" name="Picture 5">
            <a:extLst>
              <a:ext uri="{FF2B5EF4-FFF2-40B4-BE49-F238E27FC236}">
                <a16:creationId xmlns:a16="http://schemas.microsoft.com/office/drawing/2014/main" id="{D806B7EC-823C-D318-41A8-128EC87F4D9E}"/>
              </a:ext>
            </a:extLst>
          </p:cNvPr>
          <p:cNvPicPr>
            <a:picLocks noChangeAspect="1"/>
          </p:cNvPicPr>
          <p:nvPr/>
        </p:nvPicPr>
        <p:blipFill>
          <a:blip r:embed="rId3"/>
          <a:stretch>
            <a:fillRect/>
          </a:stretch>
        </p:blipFill>
        <p:spPr>
          <a:xfrm>
            <a:off x="0" y="0"/>
            <a:ext cx="12192000" cy="2066940"/>
          </a:xfrm>
          <a:prstGeom prst="rect">
            <a:avLst/>
          </a:prstGeom>
        </p:spPr>
      </p:pic>
      <p:sp>
        <p:nvSpPr>
          <p:cNvPr id="8" name="Rectangle 7">
            <a:extLst>
              <a:ext uri="{FF2B5EF4-FFF2-40B4-BE49-F238E27FC236}">
                <a16:creationId xmlns:a16="http://schemas.microsoft.com/office/drawing/2014/main" id="{49D01443-885A-A9D1-6F3E-F4A47F344A50}"/>
              </a:ext>
            </a:extLst>
          </p:cNvPr>
          <p:cNvSpPr/>
          <p:nvPr/>
        </p:nvSpPr>
        <p:spPr>
          <a:xfrm>
            <a:off x="8493967" y="2229952"/>
            <a:ext cx="3388567" cy="4351338"/>
          </a:xfrm>
          <a:prstGeom prst="rect">
            <a:avLst/>
          </a:prstGeom>
          <a:ln w="28575">
            <a:solidFill>
              <a:schemeClr val="accent6">
                <a:lumMod val="75000"/>
              </a:schemeClr>
            </a:solidFill>
          </a:ln>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endParaRPr lang="en-US" sz="2800">
              <a:solidFill>
                <a:schemeClr val="tx1"/>
              </a:solidFill>
            </a:endParaRPr>
          </a:p>
        </p:txBody>
      </p:sp>
      <p:sp>
        <p:nvSpPr>
          <p:cNvPr id="9" name="TextBox 8">
            <a:extLst>
              <a:ext uri="{FF2B5EF4-FFF2-40B4-BE49-F238E27FC236}">
                <a16:creationId xmlns:a16="http://schemas.microsoft.com/office/drawing/2014/main" id="{E21EBE2D-E261-BA81-36A2-8B297172B717}"/>
              </a:ext>
            </a:extLst>
          </p:cNvPr>
          <p:cNvSpPr txBox="1"/>
          <p:nvPr/>
        </p:nvSpPr>
        <p:spPr>
          <a:xfrm>
            <a:off x="8493967" y="2229952"/>
            <a:ext cx="3388567" cy="7663636"/>
          </a:xfrm>
          <a:prstGeom prst="rect">
            <a:avLst/>
          </a:prstGeom>
          <a:noFill/>
        </p:spPr>
        <p:txBody>
          <a:bodyPr wrap="square" rtlCol="0">
            <a:spAutoFit/>
          </a:bodyPr>
          <a:lstStyle/>
          <a:p>
            <a:r>
              <a:rPr lang="en-US" sz="2800" dirty="0">
                <a:solidFill>
                  <a:schemeClr val="accent6">
                    <a:lumMod val="75000"/>
                  </a:schemeClr>
                </a:solidFill>
              </a:rPr>
              <a:t>Day 3</a:t>
            </a:r>
          </a:p>
          <a:p>
            <a:pPr marL="228600" indent="-228600">
              <a:buFont typeface="Arial" panose="020B0604020202020204" pitchFamily="34" charset="0"/>
              <a:buChar char="•"/>
            </a:pPr>
            <a:r>
              <a:rPr lang="en-US" sz="2100" dirty="0"/>
              <a:t>A UNESCO </a:t>
            </a:r>
            <a:r>
              <a:rPr lang="en-US" sz="2100" b="1" dirty="0"/>
              <a:t>Biosphere Reserve</a:t>
            </a:r>
            <a:r>
              <a:rPr lang="en-US" sz="2100" dirty="0"/>
              <a:t> (Dyfi)</a:t>
            </a:r>
          </a:p>
          <a:p>
            <a:pPr marL="228600" indent="-228600">
              <a:buFont typeface="Arial" panose="020B0604020202020204" pitchFamily="34" charset="0"/>
              <a:buChar char="•"/>
            </a:pPr>
            <a:r>
              <a:rPr lang="en-US" sz="2100" b="1" dirty="0"/>
              <a:t>Climate resilient rural communities</a:t>
            </a:r>
          </a:p>
          <a:p>
            <a:pPr marL="228600" indent="-228600">
              <a:buFont typeface="Arial" panose="020B0604020202020204" pitchFamily="34" charset="0"/>
              <a:buChar char="•"/>
            </a:pPr>
            <a:r>
              <a:rPr lang="en-US" sz="2100" b="1" dirty="0"/>
              <a:t>Upland watersheds </a:t>
            </a:r>
            <a:r>
              <a:rPr lang="en-US" sz="2100" dirty="0"/>
              <a:t>supporting water flow &amp; quality</a:t>
            </a:r>
            <a:endParaRPr lang="en-US" sz="2100" b="1" dirty="0"/>
          </a:p>
          <a:p>
            <a:pPr marL="228600" indent="-228600">
              <a:buFont typeface="Arial" panose="020B0604020202020204" pitchFamily="34" charset="0"/>
              <a:buChar char="•"/>
            </a:pPr>
            <a:r>
              <a:rPr lang="en-US" sz="2100" dirty="0"/>
              <a:t>The Forge Dyfi Valley </a:t>
            </a:r>
            <a:r>
              <a:rPr lang="en-US" sz="2100" b="1" dirty="0"/>
              <a:t>natural flood management</a:t>
            </a:r>
          </a:p>
          <a:p>
            <a:pPr marL="228600" indent="-228600">
              <a:buFont typeface="Arial" panose="020B0604020202020204" pitchFamily="34" charset="0"/>
              <a:buChar char="•"/>
            </a:pPr>
            <a:endParaRPr lang="en-US" sz="2000" b="1"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11" name="TextBox 10">
            <a:extLst>
              <a:ext uri="{FF2B5EF4-FFF2-40B4-BE49-F238E27FC236}">
                <a16:creationId xmlns:a16="http://schemas.microsoft.com/office/drawing/2014/main" id="{F5F4C035-E196-FD58-1948-7E23FA68536C}"/>
              </a:ext>
            </a:extLst>
          </p:cNvPr>
          <p:cNvSpPr txBox="1"/>
          <p:nvPr/>
        </p:nvSpPr>
        <p:spPr>
          <a:xfrm>
            <a:off x="165747" y="710365"/>
            <a:ext cx="6615534" cy="707886"/>
          </a:xfrm>
          <a:prstGeom prst="rect">
            <a:avLst/>
          </a:prstGeom>
          <a:noFill/>
        </p:spPr>
        <p:txBody>
          <a:bodyPr wrap="square" rtlCol="0">
            <a:spAutoFit/>
          </a:bodyPr>
          <a:lstStyle/>
          <a:p>
            <a:r>
              <a:rPr lang="en-US" sz="4000" dirty="0">
                <a:solidFill>
                  <a:schemeClr val="bg1"/>
                </a:solidFill>
              </a:rPr>
              <a:t>Our Sustainability Story …</a:t>
            </a:r>
          </a:p>
        </p:txBody>
      </p:sp>
    </p:spTree>
    <p:extLst>
      <p:ext uri="{BB962C8B-B14F-4D97-AF65-F5344CB8AC3E}">
        <p14:creationId xmlns:p14="http://schemas.microsoft.com/office/powerpoint/2010/main" val="1333669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6F165-C227-22CC-BCEE-C3DB57147E7C}"/>
              </a:ext>
            </a:extLst>
          </p:cNvPr>
          <p:cNvSpPr>
            <a:spLocks noGrp="1"/>
          </p:cNvSpPr>
          <p:nvPr>
            <p:ph type="title"/>
          </p:nvPr>
        </p:nvSpPr>
        <p:spPr>
          <a:xfrm>
            <a:off x="355600" y="0"/>
            <a:ext cx="10515600" cy="1146629"/>
          </a:xfrm>
        </p:spPr>
        <p:txBody>
          <a:bodyPr/>
          <a:lstStyle/>
          <a:p>
            <a:r>
              <a:rPr lang="en-US" dirty="0"/>
              <a:t>Day 1 Plan:  </a:t>
            </a:r>
          </a:p>
        </p:txBody>
      </p:sp>
      <p:pic>
        <p:nvPicPr>
          <p:cNvPr id="5" name="Picture 4">
            <a:extLst>
              <a:ext uri="{FF2B5EF4-FFF2-40B4-BE49-F238E27FC236}">
                <a16:creationId xmlns:a16="http://schemas.microsoft.com/office/drawing/2014/main" id="{FE978DE0-F99F-566C-98BF-27C36BA4F889}"/>
              </a:ext>
            </a:extLst>
          </p:cNvPr>
          <p:cNvPicPr>
            <a:picLocks noChangeAspect="1"/>
          </p:cNvPicPr>
          <p:nvPr/>
        </p:nvPicPr>
        <p:blipFill>
          <a:blip r:embed="rId3"/>
          <a:stretch>
            <a:fillRect/>
          </a:stretch>
        </p:blipFill>
        <p:spPr>
          <a:xfrm>
            <a:off x="7315164" y="0"/>
            <a:ext cx="4876836" cy="6858000"/>
          </a:xfrm>
          <a:prstGeom prst="rect">
            <a:avLst/>
          </a:prstGeom>
        </p:spPr>
      </p:pic>
      <p:sp>
        <p:nvSpPr>
          <p:cNvPr id="7" name="TextBox 6">
            <a:extLst>
              <a:ext uri="{FF2B5EF4-FFF2-40B4-BE49-F238E27FC236}">
                <a16:creationId xmlns:a16="http://schemas.microsoft.com/office/drawing/2014/main" id="{4DE247B6-8444-EDDE-7410-5E697E1C41D3}"/>
              </a:ext>
            </a:extLst>
          </p:cNvPr>
          <p:cNvSpPr txBox="1"/>
          <p:nvPr/>
        </p:nvSpPr>
        <p:spPr>
          <a:xfrm>
            <a:off x="10537370" y="6372162"/>
            <a:ext cx="1654630" cy="369332"/>
          </a:xfrm>
          <a:prstGeom prst="rect">
            <a:avLst/>
          </a:prstGeom>
          <a:noFill/>
        </p:spPr>
        <p:txBody>
          <a:bodyPr wrap="square">
            <a:spAutoFit/>
          </a:bodyPr>
          <a:lstStyle/>
          <a:p>
            <a:r>
              <a:rPr lang="en-US" dirty="0">
                <a:solidFill>
                  <a:schemeClr val="bg1"/>
                </a:solidFill>
              </a:rPr>
              <a:t>Bike Transport</a:t>
            </a:r>
          </a:p>
        </p:txBody>
      </p:sp>
      <p:pic>
        <p:nvPicPr>
          <p:cNvPr id="9" name="Picture 8">
            <a:extLst>
              <a:ext uri="{FF2B5EF4-FFF2-40B4-BE49-F238E27FC236}">
                <a16:creationId xmlns:a16="http://schemas.microsoft.com/office/drawing/2014/main" id="{E119F899-90CD-B0F9-F4BF-133D2A13398F}"/>
              </a:ext>
            </a:extLst>
          </p:cNvPr>
          <p:cNvPicPr>
            <a:picLocks noChangeAspect="1"/>
          </p:cNvPicPr>
          <p:nvPr/>
        </p:nvPicPr>
        <p:blipFill>
          <a:blip r:embed="rId4"/>
          <a:stretch>
            <a:fillRect/>
          </a:stretch>
        </p:blipFill>
        <p:spPr>
          <a:xfrm>
            <a:off x="222148" y="1095262"/>
            <a:ext cx="6875961" cy="5276900"/>
          </a:xfrm>
          <a:prstGeom prst="rect">
            <a:avLst/>
          </a:prstGeom>
          <a:ln>
            <a:solidFill>
              <a:schemeClr val="accent6">
                <a:lumMod val="75000"/>
              </a:schemeClr>
            </a:solidFill>
          </a:ln>
        </p:spPr>
      </p:pic>
    </p:spTree>
    <p:extLst>
      <p:ext uri="{BB962C8B-B14F-4D97-AF65-F5344CB8AC3E}">
        <p14:creationId xmlns:p14="http://schemas.microsoft.com/office/powerpoint/2010/main" val="18549684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10C03C-06B2-F489-786B-39738A2121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02948B-8871-8C7A-3AF7-42402BF690EF}"/>
              </a:ext>
            </a:extLst>
          </p:cNvPr>
          <p:cNvSpPr>
            <a:spLocks noGrp="1"/>
          </p:cNvSpPr>
          <p:nvPr>
            <p:ph type="title"/>
          </p:nvPr>
        </p:nvSpPr>
        <p:spPr>
          <a:xfrm>
            <a:off x="355600" y="0"/>
            <a:ext cx="10515600" cy="1146629"/>
          </a:xfrm>
        </p:spPr>
        <p:txBody>
          <a:bodyPr/>
          <a:lstStyle/>
          <a:p>
            <a:r>
              <a:rPr lang="en-US" dirty="0"/>
              <a:t>Day 1 Continued…  </a:t>
            </a:r>
          </a:p>
        </p:txBody>
      </p:sp>
      <p:sp>
        <p:nvSpPr>
          <p:cNvPr id="7" name="TextBox 6">
            <a:extLst>
              <a:ext uri="{FF2B5EF4-FFF2-40B4-BE49-F238E27FC236}">
                <a16:creationId xmlns:a16="http://schemas.microsoft.com/office/drawing/2014/main" id="{E05BF946-CE79-0834-0C5C-85CDB2F5C3BD}"/>
              </a:ext>
            </a:extLst>
          </p:cNvPr>
          <p:cNvSpPr txBox="1"/>
          <p:nvPr/>
        </p:nvSpPr>
        <p:spPr>
          <a:xfrm>
            <a:off x="10537370" y="6372162"/>
            <a:ext cx="1654630" cy="369332"/>
          </a:xfrm>
          <a:prstGeom prst="rect">
            <a:avLst/>
          </a:prstGeom>
          <a:noFill/>
        </p:spPr>
        <p:txBody>
          <a:bodyPr wrap="square">
            <a:spAutoFit/>
          </a:bodyPr>
          <a:lstStyle/>
          <a:p>
            <a:r>
              <a:rPr lang="en-US" dirty="0">
                <a:solidFill>
                  <a:schemeClr val="bg1"/>
                </a:solidFill>
              </a:rPr>
              <a:t>Bike Transport</a:t>
            </a:r>
          </a:p>
        </p:txBody>
      </p:sp>
      <p:pic>
        <p:nvPicPr>
          <p:cNvPr id="11" name="Picture 10">
            <a:extLst>
              <a:ext uri="{FF2B5EF4-FFF2-40B4-BE49-F238E27FC236}">
                <a16:creationId xmlns:a16="http://schemas.microsoft.com/office/drawing/2014/main" id="{3549F76D-39D7-72BA-D45D-5B710D4ADFC7}"/>
              </a:ext>
            </a:extLst>
          </p:cNvPr>
          <p:cNvPicPr>
            <a:picLocks noChangeAspect="1"/>
          </p:cNvPicPr>
          <p:nvPr/>
        </p:nvPicPr>
        <p:blipFill>
          <a:blip r:embed="rId3"/>
          <a:stretch>
            <a:fillRect/>
          </a:stretch>
        </p:blipFill>
        <p:spPr>
          <a:xfrm>
            <a:off x="355600" y="938193"/>
            <a:ext cx="6581823" cy="4124355"/>
          </a:xfrm>
          <a:prstGeom prst="rect">
            <a:avLst/>
          </a:prstGeom>
          <a:ln>
            <a:solidFill>
              <a:schemeClr val="accent6">
                <a:lumMod val="75000"/>
              </a:schemeClr>
            </a:solidFill>
          </a:ln>
        </p:spPr>
      </p:pic>
      <p:pic>
        <p:nvPicPr>
          <p:cNvPr id="4" name="Picture 3">
            <a:extLst>
              <a:ext uri="{FF2B5EF4-FFF2-40B4-BE49-F238E27FC236}">
                <a16:creationId xmlns:a16="http://schemas.microsoft.com/office/drawing/2014/main" id="{1DA7E91B-F536-B5EE-306B-E498A7986884}"/>
              </a:ext>
            </a:extLst>
          </p:cNvPr>
          <p:cNvPicPr>
            <a:picLocks noChangeAspect="1"/>
          </p:cNvPicPr>
          <p:nvPr/>
        </p:nvPicPr>
        <p:blipFill>
          <a:blip r:embed="rId4"/>
          <a:stretch>
            <a:fillRect/>
          </a:stretch>
        </p:blipFill>
        <p:spPr>
          <a:xfrm>
            <a:off x="5071811" y="3429000"/>
            <a:ext cx="6591348" cy="3267099"/>
          </a:xfrm>
          <a:prstGeom prst="rect">
            <a:avLst/>
          </a:prstGeom>
          <a:noFill/>
          <a:ln>
            <a:solidFill>
              <a:schemeClr val="accent6">
                <a:lumMod val="75000"/>
              </a:schemeClr>
            </a:solidFill>
          </a:ln>
        </p:spPr>
      </p:pic>
    </p:spTree>
    <p:extLst>
      <p:ext uri="{BB962C8B-B14F-4D97-AF65-F5344CB8AC3E}">
        <p14:creationId xmlns:p14="http://schemas.microsoft.com/office/powerpoint/2010/main" val="3578230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F5694A40-879F-93EF-C67F-C84D4FE2205D}"/>
              </a:ext>
            </a:extLst>
          </p:cNvPr>
          <p:cNvPicPr>
            <a:picLocks noGrp="1" noChangeAspect="1"/>
          </p:cNvPicPr>
          <p:nvPr>
            <p:ph type="pic" idx="1"/>
          </p:nvPr>
        </p:nvPicPr>
        <p:blipFill>
          <a:blip r:embed="rId3"/>
          <a:srcRect l="8533" r="8533"/>
          <a:stretch/>
        </p:blipFill>
        <p:spPr>
          <a:xfrm>
            <a:off x="0" y="0"/>
            <a:ext cx="4985657" cy="6858000"/>
          </a:xfrm>
          <a:prstGeom prst="rect">
            <a:avLst/>
          </a:prstGeom>
        </p:spPr>
      </p:pic>
      <p:sp>
        <p:nvSpPr>
          <p:cNvPr id="7" name="Title 1">
            <a:extLst>
              <a:ext uri="{FF2B5EF4-FFF2-40B4-BE49-F238E27FC236}">
                <a16:creationId xmlns:a16="http://schemas.microsoft.com/office/drawing/2014/main" id="{7FF13990-5296-DB86-7720-E5AEEA365F4B}"/>
              </a:ext>
            </a:extLst>
          </p:cNvPr>
          <p:cNvSpPr txBox="1">
            <a:spLocks/>
          </p:cNvSpPr>
          <p:nvPr/>
        </p:nvSpPr>
        <p:spPr>
          <a:xfrm>
            <a:off x="5077959" y="0"/>
            <a:ext cx="4073298" cy="114662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4400" dirty="0"/>
              <a:t>Day 2 Plan:  </a:t>
            </a:r>
          </a:p>
        </p:txBody>
      </p:sp>
      <p:sp>
        <p:nvSpPr>
          <p:cNvPr id="9" name="TextBox 8">
            <a:extLst>
              <a:ext uri="{FF2B5EF4-FFF2-40B4-BE49-F238E27FC236}">
                <a16:creationId xmlns:a16="http://schemas.microsoft.com/office/drawing/2014/main" id="{DAB983B5-B051-867A-BAA3-ECB01ACAD65A}"/>
              </a:ext>
            </a:extLst>
          </p:cNvPr>
          <p:cNvSpPr txBox="1"/>
          <p:nvPr/>
        </p:nvSpPr>
        <p:spPr>
          <a:xfrm>
            <a:off x="166912" y="6364905"/>
            <a:ext cx="3439888" cy="369332"/>
          </a:xfrm>
          <a:prstGeom prst="rect">
            <a:avLst/>
          </a:prstGeom>
          <a:noFill/>
        </p:spPr>
        <p:txBody>
          <a:bodyPr wrap="square">
            <a:spAutoFit/>
          </a:bodyPr>
          <a:lstStyle/>
          <a:p>
            <a:r>
              <a:rPr lang="en-US" dirty="0">
                <a:solidFill>
                  <a:schemeClr val="bg1"/>
                </a:solidFill>
              </a:rPr>
              <a:t>Caban Coch Reservoir &amp; Dam</a:t>
            </a:r>
          </a:p>
        </p:txBody>
      </p:sp>
      <p:pic>
        <p:nvPicPr>
          <p:cNvPr id="13" name="Picture 12">
            <a:extLst>
              <a:ext uri="{FF2B5EF4-FFF2-40B4-BE49-F238E27FC236}">
                <a16:creationId xmlns:a16="http://schemas.microsoft.com/office/drawing/2014/main" id="{EE1900BF-B32B-B178-242A-A1B36053DA5A}"/>
              </a:ext>
            </a:extLst>
          </p:cNvPr>
          <p:cNvPicPr>
            <a:picLocks noChangeAspect="1"/>
          </p:cNvPicPr>
          <p:nvPr/>
        </p:nvPicPr>
        <p:blipFill>
          <a:blip r:embed="rId4"/>
          <a:stretch>
            <a:fillRect/>
          </a:stretch>
        </p:blipFill>
        <p:spPr>
          <a:xfrm>
            <a:off x="5341236" y="923909"/>
            <a:ext cx="6459925" cy="4822514"/>
          </a:xfrm>
          <a:prstGeom prst="rect">
            <a:avLst/>
          </a:prstGeom>
        </p:spPr>
      </p:pic>
      <p:pic>
        <p:nvPicPr>
          <p:cNvPr id="15" name="Picture 14">
            <a:extLst>
              <a:ext uri="{FF2B5EF4-FFF2-40B4-BE49-F238E27FC236}">
                <a16:creationId xmlns:a16="http://schemas.microsoft.com/office/drawing/2014/main" id="{BEA1F786-1BB1-A814-2F7F-CD2F623E0BA2}"/>
              </a:ext>
            </a:extLst>
          </p:cNvPr>
          <p:cNvPicPr>
            <a:picLocks noChangeAspect="1"/>
          </p:cNvPicPr>
          <p:nvPr/>
        </p:nvPicPr>
        <p:blipFill>
          <a:blip r:embed="rId5"/>
          <a:stretch>
            <a:fillRect/>
          </a:stretch>
        </p:blipFill>
        <p:spPr>
          <a:xfrm>
            <a:off x="5420385" y="5443549"/>
            <a:ext cx="6312027" cy="1146629"/>
          </a:xfrm>
          <a:prstGeom prst="rect">
            <a:avLst/>
          </a:prstGeom>
        </p:spPr>
      </p:pic>
      <p:sp>
        <p:nvSpPr>
          <p:cNvPr id="16" name="Rectangle 15">
            <a:extLst>
              <a:ext uri="{FF2B5EF4-FFF2-40B4-BE49-F238E27FC236}">
                <a16:creationId xmlns:a16="http://schemas.microsoft.com/office/drawing/2014/main" id="{B94A3D01-1DAA-8026-33F3-3FAA757DD9FA}"/>
              </a:ext>
            </a:extLst>
          </p:cNvPr>
          <p:cNvSpPr/>
          <p:nvPr/>
        </p:nvSpPr>
        <p:spPr>
          <a:xfrm>
            <a:off x="5341236" y="923909"/>
            <a:ext cx="6459925" cy="5752662"/>
          </a:xfrm>
          <a:prstGeom prst="rect">
            <a:avLst/>
          </a:prstGeom>
          <a:no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9734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FB87A2-A021-644A-6104-6EA44967C0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75AD8D-7E7F-0676-FA2C-6940714852C8}"/>
              </a:ext>
            </a:extLst>
          </p:cNvPr>
          <p:cNvSpPr>
            <a:spLocks noGrp="1"/>
          </p:cNvSpPr>
          <p:nvPr>
            <p:ph type="title"/>
          </p:nvPr>
        </p:nvSpPr>
        <p:spPr>
          <a:xfrm>
            <a:off x="355600" y="0"/>
            <a:ext cx="10515600" cy="1146629"/>
          </a:xfrm>
        </p:spPr>
        <p:txBody>
          <a:bodyPr/>
          <a:lstStyle/>
          <a:p>
            <a:r>
              <a:rPr lang="en-US" dirty="0"/>
              <a:t>Day 2 Continued…  </a:t>
            </a:r>
          </a:p>
        </p:txBody>
      </p:sp>
      <p:sp>
        <p:nvSpPr>
          <p:cNvPr id="7" name="TextBox 6">
            <a:extLst>
              <a:ext uri="{FF2B5EF4-FFF2-40B4-BE49-F238E27FC236}">
                <a16:creationId xmlns:a16="http://schemas.microsoft.com/office/drawing/2014/main" id="{6923BD60-8E22-EA75-3E11-860843A7AEFE}"/>
              </a:ext>
            </a:extLst>
          </p:cNvPr>
          <p:cNvSpPr txBox="1"/>
          <p:nvPr/>
        </p:nvSpPr>
        <p:spPr>
          <a:xfrm>
            <a:off x="10537370" y="6372162"/>
            <a:ext cx="1654630" cy="369332"/>
          </a:xfrm>
          <a:prstGeom prst="rect">
            <a:avLst/>
          </a:prstGeom>
          <a:noFill/>
        </p:spPr>
        <p:txBody>
          <a:bodyPr wrap="square">
            <a:spAutoFit/>
          </a:bodyPr>
          <a:lstStyle/>
          <a:p>
            <a:r>
              <a:rPr lang="en-US" dirty="0">
                <a:solidFill>
                  <a:schemeClr val="bg1"/>
                </a:solidFill>
              </a:rPr>
              <a:t>Bike Transport</a:t>
            </a:r>
          </a:p>
        </p:txBody>
      </p:sp>
      <p:pic>
        <p:nvPicPr>
          <p:cNvPr id="5" name="Picture 4">
            <a:extLst>
              <a:ext uri="{FF2B5EF4-FFF2-40B4-BE49-F238E27FC236}">
                <a16:creationId xmlns:a16="http://schemas.microsoft.com/office/drawing/2014/main" id="{180AC056-F973-F23D-78EA-5D665FE4FB7C}"/>
              </a:ext>
            </a:extLst>
          </p:cNvPr>
          <p:cNvPicPr>
            <a:picLocks noChangeAspect="1"/>
          </p:cNvPicPr>
          <p:nvPr/>
        </p:nvPicPr>
        <p:blipFill>
          <a:blip r:embed="rId3"/>
          <a:stretch>
            <a:fillRect/>
          </a:stretch>
        </p:blipFill>
        <p:spPr>
          <a:xfrm>
            <a:off x="374612" y="958612"/>
            <a:ext cx="6030598" cy="3431959"/>
          </a:xfrm>
          <a:prstGeom prst="rect">
            <a:avLst/>
          </a:prstGeom>
          <a:ln>
            <a:solidFill>
              <a:schemeClr val="accent6">
                <a:lumMod val="75000"/>
              </a:schemeClr>
            </a:solidFill>
          </a:ln>
        </p:spPr>
      </p:pic>
      <p:pic>
        <p:nvPicPr>
          <p:cNvPr id="8" name="Picture 7">
            <a:extLst>
              <a:ext uri="{FF2B5EF4-FFF2-40B4-BE49-F238E27FC236}">
                <a16:creationId xmlns:a16="http://schemas.microsoft.com/office/drawing/2014/main" id="{8CA541A8-9F34-0D60-0EF7-3D7334955597}"/>
              </a:ext>
            </a:extLst>
          </p:cNvPr>
          <p:cNvPicPr>
            <a:picLocks noChangeAspect="1"/>
          </p:cNvPicPr>
          <p:nvPr/>
        </p:nvPicPr>
        <p:blipFill>
          <a:blip r:embed="rId4"/>
          <a:stretch>
            <a:fillRect/>
          </a:stretch>
        </p:blipFill>
        <p:spPr>
          <a:xfrm>
            <a:off x="5043876" y="3359150"/>
            <a:ext cx="6773512" cy="3277506"/>
          </a:xfrm>
          <a:prstGeom prst="rect">
            <a:avLst/>
          </a:prstGeom>
          <a:ln>
            <a:solidFill>
              <a:schemeClr val="accent6">
                <a:lumMod val="75000"/>
              </a:schemeClr>
            </a:solidFill>
          </a:ln>
        </p:spPr>
      </p:pic>
    </p:spTree>
    <p:extLst>
      <p:ext uri="{BB962C8B-B14F-4D97-AF65-F5344CB8AC3E}">
        <p14:creationId xmlns:p14="http://schemas.microsoft.com/office/powerpoint/2010/main" val="2642122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46096-C78E-0661-96B3-EF296E8C8BB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B084ED6-F607-6D9C-B02C-CF6B697D5B39}"/>
              </a:ext>
            </a:extLst>
          </p:cNvPr>
          <p:cNvSpPr txBox="1"/>
          <p:nvPr/>
        </p:nvSpPr>
        <p:spPr>
          <a:xfrm>
            <a:off x="166914" y="6393934"/>
            <a:ext cx="2641600" cy="369332"/>
          </a:xfrm>
          <a:prstGeom prst="rect">
            <a:avLst/>
          </a:prstGeom>
          <a:noFill/>
        </p:spPr>
        <p:txBody>
          <a:bodyPr wrap="square">
            <a:spAutoFit/>
          </a:bodyPr>
          <a:lstStyle/>
          <a:p>
            <a:r>
              <a:rPr lang="en-US" dirty="0">
                <a:solidFill>
                  <a:schemeClr val="bg1"/>
                </a:solidFill>
              </a:rPr>
              <a:t>Caban Coch Reservoir</a:t>
            </a:r>
          </a:p>
        </p:txBody>
      </p:sp>
      <p:pic>
        <p:nvPicPr>
          <p:cNvPr id="7" name="Picture 6" descr="The Devils Bridge in Ceredigion, Wales, comprises three bridges built ...">
            <a:extLst>
              <a:ext uri="{FF2B5EF4-FFF2-40B4-BE49-F238E27FC236}">
                <a16:creationId xmlns:a16="http://schemas.microsoft.com/office/drawing/2014/main" id="{5CFCE046-393B-F918-D7C1-931EDBD5B482}"/>
              </a:ext>
            </a:extLst>
          </p:cNvPr>
          <p:cNvPicPr>
            <a:picLocks noChangeAspect="1"/>
          </p:cNvPicPr>
          <p:nvPr/>
        </p:nvPicPr>
        <p:blipFill>
          <a:blip r:embed="rId3"/>
          <a:stretch>
            <a:fillRect/>
          </a:stretch>
        </p:blipFill>
        <p:spPr>
          <a:xfrm>
            <a:off x="7048500" y="-4763"/>
            <a:ext cx="5143500" cy="6858000"/>
          </a:xfrm>
          <a:prstGeom prst="rect">
            <a:avLst/>
          </a:prstGeom>
        </p:spPr>
      </p:pic>
      <p:sp>
        <p:nvSpPr>
          <p:cNvPr id="10" name="Title 1">
            <a:extLst>
              <a:ext uri="{FF2B5EF4-FFF2-40B4-BE49-F238E27FC236}">
                <a16:creationId xmlns:a16="http://schemas.microsoft.com/office/drawing/2014/main" id="{C6C46FF9-DB12-6C1F-25D9-6BEEAF0F7B10}"/>
              </a:ext>
            </a:extLst>
          </p:cNvPr>
          <p:cNvSpPr txBox="1">
            <a:spLocks/>
          </p:cNvSpPr>
          <p:nvPr/>
        </p:nvSpPr>
        <p:spPr>
          <a:xfrm>
            <a:off x="355600" y="0"/>
            <a:ext cx="10515600" cy="114662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US" sz="4400" dirty="0"/>
              <a:t>Day 3 Plan:  </a:t>
            </a:r>
          </a:p>
        </p:txBody>
      </p:sp>
      <p:sp>
        <p:nvSpPr>
          <p:cNvPr id="13" name="TextBox 12">
            <a:extLst>
              <a:ext uri="{FF2B5EF4-FFF2-40B4-BE49-F238E27FC236}">
                <a16:creationId xmlns:a16="http://schemas.microsoft.com/office/drawing/2014/main" id="{F4824985-A816-6913-DD22-C8933547438F}"/>
              </a:ext>
            </a:extLst>
          </p:cNvPr>
          <p:cNvSpPr txBox="1"/>
          <p:nvPr/>
        </p:nvSpPr>
        <p:spPr>
          <a:xfrm>
            <a:off x="7264710" y="6310125"/>
            <a:ext cx="3439888" cy="369332"/>
          </a:xfrm>
          <a:prstGeom prst="rect">
            <a:avLst/>
          </a:prstGeom>
          <a:noFill/>
        </p:spPr>
        <p:txBody>
          <a:bodyPr wrap="square">
            <a:spAutoFit/>
          </a:bodyPr>
          <a:lstStyle/>
          <a:p>
            <a:r>
              <a:rPr lang="en-US" dirty="0">
                <a:solidFill>
                  <a:schemeClr val="bg1"/>
                </a:solidFill>
              </a:rPr>
              <a:t>Devils Bridge &amp; Waterfalls</a:t>
            </a:r>
          </a:p>
        </p:txBody>
      </p:sp>
      <p:pic>
        <p:nvPicPr>
          <p:cNvPr id="15" name="Picture 14">
            <a:extLst>
              <a:ext uri="{FF2B5EF4-FFF2-40B4-BE49-F238E27FC236}">
                <a16:creationId xmlns:a16="http://schemas.microsoft.com/office/drawing/2014/main" id="{02D671D7-82F4-C674-6396-BDFBCE2CAC0D}"/>
              </a:ext>
            </a:extLst>
          </p:cNvPr>
          <p:cNvPicPr>
            <a:picLocks noChangeAspect="1"/>
          </p:cNvPicPr>
          <p:nvPr/>
        </p:nvPicPr>
        <p:blipFill>
          <a:blip r:embed="rId4"/>
          <a:stretch>
            <a:fillRect/>
          </a:stretch>
        </p:blipFill>
        <p:spPr>
          <a:xfrm>
            <a:off x="166914" y="1065196"/>
            <a:ext cx="6692154" cy="5146917"/>
          </a:xfrm>
          <a:prstGeom prst="rect">
            <a:avLst/>
          </a:prstGeom>
          <a:ln>
            <a:solidFill>
              <a:schemeClr val="accent6">
                <a:lumMod val="75000"/>
              </a:schemeClr>
            </a:solidFill>
          </a:ln>
        </p:spPr>
      </p:pic>
    </p:spTree>
    <p:extLst>
      <p:ext uri="{BB962C8B-B14F-4D97-AF65-F5344CB8AC3E}">
        <p14:creationId xmlns:p14="http://schemas.microsoft.com/office/powerpoint/2010/main" val="924258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BD23BC-C5D2-5EEB-D7D6-A81BC58371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CDBB8A-7228-7989-4A78-AF3FA99F83FF}"/>
              </a:ext>
            </a:extLst>
          </p:cNvPr>
          <p:cNvSpPr>
            <a:spLocks noGrp="1"/>
          </p:cNvSpPr>
          <p:nvPr>
            <p:ph type="title"/>
          </p:nvPr>
        </p:nvSpPr>
        <p:spPr>
          <a:xfrm>
            <a:off x="355600" y="0"/>
            <a:ext cx="10515600" cy="1146629"/>
          </a:xfrm>
        </p:spPr>
        <p:txBody>
          <a:bodyPr/>
          <a:lstStyle/>
          <a:p>
            <a:r>
              <a:rPr lang="en-US" dirty="0"/>
              <a:t>Day 3 Continued…  </a:t>
            </a:r>
          </a:p>
        </p:txBody>
      </p:sp>
      <p:sp>
        <p:nvSpPr>
          <p:cNvPr id="7" name="TextBox 6">
            <a:extLst>
              <a:ext uri="{FF2B5EF4-FFF2-40B4-BE49-F238E27FC236}">
                <a16:creationId xmlns:a16="http://schemas.microsoft.com/office/drawing/2014/main" id="{0538CCC7-919D-5AE7-9DD3-E56173DB30C7}"/>
              </a:ext>
            </a:extLst>
          </p:cNvPr>
          <p:cNvSpPr txBox="1"/>
          <p:nvPr/>
        </p:nvSpPr>
        <p:spPr>
          <a:xfrm>
            <a:off x="10537370" y="6372162"/>
            <a:ext cx="1654630" cy="369332"/>
          </a:xfrm>
          <a:prstGeom prst="rect">
            <a:avLst/>
          </a:prstGeom>
          <a:noFill/>
        </p:spPr>
        <p:txBody>
          <a:bodyPr wrap="square">
            <a:spAutoFit/>
          </a:bodyPr>
          <a:lstStyle/>
          <a:p>
            <a:r>
              <a:rPr lang="en-US" dirty="0">
                <a:solidFill>
                  <a:schemeClr val="bg1"/>
                </a:solidFill>
              </a:rPr>
              <a:t>Bike Transport</a:t>
            </a:r>
          </a:p>
        </p:txBody>
      </p:sp>
      <p:pic>
        <p:nvPicPr>
          <p:cNvPr id="4" name="Picture 3">
            <a:extLst>
              <a:ext uri="{FF2B5EF4-FFF2-40B4-BE49-F238E27FC236}">
                <a16:creationId xmlns:a16="http://schemas.microsoft.com/office/drawing/2014/main" id="{0DB521CD-FE95-51FB-90CF-0DC6B6C0CC7E}"/>
              </a:ext>
            </a:extLst>
          </p:cNvPr>
          <p:cNvPicPr>
            <a:picLocks noChangeAspect="1"/>
          </p:cNvPicPr>
          <p:nvPr/>
        </p:nvPicPr>
        <p:blipFill>
          <a:blip r:embed="rId3"/>
          <a:stretch>
            <a:fillRect/>
          </a:stretch>
        </p:blipFill>
        <p:spPr>
          <a:xfrm>
            <a:off x="470786" y="993535"/>
            <a:ext cx="6651684" cy="4006635"/>
          </a:xfrm>
          <a:prstGeom prst="rect">
            <a:avLst/>
          </a:prstGeom>
          <a:ln>
            <a:solidFill>
              <a:schemeClr val="accent6">
                <a:lumMod val="75000"/>
              </a:schemeClr>
            </a:solidFill>
          </a:ln>
        </p:spPr>
      </p:pic>
      <p:pic>
        <p:nvPicPr>
          <p:cNvPr id="9" name="Picture 8">
            <a:extLst>
              <a:ext uri="{FF2B5EF4-FFF2-40B4-BE49-F238E27FC236}">
                <a16:creationId xmlns:a16="http://schemas.microsoft.com/office/drawing/2014/main" id="{597B3294-5C1D-8DB8-7E60-92CD5603AB75}"/>
              </a:ext>
            </a:extLst>
          </p:cNvPr>
          <p:cNvPicPr>
            <a:picLocks noChangeAspect="1"/>
          </p:cNvPicPr>
          <p:nvPr/>
        </p:nvPicPr>
        <p:blipFill>
          <a:blip r:embed="rId4"/>
          <a:stretch>
            <a:fillRect/>
          </a:stretch>
        </p:blipFill>
        <p:spPr>
          <a:xfrm>
            <a:off x="6316398" y="2372844"/>
            <a:ext cx="5048287" cy="4086255"/>
          </a:xfrm>
          <a:prstGeom prst="rect">
            <a:avLst/>
          </a:prstGeom>
          <a:ln>
            <a:solidFill>
              <a:schemeClr val="accent6">
                <a:lumMod val="75000"/>
              </a:schemeClr>
            </a:solidFill>
          </a:ln>
        </p:spPr>
      </p:pic>
    </p:spTree>
    <p:extLst>
      <p:ext uri="{BB962C8B-B14F-4D97-AF65-F5344CB8AC3E}">
        <p14:creationId xmlns:p14="http://schemas.microsoft.com/office/powerpoint/2010/main" val="3201980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2FEF8-0085-F802-13E4-C1A43B2F58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3F4A81-744F-2D07-B591-67F8C3BF6AB4}"/>
              </a:ext>
            </a:extLst>
          </p:cNvPr>
          <p:cNvSpPr>
            <a:spLocks noGrp="1"/>
          </p:cNvSpPr>
          <p:nvPr>
            <p:ph type="title"/>
          </p:nvPr>
        </p:nvSpPr>
        <p:spPr>
          <a:xfrm>
            <a:off x="283028" y="34157"/>
            <a:ext cx="10515600" cy="725714"/>
          </a:xfrm>
        </p:spPr>
        <p:txBody>
          <a:bodyPr>
            <a:normAutofit/>
          </a:bodyPr>
          <a:lstStyle/>
          <a:p>
            <a:r>
              <a:rPr lang="en-US" dirty="0"/>
              <a:t>Preparation &amp; Planning | Safety + Fun</a:t>
            </a:r>
          </a:p>
        </p:txBody>
      </p:sp>
      <p:sp>
        <p:nvSpPr>
          <p:cNvPr id="12" name="TextBox 11">
            <a:extLst>
              <a:ext uri="{FF2B5EF4-FFF2-40B4-BE49-F238E27FC236}">
                <a16:creationId xmlns:a16="http://schemas.microsoft.com/office/drawing/2014/main" id="{C630A064-AEFC-374D-5A86-1C25956030B7}"/>
              </a:ext>
            </a:extLst>
          </p:cNvPr>
          <p:cNvSpPr txBox="1"/>
          <p:nvPr/>
        </p:nvSpPr>
        <p:spPr>
          <a:xfrm>
            <a:off x="4141096" y="2233364"/>
            <a:ext cx="2799464" cy="3139321"/>
          </a:xfrm>
          <a:prstGeom prst="rect">
            <a:avLst/>
          </a:prstGeom>
          <a:noFill/>
        </p:spPr>
        <p:txBody>
          <a:bodyPr wrap="square">
            <a:spAutoFit/>
          </a:bodyPr>
          <a:lstStyle/>
          <a:p>
            <a:pPr marL="0" marR="0" algn="ctr">
              <a:buNone/>
            </a:pPr>
            <a:r>
              <a:rPr lang="en-US" sz="1800" b="1" kern="100" dirty="0">
                <a:solidFill>
                  <a:srgbClr val="C00000"/>
                </a:solidFill>
                <a:effectLst/>
                <a:latin typeface="Aptos" panose="020B0004020202020204" pitchFamily="34" charset="0"/>
                <a:ea typeface="Aptos" panose="020B0004020202020204" pitchFamily="34" charset="0"/>
                <a:cs typeface="Times New Roman" panose="02020603050405020304" pitchFamily="18" charset="0"/>
              </a:rPr>
              <a:t>Important Recommendation</a:t>
            </a:r>
          </a:p>
          <a:p>
            <a:pPr marL="285750" marR="0" indent="-285750">
              <a:buFont typeface="Wingdings" panose="05000000000000000000" pitchFamily="2" charset="2"/>
              <a:buChar char="Ø"/>
            </a:pPr>
            <a:r>
              <a:rPr lang="en-US" kern="100" dirty="0">
                <a:solidFill>
                  <a:srgbClr val="C00000"/>
                </a:solidFill>
                <a:latin typeface="Aptos" panose="020B0004020202020204" pitchFamily="34" charset="0"/>
                <a:cs typeface="Times New Roman" panose="02020603050405020304" pitchFamily="18" charset="0"/>
              </a:rPr>
              <a:t>Take care to manage kit to essentials only, a manageable carrying weight.  </a:t>
            </a:r>
          </a:p>
          <a:p>
            <a:pPr marL="285750" marR="0" indent="-285750">
              <a:buFont typeface="Wingdings" panose="05000000000000000000" pitchFamily="2" charset="2"/>
              <a:buChar char="Ø"/>
            </a:pPr>
            <a:r>
              <a:rPr lang="en-US" kern="100" dirty="0">
                <a:solidFill>
                  <a:srgbClr val="C00000"/>
                </a:solidFill>
                <a:latin typeface="Aptos" panose="020B0004020202020204" pitchFamily="34" charset="0"/>
                <a:cs typeface="Times New Roman" panose="02020603050405020304" pitchFamily="18" charset="0"/>
              </a:rPr>
              <a:t>Plan to put heavy items on the bike frame.</a:t>
            </a:r>
          </a:p>
          <a:p>
            <a:pPr marL="285750" marR="0" indent="-285750">
              <a:buFont typeface="Wingdings" panose="05000000000000000000" pitchFamily="2" charset="2"/>
              <a:buChar char="Ø"/>
            </a:pPr>
            <a:r>
              <a:rPr lang="en-US" kern="100" dirty="0">
                <a:solidFill>
                  <a:srgbClr val="C00000"/>
                </a:solidFill>
                <a:latin typeface="Aptos" panose="020B0004020202020204" pitchFamily="34" charset="0"/>
                <a:cs typeface="Times New Roman" panose="02020603050405020304" pitchFamily="18" charset="0"/>
              </a:rPr>
              <a:t>Keep backpack for light/high‑use items only.</a:t>
            </a:r>
          </a:p>
        </p:txBody>
      </p:sp>
      <p:pic>
        <p:nvPicPr>
          <p:cNvPr id="16" name="Picture 15">
            <a:extLst>
              <a:ext uri="{FF2B5EF4-FFF2-40B4-BE49-F238E27FC236}">
                <a16:creationId xmlns:a16="http://schemas.microsoft.com/office/drawing/2014/main" id="{CF273F60-EB69-3BA3-29A8-454A67FC0DF5}"/>
              </a:ext>
            </a:extLst>
          </p:cNvPr>
          <p:cNvPicPr>
            <a:picLocks noChangeAspect="1"/>
          </p:cNvPicPr>
          <p:nvPr/>
        </p:nvPicPr>
        <p:blipFill>
          <a:blip r:embed="rId3"/>
          <a:stretch>
            <a:fillRect/>
          </a:stretch>
        </p:blipFill>
        <p:spPr>
          <a:xfrm>
            <a:off x="7319162" y="729141"/>
            <a:ext cx="4421998" cy="5874276"/>
          </a:xfrm>
          <a:prstGeom prst="rect">
            <a:avLst/>
          </a:prstGeom>
          <a:ln>
            <a:solidFill>
              <a:schemeClr val="accent6">
                <a:lumMod val="75000"/>
              </a:schemeClr>
            </a:solidFill>
          </a:ln>
        </p:spPr>
      </p:pic>
      <p:pic>
        <p:nvPicPr>
          <p:cNvPr id="18" name="Graphic 17" descr="Warning with solid fill">
            <a:extLst>
              <a:ext uri="{FF2B5EF4-FFF2-40B4-BE49-F238E27FC236}">
                <a16:creationId xmlns:a16="http://schemas.microsoft.com/office/drawing/2014/main" id="{D5141979-A916-4F31-713F-3A62B7485BB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083628" y="1318964"/>
            <a:ext cx="914400" cy="914400"/>
          </a:xfrm>
          <a:prstGeom prst="rect">
            <a:avLst/>
          </a:prstGeom>
        </p:spPr>
      </p:pic>
      <p:sp>
        <p:nvSpPr>
          <p:cNvPr id="4" name="TextBox 3">
            <a:extLst>
              <a:ext uri="{FF2B5EF4-FFF2-40B4-BE49-F238E27FC236}">
                <a16:creationId xmlns:a16="http://schemas.microsoft.com/office/drawing/2014/main" id="{27285185-ED68-5F6C-017B-3AAB482D0316}"/>
              </a:ext>
            </a:extLst>
          </p:cNvPr>
          <p:cNvSpPr txBox="1"/>
          <p:nvPr/>
        </p:nvSpPr>
        <p:spPr>
          <a:xfrm>
            <a:off x="150921" y="729142"/>
            <a:ext cx="4053686" cy="6504345"/>
          </a:xfrm>
          <a:prstGeom prst="rect">
            <a:avLst/>
          </a:prstGeom>
          <a:noFill/>
        </p:spPr>
        <p:txBody>
          <a:bodyPr wrap="square">
            <a:spAutoFit/>
          </a:bodyPr>
          <a:lstStyle/>
          <a:p>
            <a:pPr rtl="0">
              <a:spcAft>
                <a:spcPts val="1400"/>
              </a:spcAft>
              <a:buNone/>
            </a:pPr>
            <a:r>
              <a:rPr lang="en-GB" sz="1250" b="1" i="0" u="sng" dirty="0">
                <a:solidFill>
                  <a:srgbClr val="000000"/>
                </a:solidFill>
                <a:effectLst/>
                <a:latin typeface="Roboto" panose="02000000000000000000" pitchFamily="2" charset="0"/>
              </a:rPr>
              <a:t>Elements of Preparation:</a:t>
            </a:r>
            <a:r>
              <a:rPr lang="en-GB" sz="1250" b="1" i="0" u="none" strike="noStrike" dirty="0">
                <a:solidFill>
                  <a:srgbClr val="000000"/>
                </a:solidFill>
                <a:effectLst/>
                <a:latin typeface="Roboto" panose="02000000000000000000" pitchFamily="2" charset="0"/>
              </a:rPr>
              <a:t> </a:t>
            </a:r>
            <a:endParaRPr lang="en-GB" sz="1250" b="0" dirty="0">
              <a:effectLst/>
            </a:endParaRPr>
          </a:p>
          <a:p>
            <a:pPr rtl="0">
              <a:spcAft>
                <a:spcPts val="1200"/>
              </a:spcAft>
              <a:buNone/>
            </a:pPr>
            <a:r>
              <a:rPr lang="en-GB" sz="1250" b="1" i="0" u="none" strike="noStrike" dirty="0">
                <a:solidFill>
                  <a:srgbClr val="000000"/>
                </a:solidFill>
                <a:effectLst/>
                <a:latin typeface="Roboto" panose="02000000000000000000" pitchFamily="2" charset="0"/>
              </a:rPr>
              <a:t>1. Planning the route in detail </a:t>
            </a:r>
            <a:endParaRPr lang="en-GB" sz="1250" b="0" dirty="0">
              <a:effectLst/>
            </a:endParaRPr>
          </a:p>
          <a:p>
            <a:pPr rtl="0" fontAlgn="base">
              <a:buFont typeface="+mj-lt"/>
              <a:buAutoNum type="arabicPeriod"/>
            </a:pPr>
            <a:r>
              <a:rPr lang="en-GB" sz="1250" b="0" i="0" u="none" strike="noStrike" dirty="0">
                <a:solidFill>
                  <a:srgbClr val="000000"/>
                </a:solidFill>
                <a:effectLst/>
                <a:latin typeface="Roboto" panose="02000000000000000000" pitchFamily="2" charset="0"/>
              </a:rPr>
              <a:t>Daily map which would include stops for rest, food stops and overnight stops.</a:t>
            </a:r>
          </a:p>
          <a:p>
            <a:pPr rtl="0" fontAlgn="base">
              <a:buFont typeface="+mj-lt"/>
              <a:buAutoNum type="arabicPeriod"/>
            </a:pPr>
            <a:r>
              <a:rPr lang="en-GB" sz="1250" b="0" i="0" u="none" strike="noStrike" dirty="0">
                <a:solidFill>
                  <a:srgbClr val="000000"/>
                </a:solidFill>
                <a:effectLst/>
                <a:latin typeface="Roboto" panose="02000000000000000000" pitchFamily="2" charset="0"/>
              </a:rPr>
              <a:t>Check any difficulties on your way, de-tours if needed in case of blocked or barred tracks, water sources.</a:t>
            </a:r>
          </a:p>
          <a:p>
            <a:pPr rtl="0" fontAlgn="base">
              <a:spcAft>
                <a:spcPts val="1200"/>
              </a:spcAft>
              <a:buFont typeface="+mj-lt"/>
              <a:buAutoNum type="arabicPeriod"/>
            </a:pPr>
            <a:r>
              <a:rPr lang="en-GB" sz="1250" b="0" i="0" u="none" strike="noStrike" dirty="0">
                <a:solidFill>
                  <a:srgbClr val="000000"/>
                </a:solidFill>
                <a:effectLst/>
                <a:latin typeface="Roboto" panose="02000000000000000000" pitchFamily="2" charset="0"/>
              </a:rPr>
              <a:t>As an extra emergency precaution - check nearby accommodation (inns, hotels). </a:t>
            </a:r>
          </a:p>
          <a:p>
            <a:pPr rtl="0">
              <a:spcAft>
                <a:spcPts val="1200"/>
              </a:spcAft>
              <a:buNone/>
            </a:pPr>
            <a:r>
              <a:rPr lang="en-GB" sz="1250" b="1" i="0" u="none" strike="noStrike" dirty="0">
                <a:solidFill>
                  <a:srgbClr val="000000"/>
                </a:solidFill>
                <a:effectLst/>
                <a:latin typeface="Roboto" panose="02000000000000000000" pitchFamily="2" charset="0"/>
              </a:rPr>
              <a:t>2. Gear Check</a:t>
            </a:r>
            <a:endParaRPr lang="en-GB" sz="1250" b="0" dirty="0">
              <a:effectLst/>
            </a:endParaRPr>
          </a:p>
          <a:p>
            <a:pPr rtl="0" fontAlgn="base">
              <a:spcAft>
                <a:spcPts val="1200"/>
              </a:spcAft>
              <a:buFont typeface="+mj-lt"/>
              <a:buAutoNum type="arabicPeriod"/>
            </a:pPr>
            <a:r>
              <a:rPr lang="en-GB" sz="1250" b="0" i="0" u="none" strike="noStrike" dirty="0">
                <a:solidFill>
                  <a:srgbClr val="000000"/>
                </a:solidFill>
                <a:effectLst/>
                <a:latin typeface="Roboto" panose="02000000000000000000" pitchFamily="2" charset="0"/>
              </a:rPr>
              <a:t>Make sure the bikes are well functioning, and that there are right tires and spare parts in case of accidents and bike issues. That would include bike repair kit including tire repair, pump.</a:t>
            </a:r>
          </a:p>
          <a:p>
            <a:pPr rtl="0">
              <a:spcAft>
                <a:spcPts val="1200"/>
              </a:spcAft>
              <a:buNone/>
            </a:pPr>
            <a:r>
              <a:rPr lang="en-GB" sz="1250" b="1" i="0" u="none" strike="noStrike" dirty="0">
                <a:solidFill>
                  <a:srgbClr val="000000"/>
                </a:solidFill>
                <a:effectLst/>
                <a:latin typeface="Roboto" panose="02000000000000000000" pitchFamily="2" charset="0"/>
              </a:rPr>
              <a:t>3. Food and Drink (Examples)</a:t>
            </a:r>
            <a:endParaRPr lang="en-GB" sz="1250" b="0" dirty="0">
              <a:effectLst/>
            </a:endParaRPr>
          </a:p>
          <a:p>
            <a:pPr rtl="0" fontAlgn="base">
              <a:buFont typeface="+mj-lt"/>
              <a:buAutoNum type="arabicPeriod"/>
            </a:pPr>
            <a:r>
              <a:rPr lang="en-GB" sz="1250" b="0" i="0" u="none" strike="noStrike" dirty="0">
                <a:solidFill>
                  <a:srgbClr val="000000"/>
                </a:solidFill>
                <a:effectLst/>
                <a:latin typeface="Roboto" panose="02000000000000000000" pitchFamily="2" charset="0"/>
              </a:rPr>
              <a:t>Dehydrated food. That would include examples: pasta, barbecue pulled pork, spicy pork noodles, sausage and beans and English breakfast.</a:t>
            </a:r>
          </a:p>
          <a:p>
            <a:pPr rtl="0" fontAlgn="base">
              <a:buFont typeface="+mj-lt"/>
              <a:buAutoNum type="arabicPeriod"/>
            </a:pPr>
            <a:r>
              <a:rPr lang="en-GB" sz="1250" b="0" i="0" u="none" strike="noStrike" dirty="0">
                <a:solidFill>
                  <a:srgbClr val="000000"/>
                </a:solidFill>
                <a:effectLst/>
                <a:latin typeface="Roboto" panose="02000000000000000000" pitchFamily="2" charset="0"/>
              </a:rPr>
              <a:t>Protein bars, chocolate bars, oranges.</a:t>
            </a:r>
          </a:p>
          <a:p>
            <a:pPr rtl="0" fontAlgn="base">
              <a:spcAft>
                <a:spcPts val="1200"/>
              </a:spcAft>
              <a:buFont typeface="+mj-lt"/>
              <a:buAutoNum type="arabicPeriod"/>
            </a:pPr>
            <a:r>
              <a:rPr lang="en-GB" sz="1250" b="0" i="0" u="none" strike="noStrike" dirty="0">
                <a:solidFill>
                  <a:srgbClr val="000000"/>
                </a:solidFill>
                <a:effectLst/>
                <a:latin typeface="Roboto" panose="02000000000000000000" pitchFamily="2" charset="0"/>
              </a:rPr>
              <a:t>Water  </a:t>
            </a:r>
          </a:p>
          <a:p>
            <a:pPr rtl="0">
              <a:spcAft>
                <a:spcPts val="1200"/>
              </a:spcAft>
              <a:buNone/>
            </a:pPr>
            <a:r>
              <a:rPr lang="en-GB" sz="1250" b="1" i="0" u="none" strike="noStrike" dirty="0">
                <a:solidFill>
                  <a:srgbClr val="000000"/>
                </a:solidFill>
                <a:effectLst/>
                <a:latin typeface="Roboto" panose="02000000000000000000" pitchFamily="2" charset="0"/>
              </a:rPr>
              <a:t>4. Camping gear</a:t>
            </a:r>
            <a:endParaRPr lang="en-GB" sz="1250" b="0" dirty="0">
              <a:effectLst/>
            </a:endParaRPr>
          </a:p>
          <a:p>
            <a:pPr rtl="0" fontAlgn="base">
              <a:buFont typeface="+mj-lt"/>
              <a:buAutoNum type="arabicPeriod"/>
            </a:pPr>
            <a:r>
              <a:rPr lang="en-GB" sz="1250" b="0" i="0" u="none" strike="noStrike" dirty="0">
                <a:solidFill>
                  <a:srgbClr val="000000"/>
                </a:solidFill>
                <a:effectLst/>
                <a:latin typeface="Roboto" panose="02000000000000000000" pitchFamily="2" charset="0"/>
              </a:rPr>
              <a:t>Making sure all have a lighter and torch. </a:t>
            </a:r>
          </a:p>
          <a:p>
            <a:pPr rtl="0" fontAlgn="base">
              <a:buFont typeface="+mj-lt"/>
              <a:buAutoNum type="arabicPeriod"/>
            </a:pPr>
            <a:r>
              <a:rPr lang="en-GB" sz="1250" b="0" i="0" u="none" strike="noStrike" dirty="0">
                <a:solidFill>
                  <a:srgbClr val="000000"/>
                </a:solidFill>
                <a:effectLst/>
                <a:latin typeface="Roboto" panose="02000000000000000000" pitchFamily="2" charset="0"/>
              </a:rPr>
              <a:t>Cooker and gas that is functioning. </a:t>
            </a:r>
          </a:p>
          <a:p>
            <a:pPr rtl="0" fontAlgn="base">
              <a:spcAft>
                <a:spcPts val="1200"/>
              </a:spcAft>
              <a:buFont typeface="+mj-lt"/>
              <a:buAutoNum type="arabicPeriod"/>
            </a:pPr>
            <a:r>
              <a:rPr lang="en-GB" sz="1250" b="0" i="0" u="none" strike="noStrike" dirty="0">
                <a:solidFill>
                  <a:srgbClr val="000000"/>
                </a:solidFill>
                <a:effectLst/>
                <a:latin typeface="Roboto" panose="02000000000000000000" pitchFamily="2" charset="0"/>
              </a:rPr>
              <a:t>All tents gear and sleeping bags and blankets need to be packed and taken with.</a:t>
            </a:r>
          </a:p>
          <a:p>
            <a:pPr>
              <a:buNone/>
            </a:pPr>
            <a:br>
              <a:rPr lang="en-GB" sz="1250" b="0" dirty="0">
                <a:effectLst/>
              </a:rPr>
            </a:br>
            <a:endParaRPr lang="en-GB" sz="1250" dirty="0"/>
          </a:p>
        </p:txBody>
      </p:sp>
    </p:spTree>
    <p:extLst>
      <p:ext uri="{BB962C8B-B14F-4D97-AF65-F5344CB8AC3E}">
        <p14:creationId xmlns:p14="http://schemas.microsoft.com/office/powerpoint/2010/main" val="173595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74EF9B-79B1-4BF6-FD47-B40253EDE431}"/>
              </a:ext>
            </a:extLst>
          </p:cNvPr>
          <p:cNvSpPr>
            <a:spLocks noGrp="1"/>
          </p:cNvSpPr>
          <p:nvPr>
            <p:ph idx="1"/>
          </p:nvPr>
        </p:nvSpPr>
        <p:spPr>
          <a:xfrm>
            <a:off x="97971" y="106136"/>
            <a:ext cx="11805558" cy="6531428"/>
          </a:xfrm>
        </p:spPr>
        <p:txBody>
          <a:bodyPr>
            <a:normAutofit/>
          </a:bodyPr>
          <a:lstStyle/>
          <a:p>
            <a:pPr marL="0" indent="0">
              <a:buNone/>
            </a:pPr>
            <a:r>
              <a:rPr lang="en-GB" sz="1800" b="1" dirty="0"/>
              <a:t>5. Navigation tools</a:t>
            </a:r>
            <a:endParaRPr lang="en-GB" sz="1800" dirty="0"/>
          </a:p>
          <a:p>
            <a:pPr fontAlgn="base"/>
            <a:endParaRPr lang="en-GB" sz="1800" dirty="0"/>
          </a:p>
          <a:p>
            <a:pPr fontAlgn="base"/>
            <a:r>
              <a:rPr lang="en-GB" sz="1800" dirty="0"/>
              <a:t>Making sure that in case of no phone reception the digital map is working.</a:t>
            </a:r>
          </a:p>
          <a:p>
            <a:pPr fontAlgn="base"/>
            <a:r>
              <a:rPr lang="en-GB" sz="1800" dirty="0"/>
              <a:t>Having a physical map of the location at all times during the expedition.</a:t>
            </a:r>
          </a:p>
          <a:p>
            <a:pPr marL="0" indent="0">
              <a:buNone/>
            </a:pPr>
            <a:r>
              <a:rPr lang="en-GB" sz="1800" b="1" dirty="0"/>
              <a:t>	</a:t>
            </a:r>
          </a:p>
          <a:p>
            <a:pPr marL="0" indent="0">
              <a:buNone/>
            </a:pPr>
            <a:r>
              <a:rPr lang="en-GB" sz="1800" b="1" dirty="0"/>
              <a:t>6. Sustainability </a:t>
            </a:r>
          </a:p>
          <a:p>
            <a:pPr marL="0" indent="0">
              <a:buNone/>
            </a:pPr>
            <a:endParaRPr lang="en-GB" sz="1800" dirty="0"/>
          </a:p>
          <a:p>
            <a:pPr fontAlgn="base"/>
            <a:r>
              <a:rPr lang="en-GB" sz="1800" dirty="0"/>
              <a:t>Use bags and containers that are friendly for the environment. </a:t>
            </a:r>
          </a:p>
          <a:p>
            <a:pPr fontAlgn="base"/>
            <a:r>
              <a:rPr lang="en-GB" sz="1800" dirty="0"/>
              <a:t>Be sensible when it comes to nature and wildlife, so no harm is caused.</a:t>
            </a:r>
          </a:p>
          <a:p>
            <a:pPr fontAlgn="base"/>
            <a:r>
              <a:rPr lang="en-GB" sz="1800" dirty="0"/>
              <a:t>Value and respect the ‘Leave no trace’ motto, especially when cleaning up after camping. </a:t>
            </a:r>
          </a:p>
          <a:p>
            <a:pPr marL="0" indent="0">
              <a:buNone/>
            </a:pPr>
            <a:endParaRPr lang="en-GB" sz="1800" b="1" dirty="0"/>
          </a:p>
          <a:p>
            <a:pPr marL="0" indent="0">
              <a:buNone/>
            </a:pPr>
            <a:r>
              <a:rPr lang="en-GB" sz="1800" b="1" dirty="0"/>
              <a:t>7. Clothing and Personal Items</a:t>
            </a:r>
          </a:p>
          <a:p>
            <a:pPr marL="0" indent="0">
              <a:buNone/>
            </a:pPr>
            <a:endParaRPr lang="en-GB" sz="1800" dirty="0"/>
          </a:p>
          <a:p>
            <a:pPr fontAlgn="base"/>
            <a:r>
              <a:rPr lang="en-GB" sz="1800" dirty="0"/>
              <a:t>Breathable cycling clothes - 3 sets of clothing (including sleeping gear).</a:t>
            </a:r>
          </a:p>
          <a:p>
            <a:pPr fontAlgn="base"/>
            <a:r>
              <a:rPr lang="en-GB" sz="1800" dirty="0"/>
              <a:t>Waterproof jacket with the hood. </a:t>
            </a:r>
          </a:p>
          <a:p>
            <a:pPr fontAlgn="base"/>
            <a:r>
              <a:rPr lang="en-GB" sz="1800" dirty="0"/>
              <a:t>Helmet / Sunglasses glasses. </a:t>
            </a:r>
          </a:p>
          <a:p>
            <a:pPr fontAlgn="base"/>
            <a:r>
              <a:rPr lang="en-GB" sz="1800" dirty="0"/>
              <a:t>Hiking shoes (easier to move around when setting a tent, etc., no need for extra shoes and more weight added).</a:t>
            </a:r>
          </a:p>
        </p:txBody>
      </p:sp>
    </p:spTree>
    <p:extLst>
      <p:ext uri="{BB962C8B-B14F-4D97-AF65-F5344CB8AC3E}">
        <p14:creationId xmlns:p14="http://schemas.microsoft.com/office/powerpoint/2010/main" val="199879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C67DCC1D-E8F9-48F2-00C6-80081C0A1563}"/>
              </a:ext>
            </a:extLst>
          </p:cNvPr>
          <p:cNvPicPr>
            <a:picLocks noChangeAspect="1"/>
          </p:cNvPicPr>
          <p:nvPr/>
        </p:nvPicPr>
        <p:blipFill>
          <a:blip r:embed="rId3"/>
          <a:stretch>
            <a:fillRect/>
          </a:stretch>
        </p:blipFill>
        <p:spPr>
          <a:xfrm>
            <a:off x="0" y="0"/>
            <a:ext cx="12187498" cy="6858000"/>
          </a:xfrm>
          <a:prstGeom prst="rect">
            <a:avLst/>
          </a:prstGeom>
        </p:spPr>
      </p:pic>
      <p:sp>
        <p:nvSpPr>
          <p:cNvPr id="16" name="TextBox 15">
            <a:extLst>
              <a:ext uri="{FF2B5EF4-FFF2-40B4-BE49-F238E27FC236}">
                <a16:creationId xmlns:a16="http://schemas.microsoft.com/office/drawing/2014/main" id="{852A9F98-5FEF-2F49-DCE7-C18B190C9212}"/>
              </a:ext>
            </a:extLst>
          </p:cNvPr>
          <p:cNvSpPr txBox="1"/>
          <p:nvPr/>
        </p:nvSpPr>
        <p:spPr>
          <a:xfrm>
            <a:off x="297542" y="145604"/>
            <a:ext cx="9303658" cy="830997"/>
          </a:xfrm>
          <a:prstGeom prst="rect">
            <a:avLst/>
          </a:prstGeom>
          <a:noFill/>
        </p:spPr>
        <p:txBody>
          <a:bodyPr wrap="square" rtlCol="0">
            <a:spAutoFit/>
          </a:bodyPr>
          <a:lstStyle/>
          <a:p>
            <a:r>
              <a:rPr lang="en-US" sz="4800" dirty="0"/>
              <a:t>Don’t Miss Out - Sign Up Now!</a:t>
            </a:r>
          </a:p>
        </p:txBody>
      </p:sp>
      <p:pic>
        <p:nvPicPr>
          <p:cNvPr id="18" name="Graphic 17" descr="Email with solid fill">
            <a:extLst>
              <a:ext uri="{FF2B5EF4-FFF2-40B4-BE49-F238E27FC236}">
                <a16:creationId xmlns:a16="http://schemas.microsoft.com/office/drawing/2014/main" id="{37921D3D-D313-5848-5A9D-BBD031D4B2D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889625" y="1441518"/>
            <a:ext cx="914400" cy="914400"/>
          </a:xfrm>
          <a:prstGeom prst="rect">
            <a:avLst/>
          </a:prstGeom>
        </p:spPr>
      </p:pic>
      <p:pic>
        <p:nvPicPr>
          <p:cNvPr id="20" name="Graphic 19" descr="Smart Phone with solid fill">
            <a:extLst>
              <a:ext uri="{FF2B5EF4-FFF2-40B4-BE49-F238E27FC236}">
                <a16:creationId xmlns:a16="http://schemas.microsoft.com/office/drawing/2014/main" id="{40465969-D0A9-055B-1F08-FE0281D6E5C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889625" y="2456543"/>
            <a:ext cx="914400" cy="914400"/>
          </a:xfrm>
          <a:prstGeom prst="rect">
            <a:avLst/>
          </a:prstGeom>
        </p:spPr>
      </p:pic>
      <p:sp>
        <p:nvSpPr>
          <p:cNvPr id="22" name="TextBox 21">
            <a:extLst>
              <a:ext uri="{FF2B5EF4-FFF2-40B4-BE49-F238E27FC236}">
                <a16:creationId xmlns:a16="http://schemas.microsoft.com/office/drawing/2014/main" id="{33FB5CD0-94A4-8307-C826-4A0D435F558A}"/>
              </a:ext>
            </a:extLst>
          </p:cNvPr>
          <p:cNvSpPr txBox="1"/>
          <p:nvPr/>
        </p:nvSpPr>
        <p:spPr>
          <a:xfrm>
            <a:off x="7043057" y="1691835"/>
            <a:ext cx="5116286" cy="584775"/>
          </a:xfrm>
          <a:prstGeom prst="rect">
            <a:avLst/>
          </a:prstGeom>
          <a:noFill/>
        </p:spPr>
        <p:txBody>
          <a:bodyPr wrap="square" rtlCol="0">
            <a:spAutoFit/>
          </a:bodyPr>
          <a:lstStyle/>
          <a:p>
            <a:r>
              <a:rPr lang="en-US" sz="3200" b="1" dirty="0"/>
              <a:t>maxleech@outlook.com</a:t>
            </a:r>
          </a:p>
        </p:txBody>
      </p:sp>
      <p:sp>
        <p:nvSpPr>
          <p:cNvPr id="24" name="TextBox 23">
            <a:extLst>
              <a:ext uri="{FF2B5EF4-FFF2-40B4-BE49-F238E27FC236}">
                <a16:creationId xmlns:a16="http://schemas.microsoft.com/office/drawing/2014/main" id="{8650F55E-CD54-923D-A4DB-78D0F7BE9B2F}"/>
              </a:ext>
            </a:extLst>
          </p:cNvPr>
          <p:cNvSpPr txBox="1"/>
          <p:nvPr/>
        </p:nvSpPr>
        <p:spPr>
          <a:xfrm>
            <a:off x="7043057" y="2725111"/>
            <a:ext cx="5116286" cy="584775"/>
          </a:xfrm>
          <a:prstGeom prst="rect">
            <a:avLst/>
          </a:prstGeom>
          <a:noFill/>
        </p:spPr>
        <p:txBody>
          <a:bodyPr wrap="square" rtlCol="0">
            <a:spAutoFit/>
          </a:bodyPr>
          <a:lstStyle/>
          <a:p>
            <a:r>
              <a:rPr lang="en-US" sz="3200" b="1" dirty="0"/>
              <a:t>+44 7946 294222</a:t>
            </a:r>
          </a:p>
        </p:txBody>
      </p:sp>
    </p:spTree>
    <p:extLst>
      <p:ext uri="{BB962C8B-B14F-4D97-AF65-F5344CB8AC3E}">
        <p14:creationId xmlns:p14="http://schemas.microsoft.com/office/powerpoint/2010/main" val="49062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E45E470-B2A2-5DC6-037F-8BFE415E8E8F}"/>
              </a:ext>
            </a:extLst>
          </p:cNvPr>
          <p:cNvPicPr>
            <a:picLocks noChangeAspect="1"/>
          </p:cNvPicPr>
          <p:nvPr/>
        </p:nvPicPr>
        <p:blipFill>
          <a:blip r:embed="rId3"/>
          <a:stretch>
            <a:fillRect/>
          </a:stretch>
        </p:blipFill>
        <p:spPr>
          <a:xfrm>
            <a:off x="0" y="0"/>
            <a:ext cx="12192000" cy="1981214"/>
          </a:xfrm>
          <a:prstGeom prst="rect">
            <a:avLst/>
          </a:prstGeom>
        </p:spPr>
      </p:pic>
      <p:sp>
        <p:nvSpPr>
          <p:cNvPr id="8" name="TextBox 7">
            <a:extLst>
              <a:ext uri="{FF2B5EF4-FFF2-40B4-BE49-F238E27FC236}">
                <a16:creationId xmlns:a16="http://schemas.microsoft.com/office/drawing/2014/main" id="{8200EC06-FF46-8DB1-192C-6804F42E5075}"/>
              </a:ext>
            </a:extLst>
          </p:cNvPr>
          <p:cNvSpPr txBox="1"/>
          <p:nvPr/>
        </p:nvSpPr>
        <p:spPr>
          <a:xfrm>
            <a:off x="165747" y="710365"/>
            <a:ext cx="6615534" cy="707886"/>
          </a:xfrm>
          <a:prstGeom prst="rect">
            <a:avLst/>
          </a:prstGeom>
          <a:noFill/>
        </p:spPr>
        <p:txBody>
          <a:bodyPr wrap="square" rtlCol="0">
            <a:spAutoFit/>
          </a:bodyPr>
          <a:lstStyle/>
          <a:p>
            <a:r>
              <a:rPr lang="en-US" sz="4000" dirty="0">
                <a:solidFill>
                  <a:schemeClr val="bg1"/>
                </a:solidFill>
              </a:rPr>
              <a:t>References</a:t>
            </a:r>
          </a:p>
        </p:txBody>
      </p:sp>
      <p:sp>
        <p:nvSpPr>
          <p:cNvPr id="9" name="TextBox 8">
            <a:extLst>
              <a:ext uri="{FF2B5EF4-FFF2-40B4-BE49-F238E27FC236}">
                <a16:creationId xmlns:a16="http://schemas.microsoft.com/office/drawing/2014/main" id="{F4AC9877-DEF8-6F30-DB44-B0459FFD3A28}"/>
              </a:ext>
            </a:extLst>
          </p:cNvPr>
          <p:cNvSpPr txBox="1"/>
          <p:nvPr/>
        </p:nvSpPr>
        <p:spPr>
          <a:xfrm>
            <a:off x="165747" y="2140857"/>
            <a:ext cx="5843167" cy="4662815"/>
          </a:xfrm>
          <a:prstGeom prst="rect">
            <a:avLst/>
          </a:prstGeom>
          <a:noFill/>
          <a:ln>
            <a:solidFill>
              <a:schemeClr val="accent3"/>
            </a:solidFill>
          </a:ln>
        </p:spPr>
        <p:txBody>
          <a:bodyPr wrap="square" rtlCol="0">
            <a:spAutoFit/>
          </a:bodyPr>
          <a:lstStyle/>
          <a:p>
            <a:pPr lvl="0"/>
            <a:r>
              <a:rPr lang="en-US" sz="1100" dirty="0"/>
              <a:t>Climate-Data.org (n.d.) </a:t>
            </a:r>
            <a:r>
              <a:rPr lang="en-US" sz="1100" i="1" dirty="0"/>
              <a:t>Llandovery climate: Weather Llandovery &amp; temperature by month</a:t>
            </a:r>
            <a:r>
              <a:rPr lang="en-US" sz="1100" dirty="0"/>
              <a:t>. Available at: </a:t>
            </a:r>
            <a:r>
              <a:rPr lang="en-US" sz="1100" u="sng" dirty="0">
                <a:hlinkClick r:id="rId4"/>
              </a:rPr>
              <a:t>https://en.climate-data.org/europe/united-kingdom/wales/llandovery-9086/</a:t>
            </a:r>
            <a:r>
              <a:rPr lang="en-US" sz="1100" dirty="0"/>
              <a:t>  (Accessed: 13 April 2026).</a:t>
            </a:r>
          </a:p>
          <a:p>
            <a:r>
              <a:rPr lang="en-US" sz="1100" dirty="0"/>
              <a:t> </a:t>
            </a:r>
          </a:p>
          <a:p>
            <a:pPr lvl="0"/>
            <a:r>
              <a:rPr lang="en-US" sz="1100" dirty="0"/>
              <a:t>Cody Townsend (2020). </a:t>
            </a:r>
            <a:r>
              <a:rPr lang="en-US" sz="1100" i="1" dirty="0"/>
              <a:t>The FIFTY - FULL MOVIE - Line 28-30/50 - ‘The Mountain Why’ - w/ Cody Townsend &amp; Michelle Parker</a:t>
            </a:r>
            <a:r>
              <a:rPr lang="en-US" sz="1100" dirty="0"/>
              <a:t>. [online] YouTube. Available at: </a:t>
            </a:r>
            <a:r>
              <a:rPr lang="en-US" sz="1100" u="sng" dirty="0">
                <a:hlinkClick r:id="rId5"/>
              </a:rPr>
              <a:t>https://www.youtube.com/watch?v=JyUBqDncLVA</a:t>
            </a:r>
            <a:r>
              <a:rPr lang="en-US" sz="1100" dirty="0"/>
              <a:t>  [Accessed 13 Apr. 2026].</a:t>
            </a:r>
          </a:p>
          <a:p>
            <a:r>
              <a:rPr lang="en-US" sz="1100" dirty="0"/>
              <a:t> </a:t>
            </a:r>
          </a:p>
          <a:p>
            <a:pPr lvl="0"/>
            <a:r>
              <a:rPr lang="en-US" sz="1100" dirty="0"/>
              <a:t>Cycling UK (2022). </a:t>
            </a:r>
            <a:r>
              <a:rPr lang="en-US" sz="1100" i="1" dirty="0"/>
              <a:t>Confused about the changes to the Highway Code? Don’t be!</a:t>
            </a:r>
            <a:r>
              <a:rPr lang="en-US" sz="1100" dirty="0"/>
              <a:t> [online] YouTube. Available at: </a:t>
            </a:r>
            <a:r>
              <a:rPr lang="en-US" sz="1100" u="sng" dirty="0">
                <a:hlinkClick r:id="rId6"/>
              </a:rPr>
              <a:t>https://www.youtube.com/watch?v=MhWi-9NrJeU</a:t>
            </a:r>
            <a:r>
              <a:rPr lang="en-US" sz="1100" dirty="0"/>
              <a:t>  [Accessed 13 Apr. 2026].</a:t>
            </a:r>
          </a:p>
          <a:p>
            <a:r>
              <a:rPr lang="en-US" sz="1100" dirty="0"/>
              <a:t> </a:t>
            </a:r>
          </a:p>
          <a:p>
            <a:pPr lvl="0"/>
            <a:r>
              <a:rPr lang="en-US" sz="1100" dirty="0"/>
              <a:t>Discover Carmarthenshire. (2024). </a:t>
            </a:r>
            <a:r>
              <a:rPr lang="en-US" sz="1100" i="1" dirty="0"/>
              <a:t>Epic Cycling</a:t>
            </a:r>
            <a:r>
              <a:rPr lang="en-US" sz="1100" dirty="0"/>
              <a:t>. [online] Available at: </a:t>
            </a:r>
            <a:r>
              <a:rPr lang="en-US" sz="1100" u="sng" dirty="0">
                <a:hlinkClick r:id="rId7"/>
              </a:rPr>
              <a:t>https://www.discovercarmarthenshire.com/explore/epic-cycling/</a:t>
            </a:r>
            <a:r>
              <a:rPr lang="en-US" sz="1100" dirty="0"/>
              <a:t>  [Accessed 13 Apr. 2026].</a:t>
            </a:r>
          </a:p>
          <a:p>
            <a:r>
              <a:rPr lang="en-US" sz="1100" dirty="0"/>
              <a:t> </a:t>
            </a:r>
          </a:p>
          <a:p>
            <a:pPr lvl="0"/>
            <a:r>
              <a:rPr lang="en-US" sz="1100" dirty="0"/>
              <a:t>dyfibiosphere. (2020). </a:t>
            </a:r>
            <a:r>
              <a:rPr lang="en-US" sz="1100" i="1" dirty="0"/>
              <a:t>Places to visit in the Dyfi Biosphere, Mid Wales</a:t>
            </a:r>
            <a:r>
              <a:rPr lang="en-US" sz="1100" dirty="0"/>
              <a:t>. [online] Available at: </a:t>
            </a:r>
            <a:r>
              <a:rPr lang="en-US" sz="1100" u="sng" dirty="0">
                <a:hlinkClick r:id="rId8"/>
              </a:rPr>
              <a:t>https://www.dyfibiosphere.wales/places-to-visit</a:t>
            </a:r>
            <a:r>
              <a:rPr lang="en-US" sz="1100" dirty="0"/>
              <a:t>  [Accessed 15 Apr. 2026].</a:t>
            </a:r>
          </a:p>
          <a:p>
            <a:r>
              <a:rPr lang="en-US" sz="1100" dirty="0"/>
              <a:t> </a:t>
            </a:r>
          </a:p>
          <a:p>
            <a:pPr lvl="0"/>
            <a:r>
              <a:rPr lang="en-US" sz="1100" dirty="0"/>
              <a:t>Elan Oaks. (2026). </a:t>
            </a:r>
            <a:r>
              <a:rPr lang="en-US" sz="1100" i="1" dirty="0"/>
              <a:t>Elan Oaks - Mid Wales Camping and Caravan site</a:t>
            </a:r>
            <a:r>
              <a:rPr lang="en-US" sz="1100" dirty="0"/>
              <a:t>. [online] Available at: </a:t>
            </a:r>
            <a:r>
              <a:rPr lang="en-US" sz="1100" u="sng" dirty="0">
                <a:hlinkClick r:id="rId9"/>
              </a:rPr>
              <a:t>https://www.elanoaks.co.uk/</a:t>
            </a:r>
            <a:r>
              <a:rPr lang="en-US" sz="1100" dirty="0"/>
              <a:t>  [Accessed 14 Apr. 2026].</a:t>
            </a:r>
          </a:p>
          <a:p>
            <a:r>
              <a:rPr lang="en-US" sz="1100" dirty="0"/>
              <a:t> </a:t>
            </a:r>
          </a:p>
          <a:p>
            <a:pPr lvl="0"/>
            <a:r>
              <a:rPr lang="en-US" sz="1100" dirty="0"/>
              <a:t>Expedia (2026) </a:t>
            </a:r>
            <a:r>
              <a:rPr lang="en-US" sz="1100" i="1" dirty="0"/>
              <a:t>Visit Llandovery: 2026 travel guide for Llandovery, Wales</a:t>
            </a:r>
            <a:r>
              <a:rPr lang="en-US" sz="1100" dirty="0"/>
              <a:t>. Available at: </a:t>
            </a:r>
            <a:r>
              <a:rPr lang="en-US" sz="1100" u="sng" dirty="0">
                <a:hlinkClick r:id="rId10"/>
              </a:rPr>
              <a:t>https://www.expedia.co.uk/Llandovery.dx6084456</a:t>
            </a:r>
            <a:r>
              <a:rPr lang="en-US" sz="1100" dirty="0"/>
              <a:t>  (Accessed: 18 April 2026).</a:t>
            </a:r>
          </a:p>
          <a:p>
            <a:r>
              <a:rPr lang="en-US" sz="1100" dirty="0"/>
              <a:t> </a:t>
            </a:r>
          </a:p>
          <a:p>
            <a:pPr lvl="0"/>
            <a:r>
              <a:rPr lang="en-US" sz="1100" dirty="0"/>
              <a:t>Forestry For The Future (2024). </a:t>
            </a:r>
            <a:r>
              <a:rPr lang="en-US" sz="1100" i="1" dirty="0"/>
              <a:t>The Six Principles of Sustainable Forestry</a:t>
            </a:r>
            <a:r>
              <a:rPr lang="en-US" sz="1100" dirty="0"/>
              <a:t>. [online] YouTube. Available at: </a:t>
            </a:r>
            <a:r>
              <a:rPr lang="en-US" sz="1100" u="sng" dirty="0">
                <a:hlinkClick r:id="rId11"/>
              </a:rPr>
              <a:t>https://www.youtube.com/watch?v=Cf7QP9lY7B4</a:t>
            </a:r>
            <a:r>
              <a:rPr lang="en-US" sz="1100" dirty="0"/>
              <a:t>  [Accessed 13 Apr. 2026].</a:t>
            </a:r>
          </a:p>
        </p:txBody>
      </p:sp>
      <p:sp>
        <p:nvSpPr>
          <p:cNvPr id="11" name="TextBox 10">
            <a:extLst>
              <a:ext uri="{FF2B5EF4-FFF2-40B4-BE49-F238E27FC236}">
                <a16:creationId xmlns:a16="http://schemas.microsoft.com/office/drawing/2014/main" id="{F0148844-3CCF-78F7-470F-C8BF177617D8}"/>
              </a:ext>
            </a:extLst>
          </p:cNvPr>
          <p:cNvSpPr txBox="1"/>
          <p:nvPr/>
        </p:nvSpPr>
        <p:spPr>
          <a:xfrm>
            <a:off x="6096000" y="2140857"/>
            <a:ext cx="5930255" cy="4616648"/>
          </a:xfrm>
          <a:prstGeom prst="rect">
            <a:avLst/>
          </a:prstGeom>
          <a:noFill/>
          <a:ln>
            <a:solidFill>
              <a:schemeClr val="accent3"/>
            </a:solidFill>
          </a:ln>
        </p:spPr>
        <p:txBody>
          <a:bodyPr wrap="square" rtlCol="0">
            <a:spAutoFit/>
          </a:bodyPr>
          <a:lstStyle/>
          <a:p>
            <a:pPr lvl="0"/>
            <a:r>
              <a:rPr lang="en-US" sz="1050" dirty="0"/>
              <a:t>Forum Stories (2025). </a:t>
            </a:r>
            <a:r>
              <a:rPr lang="en-US" sz="1050" i="1" dirty="0"/>
              <a:t>Old-growth forests and ancient trees: what you need to know</a:t>
            </a:r>
            <a:r>
              <a:rPr lang="en-US" sz="1050" dirty="0"/>
              <a:t>. [online] World Economic Forum. Available at: </a:t>
            </a:r>
            <a:r>
              <a:rPr lang="en-US" sz="1050" u="sng" dirty="0">
                <a:hlinkClick r:id="rId12"/>
              </a:rPr>
              <a:t>https://www.weforum.org/stories/2025/06/forests-old-growth-trees-protection/</a:t>
            </a:r>
            <a:r>
              <a:rPr lang="en-US" sz="1050" dirty="0"/>
              <a:t> .</a:t>
            </a:r>
          </a:p>
          <a:p>
            <a:r>
              <a:rPr lang="en-US" sz="1050" dirty="0"/>
              <a:t>  </a:t>
            </a:r>
          </a:p>
          <a:p>
            <a:pPr lvl="0"/>
            <a:r>
              <a:rPr lang="en-US" sz="1050" dirty="0"/>
              <a:t>Grey, J. (2024). Elan Valley: Welsh dams that helped save Birmingham turn 120. [online] 24 Aug. Available at: https://www.bbc.com/news/articles/cvg5073mmlmo.</a:t>
            </a:r>
          </a:p>
          <a:p>
            <a:r>
              <a:rPr lang="en-US" sz="1050" dirty="0"/>
              <a:t> </a:t>
            </a:r>
          </a:p>
          <a:p>
            <a:pPr lvl="0"/>
            <a:r>
              <a:rPr lang="en-US" sz="1050" dirty="0"/>
              <a:t>Grid Reference Finder (2026) *Home*. Available at: </a:t>
            </a:r>
            <a:r>
              <a:rPr lang="en-US" sz="1050" u="sng" dirty="0">
                <a:hlinkClick r:id="rId13"/>
              </a:rPr>
              <a:t>https://gridreferencefinder.com/</a:t>
            </a:r>
            <a:r>
              <a:rPr lang="en-US" sz="1050" dirty="0"/>
              <a:t>  (Accessed: 18 April 2026).</a:t>
            </a:r>
          </a:p>
          <a:p>
            <a:r>
              <a:rPr lang="en-US" sz="1050" dirty="0"/>
              <a:t> </a:t>
            </a:r>
          </a:p>
          <a:p>
            <a:pPr lvl="0"/>
            <a:r>
              <a:rPr lang="en-US" sz="1050" dirty="0"/>
              <a:t>Josh &amp; Sarah Ride (2023). </a:t>
            </a:r>
            <a:r>
              <a:rPr lang="en-US" sz="1050" i="1" dirty="0"/>
              <a:t>The Uncertain Path I A Cairngorms Bikepacking Film I 2023</a:t>
            </a:r>
            <a:r>
              <a:rPr lang="en-US" sz="1050" dirty="0"/>
              <a:t>. [online] YouTube. Available at: </a:t>
            </a:r>
            <a:r>
              <a:rPr lang="en-US" sz="1050" u="sng" dirty="0">
                <a:hlinkClick r:id="rId14"/>
              </a:rPr>
              <a:t>https://www.youtube.com/watch?v=om8HtyMnVvI</a:t>
            </a:r>
            <a:r>
              <a:rPr lang="en-US" sz="1050" dirty="0"/>
              <a:t>  [Accessed 7 Mar. 2026].</a:t>
            </a:r>
          </a:p>
          <a:p>
            <a:r>
              <a:rPr lang="en-US" sz="1050" dirty="0"/>
              <a:t> </a:t>
            </a:r>
          </a:p>
          <a:p>
            <a:pPr lvl="0"/>
            <a:r>
              <a:rPr lang="en-US" sz="1050" dirty="0"/>
              <a:t>Llandovery Wales (2026) *Home*. Available at: </a:t>
            </a:r>
            <a:r>
              <a:rPr lang="en-US" sz="1050" u="sng" dirty="0">
                <a:hlinkClick r:id="rId15"/>
              </a:rPr>
              <a:t>https://llandovery.wales</a:t>
            </a:r>
            <a:r>
              <a:rPr lang="en-US" sz="1050" dirty="0"/>
              <a:t>  (Accessed: 18 April 2026)</a:t>
            </a:r>
          </a:p>
          <a:p>
            <a:r>
              <a:rPr lang="en-US" sz="1050" dirty="0"/>
              <a:t> </a:t>
            </a:r>
          </a:p>
          <a:p>
            <a:pPr lvl="0"/>
            <a:r>
              <a:rPr lang="en-US" sz="1050" dirty="0"/>
              <a:t>Prabh Oshan (2025). </a:t>
            </a:r>
            <a:r>
              <a:rPr lang="en-US" sz="1050" i="1" dirty="0"/>
              <a:t>Environmental implications in Dam Constructions</a:t>
            </a:r>
            <a:r>
              <a:rPr lang="en-US" sz="1050" dirty="0"/>
              <a:t>. [online] </a:t>
            </a:r>
            <a:r>
              <a:rPr lang="en-US" sz="1050" dirty="0" err="1"/>
              <a:t>Encardio</a:t>
            </a:r>
            <a:r>
              <a:rPr lang="en-US" sz="1050" dirty="0"/>
              <a:t> Rite. Available at: </a:t>
            </a:r>
            <a:r>
              <a:rPr lang="en-US" sz="1050" u="sng" dirty="0">
                <a:hlinkClick r:id="rId16"/>
              </a:rPr>
              <a:t>https://www.encardio.com/blog/dams-environmental-impact-hydropower-irrigation-flood-control</a:t>
            </a:r>
            <a:r>
              <a:rPr lang="en-US" sz="1050" dirty="0"/>
              <a:t> .</a:t>
            </a:r>
          </a:p>
          <a:p>
            <a:r>
              <a:rPr lang="en-US" sz="1050" dirty="0"/>
              <a:t> </a:t>
            </a:r>
          </a:p>
          <a:p>
            <a:pPr lvl="0"/>
            <a:r>
              <a:rPr lang="en-US" sz="1050" dirty="0"/>
              <a:t>Visit Mid Wales (2026) *Devil's Bridge Waterfalls - Aberystwyth*. Available at: </a:t>
            </a:r>
            <a:r>
              <a:rPr lang="en-US" sz="1050" u="sng" dirty="0">
                <a:hlinkClick r:id="rId17"/>
              </a:rPr>
              <a:t>https://www.visitmidwales.co.uk</a:t>
            </a:r>
            <a:r>
              <a:rPr lang="en-US" sz="1050" dirty="0"/>
              <a:t>  (Accessed: 18 April 2026).</a:t>
            </a:r>
          </a:p>
          <a:p>
            <a:r>
              <a:rPr lang="en-US" sz="1050" dirty="0"/>
              <a:t> </a:t>
            </a:r>
          </a:p>
          <a:p>
            <a:pPr lvl="0"/>
            <a:r>
              <a:rPr lang="en-US" sz="1050" dirty="0"/>
              <a:t>WeatherAndClimate.com (n.d.) </a:t>
            </a:r>
            <a:r>
              <a:rPr lang="en-US" sz="1050" i="1" dirty="0"/>
              <a:t>Llandovery/</a:t>
            </a:r>
            <a:r>
              <a:rPr lang="en-US" sz="1050" i="1" dirty="0" err="1"/>
              <a:t>llanymddyfri</a:t>
            </a:r>
            <a:r>
              <a:rPr lang="en-US" sz="1050" i="1" dirty="0"/>
              <a:t>, Carmarthenshire, GB Climate Zone, Monthly Averages, Historical Weather Data</a:t>
            </a:r>
            <a:r>
              <a:rPr lang="en-US" sz="1050" dirty="0"/>
              <a:t>. Available at: </a:t>
            </a:r>
            <a:r>
              <a:rPr lang="en-US" sz="1050" u="sng" dirty="0">
                <a:hlinkClick r:id="rId18"/>
              </a:rPr>
              <a:t>https://weatherandclimate.com/united-kingdom/carmarthenshire/llandovery-llanymddyfri</a:t>
            </a:r>
            <a:r>
              <a:rPr lang="en-US" sz="1050" dirty="0"/>
              <a:t>  (Accessed: 13 April 2026).</a:t>
            </a:r>
          </a:p>
          <a:p>
            <a:r>
              <a:rPr lang="en-US" sz="1050" dirty="0"/>
              <a:t> </a:t>
            </a:r>
          </a:p>
          <a:p>
            <a:pPr lvl="0"/>
            <a:r>
              <a:rPr lang="en-US" sz="1050" dirty="0"/>
              <a:t>Weather Atlas (n.d.) </a:t>
            </a:r>
            <a:r>
              <a:rPr lang="en-US" sz="1050" i="1" dirty="0"/>
              <a:t>July weather - Summer 2026 - Llandovery, United Kingdom</a:t>
            </a:r>
            <a:r>
              <a:rPr lang="en-US" sz="1050" dirty="0"/>
              <a:t>. Available at: </a:t>
            </a:r>
            <a:r>
              <a:rPr lang="en-US" sz="1050" u="sng" dirty="0">
                <a:hlinkClick r:id="rId19"/>
              </a:rPr>
              <a:t>https://www.weather-atlas.com/en/united-kingdom/llandovery-climate</a:t>
            </a:r>
            <a:r>
              <a:rPr lang="en-US" sz="1050" dirty="0"/>
              <a:t>  (Accessed: 13 April 2026).</a:t>
            </a:r>
          </a:p>
        </p:txBody>
      </p:sp>
    </p:spTree>
    <p:extLst>
      <p:ext uri="{BB962C8B-B14F-4D97-AF65-F5344CB8AC3E}">
        <p14:creationId xmlns:p14="http://schemas.microsoft.com/office/powerpoint/2010/main" val="18531889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4574A-4BF3-1FBE-D6EB-631A4E831207}"/>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A4959EA0-A589-E8E1-A39C-14B4125DB2AC}"/>
              </a:ext>
            </a:extLst>
          </p:cNvPr>
          <p:cNvPicPr>
            <a:picLocks noChangeAspect="1"/>
          </p:cNvPicPr>
          <p:nvPr/>
        </p:nvPicPr>
        <p:blipFill>
          <a:blip r:embed="rId2"/>
          <a:stretch>
            <a:fillRect/>
          </a:stretch>
        </p:blipFill>
        <p:spPr>
          <a:xfrm>
            <a:off x="157442" y="1052731"/>
            <a:ext cx="6554963" cy="4610402"/>
          </a:xfrm>
          <a:prstGeom prst="rect">
            <a:avLst/>
          </a:prstGeom>
        </p:spPr>
      </p:pic>
      <p:sp>
        <p:nvSpPr>
          <p:cNvPr id="7" name="Title 1">
            <a:extLst>
              <a:ext uri="{FF2B5EF4-FFF2-40B4-BE49-F238E27FC236}">
                <a16:creationId xmlns:a16="http://schemas.microsoft.com/office/drawing/2014/main" id="{DA47F27E-FDD3-22B6-4759-3F8E10E266F4}"/>
              </a:ext>
            </a:extLst>
          </p:cNvPr>
          <p:cNvSpPr txBox="1">
            <a:spLocks/>
          </p:cNvSpPr>
          <p:nvPr/>
        </p:nvSpPr>
        <p:spPr>
          <a:xfrm>
            <a:off x="283028" y="34157"/>
            <a:ext cx="10515600" cy="72571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Max Leech – AI Declaration</a:t>
            </a:r>
          </a:p>
        </p:txBody>
      </p:sp>
      <p:pic>
        <p:nvPicPr>
          <p:cNvPr id="8" name="Picture 7">
            <a:extLst>
              <a:ext uri="{FF2B5EF4-FFF2-40B4-BE49-F238E27FC236}">
                <a16:creationId xmlns:a16="http://schemas.microsoft.com/office/drawing/2014/main" id="{96992097-3F1A-29B7-5E93-82C6631628A0}"/>
              </a:ext>
            </a:extLst>
          </p:cNvPr>
          <p:cNvPicPr>
            <a:picLocks noChangeAspect="1"/>
          </p:cNvPicPr>
          <p:nvPr/>
        </p:nvPicPr>
        <p:blipFill>
          <a:blip r:embed="rId3"/>
          <a:stretch>
            <a:fillRect/>
          </a:stretch>
        </p:blipFill>
        <p:spPr>
          <a:xfrm>
            <a:off x="6796929" y="2182264"/>
            <a:ext cx="5159464" cy="2036269"/>
          </a:xfrm>
          <a:prstGeom prst="rect">
            <a:avLst/>
          </a:prstGeom>
          <a:ln>
            <a:solidFill>
              <a:schemeClr val="accent1"/>
            </a:solidFill>
          </a:ln>
        </p:spPr>
      </p:pic>
    </p:spTree>
    <p:extLst>
      <p:ext uri="{BB962C8B-B14F-4D97-AF65-F5344CB8AC3E}">
        <p14:creationId xmlns:p14="http://schemas.microsoft.com/office/powerpoint/2010/main" val="3229392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1769</Words>
  <Application>Microsoft Office PowerPoint</Application>
  <PresentationFormat>Widescreen</PresentationFormat>
  <Paragraphs>168</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Roboto</vt:lpstr>
      <vt:lpstr>Wingdings</vt:lpstr>
      <vt:lpstr>Office Theme</vt:lpstr>
      <vt:lpstr>PowerPoint Presentation</vt:lpstr>
      <vt:lpstr>PowerPoint Presentation</vt:lpstr>
      <vt:lpstr>PowerPoint Presentation</vt:lpstr>
      <vt:lpstr>PowerPoint Presentation</vt:lpstr>
      <vt:lpstr>Sustainable Elements  </vt:lpstr>
      <vt:lpstr>PowerPoint Presentation</vt:lpstr>
      <vt:lpstr>Day 1 Plan:  </vt:lpstr>
      <vt:lpstr>Day 1 Continued…  </vt:lpstr>
      <vt:lpstr>PowerPoint Presentation</vt:lpstr>
      <vt:lpstr>Day 2 Continued…  </vt:lpstr>
      <vt:lpstr>PowerPoint Presentation</vt:lpstr>
      <vt:lpstr>Day 3 Continued…  </vt:lpstr>
      <vt:lpstr>Preparation &amp; Planning | Safety + Fun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Max Leech</dc:creator>
  <cp:lastModifiedBy>Max Leech</cp:lastModifiedBy>
  <cp:revision>2</cp:revision>
  <dcterms:created xsi:type="dcterms:W3CDTF">2026-04-15T17:58:29Z</dcterms:created>
  <dcterms:modified xsi:type="dcterms:W3CDTF">2026-04-21T17:34:57Z</dcterms:modified>
</cp:coreProperties>
</file>